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8" r:id="rId6"/>
    <p:sldId id="259" r:id="rId7"/>
    <p:sldId id="260" r:id="rId8"/>
    <p:sldId id="261" r:id="rId9"/>
    <p:sldId id="262" r:id="rId10"/>
    <p:sldId id="263" r:id="rId11"/>
    <p:sldId id="264" r:id="rId1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YCI GISELA TOLOZA ORTEGA" initials="DGTO" lastIdx="19" clrIdx="0">
    <p:extLst>
      <p:ext uri="{19B8F6BF-5375-455C-9EA6-DF929625EA0E}">
        <p15:presenceInfo xmlns:p15="http://schemas.microsoft.com/office/powerpoint/2012/main" userId="DEYCI GISELA TOLOZA ORTEG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11-04T20:27:42.800" idx="2">
    <p:pos x="5679" y="310"/>
    <p:text>La información del reporte de inscritos vivesomos se filtra, se conserva los datos del 01/01/2020 en adelante.</p:text>
    <p:extLst>
      <p:ext uri="{C676402C-5697-4E1C-873F-D02D1690AC5C}">
        <p15:threadingInfo xmlns:p15="http://schemas.microsoft.com/office/powerpoint/2012/main" timeZoneBias="300"/>
      </p:ext>
    </p:extLst>
  </p:cm>
  <p:cm authorId="1" dt="2023-11-05T00:22:33.500" idx="6">
    <p:pos x="1189" y="2246"/>
    <p:text>Hay un registro que hace que disminuya en la proporcion de género por 1 al género masculino y sume 1 al femenino, se debe a la eliminación de duplicados de la tabla clientes, se presume que una persona volvió a registrarse pero con otro género y al eliminar los duplicados solo se le tenga en cuenta el dato de su primer registro y no del último, la forma en que se eliminan duplicados es un algoritmo exclusivo de poweer bi, no hay forma de cambiar, por lo que diferira en uno un género del otro.</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3-11-05T01:33:41.259" idx="9">
    <p:pos x="2736" y="450"/>
    <p:text>La base de datos para el recaudo del programa se construyó manualmente, copiando y pegando el recaudo a nivel mensual y añadiendo el atributo fecha a mano, la BI se alimenta de esta BD a mano y en la siguiente prueba funcional se valida la veracidad del trabajo, comparando el recaudo del registro manual con el acumulado descargado de la web (SAC) y coinciden valores con el mismo periodo seleccionado.</p:text>
    <p:extLst>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3-11-05T03:17:07.632" idx="10">
    <p:pos x="4920" y="1047"/>
    <p:text>El calculo se hace a partir del calculo de tomar las compras del mes anterior y seleccionar los #de tarjeta únicos(clientes) y cruzarlo con los del mes seleccionado (actual), así hallando los que del mes actual compraron el mes anterior, luego se divide con el # total de clientes del mes seleccionado.</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3-11-05T03:47:02.684" idx="11">
    <p:pos x="6453" y="14"/>
    <p:text>Hay 2 resgistros menos porque, uno se debe por la falta de cedula en el registro de crédito, por lo tanto se descartó. El segundo se debe al registro que se hizo por el canal multintegral.</p:text>
    <p:extLst>
      <p:ext uri="{C676402C-5697-4E1C-873F-D02D1690AC5C}">
        <p15:threadingInfo xmlns:p15="http://schemas.microsoft.com/office/powerpoint/2012/main" timeZoneBias="300"/>
      </p:ext>
    </p:extLst>
  </p:cm>
  <p:cm authorId="1" dt="2023-11-05T04:16:57.858" idx="12">
    <p:pos x="2028" y="972"/>
    <p:text>Se calcula multiplicando la tasa de aprobación por herramienta y por políticas.</p:text>
    <p:extLst>
      <p:ext uri="{C676402C-5697-4E1C-873F-D02D1690AC5C}">
        <p15:threadingInfo xmlns:p15="http://schemas.microsoft.com/office/powerpoint/2012/main" timeZoneBias="300"/>
      </p:ext>
    </p:extLst>
  </p:cm>
  <p:cm authorId="1" dt="2023-11-05T21:52:45.323" idx="13">
    <p:pos x="7395" y="3485"/>
    <p:text>Se divide 18526/34290 para un total de tas ade aprobación del 54.02741%</p:text>
    <p:extLst>
      <p:ext uri="{C676402C-5697-4E1C-873F-D02D1690AC5C}">
        <p15:threadingInfo xmlns:p15="http://schemas.microsoft.com/office/powerpoint/2012/main" timeZoneBias="300"/>
      </p:ext>
    </p:extLst>
  </p:cm>
  <p:cm authorId="1" dt="2023-11-05T22:08:40.226" idx="14">
    <p:pos x="7513" y="3957"/>
    <p:text>Se divide 18566/26093 para un total de tas ade aprobación del 71,15%</p:text>
    <p:extLst>
      <p:ext uri="{C676402C-5697-4E1C-873F-D02D1690AC5C}">
        <p15:threadingInfo xmlns:p15="http://schemas.microsoft.com/office/powerpoint/2012/main" timeZoneBias="300"/>
      </p:ext>
    </p:extLst>
  </p:cm>
  <p:cm authorId="1" dt="2023-11-05T23:21:59.721" idx="15">
    <p:pos x="7513" y="4093"/>
    <p:text>Existe una diferencia de &lt;0.01, por ahora no sé la causa.</p:text>
    <p:extLst>
      <p:ext uri="{C676402C-5697-4E1C-873F-D02D1690AC5C}">
        <p15:threadingInfo xmlns:p15="http://schemas.microsoft.com/office/powerpoint/2012/main" timeZoneBias="300">
          <p15:parentCm authorId="1" idx="14"/>
        </p15:threadingInfo>
      </p:ext>
    </p:extLst>
  </p:cm>
  <p:cm authorId="1" dt="2023-11-06T22:23:51.945" idx="16">
    <p:pos x="2816" y="964"/>
    <p:text>Se calcula tambien multiplicando la tasa por PI y Hta, donde la de herramientaa se calcula tomando las personas tomadas en estado de estudio, prospecto y rechazado.</p:text>
    <p:extLst>
      <p:ext uri="{C676402C-5697-4E1C-873F-D02D1690AC5C}">
        <p15:threadingInfo xmlns:p15="http://schemas.microsoft.com/office/powerpoint/2012/main" timeZoneBias="300"/>
      </p:ext>
    </p:extLst>
  </p:cm>
  <p:cm authorId="1" dt="2023-11-06T23:35:48.430" idx="19">
    <p:pos x="4880" y="850"/>
    <p:text>Se oculta en los indicadores inferiores todos aquellos en blanco y en género el dato con atributo "f", solo es uno tipificado de esta forma.</p:text>
    <p:extLst>
      <p:ext uri="{C676402C-5697-4E1C-873F-D02D1690AC5C}">
        <p15:threadingInfo xmlns:p15="http://schemas.microsoft.com/office/powerpoint/2012/main" timeZoneBias="30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3-11-06T23:34:44.282" idx="17">
    <p:pos x="2664" y="3204"/>
    <p:text>se ocultará los enblanco y los "f" que es uno.</p:text>
    <p:extLst>
      <p:ext uri="{C676402C-5697-4E1C-873F-D02D1690AC5C}">
        <p15:threadingInfo xmlns:p15="http://schemas.microsoft.com/office/powerpoint/2012/main" timeZoneBias="300"/>
      </p:ext>
    </p:extLst>
  </p:cm>
  <p:cm authorId="1" dt="2023-11-06T23:35:17.748" idx="18">
    <p:pos x="5370" y="936"/>
    <p:text>se ocultará los en blanco.</p:text>
    <p:extLst>
      <p:ext uri="{C676402C-5697-4E1C-873F-D02D1690AC5C}">
        <p15:threadingInfo xmlns:p15="http://schemas.microsoft.com/office/powerpoint/2012/main" timeZoneBias="30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636B4B-B06A-7B9D-DF4A-FB00EDBEE60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1833A44C-76C0-F643-CE57-63E831F11E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ECAE1428-4539-255E-8C0B-5F8F945B2D62}"/>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5" name="Marcador de pie de página 4">
            <a:extLst>
              <a:ext uri="{FF2B5EF4-FFF2-40B4-BE49-F238E27FC236}">
                <a16:creationId xmlns:a16="http://schemas.microsoft.com/office/drawing/2014/main" id="{E97B1EE6-9ED3-F7CC-94A2-31850F12BF2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4FCFC27-8EEF-E1A1-B20F-7774F79D1A0F}"/>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1696571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A52E5F-05E8-7910-64E3-FAC208E318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6542842-8BAF-812F-799A-DC5E6FE581A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7BC9AB4-0F21-5CE3-C47E-4CBE238ABA59}"/>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5" name="Marcador de pie de página 4">
            <a:extLst>
              <a:ext uri="{FF2B5EF4-FFF2-40B4-BE49-F238E27FC236}">
                <a16:creationId xmlns:a16="http://schemas.microsoft.com/office/drawing/2014/main" id="{7835D89E-4873-6C9A-256F-9412D35B595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5EED857-BE8F-F27F-26A2-BEF6B1899E3D}"/>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1338677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38E7BDE-A407-2FCB-F9F1-6A59EBD4AEF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7EB0A0BA-6D35-F7B1-237A-96BD6AB64B4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40939FD-1F79-AC98-1926-B6C806DB5D4E}"/>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5" name="Marcador de pie de página 4">
            <a:extLst>
              <a:ext uri="{FF2B5EF4-FFF2-40B4-BE49-F238E27FC236}">
                <a16:creationId xmlns:a16="http://schemas.microsoft.com/office/drawing/2014/main" id="{12A8CD50-B44E-C51C-8E02-01BF194A3F8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EF1DD9A-2FAF-3D0B-F10B-CEAA4C9744F1}"/>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1307702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998A01-3821-D17B-F253-CA337901A80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1B35BCB-09FB-ED07-026C-2D6A4D66257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C9CEFDC-C3C4-8D37-5029-E2CB4F1AFA22}"/>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5" name="Marcador de pie de página 4">
            <a:extLst>
              <a:ext uri="{FF2B5EF4-FFF2-40B4-BE49-F238E27FC236}">
                <a16:creationId xmlns:a16="http://schemas.microsoft.com/office/drawing/2014/main" id="{E80FA4FA-1D6C-31FC-2C69-CB66391FDFE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CBBD908-07A9-D916-1EE7-DBDC24152252}"/>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801987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336584-755E-8961-54F1-146DEB5E9CD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E18C132-B175-D665-6EBD-7DB70DFAC7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C394C81-945E-9FD6-03F1-22596E08DA05}"/>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5" name="Marcador de pie de página 4">
            <a:extLst>
              <a:ext uri="{FF2B5EF4-FFF2-40B4-BE49-F238E27FC236}">
                <a16:creationId xmlns:a16="http://schemas.microsoft.com/office/drawing/2014/main" id="{05692473-8ABF-5FCB-B222-A082D25524C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A093D8D-B069-10D0-69A9-29B88D7389C4}"/>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985982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7ABA59-9F95-72C0-9A4A-23B1C97ACB0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F428B43-A13E-EE39-42F6-1B1D5B751C0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DBD84F8-2780-0347-E61E-1EE0EA67B43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A0F53A9E-0B3C-848C-D882-61C0D8F176E7}"/>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6" name="Marcador de pie de página 5">
            <a:extLst>
              <a:ext uri="{FF2B5EF4-FFF2-40B4-BE49-F238E27FC236}">
                <a16:creationId xmlns:a16="http://schemas.microsoft.com/office/drawing/2014/main" id="{0640C3EE-D706-2D7F-6CB3-8F4CD96F3D5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A0BCF60-3B35-2ABC-0DFC-FDD30C4B4994}"/>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3952407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3ECEA1-D9F8-879A-3D00-61BAB97A26E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905D882C-2A6F-A446-CB4A-FED607FA66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C4A6808-2CEC-CE1C-5F16-5CCEA2070DC2}"/>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CFADEBBA-287C-B898-28CE-133AA2049A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D4BD391-3CDF-059F-06E9-216AC4521180}"/>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8BE1EFB1-7458-B87F-378F-EF0BED5BF929}"/>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8" name="Marcador de pie de página 7">
            <a:extLst>
              <a:ext uri="{FF2B5EF4-FFF2-40B4-BE49-F238E27FC236}">
                <a16:creationId xmlns:a16="http://schemas.microsoft.com/office/drawing/2014/main" id="{1EB2988E-CEB7-F20A-335B-2A95A38FB7F3}"/>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3329B447-2997-4D59-AFEE-4B11BD2CA53F}"/>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4118009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34A733-A9E2-938A-6359-692A56BA477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7A0E6C95-CC63-86DD-8C0B-708D9738774B}"/>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4" name="Marcador de pie de página 3">
            <a:extLst>
              <a:ext uri="{FF2B5EF4-FFF2-40B4-BE49-F238E27FC236}">
                <a16:creationId xmlns:a16="http://schemas.microsoft.com/office/drawing/2014/main" id="{7C4D5AF7-85EA-201C-0487-713EB759639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F4D241B6-D797-AC76-1EB2-6451B3610439}"/>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607062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0B2114B-B086-D087-4D96-EB831BF51797}"/>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3" name="Marcador de pie de página 2">
            <a:extLst>
              <a:ext uri="{FF2B5EF4-FFF2-40B4-BE49-F238E27FC236}">
                <a16:creationId xmlns:a16="http://schemas.microsoft.com/office/drawing/2014/main" id="{2872CC6A-7909-52E3-16EE-2CEA42955014}"/>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04BAB839-24EB-A7AF-E175-CFC417A57C4B}"/>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972266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329E69-18B8-33BE-8CC8-782D754BF97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3B951321-5935-374B-1DF4-590C620590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8A5D801E-04A3-D142-74A4-D0D18740B8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FEFDF88-73A5-2C4F-99E1-FEB55EC3E8F3}"/>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6" name="Marcador de pie de página 5">
            <a:extLst>
              <a:ext uri="{FF2B5EF4-FFF2-40B4-BE49-F238E27FC236}">
                <a16:creationId xmlns:a16="http://schemas.microsoft.com/office/drawing/2014/main" id="{334241EF-B9CA-A9A2-0534-A5801BDA182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1B320D8-1443-BF78-BE74-F6F04BE69954}"/>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2101996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2A93CC-2C68-1E10-7563-641CCAACE90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5A91C9B-FAAF-0E14-EE4B-6E90112D96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CBDC7A5D-004E-3EF8-B85E-7E434EF809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33300D9-5974-7B53-57F4-245A3FEA2A2E}"/>
              </a:ext>
            </a:extLst>
          </p:cNvPr>
          <p:cNvSpPr>
            <a:spLocks noGrp="1"/>
          </p:cNvSpPr>
          <p:nvPr>
            <p:ph type="dt" sz="half" idx="10"/>
          </p:nvPr>
        </p:nvSpPr>
        <p:spPr/>
        <p:txBody>
          <a:bodyPr/>
          <a:lstStyle/>
          <a:p>
            <a:fld id="{360097EE-DFD1-4990-A476-CF69738D9972}" type="datetimeFigureOut">
              <a:rPr lang="es-CO" smtClean="0"/>
              <a:t>15/04/2024</a:t>
            </a:fld>
            <a:endParaRPr lang="es-CO"/>
          </a:p>
        </p:txBody>
      </p:sp>
      <p:sp>
        <p:nvSpPr>
          <p:cNvPr id="6" name="Marcador de pie de página 5">
            <a:extLst>
              <a:ext uri="{FF2B5EF4-FFF2-40B4-BE49-F238E27FC236}">
                <a16:creationId xmlns:a16="http://schemas.microsoft.com/office/drawing/2014/main" id="{366C430D-3AE5-A11F-1AAA-64E7ACB4781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EA94485-497E-E7EF-4623-8376128073BB}"/>
              </a:ext>
            </a:extLst>
          </p:cNvPr>
          <p:cNvSpPr>
            <a:spLocks noGrp="1"/>
          </p:cNvSpPr>
          <p:nvPr>
            <p:ph type="sldNum" sz="quarter" idx="12"/>
          </p:nvPr>
        </p:nvSpPr>
        <p:spPr/>
        <p:txBody>
          <a:bodyPr/>
          <a:lstStyle/>
          <a:p>
            <a:fld id="{CCD5A542-F9D5-4F2A-99D2-51AABDD81CE8}" type="slidenum">
              <a:rPr lang="es-CO" smtClean="0"/>
              <a:t>‹Nº›</a:t>
            </a:fld>
            <a:endParaRPr lang="es-CO"/>
          </a:p>
        </p:txBody>
      </p:sp>
    </p:spTree>
    <p:extLst>
      <p:ext uri="{BB962C8B-B14F-4D97-AF65-F5344CB8AC3E}">
        <p14:creationId xmlns:p14="http://schemas.microsoft.com/office/powerpoint/2010/main" val="1805230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BCEC905-4DB6-6DA6-2ACE-E3091BE33E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9B8FA8A5-8C6B-E187-7626-DFA5A38088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8B59CA-4D37-90E2-FD15-5CECACDC40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0097EE-DFD1-4990-A476-CF69738D9972}" type="datetimeFigureOut">
              <a:rPr lang="es-CO" smtClean="0"/>
              <a:t>15/04/2024</a:t>
            </a:fld>
            <a:endParaRPr lang="es-CO"/>
          </a:p>
        </p:txBody>
      </p:sp>
      <p:sp>
        <p:nvSpPr>
          <p:cNvPr id="5" name="Marcador de pie de página 4">
            <a:extLst>
              <a:ext uri="{FF2B5EF4-FFF2-40B4-BE49-F238E27FC236}">
                <a16:creationId xmlns:a16="http://schemas.microsoft.com/office/drawing/2014/main" id="{9C94FD1B-BC6F-F39E-31F0-D3D7F09E4B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D676C62F-13CB-1BA7-7D66-76B2475678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D5A542-F9D5-4F2A-99D2-51AABDD81CE8}" type="slidenum">
              <a:rPr lang="es-CO" smtClean="0"/>
              <a:t>‹Nº›</a:t>
            </a:fld>
            <a:endParaRPr lang="es-CO"/>
          </a:p>
        </p:txBody>
      </p:sp>
    </p:spTree>
    <p:extLst>
      <p:ext uri="{BB962C8B-B14F-4D97-AF65-F5344CB8AC3E}">
        <p14:creationId xmlns:p14="http://schemas.microsoft.com/office/powerpoint/2010/main" val="21436186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comments" Target="../comments/comment1.xml"/><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comments" Target="../comments/commen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6.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8.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comments" Target="../comments/comment4.xml"/></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comments" Target="../comments/comment5.xml"/><Relationship Id="rId5" Type="http://schemas.openxmlformats.org/officeDocument/2006/relationships/image" Target="../media/image8.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a:extLst>
              <a:ext uri="{FF2B5EF4-FFF2-40B4-BE49-F238E27FC236}">
                <a16:creationId xmlns:a16="http://schemas.microsoft.com/office/drawing/2014/main" id="{64745BD7-6454-450A-B06D-ABE051A58C76}"/>
              </a:ext>
            </a:extLst>
          </p:cNvPr>
          <p:cNvPicPr>
            <a:picLocks noChangeAspect="1"/>
          </p:cNvPicPr>
          <p:nvPr/>
        </p:nvPicPr>
        <p:blipFill>
          <a:blip r:embed="rId2"/>
          <a:stretch>
            <a:fillRect/>
          </a:stretch>
        </p:blipFill>
        <p:spPr>
          <a:xfrm>
            <a:off x="346247" y="898948"/>
            <a:ext cx="6351263" cy="4200888"/>
          </a:xfrm>
          <a:prstGeom prst="rect">
            <a:avLst/>
          </a:prstGeom>
        </p:spPr>
      </p:pic>
      <p:sp>
        <p:nvSpPr>
          <p:cNvPr id="2" name="Título 1">
            <a:extLst>
              <a:ext uri="{FF2B5EF4-FFF2-40B4-BE49-F238E27FC236}">
                <a16:creationId xmlns:a16="http://schemas.microsoft.com/office/drawing/2014/main" id="{E09C1804-D43B-4228-85B3-B6086F4C4C00}"/>
              </a:ext>
            </a:extLst>
          </p:cNvPr>
          <p:cNvSpPr>
            <a:spLocks noGrp="1"/>
          </p:cNvSpPr>
          <p:nvPr>
            <p:ph type="title"/>
          </p:nvPr>
        </p:nvSpPr>
        <p:spPr>
          <a:xfrm>
            <a:off x="621438" y="23459"/>
            <a:ext cx="10515600" cy="1325563"/>
          </a:xfrm>
        </p:spPr>
        <p:txBody>
          <a:bodyPr/>
          <a:lstStyle/>
          <a:p>
            <a:r>
              <a:rPr lang="es-ES" dirty="0"/>
              <a:t>Tablero </a:t>
            </a:r>
            <a:r>
              <a:rPr lang="es-ES" dirty="0" err="1"/>
              <a:t>ViveSomos</a:t>
            </a:r>
            <a:endParaRPr lang="es-CO" dirty="0"/>
          </a:p>
        </p:txBody>
      </p:sp>
      <p:sp>
        <p:nvSpPr>
          <p:cNvPr id="6" name="Elipse 5">
            <a:extLst>
              <a:ext uri="{FF2B5EF4-FFF2-40B4-BE49-F238E27FC236}">
                <a16:creationId xmlns:a16="http://schemas.microsoft.com/office/drawing/2014/main" id="{2F20F2B1-2FE6-4004-9B41-7A944C1D2DAC}"/>
              </a:ext>
            </a:extLst>
          </p:cNvPr>
          <p:cNvSpPr/>
          <p:nvPr/>
        </p:nvSpPr>
        <p:spPr>
          <a:xfrm rot="16200000">
            <a:off x="5398044" y="401045"/>
            <a:ext cx="497739" cy="170670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82196032-D2B3-46E0-BACA-190285038EED}"/>
              </a:ext>
            </a:extLst>
          </p:cNvPr>
          <p:cNvPicPr>
            <a:picLocks noChangeAspect="1"/>
          </p:cNvPicPr>
          <p:nvPr/>
        </p:nvPicPr>
        <p:blipFill>
          <a:blip r:embed="rId3"/>
          <a:stretch>
            <a:fillRect/>
          </a:stretch>
        </p:blipFill>
        <p:spPr>
          <a:xfrm>
            <a:off x="6785315" y="410813"/>
            <a:ext cx="2687214" cy="1437895"/>
          </a:xfrm>
          <a:prstGeom prst="rect">
            <a:avLst/>
          </a:prstGeom>
        </p:spPr>
      </p:pic>
      <p:sp>
        <p:nvSpPr>
          <p:cNvPr id="12" name="Forma libre: forma 11">
            <a:extLst>
              <a:ext uri="{FF2B5EF4-FFF2-40B4-BE49-F238E27FC236}">
                <a16:creationId xmlns:a16="http://schemas.microsoft.com/office/drawing/2014/main" id="{EF1139C6-F000-4DFB-95F8-1D15CCDA4C9C}"/>
              </a:ext>
            </a:extLst>
          </p:cNvPr>
          <p:cNvSpPr/>
          <p:nvPr/>
        </p:nvSpPr>
        <p:spPr>
          <a:xfrm rot="242310">
            <a:off x="5657276" y="1392245"/>
            <a:ext cx="2278962" cy="456162"/>
          </a:xfrm>
          <a:custGeom>
            <a:avLst/>
            <a:gdLst>
              <a:gd name="connsiteX0" fmla="*/ 0 w 2858609"/>
              <a:gd name="connsiteY0" fmla="*/ 266330 h 737086"/>
              <a:gd name="connsiteX1" fmla="*/ 621436 w 2858609"/>
              <a:gd name="connsiteY1" fmla="*/ 736847 h 737086"/>
              <a:gd name="connsiteX2" fmla="*/ 2041864 w 2858609"/>
              <a:gd name="connsiteY2" fmla="*/ 213064 h 737086"/>
              <a:gd name="connsiteX3" fmla="*/ 2858609 w 2858609"/>
              <a:gd name="connsiteY3" fmla="*/ 0 h 737086"/>
              <a:gd name="connsiteX4" fmla="*/ 2858609 w 2858609"/>
              <a:gd name="connsiteY4" fmla="*/ 0 h 737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8609" h="737086">
                <a:moveTo>
                  <a:pt x="0" y="266330"/>
                </a:moveTo>
                <a:cubicBezTo>
                  <a:pt x="140562" y="506027"/>
                  <a:pt x="281125" y="745725"/>
                  <a:pt x="621436" y="736847"/>
                </a:cubicBezTo>
                <a:cubicBezTo>
                  <a:pt x="961747" y="727969"/>
                  <a:pt x="1669002" y="335872"/>
                  <a:pt x="2041864" y="213064"/>
                </a:cubicBezTo>
                <a:cubicBezTo>
                  <a:pt x="2414726" y="90256"/>
                  <a:pt x="2858609" y="0"/>
                  <a:pt x="2858609" y="0"/>
                </a:cubicBezTo>
                <a:lnTo>
                  <a:pt x="2858609" y="0"/>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4" name="Imagen 13">
            <a:extLst>
              <a:ext uri="{FF2B5EF4-FFF2-40B4-BE49-F238E27FC236}">
                <a16:creationId xmlns:a16="http://schemas.microsoft.com/office/drawing/2014/main" id="{4E56BE2D-4A99-47D9-A917-40A4CCE3B333}"/>
              </a:ext>
            </a:extLst>
          </p:cNvPr>
          <p:cNvPicPr>
            <a:picLocks noChangeAspect="1"/>
          </p:cNvPicPr>
          <p:nvPr/>
        </p:nvPicPr>
        <p:blipFill>
          <a:blip r:embed="rId4"/>
          <a:stretch>
            <a:fillRect/>
          </a:stretch>
        </p:blipFill>
        <p:spPr>
          <a:xfrm>
            <a:off x="6785315" y="1865912"/>
            <a:ext cx="3568360" cy="1721578"/>
          </a:xfrm>
          <a:prstGeom prst="rect">
            <a:avLst/>
          </a:prstGeom>
        </p:spPr>
      </p:pic>
      <p:pic>
        <p:nvPicPr>
          <p:cNvPr id="15" name="Imagen 14">
            <a:extLst>
              <a:ext uri="{FF2B5EF4-FFF2-40B4-BE49-F238E27FC236}">
                <a16:creationId xmlns:a16="http://schemas.microsoft.com/office/drawing/2014/main" id="{EB704878-83F5-4101-8E1F-6EC43306C98A}"/>
              </a:ext>
            </a:extLst>
          </p:cNvPr>
          <p:cNvPicPr>
            <a:picLocks noChangeAspect="1"/>
          </p:cNvPicPr>
          <p:nvPr/>
        </p:nvPicPr>
        <p:blipFill rotWithShape="1">
          <a:blip r:embed="rId5"/>
          <a:srcRect t="70032"/>
          <a:stretch/>
        </p:blipFill>
        <p:spPr>
          <a:xfrm>
            <a:off x="284086" y="5273981"/>
            <a:ext cx="2182889" cy="1410198"/>
          </a:xfrm>
          <a:prstGeom prst="rect">
            <a:avLst/>
          </a:prstGeom>
        </p:spPr>
      </p:pic>
      <p:sp>
        <p:nvSpPr>
          <p:cNvPr id="16" name="Elipse 15">
            <a:extLst>
              <a:ext uri="{FF2B5EF4-FFF2-40B4-BE49-F238E27FC236}">
                <a16:creationId xmlns:a16="http://schemas.microsoft.com/office/drawing/2014/main" id="{D862576B-BEA0-4764-A6F1-D4D00C11DD84}"/>
              </a:ext>
            </a:extLst>
          </p:cNvPr>
          <p:cNvSpPr/>
          <p:nvPr/>
        </p:nvSpPr>
        <p:spPr>
          <a:xfrm rot="16200000">
            <a:off x="1747967" y="2683632"/>
            <a:ext cx="348289" cy="3743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0" name="Conector: curvado 19">
            <a:extLst>
              <a:ext uri="{FF2B5EF4-FFF2-40B4-BE49-F238E27FC236}">
                <a16:creationId xmlns:a16="http://schemas.microsoft.com/office/drawing/2014/main" id="{8040CE04-4D88-439D-BDB6-D11F26D93FE1}"/>
              </a:ext>
            </a:extLst>
          </p:cNvPr>
          <p:cNvCxnSpPr>
            <a:cxnSpLocks/>
            <a:endCxn id="42" idx="0"/>
          </p:cNvCxnSpPr>
          <p:nvPr/>
        </p:nvCxnSpPr>
        <p:spPr>
          <a:xfrm rot="5400000">
            <a:off x="133941" y="4494235"/>
            <a:ext cx="3237460" cy="338884"/>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26" name="Imagen 25">
            <a:extLst>
              <a:ext uri="{FF2B5EF4-FFF2-40B4-BE49-F238E27FC236}">
                <a16:creationId xmlns:a16="http://schemas.microsoft.com/office/drawing/2014/main" id="{63EF3E24-47AB-4661-AB5C-C3173D7CB356}"/>
              </a:ext>
            </a:extLst>
          </p:cNvPr>
          <p:cNvPicPr>
            <a:picLocks noChangeAspect="1"/>
          </p:cNvPicPr>
          <p:nvPr/>
        </p:nvPicPr>
        <p:blipFill>
          <a:blip r:embed="rId6"/>
          <a:stretch>
            <a:fillRect/>
          </a:stretch>
        </p:blipFill>
        <p:spPr>
          <a:xfrm>
            <a:off x="2628433" y="5335255"/>
            <a:ext cx="2638892" cy="1390869"/>
          </a:xfrm>
          <a:prstGeom prst="rect">
            <a:avLst/>
          </a:prstGeom>
        </p:spPr>
      </p:pic>
      <p:sp>
        <p:nvSpPr>
          <p:cNvPr id="27" name="Elipse 26">
            <a:extLst>
              <a:ext uri="{FF2B5EF4-FFF2-40B4-BE49-F238E27FC236}">
                <a16:creationId xmlns:a16="http://schemas.microsoft.com/office/drawing/2014/main" id="{791BC456-752B-4EDF-8D4C-50C3FD141B29}"/>
              </a:ext>
            </a:extLst>
          </p:cNvPr>
          <p:cNvSpPr/>
          <p:nvPr/>
        </p:nvSpPr>
        <p:spPr>
          <a:xfrm rot="16200000">
            <a:off x="3777189" y="3530961"/>
            <a:ext cx="348289" cy="54658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3" name="Imagen 32">
            <a:extLst>
              <a:ext uri="{FF2B5EF4-FFF2-40B4-BE49-F238E27FC236}">
                <a16:creationId xmlns:a16="http://schemas.microsoft.com/office/drawing/2014/main" id="{F8E3C00F-8DE7-4D48-A0E4-BDD03B22BB0B}"/>
              </a:ext>
            </a:extLst>
          </p:cNvPr>
          <p:cNvPicPr>
            <a:picLocks noChangeAspect="1"/>
          </p:cNvPicPr>
          <p:nvPr/>
        </p:nvPicPr>
        <p:blipFill>
          <a:blip r:embed="rId7"/>
          <a:stretch>
            <a:fillRect/>
          </a:stretch>
        </p:blipFill>
        <p:spPr>
          <a:xfrm>
            <a:off x="4673520" y="3571705"/>
            <a:ext cx="5073813" cy="2138491"/>
          </a:xfrm>
          <a:prstGeom prst="rect">
            <a:avLst/>
          </a:prstGeom>
        </p:spPr>
      </p:pic>
      <p:pic>
        <p:nvPicPr>
          <p:cNvPr id="35" name="Imagen 34">
            <a:extLst>
              <a:ext uri="{FF2B5EF4-FFF2-40B4-BE49-F238E27FC236}">
                <a16:creationId xmlns:a16="http://schemas.microsoft.com/office/drawing/2014/main" id="{1D6739A4-2425-43CD-B16A-1F89E7F5192B}"/>
              </a:ext>
            </a:extLst>
          </p:cNvPr>
          <p:cNvPicPr>
            <a:picLocks noChangeAspect="1"/>
          </p:cNvPicPr>
          <p:nvPr/>
        </p:nvPicPr>
        <p:blipFill>
          <a:blip r:embed="rId8"/>
          <a:stretch>
            <a:fillRect/>
          </a:stretch>
        </p:blipFill>
        <p:spPr>
          <a:xfrm>
            <a:off x="5644042" y="5544859"/>
            <a:ext cx="3077004" cy="1181265"/>
          </a:xfrm>
          <a:prstGeom prst="rect">
            <a:avLst/>
          </a:prstGeom>
        </p:spPr>
      </p:pic>
      <p:sp>
        <p:nvSpPr>
          <p:cNvPr id="36" name="Elipse 35">
            <a:extLst>
              <a:ext uri="{FF2B5EF4-FFF2-40B4-BE49-F238E27FC236}">
                <a16:creationId xmlns:a16="http://schemas.microsoft.com/office/drawing/2014/main" id="{C7EB908D-1C27-4FF1-ADC2-2FE161B4E38D}"/>
              </a:ext>
            </a:extLst>
          </p:cNvPr>
          <p:cNvSpPr/>
          <p:nvPr/>
        </p:nvSpPr>
        <p:spPr>
          <a:xfrm rot="16200000">
            <a:off x="6686239" y="3856360"/>
            <a:ext cx="348289" cy="700087"/>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37" name="Conector: curvado 36">
            <a:extLst>
              <a:ext uri="{FF2B5EF4-FFF2-40B4-BE49-F238E27FC236}">
                <a16:creationId xmlns:a16="http://schemas.microsoft.com/office/drawing/2014/main" id="{373EE1CA-F33D-4AAD-8E73-2C248B5B73FA}"/>
              </a:ext>
            </a:extLst>
          </p:cNvPr>
          <p:cNvCxnSpPr>
            <a:cxnSpLocks/>
            <a:stCxn id="36" idx="2"/>
          </p:cNvCxnSpPr>
          <p:nvPr/>
        </p:nvCxnSpPr>
        <p:spPr>
          <a:xfrm rot="16200000" flipH="1">
            <a:off x="6138997" y="5101935"/>
            <a:ext cx="1878936" cy="436162"/>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40" name="Imagen 39">
            <a:extLst>
              <a:ext uri="{FF2B5EF4-FFF2-40B4-BE49-F238E27FC236}">
                <a16:creationId xmlns:a16="http://schemas.microsoft.com/office/drawing/2014/main" id="{10F1D39D-B3E4-4799-954E-63607800B480}"/>
              </a:ext>
            </a:extLst>
          </p:cNvPr>
          <p:cNvPicPr>
            <a:picLocks noChangeAspect="1"/>
          </p:cNvPicPr>
          <p:nvPr/>
        </p:nvPicPr>
        <p:blipFill rotWithShape="1">
          <a:blip r:embed="rId6"/>
          <a:srcRect l="37611" t="67459" r="30566" b="3163"/>
          <a:stretch/>
        </p:blipFill>
        <p:spPr>
          <a:xfrm>
            <a:off x="3392056" y="6192911"/>
            <a:ext cx="1095877" cy="533213"/>
          </a:xfrm>
          <a:prstGeom prst="rect">
            <a:avLst/>
          </a:prstGeom>
        </p:spPr>
      </p:pic>
      <p:cxnSp>
        <p:nvCxnSpPr>
          <p:cNvPr id="28" name="Conector: curvado 27">
            <a:extLst>
              <a:ext uri="{FF2B5EF4-FFF2-40B4-BE49-F238E27FC236}">
                <a16:creationId xmlns:a16="http://schemas.microsoft.com/office/drawing/2014/main" id="{314DF989-F6BC-474F-BA05-193B8CD1ECBE}"/>
              </a:ext>
            </a:extLst>
          </p:cNvPr>
          <p:cNvCxnSpPr>
            <a:cxnSpLocks/>
            <a:stCxn id="27" idx="2"/>
            <a:endCxn id="40" idx="0"/>
          </p:cNvCxnSpPr>
          <p:nvPr/>
        </p:nvCxnSpPr>
        <p:spPr>
          <a:xfrm rot="5400000">
            <a:off x="2838408" y="5079985"/>
            <a:ext cx="2214514" cy="11339"/>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42" name="Imagen 41">
            <a:extLst>
              <a:ext uri="{FF2B5EF4-FFF2-40B4-BE49-F238E27FC236}">
                <a16:creationId xmlns:a16="http://schemas.microsoft.com/office/drawing/2014/main" id="{2083EED0-F82C-4526-98FB-C6985C724D3B}"/>
              </a:ext>
            </a:extLst>
          </p:cNvPr>
          <p:cNvPicPr>
            <a:picLocks noChangeAspect="1"/>
          </p:cNvPicPr>
          <p:nvPr/>
        </p:nvPicPr>
        <p:blipFill rotWithShape="1">
          <a:blip r:embed="rId5"/>
          <a:srcRect l="19800" t="92683" r="16842" b="43"/>
          <a:stretch/>
        </p:blipFill>
        <p:spPr>
          <a:xfrm>
            <a:off x="621438" y="6282407"/>
            <a:ext cx="1923581" cy="476087"/>
          </a:xfrm>
          <a:prstGeom prst="rect">
            <a:avLst/>
          </a:prstGeom>
        </p:spPr>
      </p:pic>
      <p:pic>
        <p:nvPicPr>
          <p:cNvPr id="44" name="Imagen 43">
            <a:extLst>
              <a:ext uri="{FF2B5EF4-FFF2-40B4-BE49-F238E27FC236}">
                <a16:creationId xmlns:a16="http://schemas.microsoft.com/office/drawing/2014/main" id="{7271A7CE-C8FA-4DB9-979D-3E36FA0F8438}"/>
              </a:ext>
            </a:extLst>
          </p:cNvPr>
          <p:cNvPicPr>
            <a:picLocks noChangeAspect="1"/>
          </p:cNvPicPr>
          <p:nvPr/>
        </p:nvPicPr>
        <p:blipFill rotWithShape="1">
          <a:blip r:embed="rId3"/>
          <a:srcRect l="45334" t="65377" r="26284" b="14400"/>
          <a:stretch/>
        </p:blipFill>
        <p:spPr>
          <a:xfrm>
            <a:off x="7926809" y="1253423"/>
            <a:ext cx="1417974" cy="540622"/>
          </a:xfrm>
          <a:prstGeom prst="rect">
            <a:avLst/>
          </a:prstGeom>
        </p:spPr>
      </p:pic>
      <p:pic>
        <p:nvPicPr>
          <p:cNvPr id="4" name="Imagen 3" descr="Icono&#10;&#10;Descripción generada automáticamente">
            <a:extLst>
              <a:ext uri="{FF2B5EF4-FFF2-40B4-BE49-F238E27FC236}">
                <a16:creationId xmlns:a16="http://schemas.microsoft.com/office/drawing/2014/main" id="{324CD948-C099-4F20-960E-8EBBC301D87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05178" y="2578694"/>
            <a:ext cx="296013" cy="296013"/>
          </a:xfrm>
          <a:prstGeom prst="rect">
            <a:avLst/>
          </a:prstGeom>
        </p:spPr>
      </p:pic>
      <p:pic>
        <p:nvPicPr>
          <p:cNvPr id="25" name="Imagen 24" descr="Icono&#10;&#10;Descripción generada automáticamente">
            <a:extLst>
              <a:ext uri="{FF2B5EF4-FFF2-40B4-BE49-F238E27FC236}">
                <a16:creationId xmlns:a16="http://schemas.microsoft.com/office/drawing/2014/main" id="{5DB23A55-538D-4563-882A-9746DC9BF57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98050" y="3439483"/>
            <a:ext cx="296013" cy="296013"/>
          </a:xfrm>
          <a:prstGeom prst="rect">
            <a:avLst/>
          </a:prstGeom>
        </p:spPr>
      </p:pic>
      <p:pic>
        <p:nvPicPr>
          <p:cNvPr id="29" name="Imagen 28" descr="Icono&#10;&#10;Descripción generada automáticamente">
            <a:extLst>
              <a:ext uri="{FF2B5EF4-FFF2-40B4-BE49-F238E27FC236}">
                <a16:creationId xmlns:a16="http://schemas.microsoft.com/office/drawing/2014/main" id="{C53D8C92-06E0-4BC8-B1EE-E3B2DA7A732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80627" y="938103"/>
            <a:ext cx="296013" cy="296013"/>
          </a:xfrm>
          <a:prstGeom prst="rect">
            <a:avLst/>
          </a:prstGeom>
        </p:spPr>
      </p:pic>
      <p:pic>
        <p:nvPicPr>
          <p:cNvPr id="30" name="Imagen 29" descr="Icono&#10;&#10;Descripción generada automáticamente">
            <a:extLst>
              <a:ext uri="{FF2B5EF4-FFF2-40B4-BE49-F238E27FC236}">
                <a16:creationId xmlns:a16="http://schemas.microsoft.com/office/drawing/2014/main" id="{B4836BED-21CA-49CD-A07E-EE31AE65686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09072" y="3956373"/>
            <a:ext cx="296013" cy="296013"/>
          </a:xfrm>
          <a:prstGeom prst="rect">
            <a:avLst/>
          </a:prstGeom>
        </p:spPr>
      </p:pic>
    </p:spTree>
    <p:extLst>
      <p:ext uri="{BB962C8B-B14F-4D97-AF65-F5344CB8AC3E}">
        <p14:creationId xmlns:p14="http://schemas.microsoft.com/office/powerpoint/2010/main" val="2218300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D9C3CA-C19E-4803-A009-FC90F3EC48DD}"/>
              </a:ext>
            </a:extLst>
          </p:cNvPr>
          <p:cNvSpPr>
            <a:spLocks noGrp="1"/>
          </p:cNvSpPr>
          <p:nvPr>
            <p:ph type="title"/>
          </p:nvPr>
        </p:nvSpPr>
        <p:spPr/>
        <p:txBody>
          <a:bodyPr/>
          <a:lstStyle/>
          <a:p>
            <a:r>
              <a:rPr lang="es-ES" dirty="0"/>
              <a:t>Tablero Bloqueos</a:t>
            </a:r>
            <a:endParaRPr lang="es-CO" dirty="0"/>
          </a:p>
        </p:txBody>
      </p:sp>
      <p:pic>
        <p:nvPicPr>
          <p:cNvPr id="5" name="Imagen 4">
            <a:extLst>
              <a:ext uri="{FF2B5EF4-FFF2-40B4-BE49-F238E27FC236}">
                <a16:creationId xmlns:a16="http://schemas.microsoft.com/office/drawing/2014/main" id="{E926E164-1DF0-4242-BAF1-4F67DF395257}"/>
              </a:ext>
            </a:extLst>
          </p:cNvPr>
          <p:cNvPicPr>
            <a:picLocks noChangeAspect="1"/>
          </p:cNvPicPr>
          <p:nvPr/>
        </p:nvPicPr>
        <p:blipFill>
          <a:blip r:embed="rId2"/>
          <a:stretch>
            <a:fillRect/>
          </a:stretch>
        </p:blipFill>
        <p:spPr>
          <a:xfrm>
            <a:off x="6981566" y="599491"/>
            <a:ext cx="3715268" cy="1667108"/>
          </a:xfrm>
          <a:prstGeom prst="rect">
            <a:avLst/>
          </a:prstGeom>
        </p:spPr>
      </p:pic>
      <p:pic>
        <p:nvPicPr>
          <p:cNvPr id="7" name="Imagen 6">
            <a:extLst>
              <a:ext uri="{FF2B5EF4-FFF2-40B4-BE49-F238E27FC236}">
                <a16:creationId xmlns:a16="http://schemas.microsoft.com/office/drawing/2014/main" id="{CBBA89E6-B385-4C0B-8FBD-1BBA49BF70CD}"/>
              </a:ext>
            </a:extLst>
          </p:cNvPr>
          <p:cNvPicPr>
            <a:picLocks noChangeAspect="1"/>
          </p:cNvPicPr>
          <p:nvPr/>
        </p:nvPicPr>
        <p:blipFill>
          <a:blip r:embed="rId3"/>
          <a:stretch>
            <a:fillRect/>
          </a:stretch>
        </p:blipFill>
        <p:spPr>
          <a:xfrm>
            <a:off x="474911" y="1294682"/>
            <a:ext cx="6506655" cy="4377205"/>
          </a:xfrm>
          <a:prstGeom prst="rect">
            <a:avLst/>
          </a:prstGeom>
        </p:spPr>
      </p:pic>
      <p:sp>
        <p:nvSpPr>
          <p:cNvPr id="8" name="Elipse 7">
            <a:extLst>
              <a:ext uri="{FF2B5EF4-FFF2-40B4-BE49-F238E27FC236}">
                <a16:creationId xmlns:a16="http://schemas.microsoft.com/office/drawing/2014/main" id="{363859A4-CED9-429B-BA49-28BCDDA17B6D}"/>
              </a:ext>
            </a:extLst>
          </p:cNvPr>
          <p:cNvSpPr/>
          <p:nvPr/>
        </p:nvSpPr>
        <p:spPr>
          <a:xfrm rot="16200000">
            <a:off x="5877165" y="1417397"/>
            <a:ext cx="348289" cy="54658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9" name="Conector: curvado 8">
            <a:extLst>
              <a:ext uri="{FF2B5EF4-FFF2-40B4-BE49-F238E27FC236}">
                <a16:creationId xmlns:a16="http://schemas.microsoft.com/office/drawing/2014/main" id="{798130D7-77B6-43DD-B1B6-3FD236463E4E}"/>
              </a:ext>
            </a:extLst>
          </p:cNvPr>
          <p:cNvCxnSpPr>
            <a:cxnSpLocks/>
            <a:stCxn id="8" idx="2"/>
          </p:cNvCxnSpPr>
          <p:nvPr/>
        </p:nvCxnSpPr>
        <p:spPr>
          <a:xfrm rot="16200000" flipH="1">
            <a:off x="7653414" y="262729"/>
            <a:ext cx="221861" cy="3426068"/>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14" name="Imagen 13">
            <a:extLst>
              <a:ext uri="{FF2B5EF4-FFF2-40B4-BE49-F238E27FC236}">
                <a16:creationId xmlns:a16="http://schemas.microsoft.com/office/drawing/2014/main" id="{D3DC1080-8744-4D6B-B09A-91E2825BF30E}"/>
              </a:ext>
            </a:extLst>
          </p:cNvPr>
          <p:cNvPicPr>
            <a:picLocks noChangeAspect="1"/>
          </p:cNvPicPr>
          <p:nvPr/>
        </p:nvPicPr>
        <p:blipFill>
          <a:blip r:embed="rId4"/>
          <a:stretch>
            <a:fillRect/>
          </a:stretch>
        </p:blipFill>
        <p:spPr>
          <a:xfrm>
            <a:off x="7757927" y="2500964"/>
            <a:ext cx="1948048" cy="3623788"/>
          </a:xfrm>
          <a:prstGeom prst="rect">
            <a:avLst/>
          </a:prstGeom>
        </p:spPr>
      </p:pic>
      <p:sp>
        <p:nvSpPr>
          <p:cNvPr id="15" name="Elipse 14">
            <a:extLst>
              <a:ext uri="{FF2B5EF4-FFF2-40B4-BE49-F238E27FC236}">
                <a16:creationId xmlns:a16="http://schemas.microsoft.com/office/drawing/2014/main" id="{EC948A64-3872-47C7-A63A-11C18B2D1206}"/>
              </a:ext>
            </a:extLst>
          </p:cNvPr>
          <p:cNvSpPr/>
          <p:nvPr/>
        </p:nvSpPr>
        <p:spPr>
          <a:xfrm rot="16200000">
            <a:off x="4409757" y="3209992"/>
            <a:ext cx="348289" cy="54658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2" name="Imagen 21">
            <a:extLst>
              <a:ext uri="{FF2B5EF4-FFF2-40B4-BE49-F238E27FC236}">
                <a16:creationId xmlns:a16="http://schemas.microsoft.com/office/drawing/2014/main" id="{3ABFD63E-05CF-4339-9EF2-5AE4CC16171D}"/>
              </a:ext>
            </a:extLst>
          </p:cNvPr>
          <p:cNvPicPr>
            <a:picLocks noChangeAspect="1"/>
          </p:cNvPicPr>
          <p:nvPr/>
        </p:nvPicPr>
        <p:blipFill rotWithShape="1">
          <a:blip r:embed="rId4"/>
          <a:srcRect l="17577" t="89672" r="2803" b="514"/>
          <a:stretch/>
        </p:blipFill>
        <p:spPr>
          <a:xfrm>
            <a:off x="8368411" y="5729453"/>
            <a:ext cx="2217936" cy="508531"/>
          </a:xfrm>
          <a:prstGeom prst="rect">
            <a:avLst/>
          </a:prstGeom>
        </p:spPr>
      </p:pic>
      <p:cxnSp>
        <p:nvCxnSpPr>
          <p:cNvPr id="17" name="Conector: curvado 16">
            <a:extLst>
              <a:ext uri="{FF2B5EF4-FFF2-40B4-BE49-F238E27FC236}">
                <a16:creationId xmlns:a16="http://schemas.microsoft.com/office/drawing/2014/main" id="{39B9374D-1BF6-4302-AE4A-67ADCD5B10C2}"/>
              </a:ext>
            </a:extLst>
          </p:cNvPr>
          <p:cNvCxnSpPr>
            <a:cxnSpLocks/>
            <a:stCxn id="15" idx="2"/>
            <a:endCxn id="22" idx="1"/>
          </p:cNvCxnSpPr>
          <p:nvPr/>
        </p:nvCxnSpPr>
        <p:spPr>
          <a:xfrm rot="16200000" flipH="1">
            <a:off x="5313011" y="2928318"/>
            <a:ext cx="2326291" cy="3784509"/>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11" name="Imagen 10" descr="Icono&#10;&#10;Descripción generada automáticamente">
            <a:extLst>
              <a:ext uri="{FF2B5EF4-FFF2-40B4-BE49-F238E27FC236}">
                <a16:creationId xmlns:a16="http://schemas.microsoft.com/office/drawing/2014/main" id="{C834950B-8604-4FCF-93FD-572741C5C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0425" y="1402584"/>
            <a:ext cx="296013" cy="296013"/>
          </a:xfrm>
          <a:prstGeom prst="rect">
            <a:avLst/>
          </a:prstGeom>
        </p:spPr>
      </p:pic>
      <p:pic>
        <p:nvPicPr>
          <p:cNvPr id="12" name="Imagen 11" descr="Icono&#10;&#10;Descripción generada automáticamente">
            <a:extLst>
              <a:ext uri="{FF2B5EF4-FFF2-40B4-BE49-F238E27FC236}">
                <a16:creationId xmlns:a16="http://schemas.microsoft.com/office/drawing/2014/main" id="{D6416E5E-DF1A-422F-B6FB-437F821D98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9186" y="3170699"/>
            <a:ext cx="296013" cy="296013"/>
          </a:xfrm>
          <a:prstGeom prst="rect">
            <a:avLst/>
          </a:prstGeom>
        </p:spPr>
      </p:pic>
    </p:spTree>
    <p:extLst>
      <p:ext uri="{BB962C8B-B14F-4D97-AF65-F5344CB8AC3E}">
        <p14:creationId xmlns:p14="http://schemas.microsoft.com/office/powerpoint/2010/main" val="1007855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0B58A9-4646-47F0-8346-B998DCF62C18}"/>
              </a:ext>
            </a:extLst>
          </p:cNvPr>
          <p:cNvSpPr>
            <a:spLocks noGrp="1"/>
          </p:cNvSpPr>
          <p:nvPr>
            <p:ph type="title"/>
          </p:nvPr>
        </p:nvSpPr>
        <p:spPr/>
        <p:txBody>
          <a:bodyPr/>
          <a:lstStyle/>
          <a:p>
            <a:r>
              <a:rPr lang="es-ES" dirty="0"/>
              <a:t>Tablero Recaudo</a:t>
            </a:r>
            <a:endParaRPr lang="es-CO" dirty="0"/>
          </a:p>
        </p:txBody>
      </p:sp>
      <p:pic>
        <p:nvPicPr>
          <p:cNvPr id="5" name="Imagen 4">
            <a:extLst>
              <a:ext uri="{FF2B5EF4-FFF2-40B4-BE49-F238E27FC236}">
                <a16:creationId xmlns:a16="http://schemas.microsoft.com/office/drawing/2014/main" id="{DB0312FA-916E-4BE3-AB56-771D579E4C54}"/>
              </a:ext>
            </a:extLst>
          </p:cNvPr>
          <p:cNvPicPr>
            <a:picLocks noChangeAspect="1"/>
          </p:cNvPicPr>
          <p:nvPr/>
        </p:nvPicPr>
        <p:blipFill>
          <a:blip r:embed="rId2"/>
          <a:stretch>
            <a:fillRect/>
          </a:stretch>
        </p:blipFill>
        <p:spPr>
          <a:xfrm>
            <a:off x="475546" y="1313946"/>
            <a:ext cx="7973130" cy="5325449"/>
          </a:xfrm>
          <a:prstGeom prst="rect">
            <a:avLst/>
          </a:prstGeom>
        </p:spPr>
      </p:pic>
      <p:pic>
        <p:nvPicPr>
          <p:cNvPr id="7" name="Imagen 6">
            <a:extLst>
              <a:ext uri="{FF2B5EF4-FFF2-40B4-BE49-F238E27FC236}">
                <a16:creationId xmlns:a16="http://schemas.microsoft.com/office/drawing/2014/main" id="{C6DA6C5C-EA04-4291-958C-679629A84E00}"/>
              </a:ext>
            </a:extLst>
          </p:cNvPr>
          <p:cNvPicPr>
            <a:picLocks noChangeAspect="1"/>
          </p:cNvPicPr>
          <p:nvPr/>
        </p:nvPicPr>
        <p:blipFill>
          <a:blip r:embed="rId3"/>
          <a:stretch>
            <a:fillRect/>
          </a:stretch>
        </p:blipFill>
        <p:spPr>
          <a:xfrm>
            <a:off x="8091211" y="172693"/>
            <a:ext cx="3953427" cy="1333686"/>
          </a:xfrm>
          <a:prstGeom prst="rect">
            <a:avLst/>
          </a:prstGeom>
        </p:spPr>
      </p:pic>
      <p:sp>
        <p:nvSpPr>
          <p:cNvPr id="8" name="Elipse 7">
            <a:extLst>
              <a:ext uri="{FF2B5EF4-FFF2-40B4-BE49-F238E27FC236}">
                <a16:creationId xmlns:a16="http://schemas.microsoft.com/office/drawing/2014/main" id="{440D4D43-256F-45F7-AA6F-BFCD257769A9}"/>
              </a:ext>
            </a:extLst>
          </p:cNvPr>
          <p:cNvSpPr/>
          <p:nvPr/>
        </p:nvSpPr>
        <p:spPr>
          <a:xfrm rot="16200000">
            <a:off x="6977779" y="624598"/>
            <a:ext cx="589119" cy="2352677"/>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9" name="Conector: curvado 8">
            <a:extLst>
              <a:ext uri="{FF2B5EF4-FFF2-40B4-BE49-F238E27FC236}">
                <a16:creationId xmlns:a16="http://schemas.microsoft.com/office/drawing/2014/main" id="{2095A5B6-F54D-47C4-8E87-E30CE334FCD0}"/>
              </a:ext>
            </a:extLst>
          </p:cNvPr>
          <p:cNvCxnSpPr>
            <a:cxnSpLocks/>
            <a:stCxn id="8" idx="4"/>
            <a:endCxn id="23" idx="2"/>
          </p:cNvCxnSpPr>
          <p:nvPr/>
        </p:nvCxnSpPr>
        <p:spPr>
          <a:xfrm flipV="1">
            <a:off x="8448677" y="1550289"/>
            <a:ext cx="2953601" cy="250647"/>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14" name="Imagen 13">
            <a:extLst>
              <a:ext uri="{FF2B5EF4-FFF2-40B4-BE49-F238E27FC236}">
                <a16:creationId xmlns:a16="http://schemas.microsoft.com/office/drawing/2014/main" id="{BB5628AE-16AE-4948-8ADE-5E51B593FDEB}"/>
              </a:ext>
            </a:extLst>
          </p:cNvPr>
          <p:cNvPicPr>
            <a:picLocks noChangeAspect="1"/>
          </p:cNvPicPr>
          <p:nvPr/>
        </p:nvPicPr>
        <p:blipFill>
          <a:blip r:embed="rId4"/>
          <a:stretch>
            <a:fillRect/>
          </a:stretch>
        </p:blipFill>
        <p:spPr>
          <a:xfrm>
            <a:off x="8958107" y="2727024"/>
            <a:ext cx="3086531" cy="1571844"/>
          </a:xfrm>
          <a:prstGeom prst="rect">
            <a:avLst/>
          </a:prstGeom>
        </p:spPr>
      </p:pic>
      <p:sp>
        <p:nvSpPr>
          <p:cNvPr id="15" name="Elipse 14">
            <a:extLst>
              <a:ext uri="{FF2B5EF4-FFF2-40B4-BE49-F238E27FC236}">
                <a16:creationId xmlns:a16="http://schemas.microsoft.com/office/drawing/2014/main" id="{B397A0C7-3203-4F0B-88B7-A7C00FECDA2C}"/>
              </a:ext>
            </a:extLst>
          </p:cNvPr>
          <p:cNvSpPr/>
          <p:nvPr/>
        </p:nvSpPr>
        <p:spPr>
          <a:xfrm rot="16200000">
            <a:off x="6592015" y="2486393"/>
            <a:ext cx="589119" cy="89535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9" name="Imagen 18">
            <a:extLst>
              <a:ext uri="{FF2B5EF4-FFF2-40B4-BE49-F238E27FC236}">
                <a16:creationId xmlns:a16="http://schemas.microsoft.com/office/drawing/2014/main" id="{EA9CF63D-9D37-4EDB-8027-150F1592DD33}"/>
              </a:ext>
            </a:extLst>
          </p:cNvPr>
          <p:cNvPicPr>
            <a:picLocks noChangeAspect="1"/>
          </p:cNvPicPr>
          <p:nvPr/>
        </p:nvPicPr>
        <p:blipFill rotWithShape="1">
          <a:blip r:embed="rId4"/>
          <a:srcRect l="59961" t="53926"/>
          <a:stretch/>
        </p:blipFill>
        <p:spPr>
          <a:xfrm>
            <a:off x="10848248" y="3628645"/>
            <a:ext cx="1412235" cy="827608"/>
          </a:xfrm>
          <a:prstGeom prst="rect">
            <a:avLst/>
          </a:prstGeom>
        </p:spPr>
      </p:pic>
      <p:cxnSp>
        <p:nvCxnSpPr>
          <p:cNvPr id="16" name="Conector: curvado 15">
            <a:extLst>
              <a:ext uri="{FF2B5EF4-FFF2-40B4-BE49-F238E27FC236}">
                <a16:creationId xmlns:a16="http://schemas.microsoft.com/office/drawing/2014/main" id="{79D1D4AC-23C0-402A-809A-C70BD9696ACE}"/>
              </a:ext>
            </a:extLst>
          </p:cNvPr>
          <p:cNvCxnSpPr>
            <a:cxnSpLocks/>
            <a:stCxn id="15" idx="2"/>
            <a:endCxn id="19" idx="1"/>
          </p:cNvCxnSpPr>
          <p:nvPr/>
        </p:nvCxnSpPr>
        <p:spPr>
          <a:xfrm rot="16200000" flipH="1">
            <a:off x="8460501" y="1654701"/>
            <a:ext cx="813821" cy="3961673"/>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23" name="Imagen 22">
            <a:extLst>
              <a:ext uri="{FF2B5EF4-FFF2-40B4-BE49-F238E27FC236}">
                <a16:creationId xmlns:a16="http://schemas.microsoft.com/office/drawing/2014/main" id="{8291D9E0-3702-4A32-BFDB-7BB28A192038}"/>
              </a:ext>
            </a:extLst>
          </p:cNvPr>
          <p:cNvPicPr>
            <a:picLocks noChangeAspect="1"/>
          </p:cNvPicPr>
          <p:nvPr/>
        </p:nvPicPr>
        <p:blipFill rotWithShape="1">
          <a:blip r:embed="rId3"/>
          <a:srcRect l="64278" t="55829" r="4540" b="2308"/>
          <a:stretch/>
        </p:blipFill>
        <p:spPr>
          <a:xfrm>
            <a:off x="10612556" y="834939"/>
            <a:ext cx="1579444" cy="715350"/>
          </a:xfrm>
          <a:prstGeom prst="rect">
            <a:avLst/>
          </a:prstGeom>
        </p:spPr>
      </p:pic>
      <p:pic>
        <p:nvPicPr>
          <p:cNvPr id="12" name="Imagen 11" descr="Icono&#10;&#10;Descripción generada automáticamente">
            <a:extLst>
              <a:ext uri="{FF2B5EF4-FFF2-40B4-BE49-F238E27FC236}">
                <a16:creationId xmlns:a16="http://schemas.microsoft.com/office/drawing/2014/main" id="{F5D7F811-B2DF-4C6A-B282-044151892A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8237" y="2514054"/>
            <a:ext cx="296013" cy="296013"/>
          </a:xfrm>
          <a:prstGeom prst="rect">
            <a:avLst/>
          </a:prstGeom>
        </p:spPr>
      </p:pic>
      <p:pic>
        <p:nvPicPr>
          <p:cNvPr id="13" name="Imagen 12" descr="Icono&#10;&#10;Descripción generada automáticamente">
            <a:extLst>
              <a:ext uri="{FF2B5EF4-FFF2-40B4-BE49-F238E27FC236}">
                <a16:creationId xmlns:a16="http://schemas.microsoft.com/office/drawing/2014/main" id="{3FAB403D-28F7-4D1A-988F-6A8A99F87C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6344" y="1494198"/>
            <a:ext cx="296013" cy="296013"/>
          </a:xfrm>
          <a:prstGeom prst="rect">
            <a:avLst/>
          </a:prstGeom>
        </p:spPr>
      </p:pic>
    </p:spTree>
    <p:extLst>
      <p:ext uri="{BB962C8B-B14F-4D97-AF65-F5344CB8AC3E}">
        <p14:creationId xmlns:p14="http://schemas.microsoft.com/office/powerpoint/2010/main" val="2163729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0B58A9-4646-47F0-8346-B998DCF62C18}"/>
              </a:ext>
            </a:extLst>
          </p:cNvPr>
          <p:cNvSpPr>
            <a:spLocks noGrp="1"/>
          </p:cNvSpPr>
          <p:nvPr>
            <p:ph type="title"/>
          </p:nvPr>
        </p:nvSpPr>
        <p:spPr/>
        <p:txBody>
          <a:bodyPr/>
          <a:lstStyle/>
          <a:p>
            <a:r>
              <a:rPr lang="es-ES" dirty="0"/>
              <a:t>Tablero Recaudo</a:t>
            </a:r>
            <a:endParaRPr lang="es-CO" dirty="0"/>
          </a:p>
        </p:txBody>
      </p:sp>
      <p:pic>
        <p:nvPicPr>
          <p:cNvPr id="4" name="Imagen 3">
            <a:extLst>
              <a:ext uri="{FF2B5EF4-FFF2-40B4-BE49-F238E27FC236}">
                <a16:creationId xmlns:a16="http://schemas.microsoft.com/office/drawing/2014/main" id="{D4E71583-AEF3-4ABF-9B2A-5ECC91CF8588}"/>
              </a:ext>
            </a:extLst>
          </p:cNvPr>
          <p:cNvPicPr>
            <a:picLocks noChangeAspect="1"/>
          </p:cNvPicPr>
          <p:nvPr/>
        </p:nvPicPr>
        <p:blipFill>
          <a:blip r:embed="rId2"/>
          <a:stretch>
            <a:fillRect/>
          </a:stretch>
        </p:blipFill>
        <p:spPr>
          <a:xfrm>
            <a:off x="689856" y="1285756"/>
            <a:ext cx="10126488" cy="1695687"/>
          </a:xfrm>
          <a:prstGeom prst="rect">
            <a:avLst/>
          </a:prstGeom>
        </p:spPr>
      </p:pic>
      <p:pic>
        <p:nvPicPr>
          <p:cNvPr id="10" name="Imagen 9">
            <a:extLst>
              <a:ext uri="{FF2B5EF4-FFF2-40B4-BE49-F238E27FC236}">
                <a16:creationId xmlns:a16="http://schemas.microsoft.com/office/drawing/2014/main" id="{EDCAA5C9-2E3E-496B-AD32-489D91862994}"/>
              </a:ext>
            </a:extLst>
          </p:cNvPr>
          <p:cNvPicPr>
            <a:picLocks noChangeAspect="1"/>
          </p:cNvPicPr>
          <p:nvPr/>
        </p:nvPicPr>
        <p:blipFill>
          <a:blip r:embed="rId3"/>
          <a:stretch>
            <a:fillRect/>
          </a:stretch>
        </p:blipFill>
        <p:spPr>
          <a:xfrm>
            <a:off x="1897503" y="3028549"/>
            <a:ext cx="8396994" cy="3581000"/>
          </a:xfrm>
          <a:prstGeom prst="rect">
            <a:avLst/>
          </a:prstGeom>
        </p:spPr>
      </p:pic>
      <p:pic>
        <p:nvPicPr>
          <p:cNvPr id="17" name="Imagen 16">
            <a:extLst>
              <a:ext uri="{FF2B5EF4-FFF2-40B4-BE49-F238E27FC236}">
                <a16:creationId xmlns:a16="http://schemas.microsoft.com/office/drawing/2014/main" id="{6887EE7E-69B0-4726-ADB1-2B462AE92168}"/>
              </a:ext>
            </a:extLst>
          </p:cNvPr>
          <p:cNvPicPr>
            <a:picLocks noChangeAspect="1"/>
          </p:cNvPicPr>
          <p:nvPr/>
        </p:nvPicPr>
        <p:blipFill rotWithShape="1">
          <a:blip r:embed="rId3"/>
          <a:srcRect l="76090" t="88319" r="15289" b="-23"/>
          <a:stretch/>
        </p:blipFill>
        <p:spPr>
          <a:xfrm>
            <a:off x="7724774" y="5671384"/>
            <a:ext cx="1819276" cy="1053266"/>
          </a:xfrm>
          <a:prstGeom prst="rect">
            <a:avLst/>
          </a:prstGeom>
        </p:spPr>
      </p:pic>
      <p:sp>
        <p:nvSpPr>
          <p:cNvPr id="18" name="Elipse 17">
            <a:extLst>
              <a:ext uri="{FF2B5EF4-FFF2-40B4-BE49-F238E27FC236}">
                <a16:creationId xmlns:a16="http://schemas.microsoft.com/office/drawing/2014/main" id="{B4D28573-9404-4F52-9DF6-1109573643FF}"/>
              </a:ext>
            </a:extLst>
          </p:cNvPr>
          <p:cNvSpPr/>
          <p:nvPr/>
        </p:nvSpPr>
        <p:spPr>
          <a:xfrm rot="16200000">
            <a:off x="8975292" y="726325"/>
            <a:ext cx="589119" cy="2352677"/>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9" name="Conector: curvado 18">
            <a:extLst>
              <a:ext uri="{FF2B5EF4-FFF2-40B4-BE49-F238E27FC236}">
                <a16:creationId xmlns:a16="http://schemas.microsoft.com/office/drawing/2014/main" id="{98E46C00-03F1-49A9-87C3-92519CEBCA86}"/>
              </a:ext>
            </a:extLst>
          </p:cNvPr>
          <p:cNvCxnSpPr>
            <a:cxnSpLocks/>
            <a:stCxn id="18" idx="2"/>
            <a:endCxn id="17" idx="2"/>
          </p:cNvCxnSpPr>
          <p:nvPr/>
        </p:nvCxnSpPr>
        <p:spPr>
          <a:xfrm rot="5400000">
            <a:off x="6688419" y="4143216"/>
            <a:ext cx="4527427" cy="635440"/>
          </a:xfrm>
          <a:prstGeom prst="curvedConnector5">
            <a:avLst>
              <a:gd name="adj1" fmla="val 28630"/>
              <a:gd name="adj2" fmla="val -79126"/>
              <a:gd name="adj3" fmla="val 105049"/>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8" name="Imagen 7" descr="Icono&#10;&#10;Descripción generada automáticamente">
            <a:extLst>
              <a:ext uri="{FF2B5EF4-FFF2-40B4-BE49-F238E27FC236}">
                <a16:creationId xmlns:a16="http://schemas.microsoft.com/office/drawing/2014/main" id="{938E099E-71EB-43BF-B1B1-343DDBB745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94497" y="1394675"/>
            <a:ext cx="296013" cy="296013"/>
          </a:xfrm>
          <a:prstGeom prst="rect">
            <a:avLst/>
          </a:prstGeom>
        </p:spPr>
      </p:pic>
    </p:spTree>
    <p:extLst>
      <p:ext uri="{BB962C8B-B14F-4D97-AF65-F5344CB8AC3E}">
        <p14:creationId xmlns:p14="http://schemas.microsoft.com/office/powerpoint/2010/main" val="278558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154F11-472D-485B-B0F3-599D302FCA30}"/>
              </a:ext>
            </a:extLst>
          </p:cNvPr>
          <p:cNvSpPr>
            <a:spLocks noGrp="1"/>
          </p:cNvSpPr>
          <p:nvPr>
            <p:ph type="title"/>
          </p:nvPr>
        </p:nvSpPr>
        <p:spPr/>
        <p:txBody>
          <a:bodyPr/>
          <a:lstStyle/>
          <a:p>
            <a:r>
              <a:rPr lang="es-ES" dirty="0"/>
              <a:t>Tablero Financiaciones</a:t>
            </a:r>
            <a:endParaRPr lang="es-CO" dirty="0"/>
          </a:p>
        </p:txBody>
      </p:sp>
      <p:pic>
        <p:nvPicPr>
          <p:cNvPr id="7" name="Imagen 6">
            <a:extLst>
              <a:ext uri="{FF2B5EF4-FFF2-40B4-BE49-F238E27FC236}">
                <a16:creationId xmlns:a16="http://schemas.microsoft.com/office/drawing/2014/main" id="{29DD51DF-77AA-49DF-8E7B-87453AB6D1D6}"/>
              </a:ext>
            </a:extLst>
          </p:cNvPr>
          <p:cNvPicPr>
            <a:picLocks noChangeAspect="1"/>
          </p:cNvPicPr>
          <p:nvPr/>
        </p:nvPicPr>
        <p:blipFill rotWithShape="1">
          <a:blip r:embed="rId2"/>
          <a:srcRect l="3697" t="-589" r="3460"/>
          <a:stretch/>
        </p:blipFill>
        <p:spPr>
          <a:xfrm>
            <a:off x="7210425" y="1336811"/>
            <a:ext cx="2152650" cy="2295917"/>
          </a:xfrm>
          <a:prstGeom prst="rect">
            <a:avLst/>
          </a:prstGeom>
        </p:spPr>
      </p:pic>
      <p:pic>
        <p:nvPicPr>
          <p:cNvPr id="9" name="Imagen 8">
            <a:extLst>
              <a:ext uri="{FF2B5EF4-FFF2-40B4-BE49-F238E27FC236}">
                <a16:creationId xmlns:a16="http://schemas.microsoft.com/office/drawing/2014/main" id="{A4726214-D181-4CBE-AFF0-886134A88B94}"/>
              </a:ext>
            </a:extLst>
          </p:cNvPr>
          <p:cNvPicPr>
            <a:picLocks noChangeAspect="1"/>
          </p:cNvPicPr>
          <p:nvPr/>
        </p:nvPicPr>
        <p:blipFill>
          <a:blip r:embed="rId3"/>
          <a:stretch>
            <a:fillRect/>
          </a:stretch>
        </p:blipFill>
        <p:spPr>
          <a:xfrm>
            <a:off x="7410151" y="152332"/>
            <a:ext cx="4286848" cy="971686"/>
          </a:xfrm>
          <a:prstGeom prst="rect">
            <a:avLst/>
          </a:prstGeom>
        </p:spPr>
      </p:pic>
      <p:pic>
        <p:nvPicPr>
          <p:cNvPr id="31" name="Imagen 30">
            <a:extLst>
              <a:ext uri="{FF2B5EF4-FFF2-40B4-BE49-F238E27FC236}">
                <a16:creationId xmlns:a16="http://schemas.microsoft.com/office/drawing/2014/main" id="{42D205A0-C96E-40B8-986D-CF2B2F93637C}"/>
              </a:ext>
            </a:extLst>
          </p:cNvPr>
          <p:cNvPicPr>
            <a:picLocks noChangeAspect="1"/>
          </p:cNvPicPr>
          <p:nvPr/>
        </p:nvPicPr>
        <p:blipFill>
          <a:blip r:embed="rId4"/>
          <a:stretch>
            <a:fillRect/>
          </a:stretch>
        </p:blipFill>
        <p:spPr>
          <a:xfrm>
            <a:off x="144646" y="1483050"/>
            <a:ext cx="6937944" cy="4612713"/>
          </a:xfrm>
          <a:prstGeom prst="rect">
            <a:avLst/>
          </a:prstGeom>
        </p:spPr>
      </p:pic>
      <p:pic>
        <p:nvPicPr>
          <p:cNvPr id="11" name="Imagen 10">
            <a:extLst>
              <a:ext uri="{FF2B5EF4-FFF2-40B4-BE49-F238E27FC236}">
                <a16:creationId xmlns:a16="http://schemas.microsoft.com/office/drawing/2014/main" id="{442FE1BE-2994-4FEF-A7F8-F788AA5D9E70}"/>
              </a:ext>
            </a:extLst>
          </p:cNvPr>
          <p:cNvPicPr>
            <a:picLocks noChangeAspect="1"/>
          </p:cNvPicPr>
          <p:nvPr/>
        </p:nvPicPr>
        <p:blipFill>
          <a:blip r:embed="rId5"/>
          <a:stretch>
            <a:fillRect/>
          </a:stretch>
        </p:blipFill>
        <p:spPr>
          <a:xfrm>
            <a:off x="9453561" y="1372444"/>
            <a:ext cx="2443163" cy="2416963"/>
          </a:xfrm>
          <a:prstGeom prst="rect">
            <a:avLst/>
          </a:prstGeom>
        </p:spPr>
      </p:pic>
      <p:sp>
        <p:nvSpPr>
          <p:cNvPr id="12" name="Elipse 11">
            <a:extLst>
              <a:ext uri="{FF2B5EF4-FFF2-40B4-BE49-F238E27FC236}">
                <a16:creationId xmlns:a16="http://schemas.microsoft.com/office/drawing/2014/main" id="{0E530006-A66A-452A-9E8C-9BEEB8F89D46}"/>
              </a:ext>
            </a:extLst>
          </p:cNvPr>
          <p:cNvSpPr/>
          <p:nvPr/>
        </p:nvSpPr>
        <p:spPr>
          <a:xfrm rot="16200000">
            <a:off x="3807210" y="1405158"/>
            <a:ext cx="315221" cy="121965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3" name="Conector: curvado 12">
            <a:extLst>
              <a:ext uri="{FF2B5EF4-FFF2-40B4-BE49-F238E27FC236}">
                <a16:creationId xmlns:a16="http://schemas.microsoft.com/office/drawing/2014/main" id="{7A50AE45-1A1B-4280-936F-8268F124C686}"/>
              </a:ext>
            </a:extLst>
          </p:cNvPr>
          <p:cNvCxnSpPr>
            <a:cxnSpLocks/>
            <a:stCxn id="12" idx="2"/>
          </p:cNvCxnSpPr>
          <p:nvPr/>
        </p:nvCxnSpPr>
        <p:spPr>
          <a:xfrm rot="5400000" flipH="1" flipV="1">
            <a:off x="5636124" y="-661653"/>
            <a:ext cx="1162944" cy="4505550"/>
          </a:xfrm>
          <a:prstGeom prst="curvedConnector4">
            <a:avLst>
              <a:gd name="adj1" fmla="val -19657"/>
              <a:gd name="adj2" fmla="val 8832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20" name="Elipse 19">
            <a:extLst>
              <a:ext uri="{FF2B5EF4-FFF2-40B4-BE49-F238E27FC236}">
                <a16:creationId xmlns:a16="http://schemas.microsoft.com/office/drawing/2014/main" id="{78B51DF1-CC29-42CA-A0DF-62DB48972F88}"/>
              </a:ext>
            </a:extLst>
          </p:cNvPr>
          <p:cNvSpPr/>
          <p:nvPr/>
        </p:nvSpPr>
        <p:spPr>
          <a:xfrm rot="16200000">
            <a:off x="8288908" y="2017589"/>
            <a:ext cx="552451" cy="31001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1" name="Conector: curvado 20">
            <a:extLst>
              <a:ext uri="{FF2B5EF4-FFF2-40B4-BE49-F238E27FC236}">
                <a16:creationId xmlns:a16="http://schemas.microsoft.com/office/drawing/2014/main" id="{04C5F32D-189C-46D4-97C6-325157E77D5D}"/>
              </a:ext>
            </a:extLst>
          </p:cNvPr>
          <p:cNvCxnSpPr>
            <a:cxnSpLocks/>
            <a:stCxn id="20" idx="4"/>
          </p:cNvCxnSpPr>
          <p:nvPr/>
        </p:nvCxnSpPr>
        <p:spPr>
          <a:xfrm flipV="1">
            <a:off x="8720139" y="1009651"/>
            <a:ext cx="1066350" cy="1162943"/>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26" name="Elipse 25">
            <a:extLst>
              <a:ext uri="{FF2B5EF4-FFF2-40B4-BE49-F238E27FC236}">
                <a16:creationId xmlns:a16="http://schemas.microsoft.com/office/drawing/2014/main" id="{D744CCB4-9FD9-4DBF-A4B5-61D1BAF10DD2}"/>
              </a:ext>
            </a:extLst>
          </p:cNvPr>
          <p:cNvSpPr/>
          <p:nvPr/>
        </p:nvSpPr>
        <p:spPr>
          <a:xfrm rot="16200000">
            <a:off x="10139651" y="2382560"/>
            <a:ext cx="1325562" cy="32169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7" name="Conector: curvado 26">
            <a:extLst>
              <a:ext uri="{FF2B5EF4-FFF2-40B4-BE49-F238E27FC236}">
                <a16:creationId xmlns:a16="http://schemas.microsoft.com/office/drawing/2014/main" id="{AFFE1F20-31E6-47D2-AEF7-5D0A3A9510D8}"/>
              </a:ext>
            </a:extLst>
          </p:cNvPr>
          <p:cNvCxnSpPr>
            <a:cxnSpLocks/>
            <a:stCxn id="26" idx="6"/>
          </p:cNvCxnSpPr>
          <p:nvPr/>
        </p:nvCxnSpPr>
        <p:spPr>
          <a:xfrm rot="5400000" flipH="1" flipV="1">
            <a:off x="10468350" y="1343736"/>
            <a:ext cx="870973" cy="202808"/>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33" name="Imagen 32">
            <a:extLst>
              <a:ext uri="{FF2B5EF4-FFF2-40B4-BE49-F238E27FC236}">
                <a16:creationId xmlns:a16="http://schemas.microsoft.com/office/drawing/2014/main" id="{E98CEF4D-67BB-45B5-9D93-F0E403651540}"/>
              </a:ext>
            </a:extLst>
          </p:cNvPr>
          <p:cNvPicPr>
            <a:picLocks noChangeAspect="1"/>
          </p:cNvPicPr>
          <p:nvPr/>
        </p:nvPicPr>
        <p:blipFill>
          <a:blip r:embed="rId6"/>
          <a:stretch>
            <a:fillRect/>
          </a:stretch>
        </p:blipFill>
        <p:spPr>
          <a:xfrm>
            <a:off x="7248226" y="3732256"/>
            <a:ext cx="4153480" cy="933580"/>
          </a:xfrm>
          <a:prstGeom prst="rect">
            <a:avLst/>
          </a:prstGeom>
        </p:spPr>
      </p:pic>
      <p:sp>
        <p:nvSpPr>
          <p:cNvPr id="34" name="Elipse 33">
            <a:extLst>
              <a:ext uri="{FF2B5EF4-FFF2-40B4-BE49-F238E27FC236}">
                <a16:creationId xmlns:a16="http://schemas.microsoft.com/office/drawing/2014/main" id="{AB7CEE0E-287C-4123-80AF-B06C783C8137}"/>
              </a:ext>
            </a:extLst>
          </p:cNvPr>
          <p:cNvSpPr/>
          <p:nvPr/>
        </p:nvSpPr>
        <p:spPr>
          <a:xfrm rot="16200000">
            <a:off x="5081724" y="1385661"/>
            <a:ext cx="315221" cy="1219651"/>
          </a:xfrm>
          <a:prstGeom prst="ellipse">
            <a:avLst/>
          </a:pr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35" name="Conector: curvado 34">
            <a:extLst>
              <a:ext uri="{FF2B5EF4-FFF2-40B4-BE49-F238E27FC236}">
                <a16:creationId xmlns:a16="http://schemas.microsoft.com/office/drawing/2014/main" id="{E52E47D5-7BB2-4F08-8A38-E0F29E033C4E}"/>
              </a:ext>
            </a:extLst>
          </p:cNvPr>
          <p:cNvCxnSpPr>
            <a:cxnSpLocks/>
            <a:stCxn id="34" idx="2"/>
          </p:cNvCxnSpPr>
          <p:nvPr/>
        </p:nvCxnSpPr>
        <p:spPr>
          <a:xfrm rot="16200000" flipH="1">
            <a:off x="5686392" y="1706040"/>
            <a:ext cx="2256084" cy="3150198"/>
          </a:xfrm>
          <a:prstGeom prst="curvedConnector2">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8" name="Elipse 37">
            <a:extLst>
              <a:ext uri="{FF2B5EF4-FFF2-40B4-BE49-F238E27FC236}">
                <a16:creationId xmlns:a16="http://schemas.microsoft.com/office/drawing/2014/main" id="{13234CF3-D66B-4DD3-A382-CFE19B6B8753}"/>
              </a:ext>
            </a:extLst>
          </p:cNvPr>
          <p:cNvSpPr/>
          <p:nvPr/>
        </p:nvSpPr>
        <p:spPr>
          <a:xfrm rot="16200000">
            <a:off x="8048788" y="2849907"/>
            <a:ext cx="552451" cy="310011"/>
          </a:xfrm>
          <a:prstGeom prst="ellipse">
            <a:avLst/>
          </a:pr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39" name="Conector: curvado 38">
            <a:extLst>
              <a:ext uri="{FF2B5EF4-FFF2-40B4-BE49-F238E27FC236}">
                <a16:creationId xmlns:a16="http://schemas.microsoft.com/office/drawing/2014/main" id="{1CD75901-FA6B-4920-AB29-7B085E966533}"/>
              </a:ext>
            </a:extLst>
          </p:cNvPr>
          <p:cNvCxnSpPr>
            <a:cxnSpLocks/>
            <a:stCxn id="38" idx="2"/>
          </p:cNvCxnSpPr>
          <p:nvPr/>
        </p:nvCxnSpPr>
        <p:spPr>
          <a:xfrm rot="16200000" flipH="1">
            <a:off x="8437333" y="3168819"/>
            <a:ext cx="877658" cy="1102296"/>
          </a:xfrm>
          <a:prstGeom prst="curvedConnector2">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3" name="Elipse 42">
            <a:extLst>
              <a:ext uri="{FF2B5EF4-FFF2-40B4-BE49-F238E27FC236}">
                <a16:creationId xmlns:a16="http://schemas.microsoft.com/office/drawing/2014/main" id="{723E0235-F1EE-4275-B1D1-3070BC9D6B53}"/>
              </a:ext>
            </a:extLst>
          </p:cNvPr>
          <p:cNvSpPr/>
          <p:nvPr/>
        </p:nvSpPr>
        <p:spPr>
          <a:xfrm rot="16200000">
            <a:off x="10510788" y="2611811"/>
            <a:ext cx="1133475" cy="296012"/>
          </a:xfrm>
          <a:prstGeom prst="ellipse">
            <a:avLst/>
          </a:pr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44" name="Conector: curvado 43">
            <a:extLst>
              <a:ext uri="{FF2B5EF4-FFF2-40B4-BE49-F238E27FC236}">
                <a16:creationId xmlns:a16="http://schemas.microsoft.com/office/drawing/2014/main" id="{213DB9D8-55B2-4181-BE74-74061700F3D3}"/>
              </a:ext>
            </a:extLst>
          </p:cNvPr>
          <p:cNvCxnSpPr>
            <a:cxnSpLocks/>
            <a:stCxn id="43" idx="2"/>
          </p:cNvCxnSpPr>
          <p:nvPr/>
        </p:nvCxnSpPr>
        <p:spPr>
          <a:xfrm rot="5400000">
            <a:off x="10561438" y="3642707"/>
            <a:ext cx="832240" cy="199937"/>
          </a:xfrm>
          <a:prstGeom prst="curvedConnector3">
            <a:avLst>
              <a:gd name="adj1" fmla="val 5000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48" name="Imagen 47">
            <a:extLst>
              <a:ext uri="{FF2B5EF4-FFF2-40B4-BE49-F238E27FC236}">
                <a16:creationId xmlns:a16="http://schemas.microsoft.com/office/drawing/2014/main" id="{596D7E67-F39D-4322-974E-1D332335B8B6}"/>
              </a:ext>
            </a:extLst>
          </p:cNvPr>
          <p:cNvPicPr>
            <a:picLocks noChangeAspect="1"/>
          </p:cNvPicPr>
          <p:nvPr/>
        </p:nvPicPr>
        <p:blipFill rotWithShape="1">
          <a:blip r:embed="rId7"/>
          <a:srcRect r="21588"/>
          <a:stretch/>
        </p:blipFill>
        <p:spPr>
          <a:xfrm>
            <a:off x="7186400" y="5002690"/>
            <a:ext cx="2405275" cy="1343212"/>
          </a:xfrm>
          <a:prstGeom prst="rect">
            <a:avLst/>
          </a:prstGeom>
        </p:spPr>
      </p:pic>
      <p:sp>
        <p:nvSpPr>
          <p:cNvPr id="49" name="Elipse 48">
            <a:extLst>
              <a:ext uri="{FF2B5EF4-FFF2-40B4-BE49-F238E27FC236}">
                <a16:creationId xmlns:a16="http://schemas.microsoft.com/office/drawing/2014/main" id="{D37238E1-3C26-47BB-BC7E-5613132482C4}"/>
              </a:ext>
            </a:extLst>
          </p:cNvPr>
          <p:cNvSpPr/>
          <p:nvPr/>
        </p:nvSpPr>
        <p:spPr>
          <a:xfrm rot="16200000">
            <a:off x="3070638" y="4787865"/>
            <a:ext cx="315221" cy="73174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50" name="Conector: curvado 49">
            <a:extLst>
              <a:ext uri="{FF2B5EF4-FFF2-40B4-BE49-F238E27FC236}">
                <a16:creationId xmlns:a16="http://schemas.microsoft.com/office/drawing/2014/main" id="{9332B927-D56B-4A88-9037-372CD5CA1977}"/>
              </a:ext>
            </a:extLst>
          </p:cNvPr>
          <p:cNvCxnSpPr>
            <a:cxnSpLocks/>
          </p:cNvCxnSpPr>
          <p:nvPr/>
        </p:nvCxnSpPr>
        <p:spPr>
          <a:xfrm>
            <a:off x="3594120" y="5162634"/>
            <a:ext cx="5126019" cy="942034"/>
          </a:xfrm>
          <a:prstGeom prst="curvedConnector3">
            <a:avLst>
              <a:gd name="adj1" fmla="val -728"/>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56" name="Imagen 55">
            <a:extLst>
              <a:ext uri="{FF2B5EF4-FFF2-40B4-BE49-F238E27FC236}">
                <a16:creationId xmlns:a16="http://schemas.microsoft.com/office/drawing/2014/main" id="{2FC0720E-1F9C-49BE-BD61-9DAB97E2F6DC}"/>
              </a:ext>
            </a:extLst>
          </p:cNvPr>
          <p:cNvPicPr>
            <a:picLocks noChangeAspect="1"/>
          </p:cNvPicPr>
          <p:nvPr/>
        </p:nvPicPr>
        <p:blipFill rotWithShape="1">
          <a:blip r:embed="rId8"/>
          <a:srcRect l="13975" t="43537" r="25773"/>
          <a:stretch/>
        </p:blipFill>
        <p:spPr>
          <a:xfrm>
            <a:off x="9701645" y="5021167"/>
            <a:ext cx="2369431" cy="1330399"/>
          </a:xfrm>
          <a:prstGeom prst="rect">
            <a:avLst/>
          </a:prstGeom>
        </p:spPr>
      </p:pic>
      <p:sp>
        <p:nvSpPr>
          <p:cNvPr id="57" name="Elipse 56">
            <a:extLst>
              <a:ext uri="{FF2B5EF4-FFF2-40B4-BE49-F238E27FC236}">
                <a16:creationId xmlns:a16="http://schemas.microsoft.com/office/drawing/2014/main" id="{DB6F8530-F355-458C-A74C-E70199A8B47A}"/>
              </a:ext>
            </a:extLst>
          </p:cNvPr>
          <p:cNvSpPr/>
          <p:nvPr/>
        </p:nvSpPr>
        <p:spPr>
          <a:xfrm rot="16200000">
            <a:off x="6214833" y="5256117"/>
            <a:ext cx="315221" cy="552887"/>
          </a:xfrm>
          <a:prstGeom prst="ellipse">
            <a:avLst/>
          </a:pr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58" name="Conector: curvado 57">
            <a:extLst>
              <a:ext uri="{FF2B5EF4-FFF2-40B4-BE49-F238E27FC236}">
                <a16:creationId xmlns:a16="http://schemas.microsoft.com/office/drawing/2014/main" id="{B1278057-66A7-4273-914E-C100AF621C4F}"/>
              </a:ext>
            </a:extLst>
          </p:cNvPr>
          <p:cNvCxnSpPr>
            <a:cxnSpLocks/>
            <a:stCxn id="57" idx="4"/>
          </p:cNvCxnSpPr>
          <p:nvPr/>
        </p:nvCxnSpPr>
        <p:spPr>
          <a:xfrm>
            <a:off x="6648887" y="5532560"/>
            <a:ext cx="4918455" cy="436283"/>
          </a:xfrm>
          <a:prstGeom prst="curvedConnector3">
            <a:avLst>
              <a:gd name="adj1" fmla="val 82728"/>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28" name="Imagen 27" descr="Icono&#10;&#10;Descripción generada automáticamente">
            <a:extLst>
              <a:ext uri="{FF2B5EF4-FFF2-40B4-BE49-F238E27FC236}">
                <a16:creationId xmlns:a16="http://schemas.microsoft.com/office/drawing/2014/main" id="{D6383C6A-9A5B-4DCE-91F9-F5D1C78A63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39906" y="1645522"/>
            <a:ext cx="296013" cy="296013"/>
          </a:xfrm>
          <a:prstGeom prst="rect">
            <a:avLst/>
          </a:prstGeom>
        </p:spPr>
      </p:pic>
      <p:pic>
        <p:nvPicPr>
          <p:cNvPr id="29" name="Imagen 28" descr="Icono&#10;&#10;Descripción generada automáticamente">
            <a:extLst>
              <a:ext uri="{FF2B5EF4-FFF2-40B4-BE49-F238E27FC236}">
                <a16:creationId xmlns:a16="http://schemas.microsoft.com/office/drawing/2014/main" id="{9F6A39DB-1417-43D7-B1DC-8925FE86903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12019" y="1648816"/>
            <a:ext cx="296013" cy="296013"/>
          </a:xfrm>
          <a:prstGeom prst="rect">
            <a:avLst/>
          </a:prstGeom>
        </p:spPr>
      </p:pic>
      <p:pic>
        <p:nvPicPr>
          <p:cNvPr id="30" name="Imagen 29" descr="Icono&#10;&#10;Descripción generada automáticamente">
            <a:extLst>
              <a:ext uri="{FF2B5EF4-FFF2-40B4-BE49-F238E27FC236}">
                <a16:creationId xmlns:a16="http://schemas.microsoft.com/office/drawing/2014/main" id="{265A1785-8AB0-47EE-980D-3C1EA8DB402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12355" y="4783366"/>
            <a:ext cx="296013" cy="296013"/>
          </a:xfrm>
          <a:prstGeom prst="rect">
            <a:avLst/>
          </a:prstGeom>
        </p:spPr>
      </p:pic>
      <p:pic>
        <p:nvPicPr>
          <p:cNvPr id="32" name="Imagen 31" descr="Icono&#10;&#10;Descripción generada automáticamente">
            <a:extLst>
              <a:ext uri="{FF2B5EF4-FFF2-40B4-BE49-F238E27FC236}">
                <a16:creationId xmlns:a16="http://schemas.microsoft.com/office/drawing/2014/main" id="{FDCD8BBC-0911-46AE-8DFC-644C5FBEF67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24719" y="1876581"/>
            <a:ext cx="296013" cy="296013"/>
          </a:xfrm>
          <a:prstGeom prst="rect">
            <a:avLst/>
          </a:prstGeom>
        </p:spPr>
      </p:pic>
      <p:pic>
        <p:nvPicPr>
          <p:cNvPr id="36" name="Imagen 35" descr="Icono&#10;&#10;Descripción generada automáticamente">
            <a:extLst>
              <a:ext uri="{FF2B5EF4-FFF2-40B4-BE49-F238E27FC236}">
                <a16:creationId xmlns:a16="http://schemas.microsoft.com/office/drawing/2014/main" id="{5F782207-0878-4DF9-A8C5-E71A69F62A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59748" y="2682677"/>
            <a:ext cx="296013" cy="296013"/>
          </a:xfrm>
          <a:prstGeom prst="rect">
            <a:avLst/>
          </a:prstGeom>
        </p:spPr>
      </p:pic>
      <p:pic>
        <p:nvPicPr>
          <p:cNvPr id="37" name="Imagen 36" descr="Icono&#10;&#10;Descripción generada automáticamente">
            <a:extLst>
              <a:ext uri="{FF2B5EF4-FFF2-40B4-BE49-F238E27FC236}">
                <a16:creationId xmlns:a16="http://schemas.microsoft.com/office/drawing/2014/main" id="{95E4AE27-8436-45CC-ABF6-276D8311A3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64686" y="1847302"/>
            <a:ext cx="296013" cy="296013"/>
          </a:xfrm>
          <a:prstGeom prst="rect">
            <a:avLst/>
          </a:prstGeom>
        </p:spPr>
      </p:pic>
      <p:pic>
        <p:nvPicPr>
          <p:cNvPr id="40" name="Imagen 39" descr="Icono&#10;&#10;Descripción generada automáticamente">
            <a:extLst>
              <a:ext uri="{FF2B5EF4-FFF2-40B4-BE49-F238E27FC236}">
                <a16:creationId xmlns:a16="http://schemas.microsoft.com/office/drawing/2014/main" id="{1AF53894-07A8-4438-B804-D8919C1507D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168011" y="2261399"/>
            <a:ext cx="296013" cy="296013"/>
          </a:xfrm>
          <a:prstGeom prst="rect">
            <a:avLst/>
          </a:prstGeom>
        </p:spPr>
      </p:pic>
      <p:pic>
        <p:nvPicPr>
          <p:cNvPr id="41" name="Imagen 40" descr="Icono&#10;&#10;Descripción generada automáticamente">
            <a:extLst>
              <a:ext uri="{FF2B5EF4-FFF2-40B4-BE49-F238E27FC236}">
                <a16:creationId xmlns:a16="http://schemas.microsoft.com/office/drawing/2014/main" id="{77FD47C9-A709-43CA-BD78-2AA299BC7C8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56684" y="5194919"/>
            <a:ext cx="296013" cy="296013"/>
          </a:xfrm>
          <a:prstGeom prst="rect">
            <a:avLst/>
          </a:prstGeom>
        </p:spPr>
      </p:pic>
    </p:spTree>
    <p:extLst>
      <p:ext uri="{BB962C8B-B14F-4D97-AF65-F5344CB8AC3E}">
        <p14:creationId xmlns:p14="http://schemas.microsoft.com/office/powerpoint/2010/main" val="1917627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1D2A0D-E416-4B22-844E-92CAFFB54283}"/>
              </a:ext>
            </a:extLst>
          </p:cNvPr>
          <p:cNvSpPr>
            <a:spLocks noGrp="1"/>
          </p:cNvSpPr>
          <p:nvPr>
            <p:ph type="title"/>
          </p:nvPr>
        </p:nvSpPr>
        <p:spPr/>
        <p:txBody>
          <a:bodyPr/>
          <a:lstStyle/>
          <a:p>
            <a:r>
              <a:rPr lang="es-ES" dirty="0"/>
              <a:t>Tablero Financiaciones</a:t>
            </a:r>
            <a:endParaRPr lang="es-CO" dirty="0"/>
          </a:p>
        </p:txBody>
      </p:sp>
      <p:pic>
        <p:nvPicPr>
          <p:cNvPr id="5" name="Imagen 4">
            <a:extLst>
              <a:ext uri="{FF2B5EF4-FFF2-40B4-BE49-F238E27FC236}">
                <a16:creationId xmlns:a16="http://schemas.microsoft.com/office/drawing/2014/main" id="{C7C6B0A3-5141-4376-B554-32B7B1FDD658}"/>
              </a:ext>
            </a:extLst>
          </p:cNvPr>
          <p:cNvPicPr>
            <a:picLocks noChangeAspect="1"/>
          </p:cNvPicPr>
          <p:nvPr/>
        </p:nvPicPr>
        <p:blipFill>
          <a:blip r:embed="rId2"/>
          <a:stretch>
            <a:fillRect/>
          </a:stretch>
        </p:blipFill>
        <p:spPr>
          <a:xfrm>
            <a:off x="480415" y="1252915"/>
            <a:ext cx="7634885" cy="5239960"/>
          </a:xfrm>
          <a:prstGeom prst="rect">
            <a:avLst/>
          </a:prstGeom>
        </p:spPr>
      </p:pic>
      <p:pic>
        <p:nvPicPr>
          <p:cNvPr id="7" name="Imagen 6">
            <a:extLst>
              <a:ext uri="{FF2B5EF4-FFF2-40B4-BE49-F238E27FC236}">
                <a16:creationId xmlns:a16="http://schemas.microsoft.com/office/drawing/2014/main" id="{D65DB2D0-CC5B-44D1-832B-505F5700C9D6}"/>
              </a:ext>
            </a:extLst>
          </p:cNvPr>
          <p:cNvPicPr>
            <a:picLocks noChangeAspect="1"/>
          </p:cNvPicPr>
          <p:nvPr/>
        </p:nvPicPr>
        <p:blipFill rotWithShape="1">
          <a:blip r:embed="rId3"/>
          <a:srcRect l="44256"/>
          <a:stretch/>
        </p:blipFill>
        <p:spPr>
          <a:xfrm>
            <a:off x="8228866" y="274359"/>
            <a:ext cx="3848835" cy="2380064"/>
          </a:xfrm>
          <a:prstGeom prst="rect">
            <a:avLst/>
          </a:prstGeom>
        </p:spPr>
      </p:pic>
      <p:pic>
        <p:nvPicPr>
          <p:cNvPr id="6" name="Imagen 5" descr="Icono&#10;&#10;Descripción generada automáticamente">
            <a:extLst>
              <a:ext uri="{FF2B5EF4-FFF2-40B4-BE49-F238E27FC236}">
                <a16:creationId xmlns:a16="http://schemas.microsoft.com/office/drawing/2014/main" id="{4C70ADC7-6952-4FE5-A6F5-DC7AD22D88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287" y="1261741"/>
            <a:ext cx="296013" cy="296013"/>
          </a:xfrm>
          <a:prstGeom prst="rect">
            <a:avLst/>
          </a:prstGeom>
        </p:spPr>
      </p:pic>
      <p:sp>
        <p:nvSpPr>
          <p:cNvPr id="8" name="Elipse 7">
            <a:extLst>
              <a:ext uri="{FF2B5EF4-FFF2-40B4-BE49-F238E27FC236}">
                <a16:creationId xmlns:a16="http://schemas.microsoft.com/office/drawing/2014/main" id="{A9C38BC8-9133-4FBC-8CCE-24CFBCB235E9}"/>
              </a:ext>
            </a:extLst>
          </p:cNvPr>
          <p:cNvSpPr/>
          <p:nvPr/>
        </p:nvSpPr>
        <p:spPr>
          <a:xfrm rot="16200000">
            <a:off x="7233991" y="1238473"/>
            <a:ext cx="315221" cy="121965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9" name="Conector: curvado 8">
            <a:extLst>
              <a:ext uri="{FF2B5EF4-FFF2-40B4-BE49-F238E27FC236}">
                <a16:creationId xmlns:a16="http://schemas.microsoft.com/office/drawing/2014/main" id="{ED21BAE6-8AAA-471C-A68C-982E8CB17021}"/>
              </a:ext>
            </a:extLst>
          </p:cNvPr>
          <p:cNvCxnSpPr>
            <a:cxnSpLocks/>
            <a:stCxn id="8" idx="2"/>
          </p:cNvCxnSpPr>
          <p:nvPr/>
        </p:nvCxnSpPr>
        <p:spPr>
          <a:xfrm rot="5400000" flipH="1" flipV="1">
            <a:off x="9121248" y="-584428"/>
            <a:ext cx="860690" cy="4319983"/>
          </a:xfrm>
          <a:prstGeom prst="curvedConnector4">
            <a:avLst>
              <a:gd name="adj1" fmla="val -26560"/>
              <a:gd name="adj2" fmla="val 102994"/>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58883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109BABC-340F-42CB-A672-60556A65B0FD}"/>
              </a:ext>
            </a:extLst>
          </p:cNvPr>
          <p:cNvPicPr>
            <a:picLocks noChangeAspect="1"/>
          </p:cNvPicPr>
          <p:nvPr/>
        </p:nvPicPr>
        <p:blipFill>
          <a:blip r:embed="rId2"/>
          <a:stretch>
            <a:fillRect/>
          </a:stretch>
        </p:blipFill>
        <p:spPr>
          <a:xfrm>
            <a:off x="528126" y="1350157"/>
            <a:ext cx="7219425" cy="4958247"/>
          </a:xfrm>
          <a:prstGeom prst="rect">
            <a:avLst/>
          </a:prstGeom>
        </p:spPr>
      </p:pic>
      <p:sp>
        <p:nvSpPr>
          <p:cNvPr id="2" name="Título 1">
            <a:extLst>
              <a:ext uri="{FF2B5EF4-FFF2-40B4-BE49-F238E27FC236}">
                <a16:creationId xmlns:a16="http://schemas.microsoft.com/office/drawing/2014/main" id="{28F2E089-1CBE-49EA-A3F3-0F16ECAF0384}"/>
              </a:ext>
            </a:extLst>
          </p:cNvPr>
          <p:cNvSpPr>
            <a:spLocks noGrp="1"/>
          </p:cNvSpPr>
          <p:nvPr>
            <p:ph type="title"/>
          </p:nvPr>
        </p:nvSpPr>
        <p:spPr/>
        <p:txBody>
          <a:bodyPr/>
          <a:lstStyle/>
          <a:p>
            <a:r>
              <a:rPr lang="es-ES" dirty="0"/>
              <a:t>Tablero de Solicitudes</a:t>
            </a:r>
            <a:endParaRPr lang="es-CO" dirty="0"/>
          </a:p>
        </p:txBody>
      </p:sp>
      <p:pic>
        <p:nvPicPr>
          <p:cNvPr id="7" name="Imagen 6">
            <a:extLst>
              <a:ext uri="{FF2B5EF4-FFF2-40B4-BE49-F238E27FC236}">
                <a16:creationId xmlns:a16="http://schemas.microsoft.com/office/drawing/2014/main" id="{77E0E2DD-C7F0-4ECF-8A36-9DB42D1ADB6C}"/>
              </a:ext>
            </a:extLst>
          </p:cNvPr>
          <p:cNvPicPr>
            <a:picLocks noChangeAspect="1"/>
          </p:cNvPicPr>
          <p:nvPr/>
        </p:nvPicPr>
        <p:blipFill>
          <a:blip r:embed="rId3"/>
          <a:stretch>
            <a:fillRect/>
          </a:stretch>
        </p:blipFill>
        <p:spPr>
          <a:xfrm>
            <a:off x="7834103" y="142126"/>
            <a:ext cx="3000794" cy="1057423"/>
          </a:xfrm>
          <a:prstGeom prst="rect">
            <a:avLst/>
          </a:prstGeom>
        </p:spPr>
      </p:pic>
      <p:sp>
        <p:nvSpPr>
          <p:cNvPr id="8" name="Elipse 7">
            <a:extLst>
              <a:ext uri="{FF2B5EF4-FFF2-40B4-BE49-F238E27FC236}">
                <a16:creationId xmlns:a16="http://schemas.microsoft.com/office/drawing/2014/main" id="{7A9D32A0-3017-4A0B-9382-E6B61D0462C6}"/>
              </a:ext>
            </a:extLst>
          </p:cNvPr>
          <p:cNvSpPr/>
          <p:nvPr/>
        </p:nvSpPr>
        <p:spPr>
          <a:xfrm rot="16200000">
            <a:off x="1086965" y="1341706"/>
            <a:ext cx="335985" cy="116749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9" name="Conector: curvado 8">
            <a:extLst>
              <a:ext uri="{FF2B5EF4-FFF2-40B4-BE49-F238E27FC236}">
                <a16:creationId xmlns:a16="http://schemas.microsoft.com/office/drawing/2014/main" id="{21B28EC9-7DFC-4807-B1E2-394F0BDF9F1A}"/>
              </a:ext>
            </a:extLst>
          </p:cNvPr>
          <p:cNvCxnSpPr>
            <a:cxnSpLocks/>
            <a:stCxn id="8" idx="6"/>
            <a:endCxn id="7" idx="2"/>
          </p:cNvCxnSpPr>
          <p:nvPr/>
        </p:nvCxnSpPr>
        <p:spPr>
          <a:xfrm rot="5400000" flipH="1" flipV="1">
            <a:off x="5015774" y="-2561266"/>
            <a:ext cx="557911" cy="8079542"/>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17" name="Imagen 16">
            <a:extLst>
              <a:ext uri="{FF2B5EF4-FFF2-40B4-BE49-F238E27FC236}">
                <a16:creationId xmlns:a16="http://schemas.microsoft.com/office/drawing/2014/main" id="{2441738B-ED5F-4C0E-B19A-9E41EA18BF0F}"/>
              </a:ext>
            </a:extLst>
          </p:cNvPr>
          <p:cNvPicPr>
            <a:picLocks noChangeAspect="1"/>
          </p:cNvPicPr>
          <p:nvPr/>
        </p:nvPicPr>
        <p:blipFill rotWithShape="1">
          <a:blip r:embed="rId4"/>
          <a:srcRect l="23645" t="84497" r="47902" b="466"/>
          <a:stretch/>
        </p:blipFill>
        <p:spPr>
          <a:xfrm>
            <a:off x="7862260" y="1517586"/>
            <a:ext cx="1386516" cy="1068695"/>
          </a:xfrm>
          <a:prstGeom prst="rect">
            <a:avLst/>
          </a:prstGeom>
        </p:spPr>
      </p:pic>
      <p:sp>
        <p:nvSpPr>
          <p:cNvPr id="18" name="Elipse 17">
            <a:extLst>
              <a:ext uri="{FF2B5EF4-FFF2-40B4-BE49-F238E27FC236}">
                <a16:creationId xmlns:a16="http://schemas.microsoft.com/office/drawing/2014/main" id="{9823E017-EEC0-483C-8B94-652F23BEA561}"/>
              </a:ext>
            </a:extLst>
          </p:cNvPr>
          <p:cNvSpPr/>
          <p:nvPr/>
        </p:nvSpPr>
        <p:spPr>
          <a:xfrm rot="16200000">
            <a:off x="5342162" y="1227092"/>
            <a:ext cx="335985" cy="14677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9" name="Conector: curvado 18">
            <a:extLst>
              <a:ext uri="{FF2B5EF4-FFF2-40B4-BE49-F238E27FC236}">
                <a16:creationId xmlns:a16="http://schemas.microsoft.com/office/drawing/2014/main" id="{64FE0DBA-6FC2-436B-9E33-2D8944A338FB}"/>
              </a:ext>
            </a:extLst>
          </p:cNvPr>
          <p:cNvCxnSpPr>
            <a:cxnSpLocks/>
            <a:stCxn id="18" idx="2"/>
          </p:cNvCxnSpPr>
          <p:nvPr/>
        </p:nvCxnSpPr>
        <p:spPr>
          <a:xfrm rot="16200000" flipH="1">
            <a:off x="6558880" y="1080212"/>
            <a:ext cx="335987" cy="2433436"/>
          </a:xfrm>
          <a:prstGeom prst="curvedConnector4">
            <a:avLst>
              <a:gd name="adj1" fmla="val 68038"/>
              <a:gd name="adj2" fmla="val 5345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24" name="Imagen 23">
            <a:extLst>
              <a:ext uri="{FF2B5EF4-FFF2-40B4-BE49-F238E27FC236}">
                <a16:creationId xmlns:a16="http://schemas.microsoft.com/office/drawing/2014/main" id="{744D8F61-334A-441A-8648-E588FC49326A}"/>
              </a:ext>
            </a:extLst>
          </p:cNvPr>
          <p:cNvPicPr>
            <a:picLocks noChangeAspect="1"/>
          </p:cNvPicPr>
          <p:nvPr/>
        </p:nvPicPr>
        <p:blipFill rotWithShape="1">
          <a:blip r:embed="rId5"/>
          <a:srcRect l="8764" r="52217"/>
          <a:stretch/>
        </p:blipFill>
        <p:spPr>
          <a:xfrm>
            <a:off x="9652960" y="1517586"/>
            <a:ext cx="1386516" cy="1158217"/>
          </a:xfrm>
          <a:prstGeom prst="rect">
            <a:avLst/>
          </a:prstGeom>
        </p:spPr>
      </p:pic>
      <p:sp>
        <p:nvSpPr>
          <p:cNvPr id="26" name="Elipse 25">
            <a:extLst>
              <a:ext uri="{FF2B5EF4-FFF2-40B4-BE49-F238E27FC236}">
                <a16:creationId xmlns:a16="http://schemas.microsoft.com/office/drawing/2014/main" id="{EF01C978-9CCA-4F9F-A556-62F11BB976E2}"/>
              </a:ext>
            </a:extLst>
          </p:cNvPr>
          <p:cNvSpPr/>
          <p:nvPr/>
        </p:nvSpPr>
        <p:spPr>
          <a:xfrm rot="16200000">
            <a:off x="6684818" y="1218068"/>
            <a:ext cx="335985" cy="14677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7" name="Conector: curvado 26">
            <a:extLst>
              <a:ext uri="{FF2B5EF4-FFF2-40B4-BE49-F238E27FC236}">
                <a16:creationId xmlns:a16="http://schemas.microsoft.com/office/drawing/2014/main" id="{669F9792-C27A-4391-8A4A-525A1B7281DE}"/>
              </a:ext>
            </a:extLst>
          </p:cNvPr>
          <p:cNvCxnSpPr>
            <a:cxnSpLocks/>
            <a:stCxn id="26" idx="2"/>
            <a:endCxn id="24" idx="2"/>
          </p:cNvCxnSpPr>
          <p:nvPr/>
        </p:nvCxnSpPr>
        <p:spPr>
          <a:xfrm rot="16200000" flipH="1">
            <a:off x="8321569" y="651154"/>
            <a:ext cx="555890" cy="3493407"/>
          </a:xfrm>
          <a:prstGeom prst="curvedConnector3">
            <a:avLst>
              <a:gd name="adj1" fmla="val 142917"/>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4" name="Imagen 3">
            <a:extLst>
              <a:ext uri="{FF2B5EF4-FFF2-40B4-BE49-F238E27FC236}">
                <a16:creationId xmlns:a16="http://schemas.microsoft.com/office/drawing/2014/main" id="{2FC1B7F7-8E09-45E7-ADF2-C9CCE1F9DDC3}"/>
              </a:ext>
            </a:extLst>
          </p:cNvPr>
          <p:cNvPicPr>
            <a:picLocks noChangeAspect="1"/>
          </p:cNvPicPr>
          <p:nvPr/>
        </p:nvPicPr>
        <p:blipFill>
          <a:blip r:embed="rId6"/>
          <a:stretch>
            <a:fillRect/>
          </a:stretch>
        </p:blipFill>
        <p:spPr>
          <a:xfrm>
            <a:off x="7472720" y="3049346"/>
            <a:ext cx="2470269" cy="2470269"/>
          </a:xfrm>
          <a:prstGeom prst="rect">
            <a:avLst/>
          </a:prstGeom>
        </p:spPr>
      </p:pic>
      <p:pic>
        <p:nvPicPr>
          <p:cNvPr id="10" name="Imagen 9">
            <a:extLst>
              <a:ext uri="{FF2B5EF4-FFF2-40B4-BE49-F238E27FC236}">
                <a16:creationId xmlns:a16="http://schemas.microsoft.com/office/drawing/2014/main" id="{B60A6E19-3BE7-44A4-BED5-137D28C5E6D5}"/>
              </a:ext>
            </a:extLst>
          </p:cNvPr>
          <p:cNvPicPr>
            <a:picLocks noChangeAspect="1"/>
          </p:cNvPicPr>
          <p:nvPr/>
        </p:nvPicPr>
        <p:blipFill>
          <a:blip r:embed="rId7"/>
          <a:stretch>
            <a:fillRect/>
          </a:stretch>
        </p:blipFill>
        <p:spPr>
          <a:xfrm>
            <a:off x="9673693" y="3061848"/>
            <a:ext cx="2322407" cy="2279171"/>
          </a:xfrm>
          <a:prstGeom prst="rect">
            <a:avLst/>
          </a:prstGeom>
        </p:spPr>
      </p:pic>
      <p:pic>
        <p:nvPicPr>
          <p:cNvPr id="12" name="Imagen 11">
            <a:extLst>
              <a:ext uri="{FF2B5EF4-FFF2-40B4-BE49-F238E27FC236}">
                <a16:creationId xmlns:a16="http://schemas.microsoft.com/office/drawing/2014/main" id="{FBB54ACC-0481-4289-927D-F201B34C0390}"/>
              </a:ext>
            </a:extLst>
          </p:cNvPr>
          <p:cNvPicPr>
            <a:picLocks noChangeAspect="1"/>
          </p:cNvPicPr>
          <p:nvPr/>
        </p:nvPicPr>
        <p:blipFill>
          <a:blip r:embed="rId8"/>
          <a:stretch>
            <a:fillRect/>
          </a:stretch>
        </p:blipFill>
        <p:spPr>
          <a:xfrm>
            <a:off x="7383650" y="5642704"/>
            <a:ext cx="2470269" cy="336507"/>
          </a:xfrm>
          <a:prstGeom prst="rect">
            <a:avLst/>
          </a:prstGeom>
        </p:spPr>
      </p:pic>
      <p:sp>
        <p:nvSpPr>
          <p:cNvPr id="20" name="Elipse 19">
            <a:extLst>
              <a:ext uri="{FF2B5EF4-FFF2-40B4-BE49-F238E27FC236}">
                <a16:creationId xmlns:a16="http://schemas.microsoft.com/office/drawing/2014/main" id="{19EC53E9-CF61-4DD3-ABE1-262E2BE724B4}"/>
              </a:ext>
            </a:extLst>
          </p:cNvPr>
          <p:cNvSpPr/>
          <p:nvPr/>
        </p:nvSpPr>
        <p:spPr>
          <a:xfrm>
            <a:off x="8848038" y="3429000"/>
            <a:ext cx="335985" cy="91925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1" name="Conector: curvado 20">
            <a:extLst>
              <a:ext uri="{FF2B5EF4-FFF2-40B4-BE49-F238E27FC236}">
                <a16:creationId xmlns:a16="http://schemas.microsoft.com/office/drawing/2014/main" id="{8C1E40F6-25C4-45DD-8CF7-B0083D5DD45E}"/>
              </a:ext>
            </a:extLst>
          </p:cNvPr>
          <p:cNvCxnSpPr>
            <a:cxnSpLocks/>
            <a:stCxn id="20" idx="4"/>
            <a:endCxn id="12" idx="0"/>
          </p:cNvCxnSpPr>
          <p:nvPr/>
        </p:nvCxnSpPr>
        <p:spPr>
          <a:xfrm rot="5400000">
            <a:off x="8170184" y="4796856"/>
            <a:ext cx="1294449" cy="397246"/>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16" name="Imagen 15">
            <a:extLst>
              <a:ext uri="{FF2B5EF4-FFF2-40B4-BE49-F238E27FC236}">
                <a16:creationId xmlns:a16="http://schemas.microsoft.com/office/drawing/2014/main" id="{D99EBA3C-859E-40D4-A047-AADC960FFF46}"/>
              </a:ext>
            </a:extLst>
          </p:cNvPr>
          <p:cNvPicPr>
            <a:picLocks noChangeAspect="1"/>
          </p:cNvPicPr>
          <p:nvPr/>
        </p:nvPicPr>
        <p:blipFill rotWithShape="1">
          <a:blip r:embed="rId9"/>
          <a:srcRect l="14809" t="87186" r="9871"/>
          <a:stretch/>
        </p:blipFill>
        <p:spPr>
          <a:xfrm>
            <a:off x="9853919" y="5532117"/>
            <a:ext cx="1885822" cy="757283"/>
          </a:xfrm>
          <a:prstGeom prst="rect">
            <a:avLst/>
          </a:prstGeom>
        </p:spPr>
      </p:pic>
      <p:sp>
        <p:nvSpPr>
          <p:cNvPr id="25" name="Elipse 24">
            <a:extLst>
              <a:ext uri="{FF2B5EF4-FFF2-40B4-BE49-F238E27FC236}">
                <a16:creationId xmlns:a16="http://schemas.microsoft.com/office/drawing/2014/main" id="{CC6AE252-41D1-4CE3-8309-97112CD31604}"/>
              </a:ext>
            </a:extLst>
          </p:cNvPr>
          <p:cNvSpPr/>
          <p:nvPr/>
        </p:nvSpPr>
        <p:spPr>
          <a:xfrm>
            <a:off x="10666903" y="3600450"/>
            <a:ext cx="335985" cy="762183"/>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8" name="Conector: curvado 27">
            <a:extLst>
              <a:ext uri="{FF2B5EF4-FFF2-40B4-BE49-F238E27FC236}">
                <a16:creationId xmlns:a16="http://schemas.microsoft.com/office/drawing/2014/main" id="{8C3ACB3B-8BC4-4174-8E82-CF53F8B595C3}"/>
              </a:ext>
            </a:extLst>
          </p:cNvPr>
          <p:cNvCxnSpPr>
            <a:cxnSpLocks/>
            <a:stCxn id="25" idx="4"/>
          </p:cNvCxnSpPr>
          <p:nvPr/>
        </p:nvCxnSpPr>
        <p:spPr>
          <a:xfrm rot="5400000">
            <a:off x="10011422" y="4987483"/>
            <a:ext cx="1448324" cy="198624"/>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30" name="Imagen 29">
            <a:extLst>
              <a:ext uri="{FF2B5EF4-FFF2-40B4-BE49-F238E27FC236}">
                <a16:creationId xmlns:a16="http://schemas.microsoft.com/office/drawing/2014/main" id="{E0E776D0-9373-43B8-A927-28F47843581D}"/>
              </a:ext>
            </a:extLst>
          </p:cNvPr>
          <p:cNvPicPr>
            <a:picLocks noChangeAspect="1"/>
          </p:cNvPicPr>
          <p:nvPr/>
        </p:nvPicPr>
        <p:blipFill>
          <a:blip r:embed="rId10"/>
          <a:stretch>
            <a:fillRect/>
          </a:stretch>
        </p:blipFill>
        <p:spPr>
          <a:xfrm>
            <a:off x="9742155" y="6281798"/>
            <a:ext cx="2185480" cy="498160"/>
          </a:xfrm>
          <a:prstGeom prst="rect">
            <a:avLst/>
          </a:prstGeom>
        </p:spPr>
      </p:pic>
      <p:sp>
        <p:nvSpPr>
          <p:cNvPr id="31" name="Elipse 30">
            <a:extLst>
              <a:ext uri="{FF2B5EF4-FFF2-40B4-BE49-F238E27FC236}">
                <a16:creationId xmlns:a16="http://schemas.microsoft.com/office/drawing/2014/main" id="{5791EEB4-404F-4C52-B9EA-D0275762CB62}"/>
              </a:ext>
            </a:extLst>
          </p:cNvPr>
          <p:cNvSpPr/>
          <p:nvPr/>
        </p:nvSpPr>
        <p:spPr>
          <a:xfrm>
            <a:off x="10952994" y="3683136"/>
            <a:ext cx="294234" cy="762183"/>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32" name="Conector: curvado 31">
            <a:extLst>
              <a:ext uri="{FF2B5EF4-FFF2-40B4-BE49-F238E27FC236}">
                <a16:creationId xmlns:a16="http://schemas.microsoft.com/office/drawing/2014/main" id="{2EB74F0A-66F7-44D0-ACB1-A57DDBB6E338}"/>
              </a:ext>
            </a:extLst>
          </p:cNvPr>
          <p:cNvCxnSpPr>
            <a:cxnSpLocks/>
            <a:stCxn id="31" idx="4"/>
            <a:endCxn id="30" idx="0"/>
          </p:cNvCxnSpPr>
          <p:nvPr/>
        </p:nvCxnSpPr>
        <p:spPr>
          <a:xfrm rot="5400000">
            <a:off x="10049264" y="5230950"/>
            <a:ext cx="1836479" cy="265216"/>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29" name="Imagen 28" descr="Icono&#10;&#10;Descripción generada automáticamente">
            <a:extLst>
              <a:ext uri="{FF2B5EF4-FFF2-40B4-BE49-F238E27FC236}">
                <a16:creationId xmlns:a16="http://schemas.microsoft.com/office/drawing/2014/main" id="{27BE3689-18F6-4709-880A-FBFF18CCCD0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03172" y="1723907"/>
            <a:ext cx="296013" cy="296013"/>
          </a:xfrm>
          <a:prstGeom prst="rect">
            <a:avLst/>
          </a:prstGeom>
        </p:spPr>
      </p:pic>
      <p:pic>
        <p:nvPicPr>
          <p:cNvPr id="33" name="Imagen 32" descr="Icono&#10;&#10;Descripción generada automáticamente">
            <a:extLst>
              <a:ext uri="{FF2B5EF4-FFF2-40B4-BE49-F238E27FC236}">
                <a16:creationId xmlns:a16="http://schemas.microsoft.com/office/drawing/2014/main" id="{76C7A7A6-6BF4-47E5-87F2-2B9362EB611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47993" y="1682741"/>
            <a:ext cx="296013" cy="296013"/>
          </a:xfrm>
          <a:prstGeom prst="rect">
            <a:avLst/>
          </a:prstGeom>
        </p:spPr>
      </p:pic>
      <p:pic>
        <p:nvPicPr>
          <p:cNvPr id="34" name="Imagen 33" descr="Icono&#10;&#10;Descripción generada automáticamente">
            <a:extLst>
              <a:ext uri="{FF2B5EF4-FFF2-40B4-BE49-F238E27FC236}">
                <a16:creationId xmlns:a16="http://schemas.microsoft.com/office/drawing/2014/main" id="{27F075D8-81FB-485C-B456-5ACF7E96FFC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64829" y="1783926"/>
            <a:ext cx="296013" cy="296013"/>
          </a:xfrm>
          <a:prstGeom prst="rect">
            <a:avLst/>
          </a:prstGeom>
        </p:spPr>
      </p:pic>
      <p:pic>
        <p:nvPicPr>
          <p:cNvPr id="35" name="Imagen 34" descr="Icono&#10;&#10;Descripción generada automáticamente">
            <a:extLst>
              <a:ext uri="{FF2B5EF4-FFF2-40B4-BE49-F238E27FC236}">
                <a16:creationId xmlns:a16="http://schemas.microsoft.com/office/drawing/2014/main" id="{E24FAFF6-411C-4889-AAD3-4DA6BD50548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00769" y="3452443"/>
            <a:ext cx="296013" cy="296013"/>
          </a:xfrm>
          <a:prstGeom prst="rect">
            <a:avLst/>
          </a:prstGeom>
        </p:spPr>
      </p:pic>
      <p:pic>
        <p:nvPicPr>
          <p:cNvPr id="37" name="Imagen 36" descr="Icono&#10;&#10;Descripción generada automáticamente">
            <a:extLst>
              <a:ext uri="{FF2B5EF4-FFF2-40B4-BE49-F238E27FC236}">
                <a16:creationId xmlns:a16="http://schemas.microsoft.com/office/drawing/2014/main" id="{A56390E9-7BB9-490B-A35B-CA8E71786F8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811234" y="3452442"/>
            <a:ext cx="296013" cy="296013"/>
          </a:xfrm>
          <a:prstGeom prst="rect">
            <a:avLst/>
          </a:prstGeom>
        </p:spPr>
      </p:pic>
      <p:pic>
        <p:nvPicPr>
          <p:cNvPr id="38" name="Imagen 37" descr="Icono&#10;&#10;Descripción generada automáticamente">
            <a:extLst>
              <a:ext uri="{FF2B5EF4-FFF2-40B4-BE49-F238E27FC236}">
                <a16:creationId xmlns:a16="http://schemas.microsoft.com/office/drawing/2014/main" id="{CEF7FC8C-40E4-48DD-A579-6E262914C31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05793" y="3681275"/>
            <a:ext cx="296013" cy="296013"/>
          </a:xfrm>
          <a:prstGeom prst="rect">
            <a:avLst/>
          </a:prstGeom>
        </p:spPr>
      </p:pic>
      <p:pic>
        <p:nvPicPr>
          <p:cNvPr id="13" name="Imagen 12">
            <a:extLst>
              <a:ext uri="{FF2B5EF4-FFF2-40B4-BE49-F238E27FC236}">
                <a16:creationId xmlns:a16="http://schemas.microsoft.com/office/drawing/2014/main" id="{AB36D14F-F361-42A3-89B9-E35D436AB2F9}"/>
              </a:ext>
            </a:extLst>
          </p:cNvPr>
          <p:cNvPicPr>
            <a:picLocks noChangeAspect="1"/>
          </p:cNvPicPr>
          <p:nvPr/>
        </p:nvPicPr>
        <p:blipFill>
          <a:blip r:embed="rId12"/>
          <a:stretch>
            <a:fillRect/>
          </a:stretch>
        </p:blipFill>
        <p:spPr>
          <a:xfrm>
            <a:off x="2228386" y="4605404"/>
            <a:ext cx="3064760" cy="1938777"/>
          </a:xfrm>
          <a:prstGeom prst="rect">
            <a:avLst/>
          </a:prstGeom>
        </p:spPr>
      </p:pic>
      <p:pic>
        <p:nvPicPr>
          <p:cNvPr id="15" name="Imagen 14">
            <a:extLst>
              <a:ext uri="{FF2B5EF4-FFF2-40B4-BE49-F238E27FC236}">
                <a16:creationId xmlns:a16="http://schemas.microsoft.com/office/drawing/2014/main" id="{16B9DC82-9DAE-4EDF-8315-3AE08A315C3C}"/>
              </a:ext>
            </a:extLst>
          </p:cNvPr>
          <p:cNvPicPr>
            <a:picLocks noChangeAspect="1"/>
          </p:cNvPicPr>
          <p:nvPr/>
        </p:nvPicPr>
        <p:blipFill rotWithShape="1">
          <a:blip r:embed="rId13"/>
          <a:srcRect l="15080" t="36833" r="6660"/>
          <a:stretch/>
        </p:blipFill>
        <p:spPr>
          <a:xfrm>
            <a:off x="3427481" y="5998147"/>
            <a:ext cx="2185480" cy="776809"/>
          </a:xfrm>
          <a:prstGeom prst="rect">
            <a:avLst/>
          </a:prstGeom>
        </p:spPr>
      </p:pic>
      <p:sp>
        <p:nvSpPr>
          <p:cNvPr id="39" name="Elipse 38">
            <a:extLst>
              <a:ext uri="{FF2B5EF4-FFF2-40B4-BE49-F238E27FC236}">
                <a16:creationId xmlns:a16="http://schemas.microsoft.com/office/drawing/2014/main" id="{6435200F-215C-42BB-81DA-95FBC71AB5FE}"/>
              </a:ext>
            </a:extLst>
          </p:cNvPr>
          <p:cNvSpPr/>
          <p:nvPr/>
        </p:nvSpPr>
        <p:spPr>
          <a:xfrm rot="16200000">
            <a:off x="4534486" y="5139401"/>
            <a:ext cx="260986" cy="102141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40" name="Conector: curvado 39">
            <a:extLst>
              <a:ext uri="{FF2B5EF4-FFF2-40B4-BE49-F238E27FC236}">
                <a16:creationId xmlns:a16="http://schemas.microsoft.com/office/drawing/2014/main" id="{16724591-F8A2-432E-81D6-CC34AD64E67D}"/>
              </a:ext>
            </a:extLst>
          </p:cNvPr>
          <p:cNvCxnSpPr>
            <a:cxnSpLocks/>
            <a:stCxn id="39" idx="2"/>
          </p:cNvCxnSpPr>
          <p:nvPr/>
        </p:nvCxnSpPr>
        <p:spPr>
          <a:xfrm rot="5400000">
            <a:off x="4358778" y="5942045"/>
            <a:ext cx="467646" cy="144756"/>
          </a:xfrm>
          <a:prstGeom prst="curvedConnector3">
            <a:avLst>
              <a:gd name="adj1" fmla="val 5000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42" name="Imagen 41" descr="Icono&#10;&#10;Descripción generada automáticamente">
            <a:extLst>
              <a:ext uri="{FF2B5EF4-FFF2-40B4-BE49-F238E27FC236}">
                <a16:creationId xmlns:a16="http://schemas.microsoft.com/office/drawing/2014/main" id="{51F12562-445B-4401-9123-B8067179746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46069" y="4598779"/>
            <a:ext cx="296013" cy="296013"/>
          </a:xfrm>
          <a:prstGeom prst="rect">
            <a:avLst/>
          </a:prstGeom>
        </p:spPr>
      </p:pic>
    </p:spTree>
    <p:extLst>
      <p:ext uri="{BB962C8B-B14F-4D97-AF65-F5344CB8AC3E}">
        <p14:creationId xmlns:p14="http://schemas.microsoft.com/office/powerpoint/2010/main" val="2543624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7FEB6F-8C28-4E2A-9A1E-D07005162FA4}"/>
              </a:ext>
            </a:extLst>
          </p:cNvPr>
          <p:cNvSpPr>
            <a:spLocks noGrp="1"/>
          </p:cNvSpPr>
          <p:nvPr>
            <p:ph type="title"/>
          </p:nvPr>
        </p:nvSpPr>
        <p:spPr/>
        <p:txBody>
          <a:bodyPr/>
          <a:lstStyle/>
          <a:p>
            <a:r>
              <a:rPr lang="es-ES" dirty="0"/>
              <a:t>Tablero Clientes</a:t>
            </a:r>
            <a:endParaRPr lang="es-CO" dirty="0"/>
          </a:p>
        </p:txBody>
      </p:sp>
      <p:pic>
        <p:nvPicPr>
          <p:cNvPr id="5" name="Imagen 4">
            <a:extLst>
              <a:ext uri="{FF2B5EF4-FFF2-40B4-BE49-F238E27FC236}">
                <a16:creationId xmlns:a16="http://schemas.microsoft.com/office/drawing/2014/main" id="{B7D98753-0106-43B8-8DEC-656AEDC8D8F9}"/>
              </a:ext>
            </a:extLst>
          </p:cNvPr>
          <p:cNvPicPr>
            <a:picLocks noChangeAspect="1"/>
          </p:cNvPicPr>
          <p:nvPr/>
        </p:nvPicPr>
        <p:blipFill>
          <a:blip r:embed="rId2"/>
          <a:stretch>
            <a:fillRect/>
          </a:stretch>
        </p:blipFill>
        <p:spPr>
          <a:xfrm>
            <a:off x="746603" y="1485899"/>
            <a:ext cx="7778324" cy="5267325"/>
          </a:xfrm>
          <a:prstGeom prst="rect">
            <a:avLst/>
          </a:prstGeom>
        </p:spPr>
      </p:pic>
      <p:pic>
        <p:nvPicPr>
          <p:cNvPr id="7" name="Imagen 6">
            <a:extLst>
              <a:ext uri="{FF2B5EF4-FFF2-40B4-BE49-F238E27FC236}">
                <a16:creationId xmlns:a16="http://schemas.microsoft.com/office/drawing/2014/main" id="{A246E234-A630-4AB1-BD9E-B52C712D98C0}"/>
              </a:ext>
            </a:extLst>
          </p:cNvPr>
          <p:cNvPicPr>
            <a:picLocks noChangeAspect="1"/>
          </p:cNvPicPr>
          <p:nvPr/>
        </p:nvPicPr>
        <p:blipFill>
          <a:blip r:embed="rId3"/>
          <a:stretch>
            <a:fillRect/>
          </a:stretch>
        </p:blipFill>
        <p:spPr>
          <a:xfrm>
            <a:off x="9347777" y="2419178"/>
            <a:ext cx="1381318" cy="838317"/>
          </a:xfrm>
          <a:prstGeom prst="rect">
            <a:avLst/>
          </a:prstGeom>
        </p:spPr>
      </p:pic>
      <p:pic>
        <p:nvPicPr>
          <p:cNvPr id="9" name="Imagen 8">
            <a:extLst>
              <a:ext uri="{FF2B5EF4-FFF2-40B4-BE49-F238E27FC236}">
                <a16:creationId xmlns:a16="http://schemas.microsoft.com/office/drawing/2014/main" id="{9E27EED4-2448-4E7C-89E0-308A39CEF122}"/>
              </a:ext>
            </a:extLst>
          </p:cNvPr>
          <p:cNvPicPr>
            <a:picLocks noChangeAspect="1"/>
          </p:cNvPicPr>
          <p:nvPr/>
        </p:nvPicPr>
        <p:blipFill>
          <a:blip r:embed="rId4"/>
          <a:stretch>
            <a:fillRect/>
          </a:stretch>
        </p:blipFill>
        <p:spPr>
          <a:xfrm>
            <a:off x="9333030" y="1438273"/>
            <a:ext cx="1400370" cy="809738"/>
          </a:xfrm>
          <a:prstGeom prst="rect">
            <a:avLst/>
          </a:prstGeom>
        </p:spPr>
      </p:pic>
      <p:sp>
        <p:nvSpPr>
          <p:cNvPr id="11" name="Elipse 10">
            <a:extLst>
              <a:ext uri="{FF2B5EF4-FFF2-40B4-BE49-F238E27FC236}">
                <a16:creationId xmlns:a16="http://schemas.microsoft.com/office/drawing/2014/main" id="{39FB6916-379C-48D1-B570-CF46E3EAAFE5}"/>
              </a:ext>
            </a:extLst>
          </p:cNvPr>
          <p:cNvSpPr/>
          <p:nvPr/>
        </p:nvSpPr>
        <p:spPr>
          <a:xfrm>
            <a:off x="3408217" y="2610728"/>
            <a:ext cx="335985" cy="81827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Elipse 11">
            <a:extLst>
              <a:ext uri="{FF2B5EF4-FFF2-40B4-BE49-F238E27FC236}">
                <a16:creationId xmlns:a16="http://schemas.microsoft.com/office/drawing/2014/main" id="{CAF20909-3F93-49D2-A77A-01A82BA17EF2}"/>
              </a:ext>
            </a:extLst>
          </p:cNvPr>
          <p:cNvSpPr/>
          <p:nvPr/>
        </p:nvSpPr>
        <p:spPr>
          <a:xfrm>
            <a:off x="3674917" y="3530768"/>
            <a:ext cx="335985" cy="81827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3" name="Conector: curvado 12">
            <a:extLst>
              <a:ext uri="{FF2B5EF4-FFF2-40B4-BE49-F238E27FC236}">
                <a16:creationId xmlns:a16="http://schemas.microsoft.com/office/drawing/2014/main" id="{D9222E1E-47D8-469F-AB64-DDDB3EED9211}"/>
              </a:ext>
            </a:extLst>
          </p:cNvPr>
          <p:cNvCxnSpPr>
            <a:cxnSpLocks/>
            <a:stCxn id="12" idx="6"/>
            <a:endCxn id="7" idx="2"/>
          </p:cNvCxnSpPr>
          <p:nvPr/>
        </p:nvCxnSpPr>
        <p:spPr>
          <a:xfrm flipV="1">
            <a:off x="4010902" y="3257495"/>
            <a:ext cx="6027534" cy="682409"/>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Conector: curvado 17">
            <a:extLst>
              <a:ext uri="{FF2B5EF4-FFF2-40B4-BE49-F238E27FC236}">
                <a16:creationId xmlns:a16="http://schemas.microsoft.com/office/drawing/2014/main" id="{3A89B004-0146-4CEA-AB4A-4E733B4735E5}"/>
              </a:ext>
            </a:extLst>
          </p:cNvPr>
          <p:cNvCxnSpPr>
            <a:cxnSpLocks/>
            <a:stCxn id="11" idx="6"/>
            <a:endCxn id="9" idx="2"/>
          </p:cNvCxnSpPr>
          <p:nvPr/>
        </p:nvCxnSpPr>
        <p:spPr>
          <a:xfrm flipV="1">
            <a:off x="3744202" y="2248011"/>
            <a:ext cx="6289013" cy="771853"/>
          </a:xfrm>
          <a:prstGeom prst="curvedConnector2">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pic>
        <p:nvPicPr>
          <p:cNvPr id="21" name="Imagen 20" descr="Icono&#10;&#10;Descripción generada automáticamente">
            <a:extLst>
              <a:ext uri="{FF2B5EF4-FFF2-40B4-BE49-F238E27FC236}">
                <a16:creationId xmlns:a16="http://schemas.microsoft.com/office/drawing/2014/main" id="{A7691225-7FA2-492E-A6E3-6D96904398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4784" y="2419178"/>
            <a:ext cx="296013" cy="296013"/>
          </a:xfrm>
          <a:prstGeom prst="rect">
            <a:avLst/>
          </a:prstGeom>
        </p:spPr>
      </p:pic>
      <p:pic>
        <p:nvPicPr>
          <p:cNvPr id="22" name="Imagen 21" descr="Icono&#10;&#10;Descripción generada automáticamente">
            <a:extLst>
              <a:ext uri="{FF2B5EF4-FFF2-40B4-BE49-F238E27FC236}">
                <a16:creationId xmlns:a16="http://schemas.microsoft.com/office/drawing/2014/main" id="{87A05F52-6153-40DD-B1E7-05E63D2350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1272" y="3382761"/>
            <a:ext cx="296013" cy="296013"/>
          </a:xfrm>
          <a:prstGeom prst="rect">
            <a:avLst/>
          </a:prstGeom>
        </p:spPr>
      </p:pic>
    </p:spTree>
    <p:extLst>
      <p:ext uri="{BB962C8B-B14F-4D97-AF65-F5344CB8AC3E}">
        <p14:creationId xmlns:p14="http://schemas.microsoft.com/office/powerpoint/2010/main" val="60589698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3e5560b-3122-49a9-85a7-b54589e290b6">
      <Terms xmlns="http://schemas.microsoft.com/office/infopath/2007/PartnerControls"/>
    </lcf76f155ced4ddcb4097134ff3c332f>
    <TaxCatchAll xmlns="fde91536-cb6a-48c8-a1c9-f59bb520eba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4EC55C30CE7A7747BE162BD6F7170C70" ma:contentTypeVersion="15" ma:contentTypeDescription="Crear nuevo documento." ma:contentTypeScope="" ma:versionID="96f35b4a19b388bd7a89ff9777e559b6">
  <xsd:schema xmlns:xsd="http://www.w3.org/2001/XMLSchema" xmlns:xs="http://www.w3.org/2001/XMLSchema" xmlns:p="http://schemas.microsoft.com/office/2006/metadata/properties" xmlns:ns2="53e5560b-3122-49a9-85a7-b54589e290b6" xmlns:ns3="fde91536-cb6a-48c8-a1c9-f59bb520eba1" xmlns:ns4="027f3697-d991-4fab-9054-b31972d31015" targetNamespace="http://schemas.microsoft.com/office/2006/metadata/properties" ma:root="true" ma:fieldsID="a275ef0bdc3ad60eb378bb977560e8c1" ns2:_="" ns3:_="" ns4:_="">
    <xsd:import namespace="53e5560b-3122-49a9-85a7-b54589e290b6"/>
    <xsd:import namespace="fde91536-cb6a-48c8-a1c9-f59bb520eba1"/>
    <xsd:import namespace="027f3697-d991-4fab-9054-b31972d3101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4:SharedWithUsers" minOccurs="0"/>
                <xsd:element ref="ns4: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e5560b-3122-49a9-85a7-b54589e290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as de imagen" ma:readOnly="false" ma:fieldId="{5cf76f15-5ced-4ddc-b409-7134ff3c332f}" ma:taxonomyMulti="true" ma:sspId="eca7b523-58f5-4d52-b53c-05f253e3dcf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de91536-cb6a-48c8-a1c9-f59bb520eba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883a075-56dc-4ad0-870c-abf8ae57e607}" ma:internalName="TaxCatchAll" ma:showField="CatchAllData" ma:web="027f3697-d991-4fab-9054-b31972d3101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27f3697-d991-4fab-9054-b31972d31015" elementFormDefault="qualified">
    <xsd:import namespace="http://schemas.microsoft.com/office/2006/documentManagement/types"/>
    <xsd:import namespace="http://schemas.microsoft.com/office/infopath/2007/PartnerControls"/>
    <xsd:element name="SharedWithUsers" ma:index="1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2BB1796-E17D-4054-A547-38E6518C482B}">
  <ds:schemaRefs>
    <ds:schemaRef ds:uri="http://schemas.microsoft.com/office/2006/metadata/properties"/>
    <ds:schemaRef ds:uri="http://schemas.microsoft.com/office/infopath/2007/PartnerControls"/>
    <ds:schemaRef ds:uri="53e5560b-3122-49a9-85a7-b54589e290b6"/>
    <ds:schemaRef ds:uri="fde91536-cb6a-48c8-a1c9-f59bb520eba1"/>
  </ds:schemaRefs>
</ds:datastoreItem>
</file>

<file path=customXml/itemProps2.xml><?xml version="1.0" encoding="utf-8"?>
<ds:datastoreItem xmlns:ds="http://schemas.openxmlformats.org/officeDocument/2006/customXml" ds:itemID="{D45DC4BA-B938-480E-9CBB-6D27ED2455FC}">
  <ds:schemaRefs>
    <ds:schemaRef ds:uri="http://schemas.microsoft.com/sharepoint/v3/contenttype/forms"/>
  </ds:schemaRefs>
</ds:datastoreItem>
</file>

<file path=customXml/itemProps3.xml><?xml version="1.0" encoding="utf-8"?>
<ds:datastoreItem xmlns:ds="http://schemas.openxmlformats.org/officeDocument/2006/customXml" ds:itemID="{DB55C3AC-DE6F-4229-96B2-8BE0368AF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e5560b-3122-49a9-85a7-b54589e290b6"/>
    <ds:schemaRef ds:uri="fde91536-cb6a-48c8-a1c9-f59bb520eba1"/>
    <ds:schemaRef ds:uri="027f3697-d991-4fab-9054-b31972d310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6ebbfa72-b3b6-4c1f-8b23-058d4f67f013}" enabled="1" method="Privileged" siteId="{bf1ce8b5-5d39-4bc5-ad6e-07b3e4d7d67a}" contentBits="0" removed="0"/>
</clbl:labelList>
</file>

<file path=docProps/app.xml><?xml version="1.0" encoding="utf-8"?>
<Properties xmlns="http://schemas.openxmlformats.org/officeDocument/2006/extended-properties" xmlns:vt="http://schemas.openxmlformats.org/officeDocument/2006/docPropsVTypes">
  <TotalTime>1565</TotalTime>
  <Words>17</Words>
  <Application>Microsoft Office PowerPoint</Application>
  <PresentationFormat>Panorámica</PresentationFormat>
  <Paragraphs>8</Paragraphs>
  <Slides>8</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8</vt:i4>
      </vt:variant>
    </vt:vector>
  </HeadingPairs>
  <TitlesOfParts>
    <vt:vector size="12" baseType="lpstr">
      <vt:lpstr>Arial</vt:lpstr>
      <vt:lpstr>Calibri</vt:lpstr>
      <vt:lpstr>Calibri Light</vt:lpstr>
      <vt:lpstr>Tema de Office</vt:lpstr>
      <vt:lpstr>Tablero ViveSomos</vt:lpstr>
      <vt:lpstr>Tablero Bloqueos</vt:lpstr>
      <vt:lpstr>Tablero Recaudo</vt:lpstr>
      <vt:lpstr>Tablero Recaudo</vt:lpstr>
      <vt:lpstr>Tablero Financiaciones</vt:lpstr>
      <vt:lpstr>Tablero Financiaciones</vt:lpstr>
      <vt:lpstr>Tablero de Solicitudes</vt:lpstr>
      <vt:lpstr>Tablero Clientes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Tablero ViveSomos</dc:title>
  <dc:creator>DEYCI GISELA TOLOZA ORTEGA</dc:creator>
  <cp:lastModifiedBy>YEIMY LORENA GARCIA LAGUADO</cp:lastModifiedBy>
  <cp:revision>36</cp:revision>
  <dcterms:created xsi:type="dcterms:W3CDTF">2023-10-27T19:31:26Z</dcterms:created>
  <dcterms:modified xsi:type="dcterms:W3CDTF">2024-04-15T15:58:17Z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0x0101004EC55C30CE7A7747BE162BD6F7170C70</vt:lpwstr>
  </property>
  <property fmtid="{D5CDD505-2E9C-101B-9397-08002B2CF9AE}" pid="3" name="MSIP_Label_86cab09b-e61a-4c01-96e7-67fc9e3d8cd5_Enabled">
    <vt:lpwstr>True</vt:lpwstr>
  </property>
  <property fmtid="{D5CDD505-2E9C-101B-9397-08002B2CF9AE}" pid="4" name="MSIP_Label_86cab09b-e61a-4c01-96e7-67fc9e3d8cd5_SiteId">
    <vt:lpwstr>bf1ce8b5-5d39-4bc5-ad6e-07b3e4d7d67a</vt:lpwstr>
  </property>
  <property fmtid="{D5CDD505-2E9C-101B-9397-08002B2CF9AE}" pid="5" name="MSIP_Label_86cab09b-e61a-4c01-96e7-67fc9e3d8cd5_SetDate">
    <vt:lpwstr>2024-04-15T15:57:43Z</vt:lpwstr>
  </property>
  <property fmtid="{D5CDD505-2E9C-101B-9397-08002B2CF9AE}" pid="6" name="MSIP_Label_86cab09b-e61a-4c01-96e7-67fc9e3d8cd5_Name">
    <vt:lpwstr>Private \ Todos los Empleados</vt:lpwstr>
  </property>
  <property fmtid="{D5CDD505-2E9C-101B-9397-08002B2CF9AE}" pid="7" name="MSIP_Label_86cab09b-e61a-4c01-96e7-67fc9e3d8cd5_Extended_MSFT_Method">
    <vt:lpwstr>Standard</vt:lpwstr>
  </property>
</Properties>
</file>