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9906000" cy="6858000" type="A4"/>
  <p:notesSz cx="6858000" cy="9144000"/>
  <p:defaultTextStyle>
    <a:defPPr>
      <a:defRPr lang="es-CO"/>
    </a:defPPr>
    <a:lvl1pPr marL="0" algn="l" defTabSz="91436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80" algn="l" defTabSz="91436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60" algn="l" defTabSz="91436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540" algn="l" defTabSz="91436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719" algn="l" defTabSz="91436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899" algn="l" defTabSz="91436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079" algn="l" defTabSz="91436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260" algn="l" defTabSz="91436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440" algn="l" defTabSz="91436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7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580" autoAdjust="0"/>
  </p:normalViewPr>
  <p:slideViewPr>
    <p:cSldViewPr>
      <p:cViewPr>
        <p:scale>
          <a:sx n="70" d="100"/>
          <a:sy n="70" d="100"/>
        </p:scale>
        <p:origin x="-1134" y="-72"/>
      </p:cViewPr>
      <p:guideLst>
        <p:guide orient="horz" pos="2160"/>
        <p:guide pos="31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742950" y="2130428"/>
            <a:ext cx="84201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485900" y="3886201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89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7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50EACA-4641-45F2-AFA7-ABF327D2AC94}" type="datetimeFigureOut">
              <a:rPr lang="es-CO" smtClean="0"/>
              <a:t>15/02/2022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C215E4-BF03-4618-BBE6-E05EB35721C1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6918504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50EACA-4641-45F2-AFA7-ABF327D2AC94}" type="datetimeFigureOut">
              <a:rPr lang="es-CO" smtClean="0"/>
              <a:t>15/02/2022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C215E4-BF03-4618-BBE6-E05EB35721C1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0494720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7181850" y="274639"/>
            <a:ext cx="2228850" cy="5851524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95300" y="274639"/>
            <a:ext cx="6521450" cy="5851524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50EACA-4641-45F2-AFA7-ABF327D2AC94}" type="datetimeFigureOut">
              <a:rPr lang="es-CO" smtClean="0"/>
              <a:t>15/02/2022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C215E4-BF03-4618-BBE6-E05EB35721C1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2465766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50EACA-4641-45F2-AFA7-ABF327D2AC94}" type="datetimeFigureOut">
              <a:rPr lang="es-CO" smtClean="0"/>
              <a:t>15/02/2022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C215E4-BF03-4618-BBE6-E05EB35721C1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9009779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82506" y="2906714"/>
            <a:ext cx="8420100" cy="150018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8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36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54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71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89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07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26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44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50EACA-4641-45F2-AFA7-ABF327D2AC94}" type="datetimeFigureOut">
              <a:rPr lang="es-CO" smtClean="0"/>
              <a:t>15/02/2022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C215E4-BF03-4618-BBE6-E05EB35721C1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4778944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95301" y="1600201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5035550" y="1600201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50EACA-4641-45F2-AFA7-ABF327D2AC94}" type="datetimeFigureOut">
              <a:rPr lang="es-CO" smtClean="0"/>
              <a:t>15/02/2022</a:t>
            </a:fld>
            <a:endParaRPr lang="es-CO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C215E4-BF03-4618-BBE6-E05EB35721C1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7997061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95302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0" indent="0">
              <a:buNone/>
              <a:defRPr sz="2000" b="1"/>
            </a:lvl2pPr>
            <a:lvl3pPr marL="914360" indent="0">
              <a:buNone/>
              <a:defRPr sz="1800" b="1"/>
            </a:lvl3pPr>
            <a:lvl4pPr marL="1371540" indent="0">
              <a:buNone/>
              <a:defRPr sz="1600" b="1"/>
            </a:lvl4pPr>
            <a:lvl5pPr marL="1828719" indent="0">
              <a:buNone/>
              <a:defRPr sz="1600" b="1"/>
            </a:lvl5pPr>
            <a:lvl6pPr marL="2285899" indent="0">
              <a:buNone/>
              <a:defRPr sz="1600" b="1"/>
            </a:lvl6pPr>
            <a:lvl7pPr marL="2743079" indent="0">
              <a:buNone/>
              <a:defRPr sz="1600" b="1"/>
            </a:lvl7pPr>
            <a:lvl8pPr marL="3200260" indent="0">
              <a:buNone/>
              <a:defRPr sz="1600" b="1"/>
            </a:lvl8pPr>
            <a:lvl9pPr marL="365744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95302" y="2174876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5032113" y="1535113"/>
            <a:ext cx="4378589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0" indent="0">
              <a:buNone/>
              <a:defRPr sz="2000" b="1"/>
            </a:lvl2pPr>
            <a:lvl3pPr marL="914360" indent="0">
              <a:buNone/>
              <a:defRPr sz="1800" b="1"/>
            </a:lvl3pPr>
            <a:lvl4pPr marL="1371540" indent="0">
              <a:buNone/>
              <a:defRPr sz="1600" b="1"/>
            </a:lvl4pPr>
            <a:lvl5pPr marL="1828719" indent="0">
              <a:buNone/>
              <a:defRPr sz="1600" b="1"/>
            </a:lvl5pPr>
            <a:lvl6pPr marL="2285899" indent="0">
              <a:buNone/>
              <a:defRPr sz="1600" b="1"/>
            </a:lvl6pPr>
            <a:lvl7pPr marL="2743079" indent="0">
              <a:buNone/>
              <a:defRPr sz="1600" b="1"/>
            </a:lvl7pPr>
            <a:lvl8pPr marL="3200260" indent="0">
              <a:buNone/>
              <a:defRPr sz="1600" b="1"/>
            </a:lvl8pPr>
            <a:lvl9pPr marL="365744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5032113" y="2174876"/>
            <a:ext cx="4378589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50EACA-4641-45F2-AFA7-ABF327D2AC94}" type="datetimeFigureOut">
              <a:rPr lang="es-CO" smtClean="0"/>
              <a:t>15/02/2022</a:t>
            </a:fld>
            <a:endParaRPr lang="es-CO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C215E4-BF03-4618-BBE6-E05EB35721C1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0445310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50EACA-4641-45F2-AFA7-ABF327D2AC94}" type="datetimeFigureOut">
              <a:rPr lang="es-CO" smtClean="0"/>
              <a:t>15/02/2022</a:t>
            </a:fld>
            <a:endParaRPr lang="es-CO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C215E4-BF03-4618-BBE6-E05EB35721C1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2217580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50EACA-4641-45F2-AFA7-ABF327D2AC94}" type="datetimeFigureOut">
              <a:rPr lang="es-CO" smtClean="0"/>
              <a:t>15/02/2022</a:t>
            </a:fld>
            <a:endParaRPr lang="es-CO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C215E4-BF03-4618-BBE6-E05EB35721C1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1123406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95304" y="273051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872972" y="273052"/>
            <a:ext cx="553773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95304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180" indent="0">
              <a:buNone/>
              <a:defRPr sz="1200"/>
            </a:lvl2pPr>
            <a:lvl3pPr marL="914360" indent="0">
              <a:buNone/>
              <a:defRPr sz="1000"/>
            </a:lvl3pPr>
            <a:lvl4pPr marL="1371540" indent="0">
              <a:buNone/>
              <a:defRPr sz="900"/>
            </a:lvl4pPr>
            <a:lvl5pPr marL="1828719" indent="0">
              <a:buNone/>
              <a:defRPr sz="900"/>
            </a:lvl5pPr>
            <a:lvl6pPr marL="2285899" indent="0">
              <a:buNone/>
              <a:defRPr sz="900"/>
            </a:lvl6pPr>
            <a:lvl7pPr marL="2743079" indent="0">
              <a:buNone/>
              <a:defRPr sz="900"/>
            </a:lvl7pPr>
            <a:lvl8pPr marL="3200260" indent="0">
              <a:buNone/>
              <a:defRPr sz="900"/>
            </a:lvl8pPr>
            <a:lvl9pPr marL="365744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50EACA-4641-45F2-AFA7-ABF327D2AC94}" type="datetimeFigureOut">
              <a:rPr lang="es-CO" smtClean="0"/>
              <a:t>15/02/2022</a:t>
            </a:fld>
            <a:endParaRPr lang="es-CO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C215E4-BF03-4618-BBE6-E05EB35721C1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2317481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941645" y="4800601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180" indent="0">
              <a:buNone/>
              <a:defRPr sz="2800"/>
            </a:lvl2pPr>
            <a:lvl3pPr marL="914360" indent="0">
              <a:buNone/>
              <a:defRPr sz="2400"/>
            </a:lvl3pPr>
            <a:lvl4pPr marL="1371540" indent="0">
              <a:buNone/>
              <a:defRPr sz="2000"/>
            </a:lvl4pPr>
            <a:lvl5pPr marL="1828719" indent="0">
              <a:buNone/>
              <a:defRPr sz="2000"/>
            </a:lvl5pPr>
            <a:lvl6pPr marL="2285899" indent="0">
              <a:buNone/>
              <a:defRPr sz="2000"/>
            </a:lvl6pPr>
            <a:lvl7pPr marL="2743079" indent="0">
              <a:buNone/>
              <a:defRPr sz="2000"/>
            </a:lvl7pPr>
            <a:lvl8pPr marL="3200260" indent="0">
              <a:buNone/>
              <a:defRPr sz="2000"/>
            </a:lvl8pPr>
            <a:lvl9pPr marL="365744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941645" y="5367339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180" indent="0">
              <a:buNone/>
              <a:defRPr sz="1200"/>
            </a:lvl2pPr>
            <a:lvl3pPr marL="914360" indent="0">
              <a:buNone/>
              <a:defRPr sz="1000"/>
            </a:lvl3pPr>
            <a:lvl4pPr marL="1371540" indent="0">
              <a:buNone/>
              <a:defRPr sz="900"/>
            </a:lvl4pPr>
            <a:lvl5pPr marL="1828719" indent="0">
              <a:buNone/>
              <a:defRPr sz="900"/>
            </a:lvl5pPr>
            <a:lvl6pPr marL="2285899" indent="0">
              <a:buNone/>
              <a:defRPr sz="900"/>
            </a:lvl6pPr>
            <a:lvl7pPr marL="2743079" indent="0">
              <a:buNone/>
              <a:defRPr sz="900"/>
            </a:lvl7pPr>
            <a:lvl8pPr marL="3200260" indent="0">
              <a:buNone/>
              <a:defRPr sz="900"/>
            </a:lvl8pPr>
            <a:lvl9pPr marL="365744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50EACA-4641-45F2-AFA7-ABF327D2AC94}" type="datetimeFigureOut">
              <a:rPr lang="es-CO" smtClean="0"/>
              <a:t>15/02/2022</a:t>
            </a:fld>
            <a:endParaRPr lang="es-CO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C215E4-BF03-4618-BBE6-E05EB35721C1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0232820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95300" y="1600201"/>
            <a:ext cx="8915400" cy="4525963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95300" y="6356351"/>
            <a:ext cx="2311400" cy="365124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50EACA-4641-45F2-AFA7-ABF327D2AC94}" type="datetimeFigureOut">
              <a:rPr lang="es-CO" smtClean="0"/>
              <a:t>15/02/2022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384550" y="6356351"/>
            <a:ext cx="3136900" cy="365124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7099300" y="6356351"/>
            <a:ext cx="2311400" cy="365124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C215E4-BF03-4618-BBE6-E05EB35721C1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6293568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36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85" indent="-342885" algn="l" defTabSz="91436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18" indent="-285738" algn="l" defTabSz="91436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50" indent="-228590" algn="l" defTabSz="91436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30" indent="-228590" algn="l" defTabSz="91436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09" indent="-228590" algn="l" defTabSz="91436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89" indent="-228590" algn="l" defTabSz="91436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70" indent="-228590" algn="l" defTabSz="91436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50" indent="-228590" algn="l" defTabSz="91436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30" indent="-228590" algn="l" defTabSz="91436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36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0" algn="l" defTabSz="91436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60" algn="l" defTabSz="91436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40" algn="l" defTabSz="91436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19" algn="l" defTabSz="91436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99" algn="l" defTabSz="91436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79" algn="l" defTabSz="91436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60" algn="l" defTabSz="91436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40" algn="l" defTabSz="91436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4.xml"/><Relationship Id="rId1" Type="http://schemas.openxmlformats.org/officeDocument/2006/relationships/slideLayout" Target="../slideLayouts/slideLayout1.xml"/><Relationship Id="rId4" Type="http://schemas.openxmlformats.org/officeDocument/2006/relationships/slide" Target="slide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48 Rectángulo redondeado"/>
          <p:cNvSpPr/>
          <p:nvPr/>
        </p:nvSpPr>
        <p:spPr>
          <a:xfrm>
            <a:off x="488504" y="836712"/>
            <a:ext cx="720080" cy="5760640"/>
          </a:xfrm>
          <a:prstGeom prst="roundRect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algn="ctr"/>
            <a:r>
              <a:rPr lang="es-CO" sz="1200" dirty="0">
                <a:solidFill>
                  <a:schemeClr val="dk1"/>
                </a:solidFill>
                <a:latin typeface="Humanst521 BT" panose="020B0602020204020204" pitchFamily="34" charset="0"/>
                <a:cs typeface="Times New Roman" panose="02020603050405020304" pitchFamily="18" charset="0"/>
              </a:rPr>
              <a:t>NECESIDAD DE CONOCER LA OPINIÓN DE LOS </a:t>
            </a:r>
            <a:r>
              <a:rPr lang="es-CO" sz="1200" dirty="0" smtClean="0">
                <a:solidFill>
                  <a:schemeClr val="dk1"/>
                </a:solidFill>
                <a:latin typeface="Humanst521 BT" panose="020B0602020204020204" pitchFamily="34" charset="0"/>
                <a:cs typeface="Times New Roman" panose="02020603050405020304" pitchFamily="18" charset="0"/>
              </a:rPr>
              <a:t>GRADUDOS, </a:t>
            </a:r>
            <a:r>
              <a:rPr lang="es-CO" sz="1200" dirty="0">
                <a:solidFill>
                  <a:schemeClr val="dk1"/>
                </a:solidFill>
                <a:latin typeface="Humanst521 BT" panose="020B0602020204020204" pitchFamily="34" charset="0"/>
                <a:cs typeface="Times New Roman" panose="02020603050405020304" pitchFamily="18" charset="0"/>
              </a:rPr>
              <a:t>EVALUANDO CALIDAD Y PERTIENCIA DE LOS PROGRAMAS ACADEMICOS.</a:t>
            </a:r>
          </a:p>
        </p:txBody>
      </p:sp>
      <p:sp>
        <p:nvSpPr>
          <p:cNvPr id="50" name="49 Rectángulo redondeado"/>
          <p:cNvSpPr/>
          <p:nvPr/>
        </p:nvSpPr>
        <p:spPr>
          <a:xfrm>
            <a:off x="2144688" y="980728"/>
            <a:ext cx="2304256" cy="1008112"/>
          </a:xfrm>
          <a:prstGeom prst="roundRect">
            <a:avLst/>
          </a:prstGeom>
          <a:ln>
            <a:solidFill>
              <a:srgbClr val="00B050"/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latin typeface="Humanst521 BT" panose="020B0602020204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1" name="50 Rectángulo redondeado"/>
          <p:cNvSpPr/>
          <p:nvPr/>
        </p:nvSpPr>
        <p:spPr>
          <a:xfrm>
            <a:off x="4880992" y="980728"/>
            <a:ext cx="2520280" cy="986408"/>
          </a:xfrm>
          <a:prstGeom prst="roundRect">
            <a:avLst/>
          </a:prstGeom>
          <a:ln>
            <a:solidFill>
              <a:srgbClr val="00B050"/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schemeClr val="dk1"/>
              </a:solidFill>
              <a:latin typeface="Humanst521 BT" panose="020B0602020204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2" name="51 Rectángulo redondeado"/>
          <p:cNvSpPr/>
          <p:nvPr/>
        </p:nvSpPr>
        <p:spPr>
          <a:xfrm>
            <a:off x="2288704" y="2298576"/>
            <a:ext cx="5184576" cy="1058416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latin typeface="Humanst521 BT" panose="020B0602020204020204" pitchFamily="34" charset="0"/>
            </a:endParaRPr>
          </a:p>
        </p:txBody>
      </p:sp>
      <p:sp>
        <p:nvSpPr>
          <p:cNvPr id="53" name="52 Rectángulo redondeado"/>
          <p:cNvSpPr/>
          <p:nvPr/>
        </p:nvSpPr>
        <p:spPr>
          <a:xfrm>
            <a:off x="8553400" y="836712"/>
            <a:ext cx="720080" cy="5760640"/>
          </a:xfrm>
          <a:prstGeom prst="roundRect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ot="0" spcFirstLastPara="0" vertOverflow="overflow" horzOverflow="overflow" vert="vert270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CO" sz="1200" dirty="0" smtClean="0">
                <a:latin typeface="Humanst521 BT" panose="020B0602020204020204" pitchFamily="34" charset="0"/>
                <a:cs typeface="Times New Roman" panose="02020603050405020304" pitchFamily="18" charset="0"/>
              </a:rPr>
              <a:t>CONOCER LA PERSPECTIVA DE LOS EGRESADOS, GENERANDO POSIBLES OPCIONES DE MEJORA PARA EL PROGRAMA ACORDE AL ENTORNO EN GENERAL. </a:t>
            </a:r>
            <a:endParaRPr lang="es-CO" sz="1200" dirty="0">
              <a:latin typeface="Humanst521 BT" panose="020B0602020204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4" name="53 Rectángulo redondeado"/>
          <p:cNvSpPr/>
          <p:nvPr/>
        </p:nvSpPr>
        <p:spPr>
          <a:xfrm>
            <a:off x="2288704" y="3717032"/>
            <a:ext cx="5184576" cy="3096344"/>
          </a:xfrm>
          <a:prstGeom prst="roundRect">
            <a:avLst/>
          </a:prstGeom>
          <a:ln>
            <a:solidFill>
              <a:schemeClr val="accent2"/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latin typeface="Humanst521 BT" panose="020B0602020204020204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56" name="55 Conector recto de flecha"/>
          <p:cNvCxnSpPr/>
          <p:nvPr/>
        </p:nvCxnSpPr>
        <p:spPr>
          <a:xfrm flipV="1">
            <a:off x="1208584" y="2760194"/>
            <a:ext cx="1080120" cy="20734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57 Conector angular"/>
          <p:cNvCxnSpPr>
            <a:stCxn id="54" idx="1"/>
            <a:endCxn id="50" idx="1"/>
          </p:cNvCxnSpPr>
          <p:nvPr/>
        </p:nvCxnSpPr>
        <p:spPr>
          <a:xfrm rot="10800000">
            <a:off x="2144688" y="1484784"/>
            <a:ext cx="144016" cy="3780420"/>
          </a:xfrm>
          <a:prstGeom prst="bentConnector3">
            <a:avLst>
              <a:gd name="adj1" fmla="val 380115"/>
            </a:avLst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60 Conector recto de flecha"/>
          <p:cNvCxnSpPr>
            <a:stCxn id="52" idx="3"/>
          </p:cNvCxnSpPr>
          <p:nvPr/>
        </p:nvCxnSpPr>
        <p:spPr>
          <a:xfrm>
            <a:off x="7473280" y="2827784"/>
            <a:ext cx="1080120" cy="2358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61 Conector angular"/>
          <p:cNvCxnSpPr>
            <a:stCxn id="54" idx="3"/>
            <a:endCxn id="51" idx="3"/>
          </p:cNvCxnSpPr>
          <p:nvPr/>
        </p:nvCxnSpPr>
        <p:spPr>
          <a:xfrm flipH="1" flipV="1">
            <a:off x="7401272" y="1473932"/>
            <a:ext cx="72008" cy="3791272"/>
          </a:xfrm>
          <a:prstGeom prst="bentConnector3">
            <a:avLst>
              <a:gd name="adj1" fmla="val -466859"/>
            </a:avLst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69 Proceso predefinido"/>
          <p:cNvSpPr/>
          <p:nvPr/>
        </p:nvSpPr>
        <p:spPr>
          <a:xfrm>
            <a:off x="2864768" y="27855"/>
            <a:ext cx="3672408" cy="377280"/>
          </a:xfrm>
          <a:prstGeom prst="flowChartPredefinedProcess">
            <a:avLst/>
          </a:prstGeom>
          <a:solidFill>
            <a:schemeClr val="bg1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1200" b="1" dirty="0" smtClean="0">
                <a:latin typeface="Humanst521 BT" panose="020B0602020204020204" pitchFamily="34" charset="0"/>
                <a:cs typeface="Times New Roman" panose="02020603050405020304" pitchFamily="18" charset="0"/>
              </a:rPr>
              <a:t>SEGUIMIENTO A GRADUADOS</a:t>
            </a:r>
            <a:endParaRPr lang="es-CO" sz="1200" b="1" dirty="0">
              <a:latin typeface="Humanst521 BT" panose="020B0602020204020204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75" name="74 Conector recto de flecha"/>
          <p:cNvCxnSpPr>
            <a:stCxn id="50" idx="3"/>
            <a:endCxn id="51" idx="1"/>
          </p:cNvCxnSpPr>
          <p:nvPr/>
        </p:nvCxnSpPr>
        <p:spPr>
          <a:xfrm flipV="1">
            <a:off x="4448944" y="1473932"/>
            <a:ext cx="432048" cy="10852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88 Datos">
            <a:hlinkClick r:id="rId2" action="ppaction://hlinksldjump"/>
          </p:cNvPr>
          <p:cNvSpPr/>
          <p:nvPr/>
        </p:nvSpPr>
        <p:spPr>
          <a:xfrm>
            <a:off x="5457056" y="2564904"/>
            <a:ext cx="2016224" cy="504056"/>
          </a:xfrm>
          <a:prstGeom prst="flowChartInputOutpu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1000" dirty="0" smtClean="0">
                <a:latin typeface="Humanst521 BT" panose="020B0602020204020204" pitchFamily="34" charset="0"/>
                <a:cs typeface="Times New Roman" panose="02020603050405020304" pitchFamily="18" charset="0"/>
              </a:rPr>
              <a:t>PERFILAMIENTO DE GRADUADOS</a:t>
            </a:r>
            <a:endParaRPr lang="es-CO" sz="1000" dirty="0">
              <a:latin typeface="Humanst521 BT" panose="020B0602020204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7" name="86 Datos">
            <a:hlinkClick r:id="rId3" action="ppaction://hlinksldjump"/>
          </p:cNvPr>
          <p:cNvSpPr/>
          <p:nvPr/>
        </p:nvSpPr>
        <p:spPr>
          <a:xfrm>
            <a:off x="2288704" y="2564904"/>
            <a:ext cx="1872208" cy="504056"/>
          </a:xfrm>
          <a:prstGeom prst="flowChartInputOutput">
            <a:avLst/>
          </a:prstGeom>
          <a:ln>
            <a:solidFill>
              <a:schemeClr val="tx2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1000" dirty="0" smtClean="0">
                <a:latin typeface="Humanst521 BT" panose="020B0602020204020204" pitchFamily="34" charset="0"/>
                <a:cs typeface="Times New Roman" panose="02020603050405020304" pitchFamily="18" charset="0"/>
              </a:rPr>
              <a:t>RECOLECCIÓN DE INFORMACIÓN</a:t>
            </a:r>
            <a:endParaRPr lang="es-CO" sz="1000" dirty="0">
              <a:latin typeface="Humanst521 BT" panose="020B0602020204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8" name="87 Datos">
            <a:hlinkClick r:id="rId2" action="ppaction://hlinksldjump"/>
          </p:cNvPr>
          <p:cNvSpPr/>
          <p:nvPr/>
        </p:nvSpPr>
        <p:spPr>
          <a:xfrm>
            <a:off x="4016896" y="2564904"/>
            <a:ext cx="1584176" cy="504056"/>
          </a:xfrm>
          <a:prstGeom prst="flowChartInputOutput">
            <a:avLst/>
          </a:prstGeom>
          <a:ln>
            <a:solidFill>
              <a:schemeClr val="accent3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1000" dirty="0" smtClean="0">
                <a:latin typeface="Humanst521 BT" panose="020B0602020204020204" pitchFamily="34" charset="0"/>
                <a:cs typeface="Times New Roman" panose="02020603050405020304" pitchFamily="18" charset="0"/>
              </a:rPr>
              <a:t>ANÁLISIS DE DATOS</a:t>
            </a:r>
            <a:endParaRPr lang="es-CO" sz="1000" dirty="0">
              <a:latin typeface="Humanst521 BT" panose="020B0602020204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1" name="90 Proceso"/>
          <p:cNvSpPr/>
          <p:nvPr/>
        </p:nvSpPr>
        <p:spPr>
          <a:xfrm>
            <a:off x="2576736" y="3933056"/>
            <a:ext cx="1224136" cy="576064"/>
          </a:xfrm>
          <a:prstGeom prst="flowChartProcess">
            <a:avLst/>
          </a:prstGeom>
          <a:solidFill>
            <a:srgbClr val="FFFF7D"/>
          </a:solidFill>
          <a:ln>
            <a:solidFill>
              <a:schemeClr val="tx2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1000" dirty="0" smtClean="0">
                <a:latin typeface="Humanst521 BT" panose="020B0602020204020204" pitchFamily="34" charset="0"/>
                <a:cs typeface="Arial" panose="020B0604020202020204" pitchFamily="34" charset="0"/>
              </a:rPr>
              <a:t>Bases de datos</a:t>
            </a:r>
            <a:endParaRPr lang="es-CO" sz="1000" dirty="0">
              <a:latin typeface="Humanst521 BT" panose="020B0602020204020204" pitchFamily="34" charset="0"/>
              <a:cs typeface="Arial" panose="020B0604020202020204" pitchFamily="34" charset="0"/>
            </a:endParaRPr>
          </a:p>
        </p:txBody>
      </p:sp>
      <p:sp>
        <p:nvSpPr>
          <p:cNvPr id="92" name="91 Proceso"/>
          <p:cNvSpPr/>
          <p:nvPr/>
        </p:nvSpPr>
        <p:spPr>
          <a:xfrm>
            <a:off x="4268924" y="3933056"/>
            <a:ext cx="1224136" cy="576064"/>
          </a:xfrm>
          <a:prstGeom prst="flowChartProcess">
            <a:avLst/>
          </a:prstGeom>
          <a:solidFill>
            <a:srgbClr val="FFFF7D"/>
          </a:solidFill>
          <a:ln>
            <a:solidFill>
              <a:schemeClr val="tx2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1000" dirty="0" smtClean="0">
                <a:latin typeface="Humanst521 BT" panose="020B0602020204020204" pitchFamily="34" charset="0"/>
                <a:cs typeface="Arial" panose="020B0604020202020204" pitchFamily="34" charset="0"/>
              </a:rPr>
              <a:t>Herramientas TIC</a:t>
            </a:r>
            <a:endParaRPr lang="es-CO" sz="1000" dirty="0">
              <a:latin typeface="Humanst521 BT" panose="020B0602020204020204" pitchFamily="34" charset="0"/>
              <a:cs typeface="Arial" panose="020B0604020202020204" pitchFamily="34" charset="0"/>
            </a:endParaRPr>
          </a:p>
        </p:txBody>
      </p:sp>
      <p:sp>
        <p:nvSpPr>
          <p:cNvPr id="93" name="92 Proceso"/>
          <p:cNvSpPr/>
          <p:nvPr/>
        </p:nvSpPr>
        <p:spPr>
          <a:xfrm>
            <a:off x="5961112" y="3933056"/>
            <a:ext cx="1224136" cy="576064"/>
          </a:xfrm>
          <a:prstGeom prst="flowChartProcess">
            <a:avLst/>
          </a:prstGeom>
          <a:solidFill>
            <a:srgbClr val="FFFF7D"/>
          </a:solidFill>
          <a:ln>
            <a:solidFill>
              <a:schemeClr val="tx2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1000" dirty="0" smtClean="0">
                <a:latin typeface="Humanst521 BT" panose="020B0602020204020204" pitchFamily="34" charset="0"/>
                <a:cs typeface="Arial" panose="020B0604020202020204" pitchFamily="34" charset="0"/>
              </a:rPr>
              <a:t>Diseño de instrumento</a:t>
            </a:r>
            <a:endParaRPr lang="es-CO" sz="1000" dirty="0">
              <a:latin typeface="Humanst521 BT" panose="020B0602020204020204" pitchFamily="34" charset="0"/>
              <a:cs typeface="Arial" panose="020B0604020202020204" pitchFamily="34" charset="0"/>
            </a:endParaRPr>
          </a:p>
        </p:txBody>
      </p:sp>
      <p:sp>
        <p:nvSpPr>
          <p:cNvPr id="95" name="94 Proceso"/>
          <p:cNvSpPr/>
          <p:nvPr/>
        </p:nvSpPr>
        <p:spPr>
          <a:xfrm>
            <a:off x="2540732" y="4797152"/>
            <a:ext cx="1224136" cy="576064"/>
          </a:xfrm>
          <a:prstGeom prst="flowChartProcess">
            <a:avLst/>
          </a:prstGeom>
          <a:solidFill>
            <a:srgbClr val="FFFF7D"/>
          </a:solidFill>
          <a:ln>
            <a:solidFill>
              <a:schemeClr val="accent3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1000" dirty="0" smtClean="0">
                <a:latin typeface="Humanst521 BT" panose="020B0602020204020204" pitchFamily="34" charset="0"/>
                <a:cs typeface="Arial" panose="020B0604020202020204" pitchFamily="34" charset="0"/>
              </a:rPr>
              <a:t>Análisis descriptivo (POWER BI)</a:t>
            </a:r>
            <a:endParaRPr lang="es-CO" sz="1000" dirty="0">
              <a:latin typeface="Humanst521 BT" panose="020B0602020204020204" pitchFamily="34" charset="0"/>
              <a:cs typeface="Arial" panose="020B0604020202020204" pitchFamily="34" charset="0"/>
            </a:endParaRPr>
          </a:p>
        </p:txBody>
      </p:sp>
      <p:sp>
        <p:nvSpPr>
          <p:cNvPr id="96" name="95 Proceso"/>
          <p:cNvSpPr/>
          <p:nvPr/>
        </p:nvSpPr>
        <p:spPr>
          <a:xfrm>
            <a:off x="4232920" y="4797152"/>
            <a:ext cx="1224136" cy="576064"/>
          </a:xfrm>
          <a:prstGeom prst="flowChartProcess">
            <a:avLst/>
          </a:prstGeom>
          <a:solidFill>
            <a:srgbClr val="FFFF7D"/>
          </a:solidFill>
          <a:ln>
            <a:solidFill>
              <a:schemeClr val="accent3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1000" dirty="0" smtClean="0">
                <a:latin typeface="Humanst521 BT" panose="020B0602020204020204" pitchFamily="34" charset="0"/>
                <a:cs typeface="Arial" panose="020B0604020202020204" pitchFamily="34" charset="0"/>
              </a:rPr>
              <a:t>Análisis multivariado (SPSS)</a:t>
            </a:r>
            <a:endParaRPr lang="es-CO" sz="1000" dirty="0">
              <a:latin typeface="Humanst521 BT" panose="020B0602020204020204" pitchFamily="34" charset="0"/>
              <a:cs typeface="Arial" panose="020B0604020202020204" pitchFamily="34" charset="0"/>
            </a:endParaRPr>
          </a:p>
        </p:txBody>
      </p:sp>
      <p:sp>
        <p:nvSpPr>
          <p:cNvPr id="97" name="96 Proceso"/>
          <p:cNvSpPr/>
          <p:nvPr/>
        </p:nvSpPr>
        <p:spPr>
          <a:xfrm>
            <a:off x="5925108" y="4797152"/>
            <a:ext cx="1224136" cy="576064"/>
          </a:xfrm>
          <a:prstGeom prst="flowChartProcess">
            <a:avLst/>
          </a:prstGeom>
          <a:solidFill>
            <a:srgbClr val="FFFF7D"/>
          </a:solidFill>
          <a:ln>
            <a:solidFill>
              <a:schemeClr val="accent3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1000" dirty="0" smtClean="0">
                <a:latin typeface="Humanst521 BT" panose="020B0602020204020204" pitchFamily="34" charset="0"/>
                <a:cs typeface="Arial" panose="020B0604020202020204" pitchFamily="34" charset="0"/>
              </a:rPr>
              <a:t>Minería de texto</a:t>
            </a:r>
          </a:p>
          <a:p>
            <a:pPr algn="ctr"/>
            <a:r>
              <a:rPr lang="es-CO" sz="1000" dirty="0" smtClean="0">
                <a:latin typeface="Humanst521 BT" panose="020B0602020204020204" pitchFamily="34" charset="0"/>
                <a:cs typeface="Arial" panose="020B0604020202020204" pitchFamily="34" charset="0"/>
              </a:rPr>
              <a:t>(R-STUDIO)</a:t>
            </a:r>
            <a:endParaRPr lang="es-CO" sz="1000" dirty="0">
              <a:latin typeface="Humanst521 BT" panose="020B0602020204020204" pitchFamily="34" charset="0"/>
              <a:cs typeface="Arial" panose="020B0604020202020204" pitchFamily="34" charset="0"/>
            </a:endParaRPr>
          </a:p>
        </p:txBody>
      </p:sp>
      <p:sp>
        <p:nvSpPr>
          <p:cNvPr id="98" name="97 Proceso"/>
          <p:cNvSpPr/>
          <p:nvPr/>
        </p:nvSpPr>
        <p:spPr>
          <a:xfrm>
            <a:off x="2540732" y="5661248"/>
            <a:ext cx="1224136" cy="576064"/>
          </a:xfrm>
          <a:prstGeom prst="flowChartProcess">
            <a:avLst/>
          </a:prstGeom>
          <a:solidFill>
            <a:srgbClr val="FFFF7D"/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1000" dirty="0" smtClean="0">
                <a:latin typeface="Humanst521 BT" panose="020B0602020204020204" pitchFamily="34" charset="0"/>
                <a:cs typeface="Arial" panose="020B0604020202020204" pitchFamily="34" charset="0"/>
              </a:rPr>
              <a:t>Red Social </a:t>
            </a:r>
            <a:r>
              <a:rPr lang="es-CO" sz="1000" dirty="0" err="1" smtClean="0">
                <a:latin typeface="Humanst521 BT" panose="020B0602020204020204" pitchFamily="34" charset="0"/>
                <a:cs typeface="Arial" panose="020B0604020202020204" pitchFamily="34" charset="0"/>
              </a:rPr>
              <a:t>LinkedIn</a:t>
            </a:r>
            <a:endParaRPr lang="es-CO" sz="1000" dirty="0">
              <a:latin typeface="Humanst521 BT" panose="020B0602020204020204" pitchFamily="34" charset="0"/>
              <a:cs typeface="Arial" panose="020B0604020202020204" pitchFamily="34" charset="0"/>
            </a:endParaRPr>
          </a:p>
        </p:txBody>
      </p:sp>
      <p:sp>
        <p:nvSpPr>
          <p:cNvPr id="99" name="98 Proceso"/>
          <p:cNvSpPr/>
          <p:nvPr/>
        </p:nvSpPr>
        <p:spPr>
          <a:xfrm>
            <a:off x="4232920" y="5661248"/>
            <a:ext cx="1224136" cy="576064"/>
          </a:xfrm>
          <a:prstGeom prst="flowChartProcess">
            <a:avLst/>
          </a:prstGeom>
          <a:solidFill>
            <a:srgbClr val="FFFF7D"/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1000" dirty="0" smtClean="0">
                <a:latin typeface="Humanst521 BT" panose="020B0602020204020204" pitchFamily="34" charset="0"/>
                <a:cs typeface="Arial" panose="020B0604020202020204" pitchFamily="34" charset="0"/>
              </a:rPr>
              <a:t>Revisión bibliográfica </a:t>
            </a:r>
            <a:endParaRPr lang="es-CO" sz="1000" dirty="0">
              <a:latin typeface="Humanst521 BT" panose="020B0602020204020204" pitchFamily="34" charset="0"/>
              <a:cs typeface="Arial" panose="020B0604020202020204" pitchFamily="34" charset="0"/>
            </a:endParaRPr>
          </a:p>
        </p:txBody>
      </p:sp>
      <p:sp>
        <p:nvSpPr>
          <p:cNvPr id="100" name="99 Proceso"/>
          <p:cNvSpPr/>
          <p:nvPr/>
        </p:nvSpPr>
        <p:spPr>
          <a:xfrm>
            <a:off x="5925108" y="5661248"/>
            <a:ext cx="1224136" cy="576064"/>
          </a:xfrm>
          <a:prstGeom prst="flowChartProcess">
            <a:avLst/>
          </a:prstGeom>
          <a:solidFill>
            <a:srgbClr val="FFFF7D"/>
          </a:solidFill>
          <a:ln>
            <a:solidFill>
              <a:schemeClr val="tx2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1000" dirty="0">
                <a:latin typeface="Humanst521 BT" panose="020B0602020204020204" pitchFamily="34" charset="0"/>
                <a:cs typeface="Arial" panose="020B0604020202020204" pitchFamily="34" charset="0"/>
              </a:rPr>
              <a:t>Comunicación constante con partes</a:t>
            </a:r>
          </a:p>
        </p:txBody>
      </p:sp>
      <p:sp>
        <p:nvSpPr>
          <p:cNvPr id="101" name="100 Datos">
            <a:hlinkClick r:id="rId4" action="ppaction://hlinksldjump"/>
          </p:cNvPr>
          <p:cNvSpPr/>
          <p:nvPr/>
        </p:nvSpPr>
        <p:spPr>
          <a:xfrm>
            <a:off x="5025008" y="1196752"/>
            <a:ext cx="2232248" cy="648072"/>
          </a:xfrm>
          <a:prstGeom prst="flowChartInputOutpu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1000" dirty="0" smtClean="0">
                <a:latin typeface="Humanst521 BT" panose="020B0602020204020204" pitchFamily="34" charset="0"/>
                <a:cs typeface="Times New Roman" panose="02020603050405020304" pitchFamily="18" charset="0"/>
              </a:rPr>
              <a:t>Entrega de resultados al ente y partes interesadas</a:t>
            </a:r>
            <a:endParaRPr lang="es-CO" sz="1000" dirty="0">
              <a:latin typeface="Humanst521 BT" panose="020B0602020204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2" name="101 CuadroTexto"/>
          <p:cNvSpPr txBox="1"/>
          <p:nvPr/>
        </p:nvSpPr>
        <p:spPr>
          <a:xfrm>
            <a:off x="5385048" y="836712"/>
            <a:ext cx="1728192" cy="21544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>
            <a:defPPr>
              <a:defRPr lang="es-CO"/>
            </a:defPPr>
            <a:lvl1pPr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algn="ctr"/>
            <a:r>
              <a:rPr lang="es-CO" dirty="0" smtClean="0">
                <a:latin typeface="Humanst521 BT" panose="020B0602020204020204" pitchFamily="34" charset="0"/>
              </a:rPr>
              <a:t>PROCESO </a:t>
            </a:r>
            <a:r>
              <a:rPr lang="es-CO" dirty="0">
                <a:latin typeface="Humanst521 BT" panose="020B0602020204020204" pitchFamily="34" charset="0"/>
              </a:rPr>
              <a:t>DE EVALUACIÓN</a:t>
            </a:r>
          </a:p>
        </p:txBody>
      </p:sp>
      <p:sp>
        <p:nvSpPr>
          <p:cNvPr id="103" name="102 CuadroTexto"/>
          <p:cNvSpPr txBox="1"/>
          <p:nvPr/>
        </p:nvSpPr>
        <p:spPr>
          <a:xfrm>
            <a:off x="2432720" y="836712"/>
            <a:ext cx="1728192" cy="21544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>
            <a:defPPr>
              <a:defRPr lang="es-CO"/>
            </a:defPPr>
            <a:lvl1pPr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algn="ctr"/>
            <a:r>
              <a:rPr lang="es-CO" dirty="0" smtClean="0">
                <a:latin typeface="Humanst521 BT" panose="020B0602020204020204" pitchFamily="34" charset="0"/>
              </a:rPr>
              <a:t>PROCESO ESTRATÉGICO</a:t>
            </a:r>
            <a:endParaRPr lang="es-CO" dirty="0">
              <a:latin typeface="Humanst521 BT" panose="020B0602020204020204" pitchFamily="34" charset="0"/>
            </a:endParaRPr>
          </a:p>
        </p:txBody>
      </p:sp>
      <p:sp>
        <p:nvSpPr>
          <p:cNvPr id="104" name="103 CuadroTexto"/>
          <p:cNvSpPr txBox="1"/>
          <p:nvPr/>
        </p:nvSpPr>
        <p:spPr>
          <a:xfrm>
            <a:off x="3800872" y="2204864"/>
            <a:ext cx="1728192" cy="21544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CO" sz="800" dirty="0" smtClean="0">
                <a:latin typeface="Humanst521 BT" panose="020B0602020204020204" pitchFamily="34" charset="0"/>
                <a:cs typeface="Arial" panose="020B0604020202020204" pitchFamily="34" charset="0"/>
              </a:rPr>
              <a:t>PROCESOS PRINCIPALES</a:t>
            </a:r>
            <a:endParaRPr lang="es-CO" sz="800" dirty="0">
              <a:latin typeface="Humanst521 BT" panose="020B0602020204020204" pitchFamily="34" charset="0"/>
              <a:cs typeface="Arial" panose="020B0604020202020204" pitchFamily="34" charset="0"/>
            </a:endParaRPr>
          </a:p>
        </p:txBody>
      </p:sp>
      <p:sp>
        <p:nvSpPr>
          <p:cNvPr id="105" name="104 CuadroTexto"/>
          <p:cNvSpPr txBox="1"/>
          <p:nvPr/>
        </p:nvSpPr>
        <p:spPr>
          <a:xfrm>
            <a:off x="3944888" y="3573016"/>
            <a:ext cx="1728192" cy="21544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CO" sz="800" dirty="0" smtClean="0">
                <a:latin typeface="Humanst521 BT" panose="020B0602020204020204" pitchFamily="34" charset="0"/>
                <a:cs typeface="Arial" panose="020B0604020202020204" pitchFamily="34" charset="0"/>
              </a:rPr>
              <a:t>PROCESOS DE APOYO</a:t>
            </a:r>
            <a:endParaRPr lang="es-CO" sz="800" dirty="0">
              <a:latin typeface="Humanst521 BT" panose="020B0602020204020204" pitchFamily="34" charset="0"/>
              <a:cs typeface="Arial" panose="020B0604020202020204" pitchFamily="34" charset="0"/>
            </a:endParaRPr>
          </a:p>
        </p:txBody>
      </p:sp>
      <p:sp>
        <p:nvSpPr>
          <p:cNvPr id="106" name="105 Datos">
            <a:hlinkClick r:id="rId4" action="ppaction://hlinksldjump"/>
          </p:cNvPr>
          <p:cNvSpPr/>
          <p:nvPr/>
        </p:nvSpPr>
        <p:spPr>
          <a:xfrm>
            <a:off x="2360712" y="1196752"/>
            <a:ext cx="1944216" cy="648072"/>
          </a:xfrm>
          <a:prstGeom prst="flowChartInputOutpu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1000" dirty="0" smtClean="0">
                <a:latin typeface="Humanst521 BT" panose="020B0602020204020204" pitchFamily="34" charset="0"/>
                <a:cs typeface="Times New Roman" panose="02020603050405020304" pitchFamily="18" charset="0"/>
              </a:rPr>
              <a:t>Plan de proyecto de grado</a:t>
            </a:r>
            <a:endParaRPr lang="es-CO" sz="1000" dirty="0">
              <a:latin typeface="Humanst521 BT" panose="020B060202020402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3896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CuadroTexto"/>
          <p:cNvSpPr txBox="1"/>
          <p:nvPr/>
        </p:nvSpPr>
        <p:spPr>
          <a:xfrm>
            <a:off x="560512" y="1196752"/>
            <a:ext cx="396044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s-CO" sz="1200" dirty="0" smtClean="0">
                <a:latin typeface="Humanst521 BT" panose="020B0602020204020204" pitchFamily="34" charset="0"/>
                <a:cs typeface="Times New Roman" panose="02020603050405020304" pitchFamily="18" charset="0"/>
              </a:rPr>
              <a:t>En este proceso se realizan :</a:t>
            </a:r>
          </a:p>
          <a:p>
            <a:pPr algn="just">
              <a:lnSpc>
                <a:spcPct val="150000"/>
              </a:lnSpc>
            </a:pPr>
            <a:endParaRPr lang="es-CO" sz="1200" dirty="0">
              <a:latin typeface="Humanst521 BT" panose="020B0602020204020204" pitchFamily="34" charset="0"/>
              <a:cs typeface="Times New Roman" panose="02020603050405020304" pitchFamily="18" charset="0"/>
            </a:endParaRPr>
          </a:p>
          <a:p>
            <a:pPr marL="228600" indent="-228600" algn="just">
              <a:lnSpc>
                <a:spcPct val="150000"/>
              </a:lnSpc>
              <a:buFont typeface="+mj-lt"/>
              <a:buAutoNum type="arabicPeriod"/>
            </a:pPr>
            <a:r>
              <a:rPr lang="es-CO" sz="1200" dirty="0" smtClean="0">
                <a:latin typeface="Humanst521 BT" panose="020B0602020204020204" pitchFamily="34" charset="0"/>
                <a:cs typeface="Times New Roman" panose="02020603050405020304" pitchFamily="18" charset="0"/>
              </a:rPr>
              <a:t> Revisión bibliográfica que incluye: </a:t>
            </a:r>
          </a:p>
          <a:p>
            <a:pPr marL="685780" lvl="1" indent="-2286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s-CO" sz="1200" dirty="0">
                <a:latin typeface="Humanst521 BT" panose="020B0602020204020204" pitchFamily="34" charset="0"/>
                <a:cs typeface="Times New Roman" panose="02020603050405020304" pitchFamily="18" charset="0"/>
              </a:rPr>
              <a:t>Antecedentes  (Nacionales e internacionales)</a:t>
            </a:r>
          </a:p>
          <a:p>
            <a:pPr marL="685780" lvl="1" indent="-2286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s-CO" sz="1200" dirty="0">
                <a:latin typeface="Humanst521 BT" panose="020B0602020204020204" pitchFamily="34" charset="0"/>
                <a:cs typeface="Times New Roman" panose="02020603050405020304" pitchFamily="18" charset="0"/>
              </a:rPr>
              <a:t>Marco teórico</a:t>
            </a:r>
          </a:p>
          <a:p>
            <a:pPr marL="685780" lvl="1" indent="-2286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s-CO" sz="1200" dirty="0">
                <a:latin typeface="Humanst521 BT" panose="020B0602020204020204" pitchFamily="34" charset="0"/>
                <a:cs typeface="Times New Roman" panose="02020603050405020304" pitchFamily="18" charset="0"/>
              </a:rPr>
              <a:t>Metodologías</a:t>
            </a:r>
          </a:p>
          <a:p>
            <a:pPr marL="228600" indent="-228600" algn="just">
              <a:lnSpc>
                <a:spcPct val="150000"/>
              </a:lnSpc>
              <a:buFont typeface="+mj-lt"/>
              <a:buAutoNum type="arabicPeriod"/>
            </a:pPr>
            <a:endParaRPr lang="es-CO" sz="1200" dirty="0" smtClean="0">
              <a:latin typeface="Humanst521 BT" panose="020B0602020204020204" pitchFamily="34" charset="0"/>
              <a:cs typeface="Times New Roman" panose="02020603050405020304" pitchFamily="18" charset="0"/>
            </a:endParaRPr>
          </a:p>
          <a:p>
            <a:pPr marL="228600" indent="-228600" algn="just">
              <a:lnSpc>
                <a:spcPct val="150000"/>
              </a:lnSpc>
              <a:buFont typeface="+mj-lt"/>
              <a:buAutoNum type="arabicPeriod"/>
            </a:pPr>
            <a:r>
              <a:rPr lang="es-CO" sz="1200" dirty="0" smtClean="0">
                <a:latin typeface="Humanst521 BT" panose="020B0602020204020204" pitchFamily="34" charset="0"/>
                <a:cs typeface="Times New Roman" panose="02020603050405020304" pitchFamily="18" charset="0"/>
              </a:rPr>
              <a:t>Reuniones con las partes interesadas con el fin de definir el rumbo de la investigación, las pautas, propósito y expectativas</a:t>
            </a:r>
            <a:r>
              <a:rPr lang="es-CO" sz="1200" dirty="0" smtClean="0">
                <a:latin typeface="Humanst521 BT" panose="020B0602020204020204" pitchFamily="34" charset="0"/>
                <a:cs typeface="Times New Roman" panose="02020603050405020304" pitchFamily="18" charset="0"/>
              </a:rPr>
              <a:t>.</a:t>
            </a:r>
            <a:endParaRPr lang="es-CO" sz="1200" dirty="0" smtClean="0">
              <a:latin typeface="Humanst521 BT" panose="020B0602020204020204" pitchFamily="34" charset="0"/>
              <a:cs typeface="Times New Roman" panose="02020603050405020304" pitchFamily="18" charset="0"/>
            </a:endParaRPr>
          </a:p>
          <a:p>
            <a:pPr marL="228600" indent="-228600" algn="just">
              <a:lnSpc>
                <a:spcPct val="150000"/>
              </a:lnSpc>
              <a:buFont typeface="+mj-lt"/>
              <a:buAutoNum type="arabicPeriod"/>
            </a:pPr>
            <a:endParaRPr lang="es-CO" sz="1200" dirty="0">
              <a:latin typeface="Humanst521 BT" panose="020B060202020402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s-CO" sz="1200" dirty="0" smtClean="0">
                <a:latin typeface="Humanst521 BT" panose="020B0602020204020204" pitchFamily="34" charset="0"/>
                <a:cs typeface="Times New Roman" panose="02020603050405020304" pitchFamily="18" charset="0"/>
              </a:rPr>
              <a:t>Es importante realizar de manera consiente este proceso, para lograr definir los objetivos que orientaran el proyecto, junto con sus actividades, recursos y cronograma. </a:t>
            </a:r>
          </a:p>
        </p:txBody>
      </p:sp>
      <p:sp>
        <p:nvSpPr>
          <p:cNvPr id="4" name="3 Datos"/>
          <p:cNvSpPr/>
          <p:nvPr/>
        </p:nvSpPr>
        <p:spPr>
          <a:xfrm>
            <a:off x="1496616" y="92050"/>
            <a:ext cx="1944216" cy="648072"/>
          </a:xfrm>
          <a:prstGeom prst="flowChartInputOutpu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1200" dirty="0" smtClean="0">
                <a:latin typeface="Humanst521 BT" panose="020B0602020204020204" pitchFamily="34" charset="0"/>
                <a:cs typeface="Times New Roman" panose="02020603050405020304" pitchFamily="18" charset="0"/>
              </a:rPr>
              <a:t>Plan de proyecto de grado</a:t>
            </a:r>
            <a:endParaRPr lang="es-CO" sz="1200" dirty="0">
              <a:latin typeface="Humanst521 BT" panose="020B0602020204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4 Flecha derecha">
            <a:hlinkClick r:id="rId2" action="ppaction://hlinksldjump"/>
          </p:cNvPr>
          <p:cNvSpPr/>
          <p:nvPr/>
        </p:nvSpPr>
        <p:spPr>
          <a:xfrm flipH="1">
            <a:off x="128464" y="20042"/>
            <a:ext cx="648072" cy="72008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sz="1200">
              <a:latin typeface="Humanst521 BT" panose="020B0602020204020204" pitchFamily="34" charset="0"/>
            </a:endParaRPr>
          </a:p>
        </p:txBody>
      </p:sp>
      <p:cxnSp>
        <p:nvCxnSpPr>
          <p:cNvPr id="9" name="8 Conector recto"/>
          <p:cNvCxnSpPr/>
          <p:nvPr/>
        </p:nvCxnSpPr>
        <p:spPr>
          <a:xfrm>
            <a:off x="4880992" y="116632"/>
            <a:ext cx="0" cy="6597352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7" name="6 Datos"/>
          <p:cNvSpPr/>
          <p:nvPr/>
        </p:nvSpPr>
        <p:spPr>
          <a:xfrm>
            <a:off x="6249144" y="92050"/>
            <a:ext cx="2664296" cy="648072"/>
          </a:xfrm>
          <a:prstGeom prst="flowChartInputOutpu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1200" dirty="0" smtClean="0">
                <a:latin typeface="Humanst521 BT" panose="020B0602020204020204" pitchFamily="34" charset="0"/>
                <a:cs typeface="Times New Roman" panose="02020603050405020304" pitchFamily="18" charset="0"/>
              </a:rPr>
              <a:t>Entrega de resultados al ente y partes interesadas</a:t>
            </a:r>
            <a:endParaRPr lang="es-CO" sz="1200" dirty="0">
              <a:latin typeface="Humanst521 BT" panose="020B0602020204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" name="10 CuadroTexto"/>
          <p:cNvSpPr txBox="1"/>
          <p:nvPr/>
        </p:nvSpPr>
        <p:spPr>
          <a:xfrm>
            <a:off x="5673080" y="1196752"/>
            <a:ext cx="3600400" cy="33835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s-CO" sz="1200" dirty="0" smtClean="0">
                <a:latin typeface="Humanst521 BT" panose="020B0602020204020204" pitchFamily="34" charset="0"/>
                <a:cs typeface="Times New Roman" panose="02020603050405020304" pitchFamily="18" charset="0"/>
              </a:rPr>
              <a:t>Para la entrega de resultados esperados, se entregara al ente interesado los documentos que recolectan la información correspondiente al desarrollo del seguimiento, tales como:</a:t>
            </a:r>
          </a:p>
          <a:p>
            <a:pPr algn="just">
              <a:lnSpc>
                <a:spcPct val="150000"/>
              </a:lnSpc>
            </a:pPr>
            <a:endParaRPr lang="es-CO" sz="1200" dirty="0" smtClean="0">
              <a:latin typeface="Humanst521 BT" panose="020B0602020204020204" pitchFamily="34" charset="0"/>
              <a:cs typeface="Times New Roman" panose="02020603050405020304" pitchFamily="18" charset="0"/>
            </a:endParaRPr>
          </a:p>
          <a:p>
            <a:pPr marL="685780" lvl="1" indent="-2286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s-CO" sz="1200" dirty="0" smtClean="0">
                <a:latin typeface="Humanst521 BT" panose="020B0602020204020204" pitchFamily="34" charset="0"/>
                <a:cs typeface="Times New Roman" panose="02020603050405020304" pitchFamily="18" charset="0"/>
              </a:rPr>
              <a:t>Libro de proyecto</a:t>
            </a:r>
          </a:p>
          <a:p>
            <a:pPr marL="685780" lvl="1" indent="-2286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s-CO" sz="1200" dirty="0" smtClean="0">
                <a:latin typeface="Humanst521 BT" panose="020B0602020204020204" pitchFamily="34" charset="0"/>
                <a:cs typeface="Times New Roman" panose="02020603050405020304" pitchFamily="18" charset="0"/>
              </a:rPr>
              <a:t>Bases de datos recolectadas</a:t>
            </a:r>
          </a:p>
          <a:p>
            <a:pPr marL="685780" lvl="1" indent="-2286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s-CO" sz="1200" dirty="0" smtClean="0">
                <a:latin typeface="Humanst521 BT" panose="020B0602020204020204" pitchFamily="34" charset="0"/>
                <a:cs typeface="Times New Roman" panose="02020603050405020304" pitchFamily="18" charset="0"/>
              </a:rPr>
              <a:t>Documentos de visualización (</a:t>
            </a:r>
            <a:r>
              <a:rPr lang="es-CO" sz="1200" dirty="0" err="1" smtClean="0">
                <a:latin typeface="Humanst521 BT" panose="020B0602020204020204" pitchFamily="34" charset="0"/>
                <a:cs typeface="Times New Roman" panose="02020603050405020304" pitchFamily="18" charset="0"/>
              </a:rPr>
              <a:t>Power</a:t>
            </a:r>
            <a:r>
              <a:rPr lang="es-CO" sz="1200" dirty="0" smtClean="0">
                <a:latin typeface="Humanst521 BT" panose="020B0602020204020204" pitchFamily="34" charset="0"/>
                <a:cs typeface="Times New Roman" panose="02020603050405020304" pitchFamily="18" charset="0"/>
              </a:rPr>
              <a:t> BI)</a:t>
            </a:r>
          </a:p>
          <a:p>
            <a:pPr marL="685780" lvl="1" indent="-2286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s-CO" sz="1200" dirty="0" smtClean="0">
                <a:latin typeface="Humanst521 BT" panose="020B0602020204020204" pitchFamily="34" charset="0"/>
                <a:cs typeface="Times New Roman" panose="02020603050405020304" pitchFamily="18" charset="0"/>
              </a:rPr>
              <a:t>Framework</a:t>
            </a:r>
          </a:p>
          <a:p>
            <a:pPr lvl="1" algn="just">
              <a:lnSpc>
                <a:spcPct val="150000"/>
              </a:lnSpc>
            </a:pPr>
            <a:endParaRPr lang="es-CO" sz="1200" dirty="0">
              <a:latin typeface="Humanst521 BT" panose="020B0602020204020204" pitchFamily="34" charset="0"/>
              <a:cs typeface="Times New Roman" panose="02020603050405020304" pitchFamily="18" charset="0"/>
            </a:endParaRPr>
          </a:p>
          <a:p>
            <a:pPr marL="0" lvl="1" algn="just">
              <a:lnSpc>
                <a:spcPct val="150000"/>
              </a:lnSpc>
              <a:tabLst>
                <a:tab pos="85725" algn="l"/>
              </a:tabLst>
            </a:pPr>
            <a:r>
              <a:rPr lang="es-CO" sz="1200" dirty="0" smtClean="0">
                <a:latin typeface="Humanst521 BT" panose="020B0602020204020204" pitchFamily="34" charset="0"/>
                <a:cs typeface="Times New Roman" panose="02020603050405020304" pitchFamily="18" charset="0"/>
              </a:rPr>
              <a:t>Donde </a:t>
            </a:r>
            <a:r>
              <a:rPr lang="es-CO" sz="1200" dirty="0">
                <a:latin typeface="Humanst521 BT" panose="020B0602020204020204" pitchFamily="34" charset="0"/>
                <a:cs typeface="Times New Roman" panose="02020603050405020304" pitchFamily="18" charset="0"/>
              </a:rPr>
              <a:t>se logre plasmar el planteamiento, desarrollo, resultados y conclusiones del seguimiento realizado.</a:t>
            </a:r>
          </a:p>
        </p:txBody>
      </p:sp>
      <p:sp>
        <p:nvSpPr>
          <p:cNvPr id="12" name="11 Proceso"/>
          <p:cNvSpPr/>
          <p:nvPr/>
        </p:nvSpPr>
        <p:spPr>
          <a:xfrm>
            <a:off x="920552" y="5589240"/>
            <a:ext cx="1224136" cy="576064"/>
          </a:xfrm>
          <a:prstGeom prst="flowChartProcess">
            <a:avLst/>
          </a:prstGeom>
          <a:solidFill>
            <a:srgbClr val="FFFF7D"/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1200" dirty="0" smtClean="0">
                <a:latin typeface="Humanst521 BT" panose="020B0602020204020204" pitchFamily="34" charset="0"/>
                <a:cs typeface="Arial" panose="020B0604020202020204" pitchFamily="34" charset="0"/>
              </a:rPr>
              <a:t>Revisión bibliográfica </a:t>
            </a:r>
            <a:endParaRPr lang="es-CO" sz="1200" dirty="0">
              <a:latin typeface="Humanst521 BT" panose="020B0602020204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12 Proceso"/>
          <p:cNvSpPr/>
          <p:nvPr/>
        </p:nvSpPr>
        <p:spPr>
          <a:xfrm>
            <a:off x="2612740" y="5589240"/>
            <a:ext cx="1224136" cy="576064"/>
          </a:xfrm>
          <a:prstGeom prst="flowChartProcess">
            <a:avLst/>
          </a:prstGeom>
          <a:solidFill>
            <a:srgbClr val="FFFF7D"/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1200" dirty="0" smtClean="0">
                <a:latin typeface="Humanst521 BT" panose="020B0602020204020204" pitchFamily="34" charset="0"/>
                <a:cs typeface="Arial" panose="020B0604020202020204" pitchFamily="34" charset="0"/>
              </a:rPr>
              <a:t>Comunicación constante con partes</a:t>
            </a:r>
            <a:endParaRPr lang="es-CO" sz="1200" dirty="0">
              <a:latin typeface="Humanst521 BT" panose="020B0602020204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9437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Flecha derecha">
            <a:hlinkClick r:id="rId2" action="ppaction://hlinksldjump"/>
          </p:cNvPr>
          <p:cNvSpPr/>
          <p:nvPr/>
        </p:nvSpPr>
        <p:spPr>
          <a:xfrm flipH="1">
            <a:off x="128464" y="20042"/>
            <a:ext cx="648072" cy="72008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latin typeface="Humanst521 BT" panose="020B0602020204020204" pitchFamily="34" charset="0"/>
            </a:endParaRPr>
          </a:p>
        </p:txBody>
      </p:sp>
      <p:sp>
        <p:nvSpPr>
          <p:cNvPr id="7" name="6 Datos"/>
          <p:cNvSpPr/>
          <p:nvPr/>
        </p:nvSpPr>
        <p:spPr>
          <a:xfrm>
            <a:off x="1208584" y="236066"/>
            <a:ext cx="2520280" cy="504056"/>
          </a:xfrm>
          <a:prstGeom prst="flowChartInputOutput">
            <a:avLst/>
          </a:prstGeom>
          <a:ln>
            <a:solidFill>
              <a:schemeClr val="tx2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1200" dirty="0" smtClean="0">
                <a:latin typeface="Humanst521 BT" panose="020B0602020204020204" pitchFamily="34" charset="0"/>
                <a:cs typeface="Times New Roman" panose="02020603050405020304" pitchFamily="18" charset="0"/>
              </a:rPr>
              <a:t>RECOLECCIÓN DE INFORMACIÓN</a:t>
            </a:r>
            <a:endParaRPr lang="es-CO" sz="1200" dirty="0">
              <a:latin typeface="Humanst521 BT" panose="020B0602020204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8 Proceso"/>
          <p:cNvSpPr/>
          <p:nvPr/>
        </p:nvSpPr>
        <p:spPr>
          <a:xfrm>
            <a:off x="668524" y="6021288"/>
            <a:ext cx="1224136" cy="576064"/>
          </a:xfrm>
          <a:prstGeom prst="flowChartProcess">
            <a:avLst/>
          </a:prstGeom>
          <a:solidFill>
            <a:srgbClr val="FFFF7D"/>
          </a:solidFill>
          <a:ln>
            <a:solidFill>
              <a:schemeClr val="tx2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1200" dirty="0">
                <a:latin typeface="Humanst521 BT" panose="020B0602020204020204" pitchFamily="34" charset="0"/>
                <a:cs typeface="Arial" panose="020B0604020202020204" pitchFamily="34" charset="0"/>
              </a:rPr>
              <a:t>Bases de datos</a:t>
            </a:r>
          </a:p>
        </p:txBody>
      </p:sp>
      <p:sp>
        <p:nvSpPr>
          <p:cNvPr id="10" name="9 Proceso"/>
          <p:cNvSpPr/>
          <p:nvPr/>
        </p:nvSpPr>
        <p:spPr>
          <a:xfrm>
            <a:off x="3224808" y="6021288"/>
            <a:ext cx="1224136" cy="576064"/>
          </a:xfrm>
          <a:prstGeom prst="flowChartProcess">
            <a:avLst/>
          </a:prstGeom>
          <a:solidFill>
            <a:srgbClr val="FFFF7D"/>
          </a:solidFill>
          <a:ln>
            <a:solidFill>
              <a:schemeClr val="tx2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1200" dirty="0">
                <a:latin typeface="Humanst521 BT" panose="020B0602020204020204" pitchFamily="34" charset="0"/>
                <a:cs typeface="Arial" panose="020B0604020202020204" pitchFamily="34" charset="0"/>
              </a:rPr>
              <a:t>Herramientas TIC</a:t>
            </a:r>
          </a:p>
        </p:txBody>
      </p:sp>
      <p:sp>
        <p:nvSpPr>
          <p:cNvPr id="11" name="10 Proceso"/>
          <p:cNvSpPr/>
          <p:nvPr/>
        </p:nvSpPr>
        <p:spPr>
          <a:xfrm>
            <a:off x="5781092" y="6021288"/>
            <a:ext cx="1224136" cy="576064"/>
          </a:xfrm>
          <a:prstGeom prst="flowChartProcess">
            <a:avLst/>
          </a:prstGeom>
          <a:solidFill>
            <a:srgbClr val="FFFF7D"/>
          </a:solidFill>
          <a:ln>
            <a:solidFill>
              <a:schemeClr val="tx2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1200" dirty="0">
                <a:latin typeface="Humanst521 BT" panose="020B0602020204020204" pitchFamily="34" charset="0"/>
                <a:cs typeface="Arial" panose="020B0604020202020204" pitchFamily="34" charset="0"/>
              </a:rPr>
              <a:t>Diseño de instrumento</a:t>
            </a:r>
          </a:p>
        </p:txBody>
      </p:sp>
      <p:sp>
        <p:nvSpPr>
          <p:cNvPr id="12" name="11 CuadroTexto"/>
          <p:cNvSpPr txBox="1"/>
          <p:nvPr/>
        </p:nvSpPr>
        <p:spPr>
          <a:xfrm>
            <a:off x="344488" y="1052736"/>
            <a:ext cx="9361040" cy="49167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O"/>
            </a:defPPr>
            <a:lvl1pPr algn="just">
              <a:lnSpc>
                <a:spcPct val="150000"/>
              </a:lnSpc>
              <a:defRPr sz="10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685780" lvl="1" indent="-228600" algn="just">
              <a:lnSpc>
                <a:spcPct val="150000"/>
              </a:lnSpc>
              <a:buFont typeface="Arial" panose="020B0604020202020204" pitchFamily="34" charset="0"/>
              <a:buChar char="•"/>
              <a:defRPr sz="1000"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</a:lstStyle>
          <a:p>
            <a:r>
              <a:rPr lang="es-CO" sz="1100" dirty="0" smtClean="0">
                <a:latin typeface="Humanst521 BT" panose="020B0602020204020204" pitchFamily="34" charset="0"/>
              </a:rPr>
              <a:t>La etapa de recolección de información esta compuesta por diferentes etapas: </a:t>
            </a:r>
          </a:p>
          <a:p>
            <a:endParaRPr lang="es-CO" sz="1100" dirty="0" smtClean="0">
              <a:latin typeface="Humanst521 BT" panose="020B0602020204020204" pitchFamily="34" charset="0"/>
            </a:endParaRPr>
          </a:p>
          <a:p>
            <a:pPr marL="228600" indent="-228600">
              <a:buFont typeface="+mj-lt"/>
              <a:buAutoNum type="arabicPeriod"/>
            </a:pPr>
            <a:r>
              <a:rPr lang="es-CO" sz="1100" dirty="0" smtClean="0">
                <a:latin typeface="Humanst521 BT" panose="020B0602020204020204" pitchFamily="34" charset="0"/>
              </a:rPr>
              <a:t>Integrar una base de datos con el </a:t>
            </a:r>
            <a:r>
              <a:rPr lang="es-CO" sz="1100" dirty="0" smtClean="0">
                <a:latin typeface="Humanst521 BT" panose="020B0602020204020204" pitchFamily="34" charset="0"/>
              </a:rPr>
              <a:t>publico objetivo, </a:t>
            </a:r>
            <a:r>
              <a:rPr lang="es-CO" sz="1100" dirty="0" smtClean="0">
                <a:latin typeface="Humanst521 BT" panose="020B0602020204020204" pitchFamily="34" charset="0"/>
              </a:rPr>
              <a:t>de acuerdo a la </a:t>
            </a:r>
            <a:r>
              <a:rPr lang="es-CO" sz="1100" dirty="0" smtClean="0">
                <a:latin typeface="Humanst521 BT" panose="020B0602020204020204" pitchFamily="34" charset="0"/>
              </a:rPr>
              <a:t>consolidación de las bases de datos de contacto obtenidas de las diferentes dependencias </a:t>
            </a:r>
            <a:r>
              <a:rPr lang="es-CO" sz="1100" dirty="0" smtClean="0">
                <a:latin typeface="Humanst521 BT" panose="020B0602020204020204" pitchFamily="34" charset="0"/>
              </a:rPr>
              <a:t>de la </a:t>
            </a:r>
            <a:r>
              <a:rPr lang="es-CO" sz="1100" dirty="0" smtClean="0">
                <a:latin typeface="Humanst521 BT" panose="020B0602020204020204" pitchFamily="34" charset="0"/>
              </a:rPr>
              <a:t>universidad</a:t>
            </a:r>
            <a:r>
              <a:rPr lang="es-CO" sz="1100" dirty="0" smtClean="0">
                <a:latin typeface="Humanst521 BT" panose="020B0602020204020204" pitchFamily="34" charset="0"/>
              </a:rPr>
              <a:t>. </a:t>
            </a:r>
            <a:endParaRPr lang="es-CO" sz="1100" dirty="0" smtClean="0">
              <a:latin typeface="Humanst521 BT" panose="020B0602020204020204" pitchFamily="34" charset="0"/>
            </a:endParaRPr>
          </a:p>
          <a:p>
            <a:pPr marL="228600" indent="-228600">
              <a:buFont typeface="+mj-lt"/>
              <a:buAutoNum type="arabicPeriod"/>
            </a:pPr>
            <a:r>
              <a:rPr lang="es-CO" sz="1100" dirty="0" smtClean="0">
                <a:latin typeface="Humanst521 BT" panose="020B0602020204020204" pitchFamily="34" charset="0"/>
              </a:rPr>
              <a:t>Revisar </a:t>
            </a:r>
            <a:r>
              <a:rPr lang="es-CO" sz="1100" dirty="0">
                <a:latin typeface="Humanst521 BT" panose="020B0602020204020204" pitchFamily="34" charset="0"/>
              </a:rPr>
              <a:t>instrumentos </a:t>
            </a:r>
            <a:r>
              <a:rPr lang="es-CO" sz="1100" dirty="0" smtClean="0">
                <a:latin typeface="Humanst521 BT" panose="020B0602020204020204" pitchFamily="34" charset="0"/>
              </a:rPr>
              <a:t>utilizados por entes gubernamentales o investigaciones anteriores, que sirvan como base y </a:t>
            </a:r>
            <a:r>
              <a:rPr lang="es-CO" sz="1100" dirty="0" smtClean="0">
                <a:latin typeface="Humanst521 BT" panose="020B0602020204020204" pitchFamily="34" charset="0"/>
              </a:rPr>
              <a:t>de la mano de las </a:t>
            </a:r>
            <a:r>
              <a:rPr lang="es-CO" sz="1100" dirty="0" smtClean="0">
                <a:latin typeface="Humanst521 BT" panose="020B0602020204020204" pitchFamily="34" charset="0"/>
              </a:rPr>
              <a:t>directrices de las partes interesadas, consolidar un instrumento que abarque todos los temas de importancia. </a:t>
            </a:r>
          </a:p>
          <a:p>
            <a:pPr marL="228600" indent="-228600">
              <a:buFont typeface="+mj-lt"/>
              <a:buAutoNum type="arabicPeriod"/>
            </a:pPr>
            <a:r>
              <a:rPr lang="es-CO" sz="1100" dirty="0" smtClean="0">
                <a:latin typeface="Humanst521 BT" panose="020B0602020204020204" pitchFamily="34" charset="0"/>
              </a:rPr>
              <a:t>Realizar </a:t>
            </a:r>
            <a:r>
              <a:rPr lang="es-CO" sz="1100" dirty="0">
                <a:latin typeface="Humanst521 BT" panose="020B0602020204020204" pitchFamily="34" charset="0"/>
              </a:rPr>
              <a:t>una validación y prueba piloto del instrumento con la entidad interesada, garantizando que el mismo este enfocado al objetivo </a:t>
            </a:r>
            <a:r>
              <a:rPr lang="es-CO" sz="1100" dirty="0" smtClean="0">
                <a:latin typeface="Humanst521 BT" panose="020B0602020204020204" pitchFamily="34" charset="0"/>
              </a:rPr>
              <a:t>planteado en el estudio</a:t>
            </a:r>
            <a:r>
              <a:rPr lang="es-CO" sz="1100" dirty="0">
                <a:latin typeface="Humanst521 BT" panose="020B0602020204020204" pitchFamily="34" charset="0"/>
              </a:rPr>
              <a:t>.</a:t>
            </a:r>
          </a:p>
          <a:p>
            <a:pPr marL="228600" indent="-228600">
              <a:buFont typeface="+mj-lt"/>
              <a:buAutoNum type="arabicPeriod"/>
            </a:pPr>
            <a:r>
              <a:rPr lang="es-CO" sz="1100" dirty="0">
                <a:latin typeface="Humanst521 BT" panose="020B0602020204020204" pitchFamily="34" charset="0"/>
              </a:rPr>
              <a:t>Consolidar los instrumentos finales que se aplicara </a:t>
            </a:r>
            <a:r>
              <a:rPr lang="es-CO" sz="1100" dirty="0" smtClean="0">
                <a:latin typeface="Humanst521 BT" panose="020B0602020204020204" pitchFamily="34" charset="0"/>
              </a:rPr>
              <a:t>al </a:t>
            </a:r>
            <a:r>
              <a:rPr lang="es-CO" sz="1100" dirty="0" smtClean="0">
                <a:latin typeface="Humanst521 BT" panose="020B0602020204020204" pitchFamily="34" charset="0"/>
              </a:rPr>
              <a:t>publico seleccionado.</a:t>
            </a:r>
          </a:p>
          <a:p>
            <a:pPr marL="228600" indent="-228600">
              <a:buFont typeface="+mj-lt"/>
              <a:buAutoNum type="arabicPeriod"/>
            </a:pPr>
            <a:r>
              <a:rPr lang="es-CO" sz="1100" dirty="0" smtClean="0">
                <a:latin typeface="Humanst521 BT" panose="020B0602020204020204" pitchFamily="34" charset="0"/>
              </a:rPr>
              <a:t>Diseñar </a:t>
            </a:r>
            <a:r>
              <a:rPr lang="es-CO" sz="1100" dirty="0">
                <a:latin typeface="Humanst521 BT" panose="020B0602020204020204" pitchFamily="34" charset="0"/>
              </a:rPr>
              <a:t>la estrategia de propagación del instrumento mediante la selección de herramientas TIC idóneas, con las cuales se incentive la participación y </a:t>
            </a:r>
            <a:r>
              <a:rPr lang="es-CO" sz="1100" dirty="0" smtClean="0">
                <a:latin typeface="Humanst521 BT" panose="020B0602020204020204" pitchFamily="34" charset="0"/>
              </a:rPr>
              <a:t>comunicación.</a:t>
            </a:r>
          </a:p>
          <a:p>
            <a:pPr marL="228600" indent="-228600">
              <a:buFont typeface="+mj-lt"/>
              <a:buAutoNum type="arabicPeriod"/>
            </a:pPr>
            <a:r>
              <a:rPr lang="es-CO" sz="1100" dirty="0" smtClean="0">
                <a:latin typeface="Humanst521 BT" panose="020B0602020204020204" pitchFamily="34" charset="0"/>
              </a:rPr>
              <a:t>Lanzar </a:t>
            </a:r>
            <a:r>
              <a:rPr lang="es-CO" sz="1100" dirty="0">
                <a:latin typeface="Humanst521 BT" panose="020B0602020204020204" pitchFamily="34" charset="0"/>
              </a:rPr>
              <a:t>el instrumento para la recolección de datos </a:t>
            </a:r>
            <a:r>
              <a:rPr lang="es-CO" sz="1100" dirty="0" smtClean="0">
                <a:latin typeface="Humanst521 BT" panose="020B0602020204020204" pitchFamily="34" charset="0"/>
              </a:rPr>
              <a:t>definitivo, </a:t>
            </a:r>
            <a:r>
              <a:rPr lang="es-CO" sz="1100" dirty="0" smtClean="0">
                <a:latin typeface="Humanst521 BT" panose="020B0602020204020204" pitchFamily="34" charset="0"/>
              </a:rPr>
              <a:t>revisar la posibilidad de aplicarlos por medio de herramientas tecnológicas que faciliten el contacto con toda la </a:t>
            </a:r>
            <a:r>
              <a:rPr lang="es-CO" sz="1100" dirty="0" smtClean="0">
                <a:latin typeface="Humanst521 BT" panose="020B0602020204020204" pitchFamily="34" charset="0"/>
              </a:rPr>
              <a:t>población. </a:t>
            </a:r>
            <a:endParaRPr lang="es-CO" sz="1100" dirty="0">
              <a:latin typeface="Humanst521 BT" panose="020B0602020204020204" pitchFamily="34" charset="0"/>
            </a:endParaRPr>
          </a:p>
          <a:p>
            <a:pPr marL="228600" indent="-228600">
              <a:buFont typeface="+mj-lt"/>
              <a:buAutoNum type="arabicPeriod"/>
            </a:pPr>
            <a:r>
              <a:rPr lang="es-CO" sz="1100" dirty="0" smtClean="0">
                <a:latin typeface="Humanst521 BT" panose="020B0602020204020204" pitchFamily="34" charset="0"/>
              </a:rPr>
              <a:t>Si se plantea utilizar herramientas fuentes secundarias, para extraer </a:t>
            </a:r>
            <a:r>
              <a:rPr lang="es-CO" sz="1100" dirty="0">
                <a:latin typeface="Humanst521 BT" panose="020B0602020204020204" pitchFamily="34" charset="0"/>
              </a:rPr>
              <a:t>información </a:t>
            </a:r>
            <a:r>
              <a:rPr lang="es-CO" sz="1100" dirty="0" smtClean="0">
                <a:latin typeface="Humanst521 BT" panose="020B0602020204020204" pitchFamily="34" charset="0"/>
              </a:rPr>
              <a:t>, incluir preguntas en el formulario que den la posibilidad de la consecución de la misma. (red </a:t>
            </a:r>
            <a:r>
              <a:rPr lang="es-CO" sz="1100" dirty="0">
                <a:latin typeface="Humanst521 BT" panose="020B0602020204020204" pitchFamily="34" charset="0"/>
              </a:rPr>
              <a:t>social </a:t>
            </a:r>
            <a:r>
              <a:rPr lang="es-CO" sz="1100" dirty="0" err="1" smtClean="0">
                <a:latin typeface="Humanst521 BT" panose="020B0602020204020204" pitchFamily="34" charset="0"/>
              </a:rPr>
              <a:t>LinkedIn</a:t>
            </a:r>
            <a:r>
              <a:rPr lang="es-CO" sz="1100" dirty="0" smtClean="0">
                <a:latin typeface="Humanst521 BT" panose="020B0602020204020204" pitchFamily="34" charset="0"/>
              </a:rPr>
              <a:t>).</a:t>
            </a:r>
          </a:p>
          <a:p>
            <a:pPr marL="228600" indent="-228600">
              <a:buFont typeface="+mj-lt"/>
              <a:buAutoNum type="arabicPeriod"/>
            </a:pPr>
            <a:endParaRPr lang="es-CO" sz="1100" dirty="0">
              <a:latin typeface="Humanst521 BT" panose="020B0602020204020204" pitchFamily="34" charset="0"/>
            </a:endParaRPr>
          </a:p>
          <a:p>
            <a:r>
              <a:rPr lang="es-CO" sz="1100" dirty="0" smtClean="0">
                <a:latin typeface="Humanst521 BT" panose="020B0602020204020204" pitchFamily="34" charset="0"/>
              </a:rPr>
              <a:t>Es importante en esta etapa, considerada crucial para el desarrollo del proyecto, mantener una comunicación constante con las partes interesadas, y solicitar un apoyo constante por parte de las escuelas interesadas. En esta etapa se esta en constante retroalimentación y corrección de instrumentos. </a:t>
            </a:r>
            <a:endParaRPr lang="es-CO" sz="1100" dirty="0">
              <a:latin typeface="Humanst521 BT" panose="020B0602020204020204" pitchFamily="34" charset="0"/>
            </a:endParaRPr>
          </a:p>
          <a:p>
            <a:r>
              <a:rPr lang="es-CO" sz="1100" dirty="0" smtClean="0">
                <a:latin typeface="Humanst521 BT" panose="020B0602020204020204" pitchFamily="34" charset="0"/>
              </a:rPr>
              <a:t>Se recomienda usar </a:t>
            </a:r>
            <a:r>
              <a:rPr lang="es-CO" sz="1100" dirty="0" smtClean="0">
                <a:latin typeface="Humanst521 BT" panose="020B0602020204020204" pitchFamily="34" charset="0"/>
              </a:rPr>
              <a:t>LimeSurvey como plataforma para la recolección de información, </a:t>
            </a:r>
            <a:r>
              <a:rPr lang="es-CO" sz="1100" dirty="0" smtClean="0">
                <a:latin typeface="Humanst521 BT" panose="020B0602020204020204" pitchFamily="34" charset="0"/>
              </a:rPr>
              <a:t>debido a que </a:t>
            </a:r>
            <a:r>
              <a:rPr lang="es-ES" sz="1100" dirty="0" smtClean="0">
                <a:latin typeface="Humanst521 BT" panose="020B0602020204020204" pitchFamily="34" charset="0"/>
              </a:rPr>
              <a:t>su </a:t>
            </a:r>
            <a:r>
              <a:rPr lang="es-ES" sz="1100" dirty="0">
                <a:latin typeface="Humanst521 BT" panose="020B0602020204020204" pitchFamily="34" charset="0"/>
              </a:rPr>
              <a:t>funcionamiento es adecuado, pertinente e intuitivo para el desarrollo del proyecto, permitiendo envío de correos, control de respuestas y seguimiento de manera personalizada a cada graduado.</a:t>
            </a:r>
            <a:r>
              <a:rPr lang="es-CO" sz="1100" dirty="0" smtClean="0">
                <a:latin typeface="Humanst521 BT" panose="020B0602020204020204" pitchFamily="34" charset="0"/>
              </a:rPr>
              <a:t> </a:t>
            </a:r>
            <a:endParaRPr lang="es-CO" sz="1100" dirty="0">
              <a:latin typeface="Humanst521 BT" panose="020B0602020204020204" pitchFamily="34" charset="0"/>
            </a:endParaRPr>
          </a:p>
        </p:txBody>
      </p:sp>
      <p:sp>
        <p:nvSpPr>
          <p:cNvPr id="13" name="12 Proceso"/>
          <p:cNvSpPr/>
          <p:nvPr/>
        </p:nvSpPr>
        <p:spPr>
          <a:xfrm>
            <a:off x="8337376" y="6021288"/>
            <a:ext cx="1224136" cy="576064"/>
          </a:xfrm>
          <a:prstGeom prst="flowChartProcess">
            <a:avLst/>
          </a:prstGeom>
          <a:solidFill>
            <a:srgbClr val="FFFF7D"/>
          </a:solidFill>
          <a:ln>
            <a:solidFill>
              <a:schemeClr val="tx2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1200" dirty="0">
                <a:latin typeface="Humanst521 BT" panose="020B0602020204020204" pitchFamily="34" charset="0"/>
                <a:cs typeface="Arial" panose="020B0604020202020204" pitchFamily="34" charset="0"/>
              </a:rPr>
              <a:t>Comunicación constante con partes</a:t>
            </a:r>
          </a:p>
        </p:txBody>
      </p:sp>
    </p:spTree>
    <p:extLst>
      <p:ext uri="{BB962C8B-B14F-4D97-AF65-F5344CB8AC3E}">
        <p14:creationId xmlns:p14="http://schemas.microsoft.com/office/powerpoint/2010/main" val="1242241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Flecha derecha">
            <a:hlinkClick r:id="rId2" action="ppaction://hlinksldjump"/>
          </p:cNvPr>
          <p:cNvSpPr/>
          <p:nvPr/>
        </p:nvSpPr>
        <p:spPr>
          <a:xfrm flipH="1">
            <a:off x="128464" y="20042"/>
            <a:ext cx="648072" cy="72008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sz="1200">
              <a:latin typeface="Humanst521 BT" panose="020B0602020204020204" pitchFamily="34" charset="0"/>
            </a:endParaRPr>
          </a:p>
        </p:txBody>
      </p:sp>
      <p:sp>
        <p:nvSpPr>
          <p:cNvPr id="8" name="7 Datos"/>
          <p:cNvSpPr/>
          <p:nvPr/>
        </p:nvSpPr>
        <p:spPr>
          <a:xfrm>
            <a:off x="1064568" y="236066"/>
            <a:ext cx="1584176" cy="504056"/>
          </a:xfrm>
          <a:prstGeom prst="flowChartInputOutput">
            <a:avLst/>
          </a:prstGeom>
          <a:ln>
            <a:solidFill>
              <a:schemeClr val="accent3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1200" dirty="0" smtClean="0">
                <a:latin typeface="Humanst521 BT" panose="020B0602020204020204" pitchFamily="34" charset="0"/>
                <a:cs typeface="Times New Roman" panose="02020603050405020304" pitchFamily="18" charset="0"/>
              </a:rPr>
              <a:t>ANÁLISIS DE DATOS</a:t>
            </a:r>
            <a:endParaRPr lang="es-CO" sz="1200" dirty="0">
              <a:latin typeface="Humanst521 BT" panose="020B0602020204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" name="11 Proceso"/>
          <p:cNvSpPr/>
          <p:nvPr/>
        </p:nvSpPr>
        <p:spPr>
          <a:xfrm>
            <a:off x="7905328" y="6021288"/>
            <a:ext cx="1224136" cy="576064"/>
          </a:xfrm>
          <a:prstGeom prst="flowChartProcess">
            <a:avLst/>
          </a:prstGeom>
          <a:solidFill>
            <a:srgbClr val="FFFF7D"/>
          </a:solidFill>
          <a:ln>
            <a:solidFill>
              <a:schemeClr val="accent3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1200" dirty="0" smtClean="0">
                <a:latin typeface="Humanst521 BT" panose="020B0602020204020204" pitchFamily="34" charset="0"/>
                <a:cs typeface="Arial" panose="020B0604020202020204" pitchFamily="34" charset="0"/>
              </a:rPr>
              <a:t>Red Social </a:t>
            </a:r>
            <a:r>
              <a:rPr lang="es-CO" sz="1200" dirty="0" err="1" smtClean="0">
                <a:latin typeface="Humanst521 BT" panose="020B0602020204020204" pitchFamily="34" charset="0"/>
                <a:cs typeface="Arial" panose="020B0604020202020204" pitchFamily="34" charset="0"/>
              </a:rPr>
              <a:t>LinkedIn</a:t>
            </a:r>
            <a:endParaRPr lang="es-CO" sz="1200" dirty="0">
              <a:latin typeface="Humanst521 BT" panose="020B0602020204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8 Proceso"/>
          <p:cNvSpPr/>
          <p:nvPr/>
        </p:nvSpPr>
        <p:spPr>
          <a:xfrm>
            <a:off x="272480" y="6021288"/>
            <a:ext cx="1224136" cy="576064"/>
          </a:xfrm>
          <a:prstGeom prst="flowChartProcess">
            <a:avLst/>
          </a:prstGeom>
          <a:solidFill>
            <a:srgbClr val="FFFF7D"/>
          </a:solidFill>
          <a:ln>
            <a:solidFill>
              <a:schemeClr val="accent3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1200" dirty="0" smtClean="0">
                <a:latin typeface="Humanst521 BT" panose="020B0602020204020204" pitchFamily="34" charset="0"/>
                <a:cs typeface="Arial" panose="020B0604020202020204" pitchFamily="34" charset="0"/>
              </a:rPr>
              <a:t>Análisis descriptivo (POWER BI)</a:t>
            </a:r>
            <a:endParaRPr lang="es-CO" sz="1200" dirty="0">
              <a:latin typeface="Humanst521 BT" panose="020B0602020204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9 Proceso"/>
          <p:cNvSpPr/>
          <p:nvPr/>
        </p:nvSpPr>
        <p:spPr>
          <a:xfrm>
            <a:off x="2816763" y="6021288"/>
            <a:ext cx="1224136" cy="576064"/>
          </a:xfrm>
          <a:prstGeom prst="flowChartProcess">
            <a:avLst/>
          </a:prstGeom>
          <a:solidFill>
            <a:srgbClr val="FFFF7D"/>
          </a:solidFill>
          <a:ln>
            <a:solidFill>
              <a:schemeClr val="accent3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1200" dirty="0" smtClean="0">
                <a:latin typeface="Humanst521 BT" panose="020B0602020204020204" pitchFamily="34" charset="0"/>
                <a:cs typeface="Arial" panose="020B0604020202020204" pitchFamily="34" charset="0"/>
              </a:rPr>
              <a:t>Análisis multivariado (SPSS)</a:t>
            </a:r>
            <a:endParaRPr lang="es-CO" sz="1200" dirty="0">
              <a:latin typeface="Humanst521 BT" panose="020B0602020204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10 Proceso"/>
          <p:cNvSpPr/>
          <p:nvPr/>
        </p:nvSpPr>
        <p:spPr>
          <a:xfrm>
            <a:off x="5361046" y="6021288"/>
            <a:ext cx="1224136" cy="576064"/>
          </a:xfrm>
          <a:prstGeom prst="flowChartProcess">
            <a:avLst/>
          </a:prstGeom>
          <a:solidFill>
            <a:srgbClr val="FFFF7D"/>
          </a:solidFill>
          <a:ln>
            <a:solidFill>
              <a:schemeClr val="accent3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1200" dirty="0" smtClean="0">
                <a:latin typeface="Humanst521 BT" panose="020B0602020204020204" pitchFamily="34" charset="0"/>
                <a:cs typeface="Arial" panose="020B0604020202020204" pitchFamily="34" charset="0"/>
              </a:rPr>
              <a:t>Minería de texto</a:t>
            </a:r>
          </a:p>
          <a:p>
            <a:pPr algn="ctr"/>
            <a:r>
              <a:rPr lang="es-CO" sz="1200" dirty="0" smtClean="0">
                <a:latin typeface="Humanst521 BT" panose="020B0602020204020204" pitchFamily="34" charset="0"/>
                <a:cs typeface="Arial" panose="020B0604020202020204" pitchFamily="34" charset="0"/>
              </a:rPr>
              <a:t>(R-STUDIO)</a:t>
            </a:r>
            <a:endParaRPr lang="es-CO" sz="1200" dirty="0">
              <a:latin typeface="Humanst521 BT" panose="020B0602020204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12 CuadroTexto"/>
          <p:cNvSpPr txBox="1"/>
          <p:nvPr/>
        </p:nvSpPr>
        <p:spPr>
          <a:xfrm>
            <a:off x="344488" y="1052736"/>
            <a:ext cx="936104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O"/>
            </a:defPPr>
            <a:lvl1pPr algn="just">
              <a:lnSpc>
                <a:spcPct val="150000"/>
              </a:lnSpc>
              <a:defRPr sz="10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685780" lvl="1" indent="-228600" algn="just">
              <a:lnSpc>
                <a:spcPct val="150000"/>
              </a:lnSpc>
              <a:buFont typeface="Arial" panose="020B0604020202020204" pitchFamily="34" charset="0"/>
              <a:buChar char="•"/>
              <a:defRPr sz="1000"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</a:lstStyle>
          <a:p>
            <a:r>
              <a:rPr lang="es-CO" sz="1200" dirty="0" smtClean="0">
                <a:latin typeface="Humanst521 BT" panose="020B0602020204020204" pitchFamily="34" charset="0"/>
              </a:rPr>
              <a:t>Para el análisis de datos, se utilizaron herramientas computacionales como </a:t>
            </a:r>
            <a:r>
              <a:rPr lang="es-CO" sz="1200" dirty="0" err="1" smtClean="0">
                <a:latin typeface="Humanst521 BT" panose="020B0602020204020204" pitchFamily="34" charset="0"/>
              </a:rPr>
              <a:t>Power</a:t>
            </a:r>
            <a:r>
              <a:rPr lang="es-CO" sz="1200" dirty="0" smtClean="0">
                <a:latin typeface="Humanst521 BT" panose="020B0602020204020204" pitchFamily="34" charset="0"/>
              </a:rPr>
              <a:t> </a:t>
            </a:r>
            <a:r>
              <a:rPr lang="es-CO" sz="1200" dirty="0" smtClean="0">
                <a:latin typeface="Humanst521 BT" panose="020B0602020204020204" pitchFamily="34" charset="0"/>
              </a:rPr>
              <a:t>BI, </a:t>
            </a:r>
            <a:r>
              <a:rPr lang="es-CO" sz="1200" dirty="0" smtClean="0">
                <a:latin typeface="Humanst521 BT" panose="020B0602020204020204" pitchFamily="34" charset="0"/>
              </a:rPr>
              <a:t>SPSS y </a:t>
            </a:r>
            <a:r>
              <a:rPr lang="es-CO" sz="1200" dirty="0" err="1" smtClean="0">
                <a:latin typeface="Humanst521 BT" panose="020B0602020204020204" pitchFamily="34" charset="0"/>
              </a:rPr>
              <a:t>Rstudio</a:t>
            </a:r>
            <a:r>
              <a:rPr lang="es-CO" sz="1200" dirty="0" smtClean="0">
                <a:latin typeface="Humanst521 BT" panose="020B0602020204020204" pitchFamily="34" charset="0"/>
              </a:rPr>
              <a:t>. Para el desarrollo de esta etapa se debe tener en cuenta:</a:t>
            </a:r>
          </a:p>
          <a:p>
            <a:endParaRPr lang="es-CO" sz="1200" dirty="0">
              <a:latin typeface="Humanst521 BT" panose="020B0602020204020204" pitchFamily="34" charset="0"/>
            </a:endParaRPr>
          </a:p>
          <a:p>
            <a:pPr marL="228600" indent="-228600">
              <a:buFont typeface="+mj-lt"/>
              <a:buAutoNum type="arabicPeriod"/>
            </a:pPr>
            <a:r>
              <a:rPr lang="es-CO" sz="1200" dirty="0" smtClean="0">
                <a:latin typeface="Humanst521 BT" panose="020B0602020204020204" pitchFamily="34" charset="0"/>
              </a:rPr>
              <a:t>Realizar una selección</a:t>
            </a:r>
            <a:r>
              <a:rPr lang="es-CO" sz="1200" dirty="0">
                <a:latin typeface="Humanst521 BT" panose="020B0602020204020204" pitchFamily="34" charset="0"/>
              </a:rPr>
              <a:t>, limpieza y transformación de los datos. </a:t>
            </a:r>
            <a:r>
              <a:rPr lang="es-CO" sz="1200" dirty="0" smtClean="0">
                <a:latin typeface="Humanst521 BT" panose="020B0602020204020204" pitchFamily="34" charset="0"/>
              </a:rPr>
              <a:t>Identificando respuestas incompletas</a:t>
            </a:r>
            <a:r>
              <a:rPr lang="es-CO" sz="1200" dirty="0">
                <a:latin typeface="Humanst521 BT" panose="020B0602020204020204" pitchFamily="34" charset="0"/>
              </a:rPr>
              <a:t>, terceros involucrados erróneamente, claridad y seriedad en las respuestas, y así dejar datos confiables para el análisis</a:t>
            </a:r>
            <a:r>
              <a:rPr lang="es-CO" sz="1200" dirty="0" smtClean="0">
                <a:latin typeface="Humanst521 BT" panose="020B0602020204020204" pitchFamily="34" charset="0"/>
              </a:rPr>
              <a:t>.</a:t>
            </a:r>
          </a:p>
          <a:p>
            <a:pPr marL="228600" indent="-228600">
              <a:buFont typeface="+mj-lt"/>
              <a:buAutoNum type="arabicPeriod"/>
            </a:pPr>
            <a:r>
              <a:rPr lang="es-CO" sz="1200" dirty="0" smtClean="0">
                <a:latin typeface="Humanst521 BT" panose="020B0602020204020204" pitchFamily="34" charset="0"/>
              </a:rPr>
              <a:t>Procesar la información confiable, de acuerdo a cada una de las técnicas estadísticas propuestas para el análisis .  </a:t>
            </a:r>
            <a:endParaRPr lang="es-CO" sz="1200" dirty="0">
              <a:latin typeface="Humanst521 BT" panose="020B0602020204020204" pitchFamily="34" charset="0"/>
            </a:endParaRPr>
          </a:p>
          <a:p>
            <a:endParaRPr lang="es-CO" sz="1200" dirty="0">
              <a:latin typeface="Humanst521 BT" panose="020B0602020204020204" pitchFamily="34" charset="0"/>
            </a:endParaRPr>
          </a:p>
        </p:txBody>
      </p:sp>
      <p:sp>
        <p:nvSpPr>
          <p:cNvPr id="14" name="13 Datos"/>
          <p:cNvSpPr/>
          <p:nvPr/>
        </p:nvSpPr>
        <p:spPr>
          <a:xfrm>
            <a:off x="920552" y="3212976"/>
            <a:ext cx="2448272" cy="504056"/>
          </a:xfrm>
          <a:prstGeom prst="flowChartInputOutpu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1200" dirty="0" smtClean="0">
                <a:latin typeface="Humanst521 BT" panose="020B0602020204020204" pitchFamily="34" charset="0"/>
                <a:cs typeface="Times New Roman" panose="02020603050405020304" pitchFamily="18" charset="0"/>
              </a:rPr>
              <a:t>PERFILAMIENTO DE GRADUADOS</a:t>
            </a:r>
            <a:endParaRPr lang="es-CO" sz="1200" dirty="0">
              <a:latin typeface="Humanst521 BT" panose="020B0602020204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5" name="14 CuadroTexto"/>
          <p:cNvSpPr txBox="1"/>
          <p:nvPr/>
        </p:nvSpPr>
        <p:spPr>
          <a:xfrm>
            <a:off x="200472" y="3989628"/>
            <a:ext cx="9361040" cy="1167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O"/>
            </a:defPPr>
            <a:lvl1pPr algn="just">
              <a:lnSpc>
                <a:spcPct val="150000"/>
              </a:lnSpc>
              <a:defRPr sz="10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685780" lvl="1" indent="-228600" algn="just">
              <a:lnSpc>
                <a:spcPct val="150000"/>
              </a:lnSpc>
              <a:buFont typeface="Arial" panose="020B0604020202020204" pitchFamily="34" charset="0"/>
              <a:buChar char="•"/>
              <a:defRPr sz="1000"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</a:lstStyle>
          <a:p>
            <a:r>
              <a:rPr lang="es-CO" sz="1200" dirty="0" smtClean="0">
                <a:latin typeface="Humanst521 BT" panose="020B0602020204020204" pitchFamily="34" charset="0"/>
              </a:rPr>
              <a:t>Los insumos para desarrollar la etapa de perfilamiento, vienen directamente del análisis de datos.</a:t>
            </a:r>
          </a:p>
          <a:p>
            <a:endParaRPr lang="es-CO" sz="1200" dirty="0" smtClean="0">
              <a:latin typeface="Humanst521 BT" panose="020B0602020204020204" pitchFamily="34" charset="0"/>
            </a:endParaRPr>
          </a:p>
          <a:p>
            <a:r>
              <a:rPr lang="es-CO" sz="1200" dirty="0" smtClean="0">
                <a:latin typeface="Humanst521 BT" panose="020B0602020204020204" pitchFamily="34" charset="0"/>
              </a:rPr>
              <a:t>Con </a:t>
            </a:r>
            <a:r>
              <a:rPr lang="es-CO" sz="1200" dirty="0">
                <a:latin typeface="Humanst521 BT" panose="020B0602020204020204" pitchFamily="34" charset="0"/>
              </a:rPr>
              <a:t>la información de la fase de análisis, se </a:t>
            </a:r>
            <a:r>
              <a:rPr lang="es-CO" sz="1200" dirty="0" smtClean="0">
                <a:latin typeface="Humanst521 BT" panose="020B0602020204020204" pitchFamily="34" charset="0"/>
              </a:rPr>
              <a:t>perfilan </a:t>
            </a:r>
            <a:r>
              <a:rPr lang="es-CO" sz="1200" dirty="0">
                <a:latin typeface="Humanst521 BT" panose="020B0602020204020204" pitchFamily="34" charset="0"/>
              </a:rPr>
              <a:t>a los </a:t>
            </a:r>
            <a:r>
              <a:rPr lang="es-CO" sz="1200" dirty="0" smtClean="0">
                <a:latin typeface="Humanst521 BT" panose="020B0602020204020204" pitchFamily="34" charset="0"/>
              </a:rPr>
              <a:t>graduados, </a:t>
            </a:r>
            <a:r>
              <a:rPr lang="es-CO" sz="1200" dirty="0">
                <a:latin typeface="Humanst521 BT" panose="020B0602020204020204" pitchFamily="34" charset="0"/>
              </a:rPr>
              <a:t>teniendo una perspectiva más amplia de la situación actual y la apreciación que tienen de su respectivo programa y el paso al mundo laboral, complementándolo con la información extraída de la red social </a:t>
            </a:r>
            <a:r>
              <a:rPr lang="es-CO" sz="1200" dirty="0" err="1">
                <a:latin typeface="Humanst521 BT" panose="020B0602020204020204" pitchFamily="34" charset="0"/>
              </a:rPr>
              <a:t>LinkedIn</a:t>
            </a:r>
            <a:r>
              <a:rPr lang="es-CO" sz="1200" dirty="0">
                <a:latin typeface="Humanst521 BT" panose="020B0602020204020204" pitchFamily="34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488734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249</TotalTime>
  <Words>747</Words>
  <Application>Microsoft Office PowerPoint</Application>
  <PresentationFormat>A4 (210 x 297 mm)</PresentationFormat>
  <Paragraphs>75</Paragraphs>
  <Slides>4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4</vt:i4>
      </vt:variant>
    </vt:vector>
  </HeadingPairs>
  <TitlesOfParts>
    <vt:vector size="5" baseType="lpstr">
      <vt:lpstr>Tema de Office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User</dc:creator>
  <cp:lastModifiedBy>User</cp:lastModifiedBy>
  <cp:revision>32</cp:revision>
  <dcterms:created xsi:type="dcterms:W3CDTF">2022-02-14T01:03:06Z</dcterms:created>
  <dcterms:modified xsi:type="dcterms:W3CDTF">2022-02-15T23:18:13Z</dcterms:modified>
</cp:coreProperties>
</file>