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7" r:id="rId3"/>
    <p:sldId id="259" r:id="rId4"/>
    <p:sldId id="260" r:id="rId5"/>
    <p:sldId id="261" r:id="rId6"/>
    <p:sldId id="262" r:id="rId7"/>
    <p:sldId id="263" r:id="rId8"/>
    <p:sldId id="264" r:id="rId9"/>
    <p:sldId id="265" r:id="rId10"/>
    <p:sldId id="266" r:id="rId11"/>
    <p:sldId id="258" r:id="rId12"/>
  </p:sldIdLst>
  <p:sldSz cx="12192000" cy="685800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148"/>
    <p:restoredTop sz="50000"/>
  </p:normalViewPr>
  <p:slideViewPr>
    <p:cSldViewPr snapToGrid="0" snapToObjects="1">
      <p:cViewPr>
        <p:scale>
          <a:sx n="110" d="100"/>
          <a:sy n="110" d="100"/>
        </p:scale>
        <p:origin x="336" y="22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Clic para editar título</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C4412281-1AA8-CE4A-A554-8B9E186C39A7}" type="datetimeFigureOut">
              <a:rPr lang="es-ES_tradnl" smtClean="0"/>
              <a:t>13/03/2025</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250518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4412281-1AA8-CE4A-A554-8B9E186C39A7}" type="datetimeFigureOut">
              <a:rPr lang="es-ES_tradnl" smtClean="0"/>
              <a:t>13/03/2025</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343200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Clic para editar título</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4412281-1AA8-CE4A-A554-8B9E186C39A7}" type="datetimeFigureOut">
              <a:rPr lang="es-ES_tradnl" smtClean="0"/>
              <a:t>13/03/2025</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31273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4412281-1AA8-CE4A-A554-8B9E186C39A7}" type="datetimeFigureOut">
              <a:rPr lang="es-ES_tradnl" smtClean="0"/>
              <a:t>13/03/2025</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1404263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Clic para editar título</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C4412281-1AA8-CE4A-A554-8B9E186C39A7}" type="datetimeFigureOut">
              <a:rPr lang="es-ES_tradnl" smtClean="0"/>
              <a:t>13/03/2025</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603313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4412281-1AA8-CE4A-A554-8B9E186C39A7}" type="datetimeFigureOut">
              <a:rPr lang="es-ES_tradnl" smtClean="0"/>
              <a:t>13/03/2025</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1618302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Clic para editar título</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4412281-1AA8-CE4A-A554-8B9E186C39A7}" type="datetimeFigureOut">
              <a:rPr lang="es-ES_tradnl" smtClean="0"/>
              <a:t>13/03/2025</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921862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Clic para editar título</a:t>
            </a:r>
            <a:endParaRPr lang="en-US" dirty="0"/>
          </a:p>
        </p:txBody>
      </p:sp>
      <p:sp>
        <p:nvSpPr>
          <p:cNvPr id="3" name="Date Placeholder 2"/>
          <p:cNvSpPr>
            <a:spLocks noGrp="1"/>
          </p:cNvSpPr>
          <p:nvPr>
            <p:ph type="dt" sz="half" idx="10"/>
          </p:nvPr>
        </p:nvSpPr>
        <p:spPr/>
        <p:txBody>
          <a:bodyPr/>
          <a:lstStyle/>
          <a:p>
            <a:fld id="{C4412281-1AA8-CE4A-A554-8B9E186C39A7}" type="datetimeFigureOut">
              <a:rPr lang="es-ES_tradnl" smtClean="0"/>
              <a:t>13/03/2025</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1797167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412281-1AA8-CE4A-A554-8B9E186C39A7}" type="datetimeFigureOut">
              <a:rPr lang="es-ES_tradnl" smtClean="0"/>
              <a:t>13/03/2025</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640459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Clic para editar título</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C4412281-1AA8-CE4A-A554-8B9E186C39A7}" type="datetimeFigureOut">
              <a:rPr lang="es-ES_tradnl" smtClean="0"/>
              <a:t>13/03/2025</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1006710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Clic para editar título</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Arrastre la imagen al marcador de posición o haga clic en el icono para agregar</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C4412281-1AA8-CE4A-A554-8B9E186C39A7}" type="datetimeFigureOut">
              <a:rPr lang="es-ES_tradnl" smtClean="0"/>
              <a:t>13/03/2025</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1905118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Clic para editar título</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412281-1AA8-CE4A-A554-8B9E186C39A7}" type="datetimeFigureOut">
              <a:rPr lang="es-ES_tradnl" smtClean="0"/>
              <a:t>13/03/2025</a:t>
            </a:fld>
            <a:endParaRPr lang="es-ES_trad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B02DB-5781-F943-94F9-873A9A973557}" type="slidenum">
              <a:rPr lang="es-ES_tradnl" smtClean="0"/>
              <a:t>‹Nº›</a:t>
            </a:fld>
            <a:endParaRPr lang="es-ES_tradnl"/>
          </a:p>
        </p:txBody>
      </p:sp>
    </p:spTree>
    <p:extLst>
      <p:ext uri="{BB962C8B-B14F-4D97-AF65-F5344CB8AC3E}">
        <p14:creationId xmlns:p14="http://schemas.microsoft.com/office/powerpoint/2010/main" val="14200859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5E5C743-DDAD-4BDB-845E-422D8D78B821}"/>
              </a:ext>
            </a:extLst>
          </p:cNvPr>
          <p:cNvPicPr>
            <a:picLocks noChangeAspect="1"/>
          </p:cNvPicPr>
          <p:nvPr/>
        </p:nvPicPr>
        <p:blipFill>
          <a:blip r:embed="rId2"/>
          <a:stretch>
            <a:fillRect/>
          </a:stretch>
        </p:blipFill>
        <p:spPr>
          <a:xfrm>
            <a:off x="-2086" y="0"/>
            <a:ext cx="12196171" cy="6858000"/>
          </a:xfrm>
          <a:prstGeom prst="rect">
            <a:avLst/>
          </a:prstGeom>
        </p:spPr>
      </p:pic>
      <p:sp>
        <p:nvSpPr>
          <p:cNvPr id="2" name="CuadroTexto 1"/>
          <p:cNvSpPr txBox="1"/>
          <p:nvPr/>
        </p:nvSpPr>
        <p:spPr>
          <a:xfrm>
            <a:off x="290945" y="3864592"/>
            <a:ext cx="8503920" cy="830997"/>
          </a:xfrm>
          <a:prstGeom prst="rect">
            <a:avLst/>
          </a:prstGeom>
          <a:noFill/>
        </p:spPr>
        <p:txBody>
          <a:bodyPr wrap="square" rtlCol="0">
            <a:spAutoFit/>
          </a:bodyPr>
          <a:lstStyle/>
          <a:p>
            <a:r>
              <a:rPr lang="es-CO" sz="2400" dirty="0">
                <a:latin typeface="Arial" panose="020B0604020202020204" pitchFamily="34" charset="0"/>
                <a:cs typeface="Arial" panose="020B0604020202020204" pitchFamily="34" charset="0"/>
              </a:rPr>
              <a:t>PLANTEAMIENTO DEL RCM DE LA SECCIÓN DE POTENCIA DEL CAMIÓN MINERO HITACHI EH4000- </a:t>
            </a:r>
            <a:r>
              <a:rPr lang="es-CO" sz="2400" dirty="0" smtClean="0">
                <a:latin typeface="Arial" panose="020B0604020202020204" pitchFamily="34" charset="0"/>
                <a:cs typeface="Arial" panose="020B0604020202020204" pitchFamily="34" charset="0"/>
              </a:rPr>
              <a:t>AC2</a:t>
            </a:r>
            <a:endParaRPr lang="es-CO" dirty="0">
              <a:latin typeface="Arial" panose="020B0604020202020204" pitchFamily="34" charset="0"/>
              <a:cs typeface="Arial" panose="020B0604020202020204" pitchFamily="34" charset="0"/>
            </a:endParaRPr>
          </a:p>
        </p:txBody>
      </p:sp>
      <p:sp>
        <p:nvSpPr>
          <p:cNvPr id="4" name="CuadroTexto 3"/>
          <p:cNvSpPr txBox="1"/>
          <p:nvPr/>
        </p:nvSpPr>
        <p:spPr>
          <a:xfrm>
            <a:off x="290945" y="5951913"/>
            <a:ext cx="7248699" cy="646331"/>
          </a:xfrm>
          <a:prstGeom prst="rect">
            <a:avLst/>
          </a:prstGeom>
          <a:noFill/>
        </p:spPr>
        <p:txBody>
          <a:bodyPr wrap="square" rtlCol="0">
            <a:spAutoFit/>
          </a:bodyPr>
          <a:lstStyle/>
          <a:p>
            <a:r>
              <a:rPr lang="es-MX" dirty="0" smtClean="0">
                <a:latin typeface="Arial" panose="020B0604020202020204" pitchFamily="34" charset="0"/>
                <a:cs typeface="Arial" panose="020B0604020202020204" pitchFamily="34" charset="0"/>
              </a:rPr>
              <a:t>Mario Enrique Pinto Solano</a:t>
            </a:r>
          </a:p>
          <a:p>
            <a:r>
              <a:rPr lang="es-MX" dirty="0" smtClean="0">
                <a:latin typeface="Arial" panose="020B0604020202020204" pitchFamily="34" charset="0"/>
                <a:cs typeface="Arial" panose="020B0604020202020204" pitchFamily="34" charset="0"/>
              </a:rPr>
              <a:t>Ingeniero Mecánico</a:t>
            </a:r>
            <a:endParaRPr lang="es-CO"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23806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95375" y="600075"/>
            <a:ext cx="3124200" cy="400110"/>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Conclusiones</a:t>
            </a:r>
            <a:endParaRPr lang="es-CO" sz="2000" dirty="0">
              <a:latin typeface="Arial" panose="020B0604020202020204" pitchFamily="34" charset="0"/>
              <a:cs typeface="Arial" panose="020B0604020202020204" pitchFamily="34" charset="0"/>
            </a:endParaRPr>
          </a:p>
        </p:txBody>
      </p:sp>
      <p:sp>
        <p:nvSpPr>
          <p:cNvPr id="5" name="CuadroTexto 4"/>
          <p:cNvSpPr txBox="1"/>
          <p:nvPr/>
        </p:nvSpPr>
        <p:spPr>
          <a:xfrm>
            <a:off x="533400" y="1352550"/>
            <a:ext cx="10934700" cy="2569934"/>
          </a:xfrm>
          <a:prstGeom prst="rect">
            <a:avLst/>
          </a:prstGeom>
          <a:noFill/>
        </p:spPr>
        <p:txBody>
          <a:bodyPr wrap="square" rtlCol="0">
            <a:spAutoFit/>
          </a:bodyPr>
          <a:lstStyle/>
          <a:p>
            <a:pPr algn="just"/>
            <a:r>
              <a:rPr lang="es-CO" sz="1100" dirty="0">
                <a:latin typeface="Arial" panose="020B0604020202020204" pitchFamily="34" charset="0"/>
                <a:cs typeface="Arial" panose="020B0604020202020204" pitchFamily="34" charset="0"/>
              </a:rPr>
              <a:t>La disponibilidad obtenida en el sistema de potencia es de 98% y el sistema de propulsión es de 98,6%, para un tiempo operativo de 21600 horas o 3 años, la disponibilidad también se ve afectada por la cantidad de paradas programadas que en este caso tienen frecuencias de 500 horas y por lo correctivos que se puedan presentar.</a:t>
            </a:r>
          </a:p>
          <a:p>
            <a:pPr algn="just"/>
            <a:r>
              <a:rPr lang="es-CO" sz="1100" dirty="0">
                <a:latin typeface="Arial" panose="020B0604020202020204" pitchFamily="34" charset="0"/>
                <a:cs typeface="Arial" panose="020B0604020202020204" pitchFamily="34" charset="0"/>
              </a:rPr>
              <a:t> </a:t>
            </a:r>
          </a:p>
          <a:p>
            <a:pPr algn="just"/>
            <a:r>
              <a:rPr lang="es-CO" sz="1100" dirty="0">
                <a:latin typeface="Arial" panose="020B0604020202020204" pitchFamily="34" charset="0"/>
                <a:cs typeface="Arial" panose="020B0604020202020204" pitchFamily="34" charset="0"/>
              </a:rPr>
              <a:t>Se obtuvieron 463 modos de falla igual número de tareas correctivas, 36 tareas de inspección y 50 tareas planeadas preventivas, que representan en promedio 926 horas anuales por equipo.</a:t>
            </a:r>
          </a:p>
          <a:p>
            <a:pPr algn="just"/>
            <a:r>
              <a:rPr lang="es-CO" sz="1100" dirty="0">
                <a:latin typeface="Arial" panose="020B0604020202020204" pitchFamily="34" charset="0"/>
                <a:cs typeface="Arial" panose="020B0604020202020204" pitchFamily="34" charset="0"/>
              </a:rPr>
              <a:t> </a:t>
            </a:r>
          </a:p>
          <a:p>
            <a:pPr algn="just"/>
            <a:r>
              <a:rPr lang="es-CO" sz="1100" dirty="0">
                <a:latin typeface="Arial" panose="020B0604020202020204" pitchFamily="34" charset="0"/>
                <a:cs typeface="Arial" panose="020B0604020202020204" pitchFamily="34" charset="0"/>
              </a:rPr>
              <a:t>La mayor afectación en el equipo mostrado en los modos de falla que más afectan la disponibilidad evidencia que la contaminación generada por la operación minera repercute en las frecuencias de limpieza e inspección de componentes. </a:t>
            </a:r>
          </a:p>
          <a:p>
            <a:pPr algn="just"/>
            <a:r>
              <a:rPr lang="es-CO" sz="1100" dirty="0">
                <a:latin typeface="Arial" panose="020B0604020202020204" pitchFamily="34" charset="0"/>
                <a:cs typeface="Arial" panose="020B0604020202020204" pitchFamily="34" charset="0"/>
              </a:rPr>
              <a:t> </a:t>
            </a:r>
          </a:p>
          <a:p>
            <a:pPr algn="just"/>
            <a:r>
              <a:rPr lang="es-CO" sz="1100" dirty="0">
                <a:latin typeface="Arial" panose="020B0604020202020204" pitchFamily="34" charset="0"/>
                <a:cs typeface="Arial" panose="020B0604020202020204" pitchFamily="34" charset="0"/>
              </a:rPr>
              <a:t>Por la severidad de la operación las frecuencias de los PM se deben mantener a 500 horas.</a:t>
            </a:r>
          </a:p>
          <a:p>
            <a:pPr algn="just"/>
            <a:r>
              <a:rPr lang="es-CO" sz="1100" dirty="0">
                <a:latin typeface="Arial" panose="020B0604020202020204" pitchFamily="34" charset="0"/>
                <a:cs typeface="Arial" panose="020B0604020202020204" pitchFamily="34" charset="0"/>
              </a:rPr>
              <a:t> </a:t>
            </a:r>
          </a:p>
          <a:p>
            <a:pPr algn="just"/>
            <a:r>
              <a:rPr lang="es-CO" sz="1100" dirty="0">
                <a:latin typeface="Arial" panose="020B0604020202020204" pitchFamily="34" charset="0"/>
                <a:cs typeface="Arial" panose="020B0604020202020204" pitchFamily="34" charset="0"/>
              </a:rPr>
              <a:t>Los tiempos de simulación no deberían ser mayor a los tenidos en cuenta debido a que el ejercicio debería retroalimentarse y actualizar la estrategia, y en ese caso el archivo debe modificarse y volver a realizar simulaciones.</a:t>
            </a:r>
          </a:p>
          <a:p>
            <a:endParaRPr lang="es-CO" dirty="0"/>
          </a:p>
        </p:txBody>
      </p:sp>
    </p:spTree>
    <p:extLst>
      <p:ext uri="{BB962C8B-B14F-4D97-AF65-F5344CB8AC3E}">
        <p14:creationId xmlns:p14="http://schemas.microsoft.com/office/powerpoint/2010/main" val="3813475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4B55A04D-76B5-4FBC-A0F7-476D1A4997B6}"/>
              </a:ext>
            </a:extLst>
          </p:cNvPr>
          <p:cNvPicPr>
            <a:picLocks noChangeAspect="1"/>
          </p:cNvPicPr>
          <p:nvPr/>
        </p:nvPicPr>
        <p:blipFill>
          <a:blip r:embed="rId2"/>
          <a:stretch>
            <a:fillRect/>
          </a:stretch>
        </p:blipFill>
        <p:spPr>
          <a:xfrm>
            <a:off x="-2086" y="0"/>
            <a:ext cx="12196171" cy="6858000"/>
          </a:xfrm>
          <a:prstGeom prst="rect">
            <a:avLst/>
          </a:prstGeom>
        </p:spPr>
      </p:pic>
    </p:spTree>
    <p:extLst>
      <p:ext uri="{BB962C8B-B14F-4D97-AF65-F5344CB8AC3E}">
        <p14:creationId xmlns:p14="http://schemas.microsoft.com/office/powerpoint/2010/main" val="1540279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2199" y="346624"/>
            <a:ext cx="7032567" cy="523220"/>
          </a:xfrm>
          <a:prstGeom prst="rect">
            <a:avLst/>
          </a:prstGeom>
          <a:noFill/>
        </p:spPr>
        <p:txBody>
          <a:bodyPr wrap="square" rtlCol="0">
            <a:spAutoFit/>
          </a:bodyPr>
          <a:lstStyle/>
          <a:p>
            <a:r>
              <a:rPr lang="es-CO" sz="2800" dirty="0">
                <a:latin typeface="Arial" panose="020B0604020202020204" pitchFamily="34" charset="0"/>
                <a:cs typeface="Arial" panose="020B0604020202020204" pitchFamily="34" charset="0"/>
              </a:rPr>
              <a:t>PLANTEAMIENTO DEL PROBLEMA</a:t>
            </a:r>
            <a:endParaRPr lang="es-CO" sz="2800" dirty="0">
              <a:latin typeface="Arial" panose="020B0604020202020204" pitchFamily="34" charset="0"/>
              <a:cs typeface="Arial" panose="020B0604020202020204" pitchFamily="34" charset="0"/>
            </a:endParaRPr>
          </a:p>
        </p:txBody>
      </p:sp>
      <p:sp>
        <p:nvSpPr>
          <p:cNvPr id="3" name="CuadroTexto 2"/>
          <p:cNvSpPr txBox="1"/>
          <p:nvPr/>
        </p:nvSpPr>
        <p:spPr>
          <a:xfrm>
            <a:off x="515389" y="1061063"/>
            <a:ext cx="5775344" cy="2462213"/>
          </a:xfrm>
          <a:prstGeom prst="rect">
            <a:avLst/>
          </a:prstGeom>
          <a:noFill/>
        </p:spPr>
        <p:txBody>
          <a:bodyPr wrap="square" rtlCol="0">
            <a:spAutoFit/>
          </a:bodyPr>
          <a:lstStyle/>
          <a:p>
            <a:pPr algn="just"/>
            <a:r>
              <a:rPr lang="es-CO" sz="1000" dirty="0" smtClean="0">
                <a:latin typeface="Arial" panose="020B0604020202020204" pitchFamily="34" charset="0"/>
                <a:cs typeface="Arial" panose="020B0604020202020204" pitchFamily="34" charset="0"/>
              </a:rPr>
              <a:t>Se da inicio desde el </a:t>
            </a:r>
            <a:r>
              <a:rPr lang="es-CO" sz="1000" dirty="0">
                <a:latin typeface="Arial" panose="020B0604020202020204" pitchFamily="34" charset="0"/>
                <a:cs typeface="Arial" panose="020B0604020202020204" pitchFamily="34" charset="0"/>
              </a:rPr>
              <a:t>proceso de </a:t>
            </a:r>
            <a:r>
              <a:rPr lang="es-CO" sz="1000" dirty="0" smtClean="0">
                <a:latin typeface="Arial" panose="020B0604020202020204" pitchFamily="34" charset="0"/>
                <a:cs typeface="Arial" panose="020B0604020202020204" pitchFamily="34" charset="0"/>
              </a:rPr>
              <a:t>incorporación de </a:t>
            </a:r>
            <a:r>
              <a:rPr lang="es-CO" sz="1000" dirty="0">
                <a:latin typeface="Arial" panose="020B0604020202020204" pitchFamily="34" charset="0"/>
                <a:cs typeface="Arial" panose="020B0604020202020204" pitchFamily="34" charset="0"/>
              </a:rPr>
              <a:t>una nueva flota de camiones mineros para el transporte de material proveniente de las actividades de extracción de carbón. Con el fin de asegurar la disponibilidad, confiabilidad y mantenibilidad de estos equipos a lo largo de la vida útil proyectada, el departamento de Confiabilidad ha determinado realizar un estudio de Mantenimiento Centrado en la Confiabilidad RCM.</a:t>
            </a:r>
          </a:p>
          <a:p>
            <a:pPr algn="just"/>
            <a:r>
              <a:rPr lang="es-CO" sz="1000" dirty="0">
                <a:latin typeface="Arial" panose="020B0604020202020204" pitchFamily="34" charset="0"/>
                <a:cs typeface="Arial" panose="020B0604020202020204" pitchFamily="34" charset="0"/>
              </a:rPr>
              <a:t> </a:t>
            </a:r>
          </a:p>
          <a:p>
            <a:pPr algn="just"/>
            <a:r>
              <a:rPr lang="es-CO" sz="1000" dirty="0">
                <a:latin typeface="Arial" panose="020B0604020202020204" pitchFamily="34" charset="0"/>
                <a:cs typeface="Arial" panose="020B0604020202020204" pitchFamily="34" charset="0"/>
              </a:rPr>
              <a:t>El estudio RCM, </a:t>
            </a:r>
            <a:r>
              <a:rPr lang="es-CO" sz="1000" dirty="0" smtClean="0">
                <a:latin typeface="Arial" panose="020B0604020202020204" pitchFamily="34" charset="0"/>
                <a:cs typeface="Arial" panose="020B0604020202020204" pitchFamily="34" charset="0"/>
              </a:rPr>
              <a:t>para la siguiente consideración tendrá </a:t>
            </a:r>
            <a:r>
              <a:rPr lang="es-CO" sz="1000" dirty="0">
                <a:latin typeface="Arial" panose="020B0604020202020204" pitchFamily="34" charset="0"/>
                <a:cs typeface="Arial" panose="020B0604020202020204" pitchFamily="34" charset="0"/>
              </a:rPr>
              <a:t>como foco principal el sistema de potencia y el sistema de propulsión de un camión eléctrico de la marca Hitachi referencia EH-4000 AC 2 que serán incorporados en la </a:t>
            </a:r>
            <a:r>
              <a:rPr lang="es-CO" sz="1000" dirty="0" smtClean="0">
                <a:latin typeface="Arial" panose="020B0604020202020204" pitchFamily="34" charset="0"/>
                <a:cs typeface="Arial" panose="020B0604020202020204" pitchFamily="34" charset="0"/>
              </a:rPr>
              <a:t>operación.</a:t>
            </a:r>
          </a:p>
          <a:p>
            <a:pPr algn="just"/>
            <a:endParaRPr lang="es-MX" sz="1000" dirty="0">
              <a:latin typeface="Arial" panose="020B0604020202020204" pitchFamily="34" charset="0"/>
              <a:cs typeface="Arial" panose="020B0604020202020204" pitchFamily="34" charset="0"/>
            </a:endParaRPr>
          </a:p>
          <a:p>
            <a:pPr algn="just"/>
            <a:r>
              <a:rPr lang="es-CO" sz="1000" dirty="0" smtClean="0">
                <a:latin typeface="Arial" panose="020B0604020202020204" pitchFamily="34" charset="0"/>
                <a:cs typeface="Arial" panose="020B0604020202020204" pitchFamily="34" charset="0"/>
              </a:rPr>
              <a:t>Con esté ejercicio se buscará </a:t>
            </a:r>
            <a:r>
              <a:rPr lang="es-CO" sz="1000" dirty="0">
                <a:latin typeface="Arial" panose="020B0604020202020204" pitchFamily="34" charset="0"/>
                <a:cs typeface="Arial" panose="020B0604020202020204" pitchFamily="34" charset="0"/>
              </a:rPr>
              <a:t>establecer las estrategias, tareas, protocolos y recursos necesarios para el plan de mantenimiento de esta flota de camiones a lo largo de 1, 3 y 5 años de operaciones, con el fin de garantizar el cumplimiento de los estándares de seguridad y operación definidas por la empresa.</a:t>
            </a:r>
          </a:p>
          <a:p>
            <a:endParaRPr lang="es-CO" sz="1400" dirty="0"/>
          </a:p>
        </p:txBody>
      </p:sp>
      <p:cxnSp>
        <p:nvCxnSpPr>
          <p:cNvPr id="5" name="Straight Connector 3">
            <a:extLst>
              <a:ext uri="{FF2B5EF4-FFF2-40B4-BE49-F238E27FC236}">
                <a16:creationId xmlns:a16="http://schemas.microsoft.com/office/drawing/2014/main" id="{60AB0AC4-E618-59FA-8A81-943E6294827F}"/>
              </a:ext>
            </a:extLst>
          </p:cNvPr>
          <p:cNvCxnSpPr/>
          <p:nvPr/>
        </p:nvCxnSpPr>
        <p:spPr>
          <a:xfrm>
            <a:off x="6405232" y="556680"/>
            <a:ext cx="0" cy="267758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Rectangle 180">
            <a:extLst>
              <a:ext uri="{FF2B5EF4-FFF2-40B4-BE49-F238E27FC236}">
                <a16:creationId xmlns:a16="http://schemas.microsoft.com/office/drawing/2014/main" id="{8AD9D590-F53D-139D-4ECE-4BB107CEC8B8}"/>
              </a:ext>
            </a:extLst>
          </p:cNvPr>
          <p:cNvSpPr/>
          <p:nvPr/>
        </p:nvSpPr>
        <p:spPr>
          <a:xfrm>
            <a:off x="1122681" y="3468780"/>
            <a:ext cx="10149377" cy="2956469"/>
          </a:xfrm>
          <a:prstGeom prst="rect">
            <a:avLst/>
          </a:prstGeom>
          <a:noFill/>
          <a:ln w="3175">
            <a:solidFill>
              <a:schemeClr val="accent5"/>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TextBox 181">
            <a:extLst>
              <a:ext uri="{FF2B5EF4-FFF2-40B4-BE49-F238E27FC236}">
                <a16:creationId xmlns:a16="http://schemas.microsoft.com/office/drawing/2014/main" id="{1EF9D144-FFCB-1D92-48E4-3BF1EB565654}"/>
              </a:ext>
            </a:extLst>
          </p:cNvPr>
          <p:cNvSpPr txBox="1"/>
          <p:nvPr/>
        </p:nvSpPr>
        <p:spPr>
          <a:xfrm rot="16200000">
            <a:off x="349764" y="4520929"/>
            <a:ext cx="1545834" cy="609694"/>
          </a:xfrm>
          <a:prstGeom prst="rect">
            <a:avLst/>
          </a:prstGeom>
          <a:solidFill>
            <a:schemeClr val="accent1"/>
          </a:solidFill>
        </p:spPr>
        <p:txBody>
          <a:bodyPr wrap="square" rtlCol="0">
            <a:noAutofit/>
          </a:bodyPr>
          <a:lstStyle/>
          <a:p>
            <a:pPr algn="ctr"/>
            <a:r>
              <a:rPr lang="es-CO" sz="1600" b="1" dirty="0" smtClean="0">
                <a:solidFill>
                  <a:schemeClr val="bg1"/>
                </a:solidFill>
              </a:rPr>
              <a:t>HITACHI</a:t>
            </a:r>
          </a:p>
          <a:p>
            <a:pPr algn="ctr"/>
            <a:r>
              <a:rPr lang="es-MX" sz="1600" b="1" dirty="0" smtClean="0">
                <a:solidFill>
                  <a:schemeClr val="bg1"/>
                </a:solidFill>
              </a:rPr>
              <a:t>EH400 AC2</a:t>
            </a:r>
            <a:endParaRPr lang="es-CO" sz="1600" b="1" dirty="0">
              <a:solidFill>
                <a:schemeClr val="bg1"/>
              </a:solidFill>
            </a:endParaRPr>
          </a:p>
        </p:txBody>
      </p:sp>
      <p:sp>
        <p:nvSpPr>
          <p:cNvPr id="9" name="Rectangle 187">
            <a:extLst>
              <a:ext uri="{FF2B5EF4-FFF2-40B4-BE49-F238E27FC236}">
                <a16:creationId xmlns:a16="http://schemas.microsoft.com/office/drawing/2014/main" id="{F57D6093-5FD5-579D-A420-36CDEABBA799}"/>
              </a:ext>
            </a:extLst>
          </p:cNvPr>
          <p:cNvSpPr/>
          <p:nvPr/>
        </p:nvSpPr>
        <p:spPr>
          <a:xfrm rot="16200000">
            <a:off x="2606254" y="2734912"/>
            <a:ext cx="2647662" cy="4457941"/>
          </a:xfrm>
          <a:prstGeom prst="rect">
            <a:avLst/>
          </a:prstGeom>
          <a:solidFill>
            <a:schemeClr val="accent1">
              <a:alpha val="20000"/>
            </a:schemeClr>
          </a:solidFill>
          <a:ln>
            <a:no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s-MX" sz="1200" b="1" dirty="0" smtClean="0">
                <a:solidFill>
                  <a:schemeClr val="accent1"/>
                </a:solidFill>
              </a:rPr>
              <a:t>SISTEMA DE POTENCIA</a:t>
            </a:r>
            <a:endParaRPr lang="es-CO" sz="1200" b="1" dirty="0">
              <a:solidFill>
                <a:schemeClr val="accent1"/>
              </a:solidFill>
            </a:endParaRPr>
          </a:p>
        </p:txBody>
      </p:sp>
      <p:sp>
        <p:nvSpPr>
          <p:cNvPr id="10" name="Rectangle 187">
            <a:extLst>
              <a:ext uri="{FF2B5EF4-FFF2-40B4-BE49-F238E27FC236}">
                <a16:creationId xmlns:a16="http://schemas.microsoft.com/office/drawing/2014/main" id="{F57D6093-5FD5-579D-A420-36CDEABBA799}"/>
              </a:ext>
            </a:extLst>
          </p:cNvPr>
          <p:cNvSpPr/>
          <p:nvPr/>
        </p:nvSpPr>
        <p:spPr>
          <a:xfrm rot="16200000">
            <a:off x="7437482" y="2652399"/>
            <a:ext cx="2635050" cy="4601840"/>
          </a:xfrm>
          <a:prstGeom prst="rect">
            <a:avLst/>
          </a:prstGeom>
          <a:solidFill>
            <a:schemeClr val="accent1">
              <a:alpha val="20000"/>
            </a:schemeClr>
          </a:solidFill>
          <a:ln>
            <a:no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s-MX" sz="1200" b="1" dirty="0" smtClean="0">
                <a:solidFill>
                  <a:schemeClr val="accent1"/>
                </a:solidFill>
              </a:rPr>
              <a:t>SISTEMA DE PROPOLSIÓN</a:t>
            </a:r>
            <a:endParaRPr lang="es-CO" sz="1200" b="1" dirty="0">
              <a:solidFill>
                <a:schemeClr val="accent1"/>
              </a:solidFill>
            </a:endParaRPr>
          </a:p>
        </p:txBody>
      </p:sp>
      <p:sp>
        <p:nvSpPr>
          <p:cNvPr id="11" name="Rectangle 135">
            <a:extLst>
              <a:ext uri="{FF2B5EF4-FFF2-40B4-BE49-F238E27FC236}">
                <a16:creationId xmlns:a16="http://schemas.microsoft.com/office/drawing/2014/main" id="{67BFB1E2-22B5-E80F-9DE6-8BA069D8BE46}"/>
              </a:ext>
            </a:extLst>
          </p:cNvPr>
          <p:cNvSpPr/>
          <p:nvPr/>
        </p:nvSpPr>
        <p:spPr>
          <a:xfrm>
            <a:off x="3158687" y="4577067"/>
            <a:ext cx="1399593" cy="521861"/>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algn="ctr"/>
            <a:r>
              <a:rPr lang="es-CO" sz="900" dirty="0"/>
              <a:t>Motor diésel de la marca CUMMINS</a:t>
            </a:r>
            <a:endParaRPr lang="es-CO" sz="900" dirty="0"/>
          </a:p>
        </p:txBody>
      </p:sp>
      <p:sp>
        <p:nvSpPr>
          <p:cNvPr id="12" name="Rectangle 135">
            <a:extLst>
              <a:ext uri="{FF2B5EF4-FFF2-40B4-BE49-F238E27FC236}">
                <a16:creationId xmlns:a16="http://schemas.microsoft.com/office/drawing/2014/main" id="{67BFB1E2-22B5-E80F-9DE6-8BA069D8BE46}"/>
              </a:ext>
            </a:extLst>
          </p:cNvPr>
          <p:cNvSpPr/>
          <p:nvPr/>
        </p:nvSpPr>
        <p:spPr>
          <a:xfrm>
            <a:off x="2084038" y="3731491"/>
            <a:ext cx="913162" cy="391264"/>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lvl="0"/>
            <a:r>
              <a:rPr lang="es-CO" sz="900" dirty="0"/>
              <a:t>Subsistema de </a:t>
            </a:r>
            <a:r>
              <a:rPr lang="es-CO" sz="900" dirty="0" smtClean="0"/>
              <a:t>enfriamiento</a:t>
            </a:r>
            <a:endParaRPr lang="es-CO" sz="900" dirty="0"/>
          </a:p>
        </p:txBody>
      </p:sp>
      <p:sp>
        <p:nvSpPr>
          <p:cNvPr id="13" name="Rectangle 135">
            <a:extLst>
              <a:ext uri="{FF2B5EF4-FFF2-40B4-BE49-F238E27FC236}">
                <a16:creationId xmlns:a16="http://schemas.microsoft.com/office/drawing/2014/main" id="{67BFB1E2-22B5-E80F-9DE6-8BA069D8BE46}"/>
              </a:ext>
            </a:extLst>
          </p:cNvPr>
          <p:cNvSpPr/>
          <p:nvPr/>
        </p:nvSpPr>
        <p:spPr>
          <a:xfrm>
            <a:off x="3403061" y="3739446"/>
            <a:ext cx="913162" cy="391264"/>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lvl="0"/>
            <a:r>
              <a:rPr lang="es-CO" sz="900" dirty="0"/>
              <a:t>Subsistema de </a:t>
            </a:r>
            <a:r>
              <a:rPr lang="es-CO" sz="900" dirty="0" smtClean="0"/>
              <a:t>combustible</a:t>
            </a:r>
            <a:endParaRPr lang="es-CO" sz="900" dirty="0"/>
          </a:p>
        </p:txBody>
      </p:sp>
      <p:sp>
        <p:nvSpPr>
          <p:cNvPr id="14" name="Rectangle 135">
            <a:extLst>
              <a:ext uri="{FF2B5EF4-FFF2-40B4-BE49-F238E27FC236}">
                <a16:creationId xmlns:a16="http://schemas.microsoft.com/office/drawing/2014/main" id="{67BFB1E2-22B5-E80F-9DE6-8BA069D8BE46}"/>
              </a:ext>
            </a:extLst>
          </p:cNvPr>
          <p:cNvSpPr/>
          <p:nvPr/>
        </p:nvSpPr>
        <p:spPr>
          <a:xfrm>
            <a:off x="4722084" y="3739446"/>
            <a:ext cx="913162" cy="391264"/>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lvl="0"/>
            <a:r>
              <a:rPr lang="es-CO" sz="900" dirty="0"/>
              <a:t>Subsistema de </a:t>
            </a:r>
            <a:r>
              <a:rPr lang="es-CO" sz="900" dirty="0" smtClean="0"/>
              <a:t>lubricación</a:t>
            </a:r>
            <a:endParaRPr lang="es-CO" sz="900" dirty="0"/>
          </a:p>
        </p:txBody>
      </p:sp>
      <p:pic>
        <p:nvPicPr>
          <p:cNvPr id="1026" name="Picture 2" descr="Rigid Dump Trucks - Hitachi Construction Machinery Austral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1748" y="-485777"/>
            <a:ext cx="4762500" cy="4762500"/>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35">
            <a:extLst>
              <a:ext uri="{FF2B5EF4-FFF2-40B4-BE49-F238E27FC236}">
                <a16:creationId xmlns:a16="http://schemas.microsoft.com/office/drawing/2014/main" id="{67BFB1E2-22B5-E80F-9DE6-8BA069D8BE46}"/>
              </a:ext>
            </a:extLst>
          </p:cNvPr>
          <p:cNvSpPr/>
          <p:nvPr/>
        </p:nvSpPr>
        <p:spPr>
          <a:xfrm>
            <a:off x="2084038" y="5539729"/>
            <a:ext cx="913162" cy="391264"/>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lvl="0"/>
            <a:r>
              <a:rPr lang="es-CO" sz="900" dirty="0"/>
              <a:t>Subsistema de </a:t>
            </a:r>
            <a:r>
              <a:rPr lang="es-CO" sz="900" dirty="0" smtClean="0"/>
              <a:t>Admisión y escape</a:t>
            </a:r>
            <a:endParaRPr lang="es-CO" sz="900" dirty="0"/>
          </a:p>
        </p:txBody>
      </p:sp>
      <p:sp>
        <p:nvSpPr>
          <p:cNvPr id="18" name="Rectangle 135">
            <a:extLst>
              <a:ext uri="{FF2B5EF4-FFF2-40B4-BE49-F238E27FC236}">
                <a16:creationId xmlns:a16="http://schemas.microsoft.com/office/drawing/2014/main" id="{67BFB1E2-22B5-E80F-9DE6-8BA069D8BE46}"/>
              </a:ext>
            </a:extLst>
          </p:cNvPr>
          <p:cNvSpPr/>
          <p:nvPr/>
        </p:nvSpPr>
        <p:spPr>
          <a:xfrm>
            <a:off x="3401903" y="5545181"/>
            <a:ext cx="913162" cy="391264"/>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lvl="0"/>
            <a:r>
              <a:rPr lang="es-CO" sz="900" dirty="0"/>
              <a:t>Subsistema de </a:t>
            </a:r>
            <a:r>
              <a:rPr lang="es-CO" sz="900" dirty="0" smtClean="0"/>
              <a:t>eléctrico</a:t>
            </a:r>
            <a:endParaRPr lang="es-CO" sz="900" dirty="0"/>
          </a:p>
        </p:txBody>
      </p:sp>
      <p:sp>
        <p:nvSpPr>
          <p:cNvPr id="19" name="Rectangle 135">
            <a:extLst>
              <a:ext uri="{FF2B5EF4-FFF2-40B4-BE49-F238E27FC236}">
                <a16:creationId xmlns:a16="http://schemas.microsoft.com/office/drawing/2014/main" id="{67BFB1E2-22B5-E80F-9DE6-8BA069D8BE46}"/>
              </a:ext>
            </a:extLst>
          </p:cNvPr>
          <p:cNvSpPr/>
          <p:nvPr/>
        </p:nvSpPr>
        <p:spPr>
          <a:xfrm>
            <a:off x="4718612" y="5531500"/>
            <a:ext cx="913162" cy="399493"/>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lvl="0"/>
            <a:r>
              <a:rPr lang="es-CO" sz="900" dirty="0"/>
              <a:t>Subsistema de </a:t>
            </a:r>
            <a:r>
              <a:rPr lang="es-CO" sz="900" dirty="0" smtClean="0"/>
              <a:t>control</a:t>
            </a:r>
            <a:endParaRPr lang="es-CO" sz="900" dirty="0"/>
          </a:p>
        </p:txBody>
      </p:sp>
      <p:sp>
        <p:nvSpPr>
          <p:cNvPr id="20" name="Rectangle 135">
            <a:extLst>
              <a:ext uri="{FF2B5EF4-FFF2-40B4-BE49-F238E27FC236}">
                <a16:creationId xmlns:a16="http://schemas.microsoft.com/office/drawing/2014/main" id="{67BFB1E2-22B5-E80F-9DE6-8BA069D8BE46}"/>
              </a:ext>
            </a:extLst>
          </p:cNvPr>
          <p:cNvSpPr/>
          <p:nvPr/>
        </p:nvSpPr>
        <p:spPr>
          <a:xfrm>
            <a:off x="6808111" y="4577067"/>
            <a:ext cx="1399593" cy="521861"/>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algn="ctr"/>
            <a:r>
              <a:rPr lang="es-MX" sz="900" dirty="0" smtClean="0"/>
              <a:t>Alternador Principal</a:t>
            </a:r>
            <a:endParaRPr lang="es-CO" sz="900" dirty="0"/>
          </a:p>
        </p:txBody>
      </p:sp>
      <p:cxnSp>
        <p:nvCxnSpPr>
          <p:cNvPr id="21" name="Straight Connector 145">
            <a:extLst>
              <a:ext uri="{FF2B5EF4-FFF2-40B4-BE49-F238E27FC236}">
                <a16:creationId xmlns:a16="http://schemas.microsoft.com/office/drawing/2014/main" id="{9998E1D5-D63B-F6A2-682F-DE1FF28D5076}"/>
              </a:ext>
            </a:extLst>
          </p:cNvPr>
          <p:cNvCxnSpPr>
            <a:cxnSpLocks/>
          </p:cNvCxnSpPr>
          <p:nvPr/>
        </p:nvCxnSpPr>
        <p:spPr>
          <a:xfrm>
            <a:off x="6013431" y="6580525"/>
            <a:ext cx="1212792"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145">
            <a:extLst>
              <a:ext uri="{FF2B5EF4-FFF2-40B4-BE49-F238E27FC236}">
                <a16:creationId xmlns:a16="http://schemas.microsoft.com/office/drawing/2014/main" id="{9998E1D5-D63B-F6A2-682F-DE1FF28D5076}"/>
              </a:ext>
            </a:extLst>
          </p:cNvPr>
          <p:cNvCxnSpPr>
            <a:cxnSpLocks/>
            <a:endCxn id="20" idx="1"/>
          </p:cNvCxnSpPr>
          <p:nvPr/>
        </p:nvCxnSpPr>
        <p:spPr>
          <a:xfrm>
            <a:off x="4568797" y="4837997"/>
            <a:ext cx="2239314" cy="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Rectangle 135">
            <a:extLst>
              <a:ext uri="{FF2B5EF4-FFF2-40B4-BE49-F238E27FC236}">
                <a16:creationId xmlns:a16="http://schemas.microsoft.com/office/drawing/2014/main" id="{67BFB1E2-22B5-E80F-9DE6-8BA069D8BE46}"/>
              </a:ext>
            </a:extLst>
          </p:cNvPr>
          <p:cNvSpPr/>
          <p:nvPr/>
        </p:nvSpPr>
        <p:spPr>
          <a:xfrm>
            <a:off x="7226223" y="3872915"/>
            <a:ext cx="913162" cy="391264"/>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lvl="0"/>
            <a:r>
              <a:rPr lang="es-CO" sz="900" dirty="0" smtClean="0"/>
              <a:t>Gabinete de control AC</a:t>
            </a:r>
            <a:endParaRPr lang="es-CO" sz="900" dirty="0"/>
          </a:p>
        </p:txBody>
      </p:sp>
      <p:sp>
        <p:nvSpPr>
          <p:cNvPr id="25" name="Rectangle 135">
            <a:extLst>
              <a:ext uri="{FF2B5EF4-FFF2-40B4-BE49-F238E27FC236}">
                <a16:creationId xmlns:a16="http://schemas.microsoft.com/office/drawing/2014/main" id="{67BFB1E2-22B5-E80F-9DE6-8BA069D8BE46}"/>
              </a:ext>
            </a:extLst>
          </p:cNvPr>
          <p:cNvSpPr/>
          <p:nvPr/>
        </p:nvSpPr>
        <p:spPr>
          <a:xfrm>
            <a:off x="8308068" y="3876896"/>
            <a:ext cx="913162" cy="391264"/>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lvl="0"/>
            <a:r>
              <a:rPr lang="es-CO" sz="900" dirty="0" smtClean="0"/>
              <a:t>Control de tracción</a:t>
            </a:r>
            <a:endParaRPr lang="es-CO" sz="900" dirty="0"/>
          </a:p>
        </p:txBody>
      </p:sp>
      <p:sp>
        <p:nvSpPr>
          <p:cNvPr id="26" name="Rectangle 135">
            <a:extLst>
              <a:ext uri="{FF2B5EF4-FFF2-40B4-BE49-F238E27FC236}">
                <a16:creationId xmlns:a16="http://schemas.microsoft.com/office/drawing/2014/main" id="{67BFB1E2-22B5-E80F-9DE6-8BA069D8BE46}"/>
              </a:ext>
            </a:extLst>
          </p:cNvPr>
          <p:cNvSpPr/>
          <p:nvPr/>
        </p:nvSpPr>
        <p:spPr>
          <a:xfrm>
            <a:off x="7907243" y="5391551"/>
            <a:ext cx="913162" cy="391264"/>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lvl="0"/>
            <a:r>
              <a:rPr lang="es-CO" sz="900" dirty="0" err="1" smtClean="0"/>
              <a:t>Grid</a:t>
            </a:r>
            <a:r>
              <a:rPr lang="es-CO" sz="900" dirty="0" smtClean="0"/>
              <a:t> Boxes</a:t>
            </a:r>
            <a:endParaRPr lang="es-CO" sz="900" dirty="0"/>
          </a:p>
        </p:txBody>
      </p:sp>
      <p:sp>
        <p:nvSpPr>
          <p:cNvPr id="27" name="Rectangle 135">
            <a:extLst>
              <a:ext uri="{FF2B5EF4-FFF2-40B4-BE49-F238E27FC236}">
                <a16:creationId xmlns:a16="http://schemas.microsoft.com/office/drawing/2014/main" id="{67BFB1E2-22B5-E80F-9DE6-8BA069D8BE46}"/>
              </a:ext>
            </a:extLst>
          </p:cNvPr>
          <p:cNvSpPr/>
          <p:nvPr/>
        </p:nvSpPr>
        <p:spPr>
          <a:xfrm>
            <a:off x="9433105" y="4122755"/>
            <a:ext cx="913162" cy="697308"/>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lvl="0"/>
            <a:r>
              <a:rPr lang="es-CO" sz="900" dirty="0" smtClean="0"/>
              <a:t>Motor de tracción</a:t>
            </a:r>
            <a:endParaRPr lang="es-CO" sz="900" dirty="0"/>
          </a:p>
        </p:txBody>
      </p:sp>
      <p:sp>
        <p:nvSpPr>
          <p:cNvPr id="28" name="Rectangle 135">
            <a:extLst>
              <a:ext uri="{FF2B5EF4-FFF2-40B4-BE49-F238E27FC236}">
                <a16:creationId xmlns:a16="http://schemas.microsoft.com/office/drawing/2014/main" id="{67BFB1E2-22B5-E80F-9DE6-8BA069D8BE46}"/>
              </a:ext>
            </a:extLst>
          </p:cNvPr>
          <p:cNvSpPr/>
          <p:nvPr/>
        </p:nvSpPr>
        <p:spPr>
          <a:xfrm>
            <a:off x="9433105" y="5002332"/>
            <a:ext cx="913162" cy="697308"/>
          </a:xfrm>
          <a:prstGeom prst="rect">
            <a:avLst/>
          </a:prstGeom>
          <a:solidFill>
            <a:srgbClr val="FFCC66"/>
          </a:solidFill>
        </p:spPr>
        <p:style>
          <a:lnRef idx="2">
            <a:schemeClr val="dk1"/>
          </a:lnRef>
          <a:fillRef idx="1">
            <a:schemeClr val="lt1"/>
          </a:fillRef>
          <a:effectRef idx="0">
            <a:schemeClr val="dk1"/>
          </a:effectRef>
          <a:fontRef idx="minor">
            <a:schemeClr val="dk1"/>
          </a:fontRef>
        </p:style>
        <p:txBody>
          <a:bodyPr rtlCol="0" anchor="ctr"/>
          <a:lstStyle/>
          <a:p>
            <a:pPr lvl="0"/>
            <a:r>
              <a:rPr lang="es-CO" sz="900" dirty="0"/>
              <a:t>Motor de tracción</a:t>
            </a:r>
            <a:endParaRPr lang="es-CO" sz="900" dirty="0"/>
          </a:p>
        </p:txBody>
      </p:sp>
    </p:spTree>
    <p:extLst>
      <p:ext uri="{BB962C8B-B14F-4D97-AF65-F5344CB8AC3E}">
        <p14:creationId xmlns:p14="http://schemas.microsoft.com/office/powerpoint/2010/main" val="59591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083" y="548006"/>
            <a:ext cx="2129444" cy="565900"/>
          </a:xfrm>
        </p:spPr>
        <p:txBody>
          <a:bodyPr>
            <a:normAutofit fontScale="90000"/>
          </a:bodyPr>
          <a:lstStyle/>
          <a:p>
            <a:r>
              <a:rPr lang="es-CO" sz="2200" dirty="0">
                <a:latin typeface="Arial" panose="020B0604020202020204" pitchFamily="34" charset="0"/>
                <a:cs typeface="Arial" panose="020B0604020202020204" pitchFamily="34" charset="0"/>
              </a:rPr>
              <a:t>HIPOTESIS</a:t>
            </a:r>
            <a:r>
              <a:rPr lang="es-CO" dirty="0"/>
              <a:t/>
            </a:r>
            <a:br>
              <a:rPr lang="es-CO" dirty="0"/>
            </a:br>
            <a:endParaRPr lang="es-CO"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422564" y="1027603"/>
            <a:ext cx="4556760" cy="4351338"/>
          </a:xfrm>
        </p:spPr>
        <p:txBody>
          <a:bodyPr>
            <a:normAutofit/>
          </a:bodyPr>
          <a:lstStyle/>
          <a:p>
            <a:pPr marL="0" indent="0" algn="just">
              <a:lnSpc>
                <a:spcPct val="150000"/>
              </a:lnSpc>
              <a:buNone/>
            </a:pPr>
            <a:r>
              <a:rPr lang="es-CO" sz="1100" dirty="0">
                <a:latin typeface="Arial" panose="020B0604020202020204" pitchFamily="34" charset="0"/>
                <a:cs typeface="Arial" panose="020B0604020202020204" pitchFamily="34" charset="0"/>
              </a:rPr>
              <a:t>El desarrollo de una estrategia de Mantenimiento Centrado en Confiabilidad (RCM) propuesta para el Camión minero, busca de manera concisa brindar herramientas a los analistas y planeadores de mantenimiento en aras de la implementación de un sistema de gestión basado en la agrupación de tareas de mantenimiento preventivo y análisis predictivo, sin dejar de lado las tareas correctivas de las condiciones o fallas que se </a:t>
            </a:r>
            <a:r>
              <a:rPr lang="es-CO" sz="1100" dirty="0" smtClean="0">
                <a:latin typeface="Arial" panose="020B0604020202020204" pitchFamily="34" charset="0"/>
                <a:cs typeface="Arial" panose="020B0604020202020204" pitchFamily="34" charset="0"/>
              </a:rPr>
              <a:t>puedan </a:t>
            </a:r>
            <a:r>
              <a:rPr lang="es-CO" sz="1100" dirty="0">
                <a:latin typeface="Arial" panose="020B0604020202020204" pitchFamily="34" charset="0"/>
                <a:cs typeface="Arial" panose="020B0604020202020204" pitchFamily="34" charset="0"/>
              </a:rPr>
              <a:t>presentar a lo largo del tiempo de vida útil del equipo, esto gracias a la operación normal dentro del contexto operacional que se brinda al interior de la mina, y teniendo en cuenta que la misma estrategia de RCM los contempla como parte de sus estándares a implementar. Con esto, se busca no solo el uso optimizado de los costos, sino también un aumento en la disponibilidad y confiabilidad de la flota. Identificando los modos de falla potenciales que se pueden presentar de manera temprana y asociando tareas y recursos para mitigar la ocurrencia de estos.</a:t>
            </a:r>
          </a:p>
          <a:p>
            <a:pPr marL="0" indent="0">
              <a:buNone/>
            </a:pPr>
            <a:endParaRPr lang="es-CO" dirty="0"/>
          </a:p>
        </p:txBody>
      </p:sp>
      <p:sp>
        <p:nvSpPr>
          <p:cNvPr id="4" name="CuadroTexto 3"/>
          <p:cNvSpPr txBox="1"/>
          <p:nvPr/>
        </p:nvSpPr>
        <p:spPr>
          <a:xfrm>
            <a:off x="6483927" y="1288955"/>
            <a:ext cx="4563687" cy="400110"/>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OBJETIVO GENERAL</a:t>
            </a:r>
            <a:endParaRPr lang="es-CO" sz="2000" dirty="0">
              <a:latin typeface="Arial" panose="020B0604020202020204" pitchFamily="34" charset="0"/>
              <a:cs typeface="Arial" panose="020B0604020202020204" pitchFamily="34" charset="0"/>
            </a:endParaRPr>
          </a:p>
        </p:txBody>
      </p:sp>
      <p:sp>
        <p:nvSpPr>
          <p:cNvPr id="5" name="CuadroTexto 4"/>
          <p:cNvSpPr txBox="1"/>
          <p:nvPr/>
        </p:nvSpPr>
        <p:spPr>
          <a:xfrm>
            <a:off x="5586153" y="2103120"/>
            <a:ext cx="6018414" cy="430887"/>
          </a:xfrm>
          <a:prstGeom prst="rect">
            <a:avLst/>
          </a:prstGeom>
          <a:noFill/>
        </p:spPr>
        <p:txBody>
          <a:bodyPr wrap="square" rtlCol="0">
            <a:spAutoFit/>
          </a:bodyPr>
          <a:lstStyle/>
          <a:p>
            <a:pPr algn="just"/>
            <a:r>
              <a:rPr lang="es-CO" sz="1100" dirty="0">
                <a:latin typeface="Arial" panose="020B0604020202020204" pitchFamily="34" charset="0"/>
                <a:cs typeface="Arial" panose="020B0604020202020204" pitchFamily="34" charset="0"/>
              </a:rPr>
              <a:t>Desarrollar el estudio de Mantenimiento Centrado en Confiabilidad (RCM) de la sección de potencia del camión eléctrico Hitachi EH-4000 AC 2.</a:t>
            </a:r>
          </a:p>
        </p:txBody>
      </p:sp>
      <p:sp>
        <p:nvSpPr>
          <p:cNvPr id="6" name="CuadroTexto 5"/>
          <p:cNvSpPr txBox="1"/>
          <p:nvPr/>
        </p:nvSpPr>
        <p:spPr>
          <a:xfrm>
            <a:off x="6483927" y="2948062"/>
            <a:ext cx="4098175" cy="400110"/>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OBJETIVOS ESPECIFICOS</a:t>
            </a:r>
            <a:endParaRPr lang="es-CO" sz="2000" dirty="0">
              <a:latin typeface="Arial" panose="020B0604020202020204" pitchFamily="34" charset="0"/>
              <a:cs typeface="Arial" panose="020B0604020202020204" pitchFamily="34" charset="0"/>
            </a:endParaRPr>
          </a:p>
        </p:txBody>
      </p:sp>
      <p:sp>
        <p:nvSpPr>
          <p:cNvPr id="7" name="CuadroTexto 6"/>
          <p:cNvSpPr txBox="1"/>
          <p:nvPr/>
        </p:nvSpPr>
        <p:spPr>
          <a:xfrm>
            <a:off x="5586154" y="3591098"/>
            <a:ext cx="6018413" cy="2631490"/>
          </a:xfrm>
          <a:prstGeom prst="rect">
            <a:avLst/>
          </a:prstGeom>
          <a:noFill/>
        </p:spPr>
        <p:txBody>
          <a:bodyPr wrap="square" rtlCol="0">
            <a:spAutoFit/>
          </a:bodyPr>
          <a:lstStyle/>
          <a:p>
            <a:pPr lvl="0" algn="just"/>
            <a:r>
              <a:rPr lang="es-CO" sz="1100" dirty="0" smtClean="0">
                <a:latin typeface="Arial" panose="020B0604020202020204" pitchFamily="34" charset="0"/>
                <a:cs typeface="Arial" panose="020B0604020202020204" pitchFamily="34" charset="0"/>
              </a:rPr>
              <a:t>- Identificar </a:t>
            </a:r>
            <a:r>
              <a:rPr lang="es-CO" sz="1100" dirty="0">
                <a:latin typeface="Arial" panose="020B0604020202020204" pitchFamily="34" charset="0"/>
                <a:cs typeface="Arial" panose="020B0604020202020204" pitchFamily="34" charset="0"/>
              </a:rPr>
              <a:t>el árbol de equipo o jerarquía que conforma el sistema de potencia de los camiones Hitachi EH-4000 AC 2</a:t>
            </a:r>
            <a:r>
              <a:rPr lang="es-CO" sz="1100" dirty="0" smtClean="0">
                <a:latin typeface="Arial" panose="020B0604020202020204" pitchFamily="34" charset="0"/>
                <a:cs typeface="Arial" panose="020B0604020202020204" pitchFamily="34" charset="0"/>
              </a:rPr>
              <a:t>.</a:t>
            </a:r>
          </a:p>
          <a:p>
            <a:pPr lvl="0" algn="just"/>
            <a:endParaRPr lang="es-CO" sz="1100" dirty="0">
              <a:latin typeface="Arial" panose="020B0604020202020204" pitchFamily="34" charset="0"/>
              <a:cs typeface="Arial" panose="020B0604020202020204" pitchFamily="34" charset="0"/>
            </a:endParaRPr>
          </a:p>
          <a:p>
            <a:pPr lvl="0" algn="just"/>
            <a:r>
              <a:rPr lang="es-CO" sz="1100" dirty="0" smtClean="0">
                <a:latin typeface="Arial" panose="020B0604020202020204" pitchFamily="34" charset="0"/>
                <a:cs typeface="Arial" panose="020B0604020202020204" pitchFamily="34" charset="0"/>
              </a:rPr>
              <a:t>- Determinar </a:t>
            </a:r>
            <a:r>
              <a:rPr lang="es-CO" sz="1100" dirty="0">
                <a:latin typeface="Arial" panose="020B0604020202020204" pitchFamily="34" charset="0"/>
                <a:cs typeface="Arial" panose="020B0604020202020204" pitchFamily="34" charset="0"/>
              </a:rPr>
              <a:t>las funciones y las fallas funcionales de cada uno de los componentes</a:t>
            </a:r>
            <a:r>
              <a:rPr lang="es-CO" sz="1100" dirty="0" smtClean="0">
                <a:latin typeface="Arial" panose="020B0604020202020204" pitchFamily="34" charset="0"/>
                <a:cs typeface="Arial" panose="020B0604020202020204" pitchFamily="34" charset="0"/>
              </a:rPr>
              <a:t>.</a:t>
            </a:r>
          </a:p>
          <a:p>
            <a:pPr lvl="0" algn="just"/>
            <a:endParaRPr lang="es-CO" sz="1100" dirty="0">
              <a:latin typeface="Arial" panose="020B0604020202020204" pitchFamily="34" charset="0"/>
              <a:cs typeface="Arial" panose="020B0604020202020204" pitchFamily="34" charset="0"/>
            </a:endParaRPr>
          </a:p>
          <a:p>
            <a:pPr lvl="0" algn="just"/>
            <a:r>
              <a:rPr lang="es-CO" sz="1100" dirty="0" smtClean="0">
                <a:latin typeface="Arial" panose="020B0604020202020204" pitchFamily="34" charset="0"/>
                <a:cs typeface="Arial" panose="020B0604020202020204" pitchFamily="34" charset="0"/>
              </a:rPr>
              <a:t>- Establecer </a:t>
            </a:r>
            <a:r>
              <a:rPr lang="es-CO" sz="1100" dirty="0">
                <a:latin typeface="Arial" panose="020B0604020202020204" pitchFamily="34" charset="0"/>
                <a:cs typeface="Arial" panose="020B0604020202020204" pitchFamily="34" charset="0"/>
              </a:rPr>
              <a:t>los modos de falla potenciales, así como la causa de la falla, para las partes </a:t>
            </a:r>
            <a:r>
              <a:rPr lang="es-CO" sz="1100" dirty="0" err="1">
                <a:latin typeface="Arial" panose="020B0604020202020204" pitchFamily="34" charset="0"/>
                <a:cs typeface="Arial" panose="020B0604020202020204" pitchFamily="34" charset="0"/>
              </a:rPr>
              <a:t>mantenibles</a:t>
            </a:r>
            <a:r>
              <a:rPr lang="es-CO" sz="1100" dirty="0">
                <a:latin typeface="Arial" panose="020B0604020202020204" pitchFamily="34" charset="0"/>
                <a:cs typeface="Arial" panose="020B0604020202020204" pitchFamily="34" charset="0"/>
              </a:rPr>
              <a:t> identificadas</a:t>
            </a:r>
            <a:r>
              <a:rPr lang="es-CO" sz="1100" dirty="0" smtClean="0">
                <a:latin typeface="Arial" panose="020B0604020202020204" pitchFamily="34" charset="0"/>
                <a:cs typeface="Arial" panose="020B0604020202020204" pitchFamily="34" charset="0"/>
              </a:rPr>
              <a:t>.</a:t>
            </a:r>
          </a:p>
          <a:p>
            <a:pPr lvl="0" algn="just"/>
            <a:endParaRPr lang="es-CO" sz="1100" dirty="0">
              <a:latin typeface="Arial" panose="020B0604020202020204" pitchFamily="34" charset="0"/>
              <a:cs typeface="Arial" panose="020B0604020202020204" pitchFamily="34" charset="0"/>
            </a:endParaRPr>
          </a:p>
          <a:p>
            <a:pPr lvl="0" algn="just"/>
            <a:r>
              <a:rPr lang="es-CO" sz="1100" dirty="0" smtClean="0">
                <a:latin typeface="Arial" panose="020B0604020202020204" pitchFamily="34" charset="0"/>
                <a:cs typeface="Arial" panose="020B0604020202020204" pitchFamily="34" charset="0"/>
              </a:rPr>
              <a:t>- Calcular </a:t>
            </a:r>
            <a:r>
              <a:rPr lang="es-CO" sz="1100" dirty="0">
                <a:latin typeface="Arial" panose="020B0604020202020204" pitchFamily="34" charset="0"/>
                <a:cs typeface="Arial" panose="020B0604020202020204" pitchFamily="34" charset="0"/>
              </a:rPr>
              <a:t>y asignar los tiempos medios entre fallas (MTBF) asociados a los diferentes modos de falla</a:t>
            </a:r>
            <a:r>
              <a:rPr lang="es-CO" sz="1100" dirty="0" smtClean="0">
                <a:latin typeface="Arial" panose="020B0604020202020204" pitchFamily="34" charset="0"/>
                <a:cs typeface="Arial" panose="020B0604020202020204" pitchFamily="34" charset="0"/>
              </a:rPr>
              <a:t>.</a:t>
            </a:r>
          </a:p>
          <a:p>
            <a:pPr lvl="0" algn="just"/>
            <a:endParaRPr lang="es-CO" sz="1100" dirty="0">
              <a:latin typeface="Arial" panose="020B0604020202020204" pitchFamily="34" charset="0"/>
              <a:cs typeface="Arial" panose="020B0604020202020204" pitchFamily="34" charset="0"/>
            </a:endParaRPr>
          </a:p>
          <a:p>
            <a:pPr lvl="0" algn="just"/>
            <a:r>
              <a:rPr lang="es-CO" sz="1100" dirty="0" smtClean="0">
                <a:latin typeface="Arial" panose="020B0604020202020204" pitchFamily="34" charset="0"/>
                <a:cs typeface="Arial" panose="020B0604020202020204" pitchFamily="34" charset="0"/>
              </a:rPr>
              <a:t>- Asignar </a:t>
            </a:r>
            <a:r>
              <a:rPr lang="es-CO" sz="1100" dirty="0">
                <a:latin typeface="Arial" panose="020B0604020202020204" pitchFamily="34" charset="0"/>
                <a:cs typeface="Arial" panose="020B0604020202020204" pitchFamily="34" charset="0"/>
              </a:rPr>
              <a:t>tareas correctivas, preventivas y predictivas, a los modos de falla identificados</a:t>
            </a:r>
            <a:r>
              <a:rPr lang="es-CO" sz="1100" dirty="0" smtClean="0">
                <a:latin typeface="Arial" panose="020B0604020202020204" pitchFamily="34" charset="0"/>
                <a:cs typeface="Arial" panose="020B0604020202020204" pitchFamily="34" charset="0"/>
              </a:rPr>
              <a:t>.</a:t>
            </a:r>
          </a:p>
          <a:p>
            <a:pPr lvl="0" algn="just"/>
            <a:endParaRPr lang="es-CO" sz="1100" dirty="0">
              <a:latin typeface="Arial" panose="020B0604020202020204" pitchFamily="34" charset="0"/>
              <a:cs typeface="Arial" panose="020B0604020202020204" pitchFamily="34" charset="0"/>
            </a:endParaRPr>
          </a:p>
          <a:p>
            <a:pPr algn="just"/>
            <a:r>
              <a:rPr lang="es-CO" sz="1100" dirty="0" smtClean="0">
                <a:latin typeface="Arial" panose="020B0604020202020204" pitchFamily="34" charset="0"/>
                <a:cs typeface="Arial" panose="020B0604020202020204" pitchFamily="34" charset="0"/>
              </a:rPr>
              <a:t>- Realizar </a:t>
            </a:r>
            <a:r>
              <a:rPr lang="es-CO" sz="1100" dirty="0">
                <a:latin typeface="Arial" panose="020B0604020202020204" pitchFamily="34" charset="0"/>
                <a:cs typeface="Arial" panose="020B0604020202020204" pitchFamily="34" charset="0"/>
              </a:rPr>
              <a:t>simulaciones y proyecciones de disponibilidad operacional de la sección de potencia de los camiones eléctricos Hitachi a tiempos operacionales de 1, 3 y 5 años.</a:t>
            </a:r>
            <a:endParaRPr lang="es-CO" sz="1100" dirty="0">
              <a:latin typeface="Arial" panose="020B0604020202020204" pitchFamily="34" charset="0"/>
              <a:cs typeface="Arial" panose="020B0604020202020204" pitchFamily="34" charset="0"/>
            </a:endParaRPr>
          </a:p>
        </p:txBody>
      </p:sp>
      <p:cxnSp>
        <p:nvCxnSpPr>
          <p:cNvPr id="8" name="Straight Connector 3">
            <a:extLst>
              <a:ext uri="{FF2B5EF4-FFF2-40B4-BE49-F238E27FC236}">
                <a16:creationId xmlns:a16="http://schemas.microsoft.com/office/drawing/2014/main" id="{60AB0AC4-E618-59FA-8A81-943E6294827F}"/>
              </a:ext>
            </a:extLst>
          </p:cNvPr>
          <p:cNvCxnSpPr/>
          <p:nvPr/>
        </p:nvCxnSpPr>
        <p:spPr>
          <a:xfrm>
            <a:off x="5291327" y="350271"/>
            <a:ext cx="0" cy="5872317"/>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35377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Straight Connector 102">
            <a:extLst>
              <a:ext uri="{FF2B5EF4-FFF2-40B4-BE49-F238E27FC236}">
                <a16:creationId xmlns:a16="http://schemas.microsoft.com/office/drawing/2014/main" id="{CB80809B-1A0F-5FE5-1AA4-64BA8A3E7A94}"/>
              </a:ext>
            </a:extLst>
          </p:cNvPr>
          <p:cNvCxnSpPr>
            <a:cxnSpLocks/>
            <a:stCxn id="34" idx="2"/>
            <a:endCxn id="52" idx="3"/>
          </p:cNvCxnSpPr>
          <p:nvPr/>
        </p:nvCxnSpPr>
        <p:spPr>
          <a:xfrm flipH="1">
            <a:off x="4111373" y="3613423"/>
            <a:ext cx="5468051" cy="46911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 name="CuadroTexto 3"/>
          <p:cNvSpPr txBox="1"/>
          <p:nvPr/>
        </p:nvSpPr>
        <p:spPr>
          <a:xfrm>
            <a:off x="423949" y="906087"/>
            <a:ext cx="5694218" cy="400110"/>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RCM Mantenimiento Centrado en Confiabilidad</a:t>
            </a:r>
            <a:endParaRPr lang="es-CO" sz="2000" dirty="0">
              <a:latin typeface="Arial" panose="020B0604020202020204" pitchFamily="34" charset="0"/>
              <a:cs typeface="Arial" panose="020B0604020202020204" pitchFamily="34" charset="0"/>
            </a:endParaRPr>
          </a:p>
        </p:txBody>
      </p:sp>
      <p:sp>
        <p:nvSpPr>
          <p:cNvPr id="5" name="CuadroTexto 4"/>
          <p:cNvSpPr txBox="1"/>
          <p:nvPr/>
        </p:nvSpPr>
        <p:spPr>
          <a:xfrm>
            <a:off x="1850829" y="214675"/>
            <a:ext cx="5029200" cy="677108"/>
          </a:xfrm>
          <a:prstGeom prst="rect">
            <a:avLst/>
          </a:prstGeom>
          <a:noFill/>
        </p:spPr>
        <p:txBody>
          <a:bodyPr wrap="square" rtlCol="0">
            <a:spAutoFit/>
          </a:bodyPr>
          <a:lstStyle/>
          <a:p>
            <a:pPr lvl="0"/>
            <a:r>
              <a:rPr lang="es-CO" sz="2000" b="1" dirty="0">
                <a:latin typeface="Arial" panose="020B0604020202020204" pitchFamily="34" charset="0"/>
                <a:cs typeface="Arial" panose="020B0604020202020204" pitchFamily="34" charset="0"/>
              </a:rPr>
              <a:t>METODOLOGÍA</a:t>
            </a:r>
          </a:p>
          <a:p>
            <a:endParaRPr lang="es-CO" dirty="0"/>
          </a:p>
        </p:txBody>
      </p:sp>
      <p:sp>
        <p:nvSpPr>
          <p:cNvPr id="6" name="Rectangle 23">
            <a:extLst>
              <a:ext uri="{FF2B5EF4-FFF2-40B4-BE49-F238E27FC236}">
                <a16:creationId xmlns:a16="http://schemas.microsoft.com/office/drawing/2014/main" id="{994FC048-7628-5A45-368E-A29977218293}"/>
              </a:ext>
            </a:extLst>
          </p:cNvPr>
          <p:cNvSpPr/>
          <p:nvPr/>
        </p:nvSpPr>
        <p:spPr>
          <a:xfrm>
            <a:off x="1694933" y="2260444"/>
            <a:ext cx="1399593" cy="313226"/>
          </a:xfrm>
          <a:prstGeom prst="rect">
            <a:avLst/>
          </a:prstGeom>
          <a:solidFill>
            <a:srgbClr val="003459"/>
          </a:solidFill>
        </p:spPr>
        <p:style>
          <a:lnRef idx="2">
            <a:schemeClr val="dk1"/>
          </a:lnRef>
          <a:fillRef idx="1">
            <a:schemeClr val="lt1"/>
          </a:fillRef>
          <a:effectRef idx="0">
            <a:schemeClr val="dk1"/>
          </a:effectRef>
          <a:fontRef idx="minor">
            <a:schemeClr val="dk1"/>
          </a:fontRef>
        </p:style>
        <p:txBody>
          <a:bodyPr rtlCol="0" anchor="ctr"/>
          <a:lstStyle/>
          <a:p>
            <a:pPr algn="ctr"/>
            <a:r>
              <a:rPr lang="es-CO" sz="900" dirty="0" smtClean="0">
                <a:solidFill>
                  <a:schemeClr val="bg1"/>
                </a:solidFill>
                <a:latin typeface="Arial" panose="020B0604020202020204" pitchFamily="34" charset="0"/>
                <a:cs typeface="Arial" panose="020B0604020202020204" pitchFamily="34" charset="0"/>
              </a:rPr>
              <a:t>Taxonomía</a:t>
            </a:r>
            <a:endParaRPr lang="es-CO" sz="900" dirty="0">
              <a:solidFill>
                <a:schemeClr val="bg1"/>
              </a:solidFill>
              <a:latin typeface="Arial" panose="020B0604020202020204" pitchFamily="34" charset="0"/>
              <a:cs typeface="Arial" panose="020B0604020202020204" pitchFamily="34" charset="0"/>
            </a:endParaRPr>
          </a:p>
        </p:txBody>
      </p:sp>
      <p:sp>
        <p:nvSpPr>
          <p:cNvPr id="7" name="Rectangle 105">
            <a:extLst>
              <a:ext uri="{FF2B5EF4-FFF2-40B4-BE49-F238E27FC236}">
                <a16:creationId xmlns:a16="http://schemas.microsoft.com/office/drawing/2014/main" id="{C223EA40-7207-EADC-7909-3EC41145934C}"/>
              </a:ext>
            </a:extLst>
          </p:cNvPr>
          <p:cNvSpPr/>
          <p:nvPr/>
        </p:nvSpPr>
        <p:spPr>
          <a:xfrm>
            <a:off x="666533" y="2769296"/>
            <a:ext cx="1077186" cy="288168"/>
          </a:xfrm>
          <a:prstGeom prst="rect">
            <a:avLst/>
          </a:prstGeom>
          <a:pattFill prst="wdUpDiag">
            <a:fgClr>
              <a:srgbClr val="FFCC66"/>
            </a:fgClr>
            <a:bgClr>
              <a:srgbClr val="FFE4AF"/>
            </a:bgClr>
          </a:pattFill>
        </p:spPr>
        <p:style>
          <a:lnRef idx="2">
            <a:schemeClr val="dk1"/>
          </a:lnRef>
          <a:fillRef idx="1">
            <a:schemeClr val="lt1"/>
          </a:fillRef>
          <a:effectRef idx="0">
            <a:schemeClr val="dk1"/>
          </a:effectRef>
          <a:fontRef idx="minor">
            <a:schemeClr val="dk1"/>
          </a:fontRef>
        </p:style>
        <p:txBody>
          <a:bodyPr rtlCol="0" anchor="ctr"/>
          <a:lstStyle/>
          <a:p>
            <a:pPr algn="ctr"/>
            <a:r>
              <a:rPr lang="es-CO" sz="800" dirty="0" smtClean="0">
                <a:latin typeface="Arial" panose="020B0604020202020204" pitchFamily="34" charset="0"/>
                <a:cs typeface="Arial" panose="020B0604020202020204" pitchFamily="34" charset="0"/>
              </a:rPr>
              <a:t>Sistema</a:t>
            </a:r>
            <a:endParaRPr lang="es-CO" sz="800" dirty="0">
              <a:latin typeface="Arial" panose="020B0604020202020204" pitchFamily="34" charset="0"/>
              <a:cs typeface="Arial" panose="020B0604020202020204" pitchFamily="34" charset="0"/>
            </a:endParaRPr>
          </a:p>
        </p:txBody>
      </p:sp>
      <p:sp>
        <p:nvSpPr>
          <p:cNvPr id="9" name="Rectangle 105">
            <a:extLst>
              <a:ext uri="{FF2B5EF4-FFF2-40B4-BE49-F238E27FC236}">
                <a16:creationId xmlns:a16="http://schemas.microsoft.com/office/drawing/2014/main" id="{C223EA40-7207-EADC-7909-3EC41145934C}"/>
              </a:ext>
            </a:extLst>
          </p:cNvPr>
          <p:cNvSpPr/>
          <p:nvPr/>
        </p:nvSpPr>
        <p:spPr>
          <a:xfrm>
            <a:off x="1856137" y="2766266"/>
            <a:ext cx="1077186" cy="288168"/>
          </a:xfrm>
          <a:prstGeom prst="rect">
            <a:avLst/>
          </a:prstGeom>
          <a:pattFill prst="wdUpDiag">
            <a:fgClr>
              <a:srgbClr val="FFCC66"/>
            </a:fgClr>
            <a:bgClr>
              <a:srgbClr val="FFE4AF"/>
            </a:bgClr>
          </a:pattFill>
        </p:spPr>
        <p:style>
          <a:lnRef idx="2">
            <a:schemeClr val="dk1"/>
          </a:lnRef>
          <a:fillRef idx="1">
            <a:schemeClr val="lt1"/>
          </a:fillRef>
          <a:effectRef idx="0">
            <a:schemeClr val="dk1"/>
          </a:effectRef>
          <a:fontRef idx="minor">
            <a:schemeClr val="dk1"/>
          </a:fontRef>
        </p:style>
        <p:txBody>
          <a:bodyPr rtlCol="0" anchor="ctr"/>
          <a:lstStyle/>
          <a:p>
            <a:pPr algn="ctr"/>
            <a:r>
              <a:rPr lang="es-CO" sz="800" dirty="0" smtClean="0">
                <a:latin typeface="Arial" panose="020B0604020202020204" pitchFamily="34" charset="0"/>
                <a:cs typeface="Arial" panose="020B0604020202020204" pitchFamily="34" charset="0"/>
              </a:rPr>
              <a:t>Sub sistemas</a:t>
            </a:r>
            <a:endParaRPr lang="es-CO" sz="800" dirty="0">
              <a:latin typeface="Arial" panose="020B0604020202020204" pitchFamily="34" charset="0"/>
              <a:cs typeface="Arial" panose="020B0604020202020204" pitchFamily="34" charset="0"/>
            </a:endParaRPr>
          </a:p>
        </p:txBody>
      </p:sp>
      <p:sp>
        <p:nvSpPr>
          <p:cNvPr id="10" name="Rectangle 105">
            <a:extLst>
              <a:ext uri="{FF2B5EF4-FFF2-40B4-BE49-F238E27FC236}">
                <a16:creationId xmlns:a16="http://schemas.microsoft.com/office/drawing/2014/main" id="{C223EA40-7207-EADC-7909-3EC41145934C}"/>
              </a:ext>
            </a:extLst>
          </p:cNvPr>
          <p:cNvSpPr/>
          <p:nvPr/>
        </p:nvSpPr>
        <p:spPr>
          <a:xfrm>
            <a:off x="3045741" y="2767819"/>
            <a:ext cx="1077186" cy="288168"/>
          </a:xfrm>
          <a:prstGeom prst="rect">
            <a:avLst/>
          </a:prstGeom>
          <a:pattFill prst="wdUpDiag">
            <a:fgClr>
              <a:srgbClr val="FFCC66"/>
            </a:fgClr>
            <a:bgClr>
              <a:srgbClr val="FFE4AF"/>
            </a:bgClr>
          </a:pattFill>
        </p:spPr>
        <p:style>
          <a:lnRef idx="2">
            <a:schemeClr val="dk1"/>
          </a:lnRef>
          <a:fillRef idx="1">
            <a:schemeClr val="lt1"/>
          </a:fillRef>
          <a:effectRef idx="0">
            <a:schemeClr val="dk1"/>
          </a:effectRef>
          <a:fontRef idx="minor">
            <a:schemeClr val="dk1"/>
          </a:fontRef>
        </p:style>
        <p:txBody>
          <a:bodyPr rtlCol="0" anchor="ctr"/>
          <a:lstStyle/>
          <a:p>
            <a:pPr algn="ctr"/>
            <a:r>
              <a:rPr lang="es-MX" sz="800" dirty="0" smtClean="0">
                <a:latin typeface="Arial" panose="020B0604020202020204" pitchFamily="34" charset="0"/>
                <a:cs typeface="Arial" panose="020B0604020202020204" pitchFamily="34" charset="0"/>
              </a:rPr>
              <a:t>Componentes</a:t>
            </a:r>
            <a:endParaRPr lang="es-CO" sz="800" dirty="0">
              <a:latin typeface="Arial" panose="020B0604020202020204" pitchFamily="34" charset="0"/>
              <a:cs typeface="Arial" panose="020B0604020202020204" pitchFamily="34" charset="0"/>
            </a:endParaRPr>
          </a:p>
        </p:txBody>
      </p:sp>
      <p:sp>
        <p:nvSpPr>
          <p:cNvPr id="11" name="Rectangle 27">
            <a:extLst>
              <a:ext uri="{FF2B5EF4-FFF2-40B4-BE49-F238E27FC236}">
                <a16:creationId xmlns:a16="http://schemas.microsoft.com/office/drawing/2014/main" id="{BF07349F-B757-3B32-5587-244E061EC9A1}"/>
              </a:ext>
            </a:extLst>
          </p:cNvPr>
          <p:cNvSpPr/>
          <p:nvPr/>
        </p:nvSpPr>
        <p:spPr>
          <a:xfrm>
            <a:off x="3256456" y="2211675"/>
            <a:ext cx="1002688" cy="205382"/>
          </a:xfrm>
          <a:prstGeom prst="rect">
            <a:avLst/>
          </a:prstGeom>
          <a:solidFill>
            <a:schemeClr val="bg1"/>
          </a:solidFill>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MX" sz="800" b="1" dirty="0" err="1" smtClean="0">
                <a:solidFill>
                  <a:schemeClr val="accent2"/>
                </a:solidFill>
                <a:latin typeface="Arial" panose="020B0604020202020204" pitchFamily="34" charset="0"/>
                <a:cs typeface="Arial" panose="020B0604020202020204" pitchFamily="34" charset="0"/>
              </a:rPr>
              <a:t>ID´s</a:t>
            </a:r>
            <a:r>
              <a:rPr lang="es-MX" sz="800" b="1" dirty="0" smtClean="0">
                <a:solidFill>
                  <a:schemeClr val="accent2"/>
                </a:solidFill>
                <a:latin typeface="Arial" panose="020B0604020202020204" pitchFamily="34" charset="0"/>
                <a:cs typeface="Arial" panose="020B0604020202020204" pitchFamily="34" charset="0"/>
              </a:rPr>
              <a:t> Descripción</a:t>
            </a:r>
            <a:endParaRPr lang="es-CO" sz="800" b="1" dirty="0">
              <a:solidFill>
                <a:schemeClr val="accent2"/>
              </a:solidFill>
              <a:latin typeface="Arial" panose="020B0604020202020204" pitchFamily="34" charset="0"/>
              <a:cs typeface="Arial" panose="020B0604020202020204" pitchFamily="34" charset="0"/>
            </a:endParaRPr>
          </a:p>
        </p:txBody>
      </p:sp>
      <p:cxnSp>
        <p:nvCxnSpPr>
          <p:cNvPr id="12" name="Straight Connector 102">
            <a:extLst>
              <a:ext uri="{FF2B5EF4-FFF2-40B4-BE49-F238E27FC236}">
                <a16:creationId xmlns:a16="http://schemas.microsoft.com/office/drawing/2014/main" id="{CB80809B-1A0F-5FE5-1AA4-64BA8A3E7A94}"/>
              </a:ext>
            </a:extLst>
          </p:cNvPr>
          <p:cNvCxnSpPr>
            <a:cxnSpLocks/>
            <a:stCxn id="6" idx="2"/>
            <a:endCxn id="7" idx="0"/>
          </p:cNvCxnSpPr>
          <p:nvPr/>
        </p:nvCxnSpPr>
        <p:spPr>
          <a:xfrm flipH="1">
            <a:off x="1205126" y="2573670"/>
            <a:ext cx="1189604" cy="195626"/>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02">
            <a:extLst>
              <a:ext uri="{FF2B5EF4-FFF2-40B4-BE49-F238E27FC236}">
                <a16:creationId xmlns:a16="http://schemas.microsoft.com/office/drawing/2014/main" id="{CB80809B-1A0F-5FE5-1AA4-64BA8A3E7A94}"/>
              </a:ext>
            </a:extLst>
          </p:cNvPr>
          <p:cNvCxnSpPr>
            <a:cxnSpLocks/>
            <a:stCxn id="6" idx="2"/>
            <a:endCxn id="9" idx="0"/>
          </p:cNvCxnSpPr>
          <p:nvPr/>
        </p:nvCxnSpPr>
        <p:spPr>
          <a:xfrm>
            <a:off x="2394730" y="2573670"/>
            <a:ext cx="0" cy="192596"/>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02">
            <a:extLst>
              <a:ext uri="{FF2B5EF4-FFF2-40B4-BE49-F238E27FC236}">
                <a16:creationId xmlns:a16="http://schemas.microsoft.com/office/drawing/2014/main" id="{CB80809B-1A0F-5FE5-1AA4-64BA8A3E7A94}"/>
              </a:ext>
            </a:extLst>
          </p:cNvPr>
          <p:cNvCxnSpPr>
            <a:cxnSpLocks/>
            <a:stCxn id="10" idx="0"/>
            <a:endCxn id="6" idx="2"/>
          </p:cNvCxnSpPr>
          <p:nvPr/>
        </p:nvCxnSpPr>
        <p:spPr>
          <a:xfrm flipH="1" flipV="1">
            <a:off x="2394730" y="2573670"/>
            <a:ext cx="1189604" cy="194149"/>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CuadroTexto 22"/>
          <p:cNvSpPr txBox="1"/>
          <p:nvPr/>
        </p:nvSpPr>
        <p:spPr>
          <a:xfrm>
            <a:off x="423949" y="1354544"/>
            <a:ext cx="5207058" cy="1046440"/>
          </a:xfrm>
          <a:prstGeom prst="rect">
            <a:avLst/>
          </a:prstGeom>
          <a:noFill/>
        </p:spPr>
        <p:txBody>
          <a:bodyPr wrap="square" rtlCol="0">
            <a:spAutoFit/>
          </a:bodyPr>
          <a:lstStyle/>
          <a:p>
            <a:pPr algn="just"/>
            <a:r>
              <a:rPr lang="es-MX" sz="1100" dirty="0">
                <a:latin typeface="Arial" panose="020B0604020202020204" pitchFamily="34" charset="0"/>
                <a:cs typeface="Arial" panose="020B0604020202020204" pitchFamily="34" charset="0"/>
              </a:rPr>
              <a:t>Es un proceso específico utilizado para identificar las políticas que deben ser implementadas para el manejo de los modos de falla que pueden causar una falla funcional de cualquier activo físico en un contexto operacional dado” (SAE JA1011, sección 1.1)</a:t>
            </a:r>
          </a:p>
          <a:p>
            <a:endParaRPr lang="es-CO" dirty="0"/>
          </a:p>
        </p:txBody>
      </p:sp>
      <p:sp>
        <p:nvSpPr>
          <p:cNvPr id="24" name="Rectangle 47">
            <a:extLst>
              <a:ext uri="{FF2B5EF4-FFF2-40B4-BE49-F238E27FC236}">
                <a16:creationId xmlns:a16="http://schemas.microsoft.com/office/drawing/2014/main" id="{F0FA812F-425E-3BB1-2C29-D780FD093C02}"/>
              </a:ext>
            </a:extLst>
          </p:cNvPr>
          <p:cNvSpPr/>
          <p:nvPr/>
        </p:nvSpPr>
        <p:spPr>
          <a:xfrm>
            <a:off x="4883094" y="2053219"/>
            <a:ext cx="2195623" cy="912473"/>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algn="just"/>
            <a:r>
              <a:rPr lang="es-CO" sz="900" dirty="0" smtClean="0">
                <a:solidFill>
                  <a:schemeClr val="tx1"/>
                </a:solidFill>
                <a:latin typeface="Arial" panose="020B0604020202020204" pitchFamily="34" charset="0"/>
                <a:cs typeface="Arial" panose="020B0604020202020204" pitchFamily="34" charset="0"/>
              </a:rPr>
              <a:t>Funciones: </a:t>
            </a:r>
            <a:r>
              <a:rPr lang="es-MX" sz="900" dirty="0">
                <a:latin typeface="Arial" panose="020B0604020202020204" pitchFamily="34" charset="0"/>
                <a:cs typeface="Arial" panose="020B0604020202020204" pitchFamily="34" charset="0"/>
              </a:rPr>
              <a:t>“¿Cuáles son las funciones deseadas y los estándares de desempeño asociados del activo en su contexto operacional presente (funciones</a:t>
            </a:r>
            <a:r>
              <a:rPr lang="es-MX" sz="900" dirty="0" smtClean="0">
                <a:latin typeface="Arial" panose="020B0604020202020204" pitchFamily="34" charset="0"/>
                <a:cs typeface="Arial" panose="020B0604020202020204" pitchFamily="34" charset="0"/>
              </a:rPr>
              <a:t>)?”</a:t>
            </a:r>
            <a:endParaRPr lang="es-CO" sz="900" dirty="0">
              <a:solidFill>
                <a:schemeClr val="tx1"/>
              </a:solidFill>
              <a:latin typeface="Arial" panose="020B0604020202020204" pitchFamily="34" charset="0"/>
              <a:cs typeface="Arial" panose="020B0604020202020204" pitchFamily="34" charset="0"/>
            </a:endParaRPr>
          </a:p>
        </p:txBody>
      </p:sp>
      <p:sp>
        <p:nvSpPr>
          <p:cNvPr id="25" name="Rectangle 47">
            <a:extLst>
              <a:ext uri="{FF2B5EF4-FFF2-40B4-BE49-F238E27FC236}">
                <a16:creationId xmlns:a16="http://schemas.microsoft.com/office/drawing/2014/main" id="{F0FA812F-425E-3BB1-2C29-D780FD093C02}"/>
              </a:ext>
            </a:extLst>
          </p:cNvPr>
          <p:cNvSpPr/>
          <p:nvPr/>
        </p:nvSpPr>
        <p:spPr>
          <a:xfrm>
            <a:off x="4883094" y="3148006"/>
            <a:ext cx="2195623" cy="938220"/>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algn="just"/>
            <a:r>
              <a:rPr lang="es-MX" sz="900" dirty="0" smtClean="0">
                <a:solidFill>
                  <a:schemeClr val="tx1"/>
                </a:solidFill>
                <a:latin typeface="Arial" panose="020B0604020202020204" pitchFamily="34" charset="0"/>
                <a:cs typeface="Arial" panose="020B0604020202020204" pitchFamily="34" charset="0"/>
              </a:rPr>
              <a:t>Falla funcionales: </a:t>
            </a:r>
            <a:r>
              <a:rPr lang="es-MX" sz="900" dirty="0">
                <a:latin typeface="Arial" panose="020B0604020202020204" pitchFamily="34" charset="0"/>
                <a:cs typeface="Arial" panose="020B0604020202020204" pitchFamily="34" charset="0"/>
              </a:rPr>
              <a:t>Un estado en el que un activo físico o sistema no se encuentra disponible para ejercer una función específica a un nivel de desempeño deseado</a:t>
            </a:r>
            <a:r>
              <a:rPr lang="es-MX" sz="900" dirty="0" smtClean="0">
                <a:latin typeface="Arial" panose="020B0604020202020204" pitchFamily="34" charset="0"/>
                <a:cs typeface="Arial" panose="020B0604020202020204" pitchFamily="34" charset="0"/>
              </a:rPr>
              <a:t>.</a:t>
            </a:r>
            <a:endParaRPr lang="es-CO" sz="900" dirty="0">
              <a:solidFill>
                <a:schemeClr val="tx1"/>
              </a:solidFill>
              <a:latin typeface="Arial" panose="020B0604020202020204" pitchFamily="34" charset="0"/>
              <a:cs typeface="Arial" panose="020B0604020202020204" pitchFamily="34" charset="0"/>
            </a:endParaRPr>
          </a:p>
        </p:txBody>
      </p:sp>
      <p:cxnSp>
        <p:nvCxnSpPr>
          <p:cNvPr id="26" name="Straight Connector 102">
            <a:extLst>
              <a:ext uri="{FF2B5EF4-FFF2-40B4-BE49-F238E27FC236}">
                <a16:creationId xmlns:a16="http://schemas.microsoft.com/office/drawing/2014/main" id="{CB80809B-1A0F-5FE5-1AA4-64BA8A3E7A94}"/>
              </a:ext>
            </a:extLst>
          </p:cNvPr>
          <p:cNvCxnSpPr>
            <a:cxnSpLocks/>
            <a:stCxn id="25" idx="0"/>
            <a:endCxn id="24" idx="2"/>
          </p:cNvCxnSpPr>
          <p:nvPr/>
        </p:nvCxnSpPr>
        <p:spPr>
          <a:xfrm flipV="1">
            <a:off x="5980906" y="2965692"/>
            <a:ext cx="0" cy="182314"/>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102">
            <a:extLst>
              <a:ext uri="{FF2B5EF4-FFF2-40B4-BE49-F238E27FC236}">
                <a16:creationId xmlns:a16="http://schemas.microsoft.com/office/drawing/2014/main" id="{CB80809B-1A0F-5FE5-1AA4-64BA8A3E7A94}"/>
              </a:ext>
            </a:extLst>
          </p:cNvPr>
          <p:cNvCxnSpPr>
            <a:cxnSpLocks/>
            <a:stCxn id="24" idx="1"/>
            <a:endCxn id="10" idx="3"/>
          </p:cNvCxnSpPr>
          <p:nvPr/>
        </p:nvCxnSpPr>
        <p:spPr>
          <a:xfrm flipH="1">
            <a:off x="4122927" y="2509456"/>
            <a:ext cx="760167" cy="40244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 name="Rectangle 23">
            <a:extLst>
              <a:ext uri="{FF2B5EF4-FFF2-40B4-BE49-F238E27FC236}">
                <a16:creationId xmlns:a16="http://schemas.microsoft.com/office/drawing/2014/main" id="{994FC048-7628-5A45-368E-A29977218293}"/>
              </a:ext>
            </a:extLst>
          </p:cNvPr>
          <p:cNvSpPr/>
          <p:nvPr/>
        </p:nvSpPr>
        <p:spPr>
          <a:xfrm>
            <a:off x="8341275" y="1093499"/>
            <a:ext cx="1317076" cy="212698"/>
          </a:xfrm>
          <a:prstGeom prst="rect">
            <a:avLst/>
          </a:prstGeom>
          <a:solidFill>
            <a:srgbClr val="003459"/>
          </a:solidFill>
        </p:spPr>
        <p:style>
          <a:lnRef idx="2">
            <a:schemeClr val="dk1"/>
          </a:lnRef>
          <a:fillRef idx="1">
            <a:schemeClr val="lt1"/>
          </a:fillRef>
          <a:effectRef idx="0">
            <a:schemeClr val="dk1"/>
          </a:effectRef>
          <a:fontRef idx="minor">
            <a:schemeClr val="dk1"/>
          </a:fontRef>
        </p:style>
        <p:txBody>
          <a:bodyPr rtlCol="0" anchor="ctr"/>
          <a:lstStyle/>
          <a:p>
            <a:pPr algn="ctr"/>
            <a:r>
              <a:rPr lang="es-CO" sz="900" dirty="0" smtClean="0">
                <a:solidFill>
                  <a:schemeClr val="bg1"/>
                </a:solidFill>
                <a:latin typeface="Arial" panose="020B0604020202020204" pitchFamily="34" charset="0"/>
                <a:cs typeface="Arial" panose="020B0604020202020204" pitchFamily="34" charset="0"/>
              </a:rPr>
              <a:t>Modos de falla</a:t>
            </a:r>
            <a:endParaRPr lang="es-CO" sz="900" dirty="0">
              <a:solidFill>
                <a:schemeClr val="bg1"/>
              </a:solidFill>
              <a:latin typeface="Arial" panose="020B0604020202020204" pitchFamily="34" charset="0"/>
              <a:cs typeface="Arial" panose="020B0604020202020204" pitchFamily="34" charset="0"/>
            </a:endParaRPr>
          </a:p>
        </p:txBody>
      </p:sp>
      <p:sp>
        <p:nvSpPr>
          <p:cNvPr id="34" name="Rectangle 47">
            <a:extLst>
              <a:ext uri="{FF2B5EF4-FFF2-40B4-BE49-F238E27FC236}">
                <a16:creationId xmlns:a16="http://schemas.microsoft.com/office/drawing/2014/main" id="{F0FA812F-425E-3BB1-2C29-D780FD093C02}"/>
              </a:ext>
            </a:extLst>
          </p:cNvPr>
          <p:cNvSpPr/>
          <p:nvPr/>
        </p:nvSpPr>
        <p:spPr>
          <a:xfrm>
            <a:off x="7419575" y="1438275"/>
            <a:ext cx="4319697" cy="2175148"/>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algn="just"/>
            <a:r>
              <a:rPr lang="es-CO" sz="900" dirty="0">
                <a:latin typeface="Arial" panose="020B0604020202020204" pitchFamily="34" charset="0"/>
                <a:cs typeface="Arial" panose="020B0604020202020204" pitchFamily="34" charset="0"/>
              </a:rPr>
              <a:t>Según la </a:t>
            </a:r>
            <a:r>
              <a:rPr lang="es-CO" sz="900" b="1" dirty="0">
                <a:latin typeface="Arial" panose="020B0604020202020204" pitchFamily="34" charset="0"/>
                <a:cs typeface="Arial" panose="020B0604020202020204" pitchFamily="34" charset="0"/>
              </a:rPr>
              <a:t>norma ISO 14224 </a:t>
            </a:r>
            <a:r>
              <a:rPr lang="es-CO" sz="900" dirty="0">
                <a:latin typeface="Arial" panose="020B0604020202020204" pitchFamily="34" charset="0"/>
                <a:cs typeface="Arial" panose="020B0604020202020204" pitchFamily="34" charset="0"/>
              </a:rPr>
              <a:t>se refiere a la forma en que la falla ocurre, en este ejercicio se relacionan a cada falla funcional la cantidad de modos de falla que definan la perdida de función del componente o de los ítems </a:t>
            </a:r>
            <a:r>
              <a:rPr lang="es-CO" sz="900" dirty="0" err="1">
                <a:latin typeface="Arial" panose="020B0604020202020204" pitchFamily="34" charset="0"/>
                <a:cs typeface="Arial" panose="020B0604020202020204" pitchFamily="34" charset="0"/>
              </a:rPr>
              <a:t>mantenibles</a:t>
            </a:r>
            <a:r>
              <a:rPr lang="es-CO" sz="900" dirty="0" smtClean="0">
                <a:latin typeface="Arial" panose="020B0604020202020204" pitchFamily="34" charset="0"/>
                <a:cs typeface="Arial" panose="020B0604020202020204" pitchFamily="34" charset="0"/>
              </a:rPr>
              <a:t>.</a:t>
            </a:r>
          </a:p>
          <a:p>
            <a:pPr algn="just"/>
            <a:endParaRPr lang="es-MX" sz="900" dirty="0">
              <a:solidFill>
                <a:schemeClr val="tx1"/>
              </a:solidFill>
              <a:latin typeface="Arial" panose="020B0604020202020204" pitchFamily="34" charset="0"/>
              <a:cs typeface="Arial" panose="020B0604020202020204" pitchFamily="34" charset="0"/>
            </a:endParaRPr>
          </a:p>
          <a:p>
            <a:pPr algn="just"/>
            <a:r>
              <a:rPr lang="es-CO" sz="900" dirty="0" smtClean="0">
                <a:latin typeface="Arial" panose="020B0604020202020204" pitchFamily="34" charset="0"/>
                <a:cs typeface="Arial" panose="020B0604020202020204" pitchFamily="34" charset="0"/>
              </a:rPr>
              <a:t>Basados en lo </a:t>
            </a:r>
            <a:r>
              <a:rPr lang="es-CO" sz="900" dirty="0">
                <a:latin typeface="Arial" panose="020B0604020202020204" pitchFamily="34" charset="0"/>
                <a:cs typeface="Arial" panose="020B0604020202020204" pitchFamily="34" charset="0"/>
              </a:rPr>
              <a:t>que dice la norma SAE JA1011 podemos extraer el concepto de modos de falla como:</a:t>
            </a:r>
          </a:p>
          <a:p>
            <a:pPr marL="171450" lvl="0" indent="-171450" algn="just">
              <a:buFontTx/>
              <a:buChar char="-"/>
            </a:pPr>
            <a:r>
              <a:rPr lang="es-MX" sz="900" dirty="0" smtClean="0">
                <a:latin typeface="Arial" panose="020B0604020202020204" pitchFamily="34" charset="0"/>
                <a:cs typeface="Arial" panose="020B0604020202020204" pitchFamily="34" charset="0"/>
              </a:rPr>
              <a:t>Un </a:t>
            </a:r>
            <a:r>
              <a:rPr lang="es-MX" sz="900" dirty="0">
                <a:latin typeface="Arial" panose="020B0604020202020204" pitchFamily="34" charset="0"/>
                <a:cs typeface="Arial" panose="020B0604020202020204" pitchFamily="34" charset="0"/>
              </a:rPr>
              <a:t>evento único, que causa una falla funcional</a:t>
            </a:r>
            <a:r>
              <a:rPr lang="es-MX" sz="900" dirty="0" smtClean="0">
                <a:latin typeface="Arial" panose="020B0604020202020204" pitchFamily="34" charset="0"/>
                <a:cs typeface="Arial" panose="020B0604020202020204" pitchFamily="34" charset="0"/>
              </a:rPr>
              <a:t>.</a:t>
            </a:r>
          </a:p>
          <a:p>
            <a:pPr marL="171450" lvl="0" indent="-171450" algn="just">
              <a:buFontTx/>
              <a:buChar char="-"/>
            </a:pPr>
            <a:r>
              <a:rPr lang="es-MX" sz="900" dirty="0" smtClean="0">
                <a:latin typeface="Arial" panose="020B0604020202020204" pitchFamily="34" charset="0"/>
                <a:cs typeface="Arial" panose="020B0604020202020204" pitchFamily="34" charset="0"/>
              </a:rPr>
              <a:t>Se </a:t>
            </a:r>
            <a:r>
              <a:rPr lang="es-MX" sz="900" dirty="0">
                <a:latin typeface="Arial" panose="020B0604020202020204" pitchFamily="34" charset="0"/>
                <a:cs typeface="Arial" panose="020B0604020202020204" pitchFamily="34" charset="0"/>
              </a:rPr>
              <a:t>deben identificar los modos de falla “probables” que puedan causar cada falla funcional</a:t>
            </a:r>
            <a:r>
              <a:rPr lang="es-MX" sz="900" dirty="0" smtClean="0">
                <a:latin typeface="Arial" panose="020B0604020202020204" pitchFamily="34" charset="0"/>
                <a:cs typeface="Arial" panose="020B0604020202020204" pitchFamily="34" charset="0"/>
              </a:rPr>
              <a:t>.</a:t>
            </a:r>
          </a:p>
          <a:p>
            <a:pPr marL="171450" indent="-171450" algn="just">
              <a:buFontTx/>
              <a:buChar char="-"/>
            </a:pPr>
            <a:r>
              <a:rPr lang="es-MX" sz="900" dirty="0" smtClean="0">
                <a:latin typeface="Arial" panose="020B0604020202020204" pitchFamily="34" charset="0"/>
                <a:cs typeface="Arial" panose="020B0604020202020204" pitchFamily="34" charset="0"/>
              </a:rPr>
              <a:t>Las </a:t>
            </a:r>
            <a:r>
              <a:rPr lang="es-MX" sz="900" dirty="0">
                <a:latin typeface="Arial" panose="020B0604020202020204" pitchFamily="34" charset="0"/>
                <a:cs typeface="Arial" panose="020B0604020202020204" pitchFamily="34" charset="0"/>
              </a:rPr>
              <a:t>listas de los modos de falla deben incluir los modos de falla que han ocurrido antes, los modos de falla que están siendo prevenidos actualmente por la existencia de programas de mantenimiento, y los modos de falla que no han ocurrido aún pero que se piensan probables (creíbles) en el contexto operacional. </a:t>
            </a:r>
            <a:endParaRPr lang="es-MX" sz="900" dirty="0" smtClean="0">
              <a:latin typeface="Arial" panose="020B0604020202020204" pitchFamily="34" charset="0"/>
              <a:cs typeface="Arial" panose="020B0604020202020204" pitchFamily="34" charset="0"/>
            </a:endParaRPr>
          </a:p>
          <a:p>
            <a:pPr algn="just"/>
            <a:r>
              <a:rPr lang="es-MX" sz="900" dirty="0" smtClean="0">
                <a:latin typeface="Arial" panose="020B0604020202020204" pitchFamily="34" charset="0"/>
                <a:cs typeface="Arial" panose="020B0604020202020204" pitchFamily="34" charset="0"/>
              </a:rPr>
              <a:t>SAE </a:t>
            </a:r>
            <a:r>
              <a:rPr lang="es-MX" sz="900" dirty="0">
                <a:latin typeface="Arial" panose="020B0604020202020204" pitchFamily="34" charset="0"/>
                <a:cs typeface="Arial" panose="020B0604020202020204" pitchFamily="34" charset="0"/>
              </a:rPr>
              <a:t>JA1011 Sección 1.1</a:t>
            </a:r>
            <a:endParaRPr lang="es-CO" sz="900" dirty="0">
              <a:latin typeface="Arial" panose="020B0604020202020204" pitchFamily="34" charset="0"/>
              <a:cs typeface="Arial" panose="020B0604020202020204" pitchFamily="34" charset="0"/>
            </a:endParaRPr>
          </a:p>
          <a:p>
            <a:pPr algn="just"/>
            <a:endParaRPr lang="es-CO" sz="900" dirty="0">
              <a:solidFill>
                <a:schemeClr val="tx1"/>
              </a:solidFill>
              <a:latin typeface="Arial" panose="020B0604020202020204" pitchFamily="34" charset="0"/>
              <a:cs typeface="Arial" panose="020B0604020202020204" pitchFamily="34" charset="0"/>
            </a:endParaRPr>
          </a:p>
        </p:txBody>
      </p:sp>
      <p:cxnSp>
        <p:nvCxnSpPr>
          <p:cNvPr id="37" name="Straight Connector 102">
            <a:extLst>
              <a:ext uri="{FF2B5EF4-FFF2-40B4-BE49-F238E27FC236}">
                <a16:creationId xmlns:a16="http://schemas.microsoft.com/office/drawing/2014/main" id="{CB80809B-1A0F-5FE5-1AA4-64BA8A3E7A94}"/>
              </a:ext>
            </a:extLst>
          </p:cNvPr>
          <p:cNvCxnSpPr>
            <a:cxnSpLocks/>
            <a:stCxn id="34" idx="1"/>
            <a:endCxn id="25" idx="3"/>
          </p:cNvCxnSpPr>
          <p:nvPr/>
        </p:nvCxnSpPr>
        <p:spPr>
          <a:xfrm flipH="1">
            <a:off x="7078717" y="2525849"/>
            <a:ext cx="340858" cy="109126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2" name="Rectangle 47">
            <a:extLst>
              <a:ext uri="{FF2B5EF4-FFF2-40B4-BE49-F238E27FC236}">
                <a16:creationId xmlns:a16="http://schemas.microsoft.com/office/drawing/2014/main" id="{F0FA812F-425E-3BB1-2C29-D780FD093C02}"/>
              </a:ext>
            </a:extLst>
          </p:cNvPr>
          <p:cNvSpPr/>
          <p:nvPr/>
        </p:nvSpPr>
        <p:spPr>
          <a:xfrm>
            <a:off x="563397" y="3613423"/>
            <a:ext cx="3547976" cy="938220"/>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lvl="1" algn="just"/>
            <a:r>
              <a:rPr lang="es-CO" sz="900" b="1" dirty="0">
                <a:latin typeface="Arial" panose="020B0604020202020204" pitchFamily="34" charset="0"/>
                <a:cs typeface="Arial" panose="020B0604020202020204" pitchFamily="34" charset="0"/>
              </a:rPr>
              <a:t>CÁLCULO DE TIEMPO MEDIO </a:t>
            </a:r>
            <a:r>
              <a:rPr lang="es-CO" sz="900" b="1" dirty="0" smtClean="0">
                <a:latin typeface="Arial" panose="020B0604020202020204" pitchFamily="34" charset="0"/>
                <a:cs typeface="Arial" panose="020B0604020202020204" pitchFamily="34" charset="0"/>
              </a:rPr>
              <a:t>ENTRE FALLA </a:t>
            </a:r>
            <a:r>
              <a:rPr lang="es-CO" sz="900" b="1" dirty="0">
                <a:latin typeface="Arial" panose="020B0604020202020204" pitchFamily="34" charset="0"/>
                <a:cs typeface="Arial" panose="020B0604020202020204" pitchFamily="34" charset="0"/>
              </a:rPr>
              <a:t>MTBF</a:t>
            </a:r>
          </a:p>
          <a:p>
            <a:pPr algn="just"/>
            <a:r>
              <a:rPr lang="es-CO" sz="900" dirty="0">
                <a:latin typeface="Arial" panose="020B0604020202020204" pitchFamily="34" charset="0"/>
                <a:cs typeface="Arial" panose="020B0604020202020204" pitchFamily="34" charset="0"/>
              </a:rPr>
              <a:t>Se obtendrá los tiempos medios entre fallas (</a:t>
            </a:r>
            <a:r>
              <a:rPr lang="es-CO" sz="900" b="1" dirty="0">
                <a:latin typeface="Arial" panose="020B0604020202020204" pitchFamily="34" charset="0"/>
                <a:cs typeface="Arial" panose="020B0604020202020204" pitchFamily="34" charset="0"/>
              </a:rPr>
              <a:t>MTBF</a:t>
            </a:r>
            <a:r>
              <a:rPr lang="es-CO" sz="900" dirty="0">
                <a:latin typeface="Arial" panose="020B0604020202020204" pitchFamily="34" charset="0"/>
                <a:cs typeface="Arial" panose="020B0604020202020204" pitchFamily="34" charset="0"/>
              </a:rPr>
              <a:t>) asociados a los modos de falla identificados, utilizando la información histórica proporcionada por el fabricante y la experiencia con equipos similares</a:t>
            </a:r>
            <a:endParaRPr lang="es-CO" sz="900" dirty="0">
              <a:solidFill>
                <a:schemeClr val="tx1"/>
              </a:solidFill>
              <a:latin typeface="Arial" panose="020B0604020202020204" pitchFamily="34" charset="0"/>
              <a:cs typeface="Arial" panose="020B0604020202020204" pitchFamily="34" charset="0"/>
            </a:endParaRPr>
          </a:p>
        </p:txBody>
      </p:sp>
      <p:sp>
        <p:nvSpPr>
          <p:cNvPr id="59" name="Rectangle 47">
            <a:extLst>
              <a:ext uri="{FF2B5EF4-FFF2-40B4-BE49-F238E27FC236}">
                <a16:creationId xmlns:a16="http://schemas.microsoft.com/office/drawing/2014/main" id="{F0FA812F-425E-3BB1-2C29-D780FD093C02}"/>
              </a:ext>
            </a:extLst>
          </p:cNvPr>
          <p:cNvSpPr/>
          <p:nvPr/>
        </p:nvSpPr>
        <p:spPr>
          <a:xfrm>
            <a:off x="1253490" y="4915828"/>
            <a:ext cx="3547976" cy="1580222"/>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lvl="1" algn="just"/>
            <a:r>
              <a:rPr lang="es-CO" sz="900" b="1" dirty="0">
                <a:latin typeface="Arial" panose="020B0604020202020204" pitchFamily="34" charset="0"/>
                <a:cs typeface="Arial" panose="020B0604020202020204" pitchFamily="34" charset="0"/>
              </a:rPr>
              <a:t>TAREAS CORRECTIVAS</a:t>
            </a:r>
          </a:p>
          <a:p>
            <a:pPr algn="just"/>
            <a:r>
              <a:rPr lang="es-CO" sz="900" dirty="0">
                <a:latin typeface="Arial" panose="020B0604020202020204" pitchFamily="34" charset="0"/>
                <a:cs typeface="Arial" panose="020B0604020202020204" pitchFamily="34" charset="0"/>
              </a:rPr>
              <a:t>Son las tareas relacionadas con el fin restaurar la función perdida de un equipo sistema o componente, esto luego de ocurrida la falla, se debe tener en cuenta la asignación de cantidad y tipo de Talento humano, repuestos y APL, y duración de la tarea; así como también el </a:t>
            </a:r>
            <a:r>
              <a:rPr lang="es-CO" sz="900" dirty="0" err="1">
                <a:latin typeface="Arial" panose="020B0604020202020204" pitchFamily="34" charset="0"/>
                <a:cs typeface="Arial" panose="020B0604020202020204" pitchFamily="34" charset="0"/>
              </a:rPr>
              <a:t>Ramp</a:t>
            </a:r>
            <a:r>
              <a:rPr lang="es-CO" sz="900" dirty="0">
                <a:latin typeface="Arial" panose="020B0604020202020204" pitchFamily="34" charset="0"/>
                <a:cs typeface="Arial" panose="020B0604020202020204" pitchFamily="34" charset="0"/>
              </a:rPr>
              <a:t> Time o tiempo muerto o de planificación de la tarea o tareas a ejecutar.</a:t>
            </a:r>
          </a:p>
        </p:txBody>
      </p:sp>
      <p:sp>
        <p:nvSpPr>
          <p:cNvPr id="60" name="Rectangle 47">
            <a:extLst>
              <a:ext uri="{FF2B5EF4-FFF2-40B4-BE49-F238E27FC236}">
                <a16:creationId xmlns:a16="http://schemas.microsoft.com/office/drawing/2014/main" id="{F0FA812F-425E-3BB1-2C29-D780FD093C02}"/>
              </a:ext>
            </a:extLst>
          </p:cNvPr>
          <p:cNvSpPr/>
          <p:nvPr/>
        </p:nvSpPr>
        <p:spPr>
          <a:xfrm>
            <a:off x="5126651" y="4915828"/>
            <a:ext cx="3873162" cy="1580222"/>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lvl="1" algn="just"/>
            <a:r>
              <a:rPr lang="es-CO" sz="900" b="1" dirty="0">
                <a:latin typeface="Arial" panose="020B0604020202020204" pitchFamily="34" charset="0"/>
                <a:cs typeface="Arial" panose="020B0604020202020204" pitchFamily="34" charset="0"/>
              </a:rPr>
              <a:t>TAREAS PREVENTIVAS</a:t>
            </a:r>
          </a:p>
          <a:p>
            <a:pPr algn="just"/>
            <a:r>
              <a:rPr lang="es-CO" sz="900" dirty="0">
                <a:latin typeface="Arial" panose="020B0604020202020204" pitchFamily="34" charset="0"/>
                <a:cs typeface="Arial" panose="020B0604020202020204" pitchFamily="34" charset="0"/>
              </a:rPr>
              <a:t>Son las actividades necesarias que son planeadas y se ejecutarán a frecuencias de intervalos fijas </a:t>
            </a:r>
            <a:r>
              <a:rPr lang="es-CO" sz="900" dirty="0" smtClean="0">
                <a:latin typeface="Arial" panose="020B0604020202020204" pitchFamily="34" charset="0"/>
                <a:cs typeface="Arial" panose="020B0604020202020204" pitchFamily="34" charset="0"/>
              </a:rPr>
              <a:t>o determinadas por la operación, obtenidas en primera medida </a:t>
            </a:r>
            <a:r>
              <a:rPr lang="es-CO" sz="900" dirty="0">
                <a:latin typeface="Arial" panose="020B0604020202020204" pitchFamily="34" charset="0"/>
                <a:cs typeface="Arial" panose="020B0604020202020204" pitchFamily="34" charset="0"/>
              </a:rPr>
              <a:t>por sugerencias del fabricante, con el fin de mitigar la aparición de fallas durante la operación del equipo, estas </a:t>
            </a:r>
            <a:r>
              <a:rPr lang="es-CO" sz="900" dirty="0" smtClean="0">
                <a:latin typeface="Arial" panose="020B0604020202020204" pitchFamily="34" charset="0"/>
                <a:cs typeface="Arial" panose="020B0604020202020204" pitchFamily="34" charset="0"/>
              </a:rPr>
              <a:t>serían tareas </a:t>
            </a:r>
            <a:r>
              <a:rPr lang="es-CO" sz="900" dirty="0">
                <a:latin typeface="Arial" panose="020B0604020202020204" pitchFamily="34" charset="0"/>
                <a:cs typeface="Arial" panose="020B0604020202020204" pitchFamily="34" charset="0"/>
              </a:rPr>
              <a:t>de servicio, de inspección o tareas de reemplazo; estas últimas son muy importante dentro de la compañía ya que establecen unas pautas para mantener y alargar la vida útil de equipos y sistemas. Igualmente se relacionarán, tipo de Talento humano, horas de ejecución, repuestos y APL.</a:t>
            </a:r>
          </a:p>
        </p:txBody>
      </p:sp>
      <p:sp>
        <p:nvSpPr>
          <p:cNvPr id="61" name="Rectangle 47">
            <a:extLst>
              <a:ext uri="{FF2B5EF4-FFF2-40B4-BE49-F238E27FC236}">
                <a16:creationId xmlns:a16="http://schemas.microsoft.com/office/drawing/2014/main" id="{F0FA812F-425E-3BB1-2C29-D780FD093C02}"/>
              </a:ext>
            </a:extLst>
          </p:cNvPr>
          <p:cNvSpPr/>
          <p:nvPr/>
        </p:nvSpPr>
        <p:spPr>
          <a:xfrm>
            <a:off x="9447488" y="4314943"/>
            <a:ext cx="2195623" cy="938220"/>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algn="just"/>
            <a:r>
              <a:rPr lang="es-MX" sz="900" b="1" dirty="0" smtClean="0">
                <a:solidFill>
                  <a:schemeClr val="tx1"/>
                </a:solidFill>
                <a:latin typeface="Arial" panose="020B0604020202020204" pitchFamily="34" charset="0"/>
                <a:cs typeface="Arial" panose="020B0604020202020204" pitchFamily="34" charset="0"/>
              </a:rPr>
              <a:t>Ponderación del riesgo</a:t>
            </a:r>
            <a:r>
              <a:rPr lang="es-MX" sz="900" dirty="0" smtClean="0">
                <a:solidFill>
                  <a:schemeClr val="tx1"/>
                </a:solidFill>
                <a:latin typeface="Arial" panose="020B0604020202020204" pitchFamily="34" charset="0"/>
                <a:cs typeface="Arial" panose="020B0604020202020204" pitchFamily="34" charset="0"/>
              </a:rPr>
              <a:t>, según matriz de la empresa, basado en la ocurrencia del modo de falla</a:t>
            </a:r>
            <a:endParaRPr lang="es-CO" sz="9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4908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23949" y="306012"/>
            <a:ext cx="5694218" cy="400110"/>
          </a:xfrm>
          <a:prstGeom prst="rect">
            <a:avLst/>
          </a:prstGeom>
          <a:noFill/>
        </p:spPr>
        <p:txBody>
          <a:bodyPr wrap="square" rtlCol="0">
            <a:spAutoFit/>
          </a:bodyPr>
          <a:lstStyle/>
          <a:p>
            <a:pPr marL="0" lvl="1"/>
            <a:r>
              <a:rPr lang="es-CO" sz="2000" dirty="0">
                <a:latin typeface="Arial" panose="020B0604020202020204" pitchFamily="34" charset="0"/>
                <a:cs typeface="Arial" panose="020B0604020202020204" pitchFamily="34" charset="0"/>
              </a:rPr>
              <a:t>RBD </a:t>
            </a:r>
            <a:r>
              <a:rPr lang="es-CO" sz="2000" dirty="0" smtClean="0">
                <a:latin typeface="Arial" panose="020B0604020202020204" pitchFamily="34" charset="0"/>
                <a:cs typeface="Arial" panose="020B0604020202020204" pitchFamily="34" charset="0"/>
              </a:rPr>
              <a:t>Diagrama de bloques de </a:t>
            </a:r>
            <a:r>
              <a:rPr lang="es-MX" sz="2000" dirty="0" smtClean="0">
                <a:latin typeface="Arial" panose="020B0604020202020204" pitchFamily="34" charset="0"/>
                <a:cs typeface="Arial" panose="020B0604020202020204" pitchFamily="34" charset="0"/>
              </a:rPr>
              <a:t>Confiabilidad</a:t>
            </a:r>
            <a:endParaRPr lang="es-CO" sz="2000" dirty="0">
              <a:latin typeface="Arial" panose="020B0604020202020204" pitchFamily="34" charset="0"/>
              <a:cs typeface="Arial" panose="020B0604020202020204" pitchFamily="34" charset="0"/>
            </a:endParaRPr>
          </a:p>
        </p:txBody>
      </p:sp>
      <p:sp>
        <p:nvSpPr>
          <p:cNvPr id="5" name="CuadroTexto 4"/>
          <p:cNvSpPr txBox="1"/>
          <p:nvPr/>
        </p:nvSpPr>
        <p:spPr>
          <a:xfrm>
            <a:off x="423127" y="706122"/>
            <a:ext cx="5207058" cy="2123658"/>
          </a:xfrm>
          <a:prstGeom prst="rect">
            <a:avLst/>
          </a:prstGeom>
          <a:noFill/>
        </p:spPr>
        <p:txBody>
          <a:bodyPr wrap="square" rtlCol="0">
            <a:spAutoFit/>
          </a:bodyPr>
          <a:lstStyle/>
          <a:p>
            <a:pPr algn="just"/>
            <a:r>
              <a:rPr lang="es-CO" sz="1100" dirty="0">
                <a:latin typeface="Arial" panose="020B0604020202020204" pitchFamily="34" charset="0"/>
                <a:cs typeface="Arial" panose="020B0604020202020204" pitchFamily="34" charset="0"/>
              </a:rPr>
              <a:t>La metodología RBD pretende representar cuantitativamente de acuerdo a la filosofía y contexto  operacional; un proceso productivo tal como su secuencia y lógica de operación es, con esto se puede detallar y evaluar los diferentes impactos y afectaciones que pueden tener las paradas programadas y no programadas de cada uno de los activos evaluados, valorar el tiempo efectivo de trabajo, vida útil, tiempo programados y no programados de paradas (tareas Correctivas y Preventivas) y los recursos asociados a </a:t>
            </a:r>
            <a:r>
              <a:rPr lang="es-CO" sz="1100" dirty="0" smtClean="0">
                <a:latin typeface="Arial" panose="020B0604020202020204" pitchFamily="34" charset="0"/>
                <a:cs typeface="Arial" panose="020B0604020202020204" pitchFamily="34" charset="0"/>
              </a:rPr>
              <a:t>éste.</a:t>
            </a:r>
          </a:p>
          <a:p>
            <a:pPr algn="just"/>
            <a:endParaRPr lang="es-MX" sz="1100" dirty="0">
              <a:latin typeface="Arial" panose="020B0604020202020204" pitchFamily="34" charset="0"/>
              <a:cs typeface="Arial" panose="020B0604020202020204" pitchFamily="34" charset="0"/>
            </a:endParaRPr>
          </a:p>
          <a:p>
            <a:pPr algn="just"/>
            <a:r>
              <a:rPr lang="es-MX" sz="1100" dirty="0" smtClean="0">
                <a:latin typeface="Arial" panose="020B0604020202020204" pitchFamily="34" charset="0"/>
                <a:cs typeface="Arial" panose="020B0604020202020204" pitchFamily="34" charset="0"/>
              </a:rPr>
              <a:t>La idea principal de esta metodología es plantear que bloques se establecen en serie, paralelo y en dado caso los k en n, de cada proceso o sistema. Esto debido a que existen componentes o modos de falla que aunque fallen no generan parada del equipo</a:t>
            </a:r>
            <a:endParaRPr lang="es-CO" sz="1100" dirty="0">
              <a:latin typeface="Arial" panose="020B0604020202020204" pitchFamily="34" charset="0"/>
              <a:cs typeface="Arial" panose="020B0604020202020204" pitchFamily="34" charset="0"/>
            </a:endParaRPr>
          </a:p>
        </p:txBody>
      </p:sp>
      <p:pic>
        <p:nvPicPr>
          <p:cNvPr id="6" name="Imagen 5" descr="Imagen que contiene Diagrama&#10;&#10;Descripción generada automáticamente"/>
          <p:cNvPicPr/>
          <p:nvPr/>
        </p:nvPicPr>
        <p:blipFill>
          <a:blip r:embed="rId2">
            <a:extLst>
              <a:ext uri="{28A0092B-C50C-407E-A947-70E740481C1C}">
                <a14:useLocalDpi xmlns:a14="http://schemas.microsoft.com/office/drawing/2010/main" val="0"/>
              </a:ext>
            </a:extLst>
          </a:blip>
          <a:srcRect t="11719" b="17969"/>
          <a:stretch>
            <a:fillRect/>
          </a:stretch>
        </p:blipFill>
        <p:spPr bwMode="auto">
          <a:xfrm>
            <a:off x="6729412" y="834263"/>
            <a:ext cx="3390900" cy="571500"/>
          </a:xfrm>
          <a:prstGeom prst="rect">
            <a:avLst/>
          </a:prstGeom>
          <a:noFill/>
          <a:ln>
            <a:noFill/>
          </a:ln>
        </p:spPr>
      </p:pic>
      <p:sp>
        <p:nvSpPr>
          <p:cNvPr id="7" name="CuadroTexto 6"/>
          <p:cNvSpPr txBox="1"/>
          <p:nvPr/>
        </p:nvSpPr>
        <p:spPr>
          <a:xfrm>
            <a:off x="7610475" y="1466776"/>
            <a:ext cx="2924175" cy="230832"/>
          </a:xfrm>
          <a:prstGeom prst="rect">
            <a:avLst/>
          </a:prstGeom>
          <a:noFill/>
        </p:spPr>
        <p:txBody>
          <a:bodyPr wrap="square" rtlCol="0">
            <a:spAutoFit/>
          </a:bodyPr>
          <a:lstStyle/>
          <a:p>
            <a:r>
              <a:rPr lang="es-CO" sz="900" dirty="0">
                <a:latin typeface="Arial" panose="020B0604020202020204" pitchFamily="34" charset="0"/>
                <a:cs typeface="Arial" panose="020B0604020202020204" pitchFamily="34" charset="0"/>
              </a:rPr>
              <a:t>Confiabilidad de sistemas en serie</a:t>
            </a:r>
            <a:endParaRPr lang="es-CO" sz="900" dirty="0">
              <a:latin typeface="Arial" panose="020B0604020202020204" pitchFamily="34" charset="0"/>
              <a:cs typeface="Arial" panose="020B0604020202020204" pitchFamily="34" charset="0"/>
            </a:endParaRPr>
          </a:p>
        </p:txBody>
      </p:sp>
      <p:pic>
        <p:nvPicPr>
          <p:cNvPr id="8" name="Imagen 7"/>
          <p:cNvPicPr/>
          <p:nvPr/>
        </p:nvPicPr>
        <p:blipFill>
          <a:blip r:embed="rId3">
            <a:extLst>
              <a:ext uri="{28A0092B-C50C-407E-A947-70E740481C1C}">
                <a14:useLocalDpi xmlns:a14="http://schemas.microsoft.com/office/drawing/2010/main" val="0"/>
              </a:ext>
            </a:extLst>
          </a:blip>
          <a:srcRect t="11374" b="6752"/>
          <a:stretch>
            <a:fillRect/>
          </a:stretch>
        </p:blipFill>
        <p:spPr bwMode="auto">
          <a:xfrm>
            <a:off x="6710362" y="1753908"/>
            <a:ext cx="1714500" cy="1261745"/>
          </a:xfrm>
          <a:prstGeom prst="rect">
            <a:avLst/>
          </a:prstGeom>
          <a:noFill/>
          <a:ln>
            <a:noFill/>
          </a:ln>
        </p:spPr>
      </p:pic>
      <p:sp>
        <p:nvSpPr>
          <p:cNvPr id="9" name="CuadroTexto 8"/>
          <p:cNvSpPr txBox="1"/>
          <p:nvPr/>
        </p:nvSpPr>
        <p:spPr>
          <a:xfrm>
            <a:off x="6519862" y="3015653"/>
            <a:ext cx="2095500" cy="230832"/>
          </a:xfrm>
          <a:prstGeom prst="rect">
            <a:avLst/>
          </a:prstGeom>
          <a:noFill/>
        </p:spPr>
        <p:txBody>
          <a:bodyPr wrap="square" rtlCol="0">
            <a:spAutoFit/>
          </a:bodyPr>
          <a:lstStyle/>
          <a:p>
            <a:r>
              <a:rPr lang="es-CO" sz="900" dirty="0">
                <a:latin typeface="Arial" panose="020B0604020202020204" pitchFamily="34" charset="0"/>
                <a:cs typeface="Arial" panose="020B0604020202020204" pitchFamily="34" charset="0"/>
              </a:rPr>
              <a:t>Confiabilidad de sistemas en </a:t>
            </a:r>
            <a:r>
              <a:rPr lang="es-CO" sz="900" dirty="0" smtClean="0">
                <a:latin typeface="Arial" panose="020B0604020202020204" pitchFamily="34" charset="0"/>
                <a:cs typeface="Arial" panose="020B0604020202020204" pitchFamily="34" charset="0"/>
              </a:rPr>
              <a:t>paralelo</a:t>
            </a:r>
            <a:endParaRPr lang="es-CO" sz="900" dirty="0">
              <a:latin typeface="Arial" panose="020B0604020202020204" pitchFamily="34" charset="0"/>
              <a:cs typeface="Arial" panose="020B0604020202020204" pitchFamily="34" charset="0"/>
            </a:endParaRPr>
          </a:p>
        </p:txBody>
      </p:sp>
      <p:pic>
        <p:nvPicPr>
          <p:cNvPr id="10" name="Imagen 9"/>
          <p:cNvPicPr/>
          <p:nvPr/>
        </p:nvPicPr>
        <p:blipFill>
          <a:blip r:embed="rId4">
            <a:extLst>
              <a:ext uri="{28A0092B-C50C-407E-A947-70E740481C1C}">
                <a14:useLocalDpi xmlns:a14="http://schemas.microsoft.com/office/drawing/2010/main" val="0"/>
              </a:ext>
            </a:extLst>
          </a:blip>
          <a:srcRect t="2" b="4092"/>
          <a:stretch>
            <a:fillRect/>
          </a:stretch>
        </p:blipFill>
        <p:spPr bwMode="auto">
          <a:xfrm>
            <a:off x="9072562" y="1694983"/>
            <a:ext cx="2095500" cy="2054225"/>
          </a:xfrm>
          <a:prstGeom prst="rect">
            <a:avLst/>
          </a:prstGeom>
          <a:noFill/>
          <a:ln>
            <a:noFill/>
          </a:ln>
        </p:spPr>
      </p:pic>
      <p:sp>
        <p:nvSpPr>
          <p:cNvPr id="11" name="CuadroTexto 10"/>
          <p:cNvSpPr txBox="1"/>
          <p:nvPr/>
        </p:nvSpPr>
        <p:spPr>
          <a:xfrm>
            <a:off x="9136855" y="3746583"/>
            <a:ext cx="1966913" cy="230832"/>
          </a:xfrm>
          <a:prstGeom prst="rect">
            <a:avLst/>
          </a:prstGeom>
          <a:noFill/>
        </p:spPr>
        <p:txBody>
          <a:bodyPr wrap="square" rtlCol="0">
            <a:spAutoFit/>
          </a:bodyPr>
          <a:lstStyle/>
          <a:p>
            <a:r>
              <a:rPr lang="es-CO" sz="900" dirty="0">
                <a:latin typeface="Arial" panose="020B0604020202020204" pitchFamily="34" charset="0"/>
                <a:cs typeface="Arial" panose="020B0604020202020204" pitchFamily="34" charset="0"/>
              </a:rPr>
              <a:t>Confiabilidad de sistemas </a:t>
            </a:r>
            <a:r>
              <a:rPr lang="es-CO" sz="900" dirty="0" smtClean="0">
                <a:latin typeface="Arial" panose="020B0604020202020204" pitchFamily="34" charset="0"/>
                <a:cs typeface="Arial" panose="020B0604020202020204" pitchFamily="34" charset="0"/>
              </a:rPr>
              <a:t>K en N</a:t>
            </a:r>
            <a:endParaRPr lang="es-CO" sz="900" dirty="0">
              <a:latin typeface="Arial" panose="020B0604020202020204" pitchFamily="34" charset="0"/>
              <a:cs typeface="Arial" panose="020B0604020202020204" pitchFamily="34" charset="0"/>
            </a:endParaRPr>
          </a:p>
        </p:txBody>
      </p:sp>
      <p:sp>
        <p:nvSpPr>
          <p:cNvPr id="12" name="CuadroTexto 11"/>
          <p:cNvSpPr txBox="1"/>
          <p:nvPr/>
        </p:nvSpPr>
        <p:spPr>
          <a:xfrm>
            <a:off x="423949" y="3601636"/>
            <a:ext cx="5413317" cy="1954381"/>
          </a:xfrm>
          <a:prstGeom prst="rect">
            <a:avLst/>
          </a:prstGeom>
          <a:noFill/>
        </p:spPr>
        <p:txBody>
          <a:bodyPr wrap="square" rtlCol="0">
            <a:spAutoFit/>
          </a:bodyPr>
          <a:lstStyle/>
          <a:p>
            <a:pPr algn="just"/>
            <a:r>
              <a:rPr lang="es-CO" sz="1100" dirty="0" smtClean="0">
                <a:latin typeface="Arial" panose="020B0604020202020204" pitchFamily="34" charset="0"/>
                <a:cs typeface="Arial" panose="020B0604020202020204" pitchFamily="34" charset="0"/>
              </a:rPr>
              <a:t>El </a:t>
            </a:r>
            <a:r>
              <a:rPr lang="es-CO" sz="1100" dirty="0">
                <a:latin typeface="Arial" panose="020B0604020202020204" pitchFamily="34" charset="0"/>
                <a:cs typeface="Arial" panose="020B0604020202020204" pitchFamily="34" charset="0"/>
              </a:rPr>
              <a:t>modelamiento RAM permite conocer el comportamiento de las tasas de falla, tiempos de parada y tiempos de reparación respectivamente basados en las etapas de vida útil de los equipos y componentes; con el fin de proponer frecuencias de intervención preventiva y predictiva previniendo las fallas en tiempos de operación no deseados, estandariza los tiempos de parada y reparación; todo para poder optimizar un plan de mantenimiento coherente de acuerdo con las necesidades de operación</a:t>
            </a:r>
            <a:r>
              <a:rPr lang="es-CO" sz="1100" dirty="0" smtClean="0">
                <a:latin typeface="Arial" panose="020B0604020202020204" pitchFamily="34" charset="0"/>
                <a:cs typeface="Arial" panose="020B0604020202020204" pitchFamily="34" charset="0"/>
              </a:rPr>
              <a:t>.</a:t>
            </a:r>
          </a:p>
          <a:p>
            <a:pPr algn="just"/>
            <a:endParaRPr lang="es-CO" sz="1100" dirty="0">
              <a:latin typeface="Arial" panose="020B0604020202020204" pitchFamily="34" charset="0"/>
              <a:cs typeface="Arial" panose="020B0604020202020204" pitchFamily="34" charset="0"/>
            </a:endParaRPr>
          </a:p>
          <a:p>
            <a:pPr algn="just"/>
            <a:r>
              <a:rPr lang="es-CO" sz="1100" dirty="0">
                <a:latin typeface="Arial" panose="020B0604020202020204" pitchFamily="34" charset="0"/>
                <a:cs typeface="Arial" panose="020B0604020202020204" pitchFamily="34" charset="0"/>
              </a:rPr>
              <a:t>En la metodología RAM tipo </a:t>
            </a:r>
            <a:r>
              <a:rPr lang="es-CO" sz="1100" dirty="0" err="1">
                <a:latin typeface="Arial" panose="020B0604020202020204" pitchFamily="34" charset="0"/>
                <a:cs typeface="Arial" panose="020B0604020202020204" pitchFamily="34" charset="0"/>
              </a:rPr>
              <a:t>Weibull</a:t>
            </a:r>
            <a:r>
              <a:rPr lang="es-CO" sz="1100" dirty="0">
                <a:latin typeface="Arial" panose="020B0604020202020204" pitchFamily="34" charset="0"/>
                <a:cs typeface="Arial" panose="020B0604020202020204" pitchFamily="34" charset="0"/>
              </a:rPr>
              <a:t>; son usadas las distribuciones estadísticas que modelan el comportamiento de degradación y desgaste según su estándar de función, equipos mecánicos, hidráulicos, eléctricos e instrumentación.</a:t>
            </a:r>
            <a:endParaRPr lang="es-CO" sz="1100" dirty="0">
              <a:latin typeface="Arial" panose="020B0604020202020204" pitchFamily="34" charset="0"/>
              <a:cs typeface="Arial" panose="020B0604020202020204" pitchFamily="34" charset="0"/>
            </a:endParaRPr>
          </a:p>
        </p:txBody>
      </p:sp>
      <p:sp>
        <p:nvSpPr>
          <p:cNvPr id="13" name="CuadroTexto 12"/>
          <p:cNvSpPr txBox="1"/>
          <p:nvPr/>
        </p:nvSpPr>
        <p:spPr>
          <a:xfrm>
            <a:off x="454170" y="3015653"/>
            <a:ext cx="5694218" cy="400110"/>
          </a:xfrm>
          <a:prstGeom prst="rect">
            <a:avLst/>
          </a:prstGeom>
          <a:noFill/>
        </p:spPr>
        <p:txBody>
          <a:bodyPr wrap="square" rtlCol="0">
            <a:spAutoFit/>
          </a:bodyPr>
          <a:lstStyle/>
          <a:p>
            <a:pPr marL="0" lvl="1"/>
            <a:r>
              <a:rPr lang="es-MX" sz="2000" dirty="0" smtClean="0">
                <a:latin typeface="Arial" panose="020B0604020202020204" pitchFamily="34" charset="0"/>
                <a:cs typeface="Arial" panose="020B0604020202020204" pitchFamily="34" charset="0"/>
              </a:rPr>
              <a:t>Estimaciones RAM y simulaciones</a:t>
            </a:r>
            <a:endParaRPr lang="es-CO" sz="2000" dirty="0">
              <a:latin typeface="Arial" panose="020B0604020202020204" pitchFamily="34" charset="0"/>
              <a:cs typeface="Arial" panose="020B0604020202020204" pitchFamily="34" charset="0"/>
            </a:endParaRPr>
          </a:p>
        </p:txBody>
      </p:sp>
      <p:sp>
        <p:nvSpPr>
          <p:cNvPr id="14" name="CuadroTexto 13"/>
          <p:cNvSpPr txBox="1"/>
          <p:nvPr/>
        </p:nvSpPr>
        <p:spPr>
          <a:xfrm>
            <a:off x="6276975" y="4097353"/>
            <a:ext cx="5657850" cy="2123658"/>
          </a:xfrm>
          <a:prstGeom prst="rect">
            <a:avLst/>
          </a:prstGeom>
          <a:noFill/>
        </p:spPr>
        <p:txBody>
          <a:bodyPr wrap="square" rtlCol="0">
            <a:spAutoFit/>
          </a:bodyPr>
          <a:lstStyle/>
          <a:p>
            <a:pPr algn="just"/>
            <a:r>
              <a:rPr lang="es-CO" sz="1100" b="1" dirty="0" err="1">
                <a:latin typeface="Arial" panose="020B0604020202020204" pitchFamily="34" charset="0"/>
                <a:cs typeface="Arial" panose="020B0604020202020204" pitchFamily="34" charset="0"/>
              </a:rPr>
              <a:t>Isograph</a:t>
            </a:r>
            <a:r>
              <a:rPr lang="es-CO" sz="1100" b="1" dirty="0">
                <a:latin typeface="Arial" panose="020B0604020202020204" pitchFamily="34" charset="0"/>
                <a:cs typeface="Arial" panose="020B0604020202020204" pitchFamily="34" charset="0"/>
              </a:rPr>
              <a:t> AWB - </a:t>
            </a:r>
            <a:r>
              <a:rPr lang="es-CO" sz="1100" b="1" dirty="0" err="1">
                <a:latin typeface="Arial" panose="020B0604020202020204" pitchFamily="34" charset="0"/>
                <a:cs typeface="Arial" panose="020B0604020202020204" pitchFamily="34" charset="0"/>
              </a:rPr>
              <a:t>Availability</a:t>
            </a:r>
            <a:r>
              <a:rPr lang="es-CO" sz="1100" b="1" dirty="0">
                <a:latin typeface="Arial" panose="020B0604020202020204" pitchFamily="34" charset="0"/>
                <a:cs typeface="Arial" panose="020B0604020202020204" pitchFamily="34" charset="0"/>
              </a:rPr>
              <a:t> </a:t>
            </a:r>
            <a:r>
              <a:rPr lang="es-CO" sz="1100" b="1" dirty="0" err="1">
                <a:latin typeface="Arial" panose="020B0604020202020204" pitchFamily="34" charset="0"/>
                <a:cs typeface="Arial" panose="020B0604020202020204" pitchFamily="34" charset="0"/>
              </a:rPr>
              <a:t>Workbench</a:t>
            </a:r>
            <a:r>
              <a:rPr lang="es-CO" sz="1100" b="1" dirty="0">
                <a:latin typeface="Arial" panose="020B0604020202020204" pitchFamily="34" charset="0"/>
                <a:cs typeface="Arial" panose="020B0604020202020204" pitchFamily="34" charset="0"/>
              </a:rPr>
              <a:t> </a:t>
            </a:r>
            <a:r>
              <a:rPr lang="es-CO" sz="1100" dirty="0">
                <a:latin typeface="Arial" panose="020B0604020202020204" pitchFamily="34" charset="0"/>
                <a:cs typeface="Arial" panose="020B0604020202020204" pitchFamily="34" charset="0"/>
              </a:rPr>
              <a:t>ofrece un entorno amigable integrado por los siguientes 3 módulos</a:t>
            </a:r>
            <a:r>
              <a:rPr lang="es-CO" sz="1100" dirty="0" smtClean="0">
                <a:latin typeface="Arial" panose="020B0604020202020204" pitchFamily="34" charset="0"/>
                <a:cs typeface="Arial" panose="020B0604020202020204" pitchFamily="34" charset="0"/>
              </a:rPr>
              <a:t>:</a:t>
            </a:r>
          </a:p>
          <a:p>
            <a:pPr algn="just"/>
            <a:endParaRPr lang="es-CO" sz="1100" dirty="0">
              <a:latin typeface="Arial" panose="020B0604020202020204" pitchFamily="34" charset="0"/>
              <a:cs typeface="Arial" panose="020B0604020202020204" pitchFamily="34" charset="0"/>
            </a:endParaRPr>
          </a:p>
          <a:p>
            <a:pPr lvl="0" algn="just"/>
            <a:r>
              <a:rPr lang="en-US" sz="1100" b="1" dirty="0" err="1">
                <a:latin typeface="Arial" panose="020B0604020202020204" pitchFamily="34" charset="0"/>
                <a:cs typeface="Arial" panose="020B0604020202020204" pitchFamily="34" charset="0"/>
              </a:rPr>
              <a:t>RCMCost</a:t>
            </a:r>
            <a:r>
              <a:rPr lang="en-US" sz="1100" b="1" dirty="0">
                <a:latin typeface="Arial" panose="020B0604020202020204" pitchFamily="34" charset="0"/>
                <a:cs typeface="Arial" panose="020B0604020202020204" pitchFamily="34" charset="0"/>
              </a:rPr>
              <a:t>: </a:t>
            </a:r>
            <a:r>
              <a:rPr lang="es-CO" sz="1100" dirty="0">
                <a:latin typeface="Arial" panose="020B0604020202020204" pitchFamily="34" charset="0"/>
                <a:cs typeface="Arial" panose="020B0604020202020204" pitchFamily="34" charset="0"/>
              </a:rPr>
              <a:t>Aplica la herramienta FMEA, Criticidad y RAM para desarrollar y proponer un Mantenimiento Centrado en Confiabilidad (RCM / MCC) Optimizando la confiabilidad y la disponibilidad de la estrategia de mantenimiento</a:t>
            </a:r>
            <a:r>
              <a:rPr lang="es-CO" sz="1100" dirty="0" smtClean="0">
                <a:latin typeface="Arial" panose="020B0604020202020204" pitchFamily="34" charset="0"/>
                <a:cs typeface="Arial" panose="020B0604020202020204" pitchFamily="34" charset="0"/>
              </a:rPr>
              <a:t>.</a:t>
            </a:r>
          </a:p>
          <a:p>
            <a:pPr lvl="0" algn="just"/>
            <a:endParaRPr lang="es-CO" sz="1100" dirty="0">
              <a:latin typeface="Arial" panose="020B0604020202020204" pitchFamily="34" charset="0"/>
              <a:cs typeface="Arial" panose="020B0604020202020204" pitchFamily="34" charset="0"/>
            </a:endParaRPr>
          </a:p>
          <a:p>
            <a:pPr lvl="0" algn="just"/>
            <a:r>
              <a:rPr lang="en-US" sz="1100" b="1" dirty="0" err="1">
                <a:latin typeface="Arial" panose="020B0604020202020204" pitchFamily="34" charset="0"/>
                <a:cs typeface="Arial" panose="020B0604020202020204" pitchFamily="34" charset="0"/>
              </a:rPr>
              <a:t>AvSim</a:t>
            </a:r>
            <a:r>
              <a:rPr lang="en-US" sz="1100" b="1" dirty="0">
                <a:latin typeface="Arial" panose="020B0604020202020204" pitchFamily="34" charset="0"/>
                <a:cs typeface="Arial" panose="020B0604020202020204" pitchFamily="34" charset="0"/>
              </a:rPr>
              <a:t>: </a:t>
            </a:r>
            <a:r>
              <a:rPr lang="es-CO" sz="1100" dirty="0">
                <a:latin typeface="Arial" panose="020B0604020202020204" pitchFamily="34" charset="0"/>
                <a:cs typeface="Arial" panose="020B0604020202020204" pitchFamily="34" charset="0"/>
              </a:rPr>
              <a:t>Realizar predicciones de plena disponibilidad del sistema teniendo en cuenta las complejas dependencias de equipos y componentes y los recursos asociados</a:t>
            </a:r>
            <a:r>
              <a:rPr lang="es-CO" sz="1100" dirty="0" smtClean="0">
                <a:latin typeface="Arial" panose="020B0604020202020204" pitchFamily="34" charset="0"/>
                <a:cs typeface="Arial" panose="020B0604020202020204" pitchFamily="34" charset="0"/>
              </a:rPr>
              <a:t>.</a:t>
            </a:r>
          </a:p>
          <a:p>
            <a:pPr lvl="0" algn="just"/>
            <a:endParaRPr lang="es-CO" sz="1100" dirty="0">
              <a:latin typeface="Arial" panose="020B0604020202020204" pitchFamily="34" charset="0"/>
              <a:cs typeface="Arial" panose="020B0604020202020204" pitchFamily="34" charset="0"/>
            </a:endParaRPr>
          </a:p>
          <a:p>
            <a:pPr algn="just"/>
            <a:r>
              <a:rPr lang="es-CO" sz="1100" b="1" dirty="0" err="1">
                <a:latin typeface="Arial" panose="020B0604020202020204" pitchFamily="34" charset="0"/>
                <a:cs typeface="Arial" panose="020B0604020202020204" pitchFamily="34" charset="0"/>
              </a:rPr>
              <a:t>Weibull</a:t>
            </a:r>
            <a:r>
              <a:rPr lang="es-CO" sz="1100" b="1" dirty="0">
                <a:latin typeface="Arial" panose="020B0604020202020204" pitchFamily="34" charset="0"/>
                <a:cs typeface="Arial" panose="020B0604020202020204" pitchFamily="34" charset="0"/>
              </a:rPr>
              <a:t>: </a:t>
            </a:r>
            <a:r>
              <a:rPr lang="es-CO" sz="1100" dirty="0">
                <a:latin typeface="Arial" panose="020B0604020202020204" pitchFamily="34" charset="0"/>
                <a:cs typeface="Arial" panose="020B0604020202020204" pitchFamily="34" charset="0"/>
              </a:rPr>
              <a:t>Análisis de históricos de fallas de los equipos a estudiar por medio de herramientas estadísticas.</a:t>
            </a:r>
            <a:endParaRPr lang="es-CO"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62613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66688" y="1524000"/>
            <a:ext cx="11653838" cy="3491787"/>
          </a:xfrm>
          <a:prstGeom prst="rect">
            <a:avLst/>
          </a:prstGeom>
        </p:spPr>
      </p:pic>
      <p:sp>
        <p:nvSpPr>
          <p:cNvPr id="6" name="Rectangle 105">
            <a:extLst>
              <a:ext uri="{FF2B5EF4-FFF2-40B4-BE49-F238E27FC236}">
                <a16:creationId xmlns:a16="http://schemas.microsoft.com/office/drawing/2014/main" id="{C223EA40-7207-EADC-7909-3EC41145934C}"/>
              </a:ext>
            </a:extLst>
          </p:cNvPr>
          <p:cNvSpPr/>
          <p:nvPr/>
        </p:nvSpPr>
        <p:spPr>
          <a:xfrm>
            <a:off x="1820780" y="1108855"/>
            <a:ext cx="1077186" cy="288168"/>
          </a:xfrm>
          <a:prstGeom prst="rect">
            <a:avLst/>
          </a:prstGeom>
          <a:pattFill prst="wdUpDiag">
            <a:fgClr>
              <a:srgbClr val="FFCC66"/>
            </a:fgClr>
            <a:bgClr>
              <a:srgbClr val="FFE4AF"/>
            </a:bgClr>
          </a:pattFill>
        </p:spPr>
        <p:style>
          <a:lnRef idx="2">
            <a:schemeClr val="dk1"/>
          </a:lnRef>
          <a:fillRef idx="1">
            <a:schemeClr val="lt1"/>
          </a:fillRef>
          <a:effectRef idx="0">
            <a:schemeClr val="dk1"/>
          </a:effectRef>
          <a:fontRef idx="minor">
            <a:schemeClr val="dk1"/>
          </a:fontRef>
        </p:style>
        <p:txBody>
          <a:bodyPr rtlCol="0" anchor="ctr"/>
          <a:lstStyle/>
          <a:p>
            <a:pPr algn="ctr"/>
            <a:r>
              <a:rPr lang="es-CO" sz="800" dirty="0" smtClean="0">
                <a:latin typeface="Arial" panose="020B0604020202020204" pitchFamily="34" charset="0"/>
                <a:cs typeface="Arial" panose="020B0604020202020204" pitchFamily="34" charset="0"/>
              </a:rPr>
              <a:t>Sistema</a:t>
            </a:r>
            <a:endParaRPr lang="es-CO" sz="800" dirty="0">
              <a:latin typeface="Arial" panose="020B0604020202020204" pitchFamily="34" charset="0"/>
              <a:cs typeface="Arial" panose="020B0604020202020204" pitchFamily="34" charset="0"/>
            </a:endParaRPr>
          </a:p>
        </p:txBody>
      </p:sp>
      <p:sp>
        <p:nvSpPr>
          <p:cNvPr id="7" name="Rectangle 105">
            <a:extLst>
              <a:ext uri="{FF2B5EF4-FFF2-40B4-BE49-F238E27FC236}">
                <a16:creationId xmlns:a16="http://schemas.microsoft.com/office/drawing/2014/main" id="{C223EA40-7207-EADC-7909-3EC41145934C}"/>
              </a:ext>
            </a:extLst>
          </p:cNvPr>
          <p:cNvSpPr/>
          <p:nvPr/>
        </p:nvSpPr>
        <p:spPr>
          <a:xfrm>
            <a:off x="3380998" y="1108855"/>
            <a:ext cx="1077186" cy="288168"/>
          </a:xfrm>
          <a:prstGeom prst="rect">
            <a:avLst/>
          </a:prstGeom>
          <a:pattFill prst="wdUpDiag">
            <a:fgClr>
              <a:srgbClr val="FFCC66"/>
            </a:fgClr>
            <a:bgClr>
              <a:srgbClr val="FFE4AF"/>
            </a:bgClr>
          </a:pattFill>
        </p:spPr>
        <p:style>
          <a:lnRef idx="2">
            <a:schemeClr val="dk1"/>
          </a:lnRef>
          <a:fillRef idx="1">
            <a:schemeClr val="lt1"/>
          </a:fillRef>
          <a:effectRef idx="0">
            <a:schemeClr val="dk1"/>
          </a:effectRef>
          <a:fontRef idx="minor">
            <a:schemeClr val="dk1"/>
          </a:fontRef>
        </p:style>
        <p:txBody>
          <a:bodyPr rtlCol="0" anchor="ctr"/>
          <a:lstStyle/>
          <a:p>
            <a:pPr algn="ctr"/>
            <a:r>
              <a:rPr lang="es-CO" sz="800" dirty="0" smtClean="0">
                <a:latin typeface="Arial" panose="020B0604020202020204" pitchFamily="34" charset="0"/>
                <a:cs typeface="Arial" panose="020B0604020202020204" pitchFamily="34" charset="0"/>
              </a:rPr>
              <a:t>Sub sistemas</a:t>
            </a:r>
            <a:endParaRPr lang="es-CO" sz="800" dirty="0">
              <a:latin typeface="Arial" panose="020B0604020202020204" pitchFamily="34" charset="0"/>
              <a:cs typeface="Arial" panose="020B0604020202020204" pitchFamily="34" charset="0"/>
            </a:endParaRPr>
          </a:p>
        </p:txBody>
      </p:sp>
      <p:sp>
        <p:nvSpPr>
          <p:cNvPr id="8" name="Rectangle 105">
            <a:extLst>
              <a:ext uri="{FF2B5EF4-FFF2-40B4-BE49-F238E27FC236}">
                <a16:creationId xmlns:a16="http://schemas.microsoft.com/office/drawing/2014/main" id="{C223EA40-7207-EADC-7909-3EC41145934C}"/>
              </a:ext>
            </a:extLst>
          </p:cNvPr>
          <p:cNvSpPr/>
          <p:nvPr/>
        </p:nvSpPr>
        <p:spPr>
          <a:xfrm>
            <a:off x="4941216" y="1108855"/>
            <a:ext cx="1077186" cy="288168"/>
          </a:xfrm>
          <a:prstGeom prst="rect">
            <a:avLst/>
          </a:prstGeom>
          <a:pattFill prst="wdUpDiag">
            <a:fgClr>
              <a:srgbClr val="FFCC66"/>
            </a:fgClr>
            <a:bgClr>
              <a:srgbClr val="FFE4AF"/>
            </a:bgClr>
          </a:pattFill>
        </p:spPr>
        <p:style>
          <a:lnRef idx="2">
            <a:schemeClr val="dk1"/>
          </a:lnRef>
          <a:fillRef idx="1">
            <a:schemeClr val="lt1"/>
          </a:fillRef>
          <a:effectRef idx="0">
            <a:schemeClr val="dk1"/>
          </a:effectRef>
          <a:fontRef idx="minor">
            <a:schemeClr val="dk1"/>
          </a:fontRef>
        </p:style>
        <p:txBody>
          <a:bodyPr rtlCol="0" anchor="ctr"/>
          <a:lstStyle/>
          <a:p>
            <a:pPr algn="ctr"/>
            <a:r>
              <a:rPr lang="es-MX" sz="800" dirty="0" smtClean="0">
                <a:latin typeface="Arial" panose="020B0604020202020204" pitchFamily="34" charset="0"/>
                <a:cs typeface="Arial" panose="020B0604020202020204" pitchFamily="34" charset="0"/>
              </a:rPr>
              <a:t>Componentes</a:t>
            </a:r>
            <a:endParaRPr lang="es-CO" sz="800" dirty="0">
              <a:latin typeface="Arial" panose="020B0604020202020204" pitchFamily="34" charset="0"/>
              <a:cs typeface="Arial" panose="020B0604020202020204" pitchFamily="34" charset="0"/>
            </a:endParaRPr>
          </a:p>
        </p:txBody>
      </p:sp>
      <p:sp>
        <p:nvSpPr>
          <p:cNvPr id="9" name="Rectangle 105">
            <a:extLst>
              <a:ext uri="{FF2B5EF4-FFF2-40B4-BE49-F238E27FC236}">
                <a16:creationId xmlns:a16="http://schemas.microsoft.com/office/drawing/2014/main" id="{C223EA40-7207-EADC-7909-3EC41145934C}"/>
              </a:ext>
            </a:extLst>
          </p:cNvPr>
          <p:cNvSpPr/>
          <p:nvPr/>
        </p:nvSpPr>
        <p:spPr>
          <a:xfrm>
            <a:off x="401555" y="1108855"/>
            <a:ext cx="1077186" cy="288168"/>
          </a:xfrm>
          <a:prstGeom prst="rect">
            <a:avLst/>
          </a:prstGeom>
          <a:pattFill prst="wdUpDiag">
            <a:fgClr>
              <a:srgbClr val="FFCC66"/>
            </a:fgClr>
            <a:bgClr>
              <a:srgbClr val="FFE4AF"/>
            </a:bgClr>
          </a:pattFill>
        </p:spPr>
        <p:style>
          <a:lnRef idx="2">
            <a:schemeClr val="dk1"/>
          </a:lnRef>
          <a:fillRef idx="1">
            <a:schemeClr val="lt1"/>
          </a:fillRef>
          <a:effectRef idx="0">
            <a:schemeClr val="dk1"/>
          </a:effectRef>
          <a:fontRef idx="minor">
            <a:schemeClr val="dk1"/>
          </a:fontRef>
        </p:style>
        <p:txBody>
          <a:bodyPr rtlCol="0" anchor="ctr"/>
          <a:lstStyle/>
          <a:p>
            <a:pPr algn="ctr"/>
            <a:r>
              <a:rPr lang="es-MX" sz="800" dirty="0" smtClean="0">
                <a:latin typeface="Arial" panose="020B0604020202020204" pitchFamily="34" charset="0"/>
                <a:cs typeface="Arial" panose="020B0604020202020204" pitchFamily="34" charset="0"/>
              </a:rPr>
              <a:t>Equipo</a:t>
            </a:r>
            <a:endParaRPr lang="es-CO" sz="800" dirty="0">
              <a:latin typeface="Arial" panose="020B0604020202020204" pitchFamily="34" charset="0"/>
              <a:cs typeface="Arial" panose="020B0604020202020204" pitchFamily="34" charset="0"/>
            </a:endParaRPr>
          </a:p>
        </p:txBody>
      </p:sp>
      <p:sp>
        <p:nvSpPr>
          <p:cNvPr id="10" name="Rectangle 105">
            <a:extLst>
              <a:ext uri="{FF2B5EF4-FFF2-40B4-BE49-F238E27FC236}">
                <a16:creationId xmlns:a16="http://schemas.microsoft.com/office/drawing/2014/main" id="{C223EA40-7207-EADC-7909-3EC41145934C}"/>
              </a:ext>
            </a:extLst>
          </p:cNvPr>
          <p:cNvSpPr/>
          <p:nvPr/>
        </p:nvSpPr>
        <p:spPr>
          <a:xfrm>
            <a:off x="7055766" y="1108855"/>
            <a:ext cx="1077186" cy="288168"/>
          </a:xfrm>
          <a:prstGeom prst="rect">
            <a:avLst/>
          </a:prstGeom>
          <a:pattFill prst="wdUpDiag">
            <a:fgClr>
              <a:srgbClr val="FFCC66"/>
            </a:fgClr>
            <a:bgClr>
              <a:srgbClr val="FFE4AF"/>
            </a:bgClr>
          </a:pattFill>
        </p:spPr>
        <p:style>
          <a:lnRef idx="2">
            <a:schemeClr val="dk1"/>
          </a:lnRef>
          <a:fillRef idx="1">
            <a:schemeClr val="lt1"/>
          </a:fillRef>
          <a:effectRef idx="0">
            <a:schemeClr val="dk1"/>
          </a:effectRef>
          <a:fontRef idx="minor">
            <a:schemeClr val="dk1"/>
          </a:fontRef>
        </p:style>
        <p:txBody>
          <a:bodyPr rtlCol="0" anchor="ctr"/>
          <a:lstStyle/>
          <a:p>
            <a:pPr algn="ctr"/>
            <a:r>
              <a:rPr lang="es-MX" sz="800" dirty="0" smtClean="0">
                <a:latin typeface="Arial" panose="020B0604020202020204" pitchFamily="34" charset="0"/>
                <a:cs typeface="Arial" panose="020B0604020202020204" pitchFamily="34" charset="0"/>
              </a:rPr>
              <a:t>Funciones</a:t>
            </a:r>
            <a:endParaRPr lang="es-CO" sz="800" dirty="0">
              <a:latin typeface="Arial" panose="020B0604020202020204" pitchFamily="34" charset="0"/>
              <a:cs typeface="Arial" panose="020B0604020202020204" pitchFamily="34" charset="0"/>
            </a:endParaRPr>
          </a:p>
        </p:txBody>
      </p:sp>
      <p:sp>
        <p:nvSpPr>
          <p:cNvPr id="11" name="Rectangle 105">
            <a:extLst>
              <a:ext uri="{FF2B5EF4-FFF2-40B4-BE49-F238E27FC236}">
                <a16:creationId xmlns:a16="http://schemas.microsoft.com/office/drawing/2014/main" id="{C223EA40-7207-EADC-7909-3EC41145934C}"/>
              </a:ext>
            </a:extLst>
          </p:cNvPr>
          <p:cNvSpPr/>
          <p:nvPr/>
        </p:nvSpPr>
        <p:spPr>
          <a:xfrm>
            <a:off x="9865641" y="1108855"/>
            <a:ext cx="1077186" cy="288168"/>
          </a:xfrm>
          <a:prstGeom prst="rect">
            <a:avLst/>
          </a:prstGeom>
          <a:pattFill prst="wdUpDiag">
            <a:fgClr>
              <a:srgbClr val="FFCC66"/>
            </a:fgClr>
            <a:bgClr>
              <a:srgbClr val="FFE4AF"/>
            </a:bgClr>
          </a:pattFill>
        </p:spPr>
        <p:style>
          <a:lnRef idx="2">
            <a:schemeClr val="dk1"/>
          </a:lnRef>
          <a:fillRef idx="1">
            <a:schemeClr val="lt1"/>
          </a:fillRef>
          <a:effectRef idx="0">
            <a:schemeClr val="dk1"/>
          </a:effectRef>
          <a:fontRef idx="minor">
            <a:schemeClr val="dk1"/>
          </a:fontRef>
        </p:style>
        <p:txBody>
          <a:bodyPr rtlCol="0" anchor="ctr"/>
          <a:lstStyle/>
          <a:p>
            <a:pPr algn="ctr"/>
            <a:r>
              <a:rPr lang="es-MX" sz="800" dirty="0" smtClean="0">
                <a:latin typeface="Arial" panose="020B0604020202020204" pitchFamily="34" charset="0"/>
                <a:cs typeface="Arial" panose="020B0604020202020204" pitchFamily="34" charset="0"/>
              </a:rPr>
              <a:t>Fallas funcionales</a:t>
            </a:r>
            <a:endParaRPr lang="es-CO" sz="800" dirty="0">
              <a:latin typeface="Arial" panose="020B0604020202020204" pitchFamily="34" charset="0"/>
              <a:cs typeface="Arial" panose="020B0604020202020204" pitchFamily="34" charset="0"/>
            </a:endParaRPr>
          </a:p>
        </p:txBody>
      </p:sp>
      <p:sp>
        <p:nvSpPr>
          <p:cNvPr id="12" name="CuadroTexto 11"/>
          <p:cNvSpPr txBox="1"/>
          <p:nvPr/>
        </p:nvSpPr>
        <p:spPr>
          <a:xfrm>
            <a:off x="3919591" y="5193670"/>
            <a:ext cx="6686550" cy="261610"/>
          </a:xfrm>
          <a:prstGeom prst="rect">
            <a:avLst/>
          </a:prstGeom>
          <a:noFill/>
        </p:spPr>
        <p:txBody>
          <a:bodyPr wrap="square" rtlCol="0">
            <a:spAutoFit/>
          </a:bodyPr>
          <a:lstStyle/>
          <a:p>
            <a:r>
              <a:rPr lang="es-MX" sz="1100" dirty="0" smtClean="0">
                <a:latin typeface="Arial" panose="020B0604020202020204" pitchFamily="34" charset="0"/>
                <a:cs typeface="Arial" panose="020B0604020202020204" pitchFamily="34" charset="0"/>
              </a:rPr>
              <a:t>Plantilla del RCM en Microsoft Excel</a:t>
            </a:r>
            <a:endParaRPr lang="es-CO"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59572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a:blip r:embed="rId2"/>
          <a:stretch>
            <a:fillRect/>
          </a:stretch>
        </p:blipFill>
        <p:spPr>
          <a:xfrm>
            <a:off x="462438" y="684430"/>
            <a:ext cx="7980998" cy="2566353"/>
          </a:xfrm>
          <a:prstGeom prst="rect">
            <a:avLst/>
          </a:prstGeom>
        </p:spPr>
      </p:pic>
      <p:sp>
        <p:nvSpPr>
          <p:cNvPr id="5" name="CuadroTexto 4"/>
          <p:cNvSpPr txBox="1"/>
          <p:nvPr/>
        </p:nvSpPr>
        <p:spPr>
          <a:xfrm>
            <a:off x="357663" y="129718"/>
            <a:ext cx="7781925" cy="430887"/>
          </a:xfrm>
          <a:prstGeom prst="rect">
            <a:avLst/>
          </a:prstGeom>
          <a:noFill/>
        </p:spPr>
        <p:txBody>
          <a:bodyPr wrap="square" rtlCol="0">
            <a:spAutoFit/>
          </a:bodyPr>
          <a:lstStyle/>
          <a:p>
            <a:pPr algn="just"/>
            <a:r>
              <a:rPr lang="es-MX" sz="1100" dirty="0" smtClean="0">
                <a:latin typeface="Arial" panose="020B0604020202020204" pitchFamily="34" charset="0"/>
                <a:cs typeface="Arial" panose="020B0604020202020204" pitchFamily="34" charset="0"/>
              </a:rPr>
              <a:t>Modulo </a:t>
            </a:r>
            <a:r>
              <a:rPr lang="es-MX" sz="1100" b="1" dirty="0" err="1" smtClean="0">
                <a:latin typeface="Arial" panose="020B0604020202020204" pitchFamily="34" charset="0"/>
                <a:cs typeface="Arial" panose="020B0604020202020204" pitchFamily="34" charset="0"/>
              </a:rPr>
              <a:t>RCMCost</a:t>
            </a:r>
            <a:r>
              <a:rPr lang="es-MX" sz="1100" dirty="0" smtClean="0">
                <a:latin typeface="Arial" panose="020B0604020202020204" pitchFamily="34" charset="0"/>
                <a:cs typeface="Arial" panose="020B0604020202020204" pitchFamily="34" charset="0"/>
              </a:rPr>
              <a:t> del software Isograph AWB, se evidencia el árbol del equipos o taxonomía (en cuadro azul), las funciones (Cuadro verde) y fallas funcionales (Cuadro amarillo), los ID y descripción de los modos de falla (Cuadro rojo)</a:t>
            </a:r>
            <a:endParaRPr lang="es-CO" sz="1100" dirty="0">
              <a:latin typeface="Arial" panose="020B0604020202020204" pitchFamily="34" charset="0"/>
              <a:cs typeface="Arial" panose="020B0604020202020204" pitchFamily="34" charset="0"/>
            </a:endParaRPr>
          </a:p>
        </p:txBody>
      </p:sp>
      <p:cxnSp>
        <p:nvCxnSpPr>
          <p:cNvPr id="6" name="Straight Connector 102">
            <a:extLst>
              <a:ext uri="{FF2B5EF4-FFF2-40B4-BE49-F238E27FC236}">
                <a16:creationId xmlns:a16="http://schemas.microsoft.com/office/drawing/2014/main" id="{CB80809B-1A0F-5FE5-1AA4-64BA8A3E7A94}"/>
              </a:ext>
            </a:extLst>
          </p:cNvPr>
          <p:cNvCxnSpPr>
            <a:cxnSpLocks/>
            <a:stCxn id="8" idx="1"/>
          </p:cNvCxnSpPr>
          <p:nvPr/>
        </p:nvCxnSpPr>
        <p:spPr>
          <a:xfrm flipH="1" flipV="1">
            <a:off x="5856479" y="2145710"/>
            <a:ext cx="3011296" cy="254590"/>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8" name="Imagen 7"/>
          <p:cNvPicPr/>
          <p:nvPr/>
        </p:nvPicPr>
        <p:blipFill>
          <a:blip r:embed="rId3"/>
          <a:stretch>
            <a:fillRect/>
          </a:stretch>
        </p:blipFill>
        <p:spPr>
          <a:xfrm>
            <a:off x="8867775" y="1146175"/>
            <a:ext cx="3138805" cy="2508250"/>
          </a:xfrm>
          <a:prstGeom prst="rect">
            <a:avLst/>
          </a:prstGeom>
        </p:spPr>
      </p:pic>
      <p:pic>
        <p:nvPicPr>
          <p:cNvPr id="10" name="Imagen 9"/>
          <p:cNvPicPr/>
          <p:nvPr/>
        </p:nvPicPr>
        <p:blipFill>
          <a:blip r:embed="rId4"/>
          <a:stretch>
            <a:fillRect/>
          </a:stretch>
        </p:blipFill>
        <p:spPr>
          <a:xfrm>
            <a:off x="766794" y="3540125"/>
            <a:ext cx="3099435" cy="2463800"/>
          </a:xfrm>
          <a:prstGeom prst="rect">
            <a:avLst/>
          </a:prstGeom>
        </p:spPr>
      </p:pic>
      <p:cxnSp>
        <p:nvCxnSpPr>
          <p:cNvPr id="11" name="Straight Connector 102">
            <a:extLst>
              <a:ext uri="{FF2B5EF4-FFF2-40B4-BE49-F238E27FC236}">
                <a16:creationId xmlns:a16="http://schemas.microsoft.com/office/drawing/2014/main" id="{CB80809B-1A0F-5FE5-1AA4-64BA8A3E7A94}"/>
              </a:ext>
            </a:extLst>
          </p:cNvPr>
          <p:cNvCxnSpPr>
            <a:cxnSpLocks/>
            <a:endCxn id="10" idx="0"/>
          </p:cNvCxnSpPr>
          <p:nvPr/>
        </p:nvCxnSpPr>
        <p:spPr>
          <a:xfrm flipH="1">
            <a:off x="2316512" y="1447800"/>
            <a:ext cx="7456138" cy="209232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4" name="Imagen 13"/>
          <p:cNvPicPr/>
          <p:nvPr/>
        </p:nvPicPr>
        <p:blipFill>
          <a:blip r:embed="rId5"/>
          <a:stretch>
            <a:fillRect/>
          </a:stretch>
        </p:blipFill>
        <p:spPr>
          <a:xfrm>
            <a:off x="4118642" y="3540125"/>
            <a:ext cx="2594610" cy="2762250"/>
          </a:xfrm>
          <a:prstGeom prst="rect">
            <a:avLst/>
          </a:prstGeom>
        </p:spPr>
      </p:pic>
      <p:cxnSp>
        <p:nvCxnSpPr>
          <p:cNvPr id="15" name="Straight Connector 102">
            <a:extLst>
              <a:ext uri="{FF2B5EF4-FFF2-40B4-BE49-F238E27FC236}">
                <a16:creationId xmlns:a16="http://schemas.microsoft.com/office/drawing/2014/main" id="{CB80809B-1A0F-5FE5-1AA4-64BA8A3E7A94}"/>
              </a:ext>
            </a:extLst>
          </p:cNvPr>
          <p:cNvCxnSpPr>
            <a:cxnSpLocks/>
            <a:stCxn id="14" idx="0"/>
          </p:cNvCxnSpPr>
          <p:nvPr/>
        </p:nvCxnSpPr>
        <p:spPr>
          <a:xfrm flipH="1">
            <a:off x="3141821" y="3540125"/>
            <a:ext cx="2274126" cy="628650"/>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7" name="Imagen 16"/>
          <p:cNvPicPr/>
          <p:nvPr/>
        </p:nvPicPr>
        <p:blipFill>
          <a:blip r:embed="rId6"/>
          <a:stretch>
            <a:fillRect/>
          </a:stretch>
        </p:blipFill>
        <p:spPr>
          <a:xfrm>
            <a:off x="7137591" y="3654425"/>
            <a:ext cx="2828925" cy="2980690"/>
          </a:xfrm>
          <a:prstGeom prst="rect">
            <a:avLst/>
          </a:prstGeom>
        </p:spPr>
      </p:pic>
      <p:cxnSp>
        <p:nvCxnSpPr>
          <p:cNvPr id="18" name="Straight Connector 102">
            <a:extLst>
              <a:ext uri="{FF2B5EF4-FFF2-40B4-BE49-F238E27FC236}">
                <a16:creationId xmlns:a16="http://schemas.microsoft.com/office/drawing/2014/main" id="{CB80809B-1A0F-5FE5-1AA4-64BA8A3E7A94}"/>
              </a:ext>
            </a:extLst>
          </p:cNvPr>
          <p:cNvCxnSpPr>
            <a:cxnSpLocks/>
            <a:stCxn id="17" idx="0"/>
          </p:cNvCxnSpPr>
          <p:nvPr/>
        </p:nvCxnSpPr>
        <p:spPr>
          <a:xfrm flipH="1">
            <a:off x="2612135" y="3654425"/>
            <a:ext cx="5939919" cy="80327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8105878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a:blip r:embed="rId2"/>
          <a:stretch>
            <a:fillRect/>
          </a:stretch>
        </p:blipFill>
        <p:spPr>
          <a:xfrm>
            <a:off x="735330" y="461963"/>
            <a:ext cx="4795838" cy="2166938"/>
          </a:xfrm>
          <a:prstGeom prst="rect">
            <a:avLst/>
          </a:prstGeom>
        </p:spPr>
      </p:pic>
      <p:pic>
        <p:nvPicPr>
          <p:cNvPr id="5" name="Imagen 4"/>
          <p:cNvPicPr/>
          <p:nvPr/>
        </p:nvPicPr>
        <p:blipFill rotWithShape="1">
          <a:blip r:embed="rId3"/>
          <a:srcRect b="30324"/>
          <a:stretch/>
        </p:blipFill>
        <p:spPr bwMode="auto">
          <a:xfrm>
            <a:off x="6347460" y="1127760"/>
            <a:ext cx="5612130" cy="678180"/>
          </a:xfrm>
          <a:prstGeom prst="rect">
            <a:avLst/>
          </a:prstGeom>
          <a:ln>
            <a:noFill/>
          </a:ln>
          <a:extLst>
            <a:ext uri="{53640926-AAD7-44D8-BBD7-CCE9431645EC}">
              <a14:shadowObscured xmlns:a14="http://schemas.microsoft.com/office/drawing/2010/main"/>
            </a:ext>
          </a:extLst>
        </p:spPr>
      </p:pic>
      <p:pic>
        <p:nvPicPr>
          <p:cNvPr id="6" name="Imagen 5"/>
          <p:cNvPicPr/>
          <p:nvPr/>
        </p:nvPicPr>
        <p:blipFill rotWithShape="1">
          <a:blip r:embed="rId4"/>
          <a:srcRect l="269" t="2762" r="-269" b="19913"/>
          <a:stretch/>
        </p:blipFill>
        <p:spPr bwMode="auto">
          <a:xfrm>
            <a:off x="6347460" y="2157094"/>
            <a:ext cx="5612130" cy="562610"/>
          </a:xfrm>
          <a:prstGeom prst="rect">
            <a:avLst/>
          </a:prstGeom>
          <a:ln>
            <a:noFill/>
          </a:ln>
          <a:extLst>
            <a:ext uri="{53640926-AAD7-44D8-BBD7-CCE9431645EC}">
              <a14:shadowObscured xmlns:a14="http://schemas.microsoft.com/office/drawing/2010/main"/>
            </a:ext>
          </a:extLst>
        </p:spPr>
      </p:pic>
      <p:cxnSp>
        <p:nvCxnSpPr>
          <p:cNvPr id="7" name="Straight Connector 102">
            <a:extLst>
              <a:ext uri="{FF2B5EF4-FFF2-40B4-BE49-F238E27FC236}">
                <a16:creationId xmlns:a16="http://schemas.microsoft.com/office/drawing/2014/main" id="{CB80809B-1A0F-5FE5-1AA4-64BA8A3E7A94}"/>
              </a:ext>
            </a:extLst>
          </p:cNvPr>
          <p:cNvCxnSpPr>
            <a:cxnSpLocks/>
            <a:stCxn id="5" idx="1"/>
          </p:cNvCxnSpPr>
          <p:nvPr/>
        </p:nvCxnSpPr>
        <p:spPr>
          <a:xfrm flipH="1" flipV="1">
            <a:off x="3924300" y="1209675"/>
            <a:ext cx="2423160" cy="25717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 name="Straight Connector 102">
            <a:extLst>
              <a:ext uri="{FF2B5EF4-FFF2-40B4-BE49-F238E27FC236}">
                <a16:creationId xmlns:a16="http://schemas.microsoft.com/office/drawing/2014/main" id="{CB80809B-1A0F-5FE5-1AA4-64BA8A3E7A94}"/>
              </a:ext>
            </a:extLst>
          </p:cNvPr>
          <p:cNvCxnSpPr>
            <a:cxnSpLocks/>
            <a:stCxn id="6" idx="1"/>
          </p:cNvCxnSpPr>
          <p:nvPr/>
        </p:nvCxnSpPr>
        <p:spPr>
          <a:xfrm flipH="1" flipV="1">
            <a:off x="4914900" y="1209675"/>
            <a:ext cx="1432560" cy="1228724"/>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7" name="Imagen 16"/>
          <p:cNvPicPr>
            <a:picLocks noChangeAspect="1"/>
          </p:cNvPicPr>
          <p:nvPr/>
        </p:nvPicPr>
        <p:blipFill>
          <a:blip r:embed="rId5"/>
          <a:stretch>
            <a:fillRect/>
          </a:stretch>
        </p:blipFill>
        <p:spPr>
          <a:xfrm>
            <a:off x="385763" y="3186111"/>
            <a:ext cx="11328584" cy="2400300"/>
          </a:xfrm>
          <a:prstGeom prst="rect">
            <a:avLst/>
          </a:prstGeom>
        </p:spPr>
      </p:pic>
    </p:spTree>
    <p:extLst>
      <p:ext uri="{BB962C8B-B14F-4D97-AF65-F5344CB8AC3E}">
        <p14:creationId xmlns:p14="http://schemas.microsoft.com/office/powerpoint/2010/main" val="27749174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95350" y="485775"/>
            <a:ext cx="3419475" cy="400110"/>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Resultados</a:t>
            </a:r>
            <a:endParaRPr lang="es-CO" sz="20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1230860" y="1116478"/>
            <a:ext cx="9951490" cy="5185985"/>
          </a:xfrm>
          <a:prstGeom prst="rect">
            <a:avLst/>
          </a:prstGeom>
        </p:spPr>
      </p:pic>
    </p:spTree>
    <p:extLst>
      <p:ext uri="{BB962C8B-B14F-4D97-AF65-F5344CB8AC3E}">
        <p14:creationId xmlns:p14="http://schemas.microsoft.com/office/powerpoint/2010/main" val="296235518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1575</TotalTime>
  <Words>1463</Words>
  <Application>Microsoft Office PowerPoint</Application>
  <PresentationFormat>Panorámica</PresentationFormat>
  <Paragraphs>104</Paragraphs>
  <Slides>11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11</vt:i4>
      </vt:variant>
    </vt:vector>
  </HeadingPairs>
  <TitlesOfParts>
    <vt:vector size="15" baseType="lpstr">
      <vt:lpstr>Arial</vt:lpstr>
      <vt:lpstr>Calibri</vt:lpstr>
      <vt:lpstr>Calibri Light</vt:lpstr>
      <vt:lpstr>Tema de Office</vt:lpstr>
      <vt:lpstr>Presentación de PowerPoint</vt:lpstr>
      <vt:lpstr>Presentación de PowerPoint</vt:lpstr>
      <vt:lpstr>HIPOTESIS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Microsoft Office</dc:creator>
  <cp:lastModifiedBy>Usuario</cp:lastModifiedBy>
  <cp:revision>44</cp:revision>
  <dcterms:created xsi:type="dcterms:W3CDTF">2019-03-06T15:22:16Z</dcterms:created>
  <dcterms:modified xsi:type="dcterms:W3CDTF">2025-03-14T22:42:58Z</dcterms:modified>
</cp:coreProperties>
</file>