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72" r:id="rId5"/>
    <p:sldId id="273" r:id="rId6"/>
    <p:sldId id="268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5B9470-F6CE-89A8-9033-EF7214F09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1C4DB9-12FC-F8CC-DE9F-CDDAFAE0A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6EA31E-0D14-71EF-726E-D81B6C09F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534762-0BE4-29E1-17F5-23E64FDBE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3CF1E0-D36C-CBDF-0C13-E498D5863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622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AC224F-2CF8-87BF-ED60-E776CB478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30D7CC-782F-DBF1-C263-39C1A251B2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3A093C-7D91-E628-7C52-B9C746C47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35DC8DC-A542-3133-547E-AFF4A8267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D0FD7C-019B-3389-5346-4873680D8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0517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FDA7E2F-DF1A-E760-779B-074C078A58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BA8AA5F-4E2E-03A8-B977-4E9D755FDE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FBE897-5437-4122-C5E3-C31203212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74BE6D-CCFC-1F71-2FB8-BF20C8887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F16C84-BB28-43A8-34AB-3FD125201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17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70A5AE-4942-439B-7B0A-86C652670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DA1905-FE4A-39FC-E8F8-0D2BD678E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7ECFE7-A0CD-D61B-CB97-BA7234C09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A6FFF1-5FD5-7763-5538-00D09A0D8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60A6E4-4624-1D1E-CBD4-A99A269D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682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35BF6-71BE-7269-1962-56AE6C090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A65A448-607A-6538-17D1-1D3699A7F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08D6F-8884-7B52-79D5-664EBEDF1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6D3CB8-9EC8-B4F3-C3A3-E4C009568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43222D-36B8-CCA4-2667-A0FEFFEC1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090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E9B035-9E8B-1B58-C0BC-79763876F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81EEC9-71D7-2B2C-34F9-C3F2CD92F9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559D795-4513-C28B-E459-8B2F13667F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5CBB64-44DC-AC4D-356A-36F9A10F8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039FE4-73A4-A272-75C7-EFAF73DD2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C58D106-4926-5DDF-DF3E-2C8885E9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8884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3C6CA5-ABC9-918C-DF08-BAD6CD6EE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1CF99E-ABDB-FB5D-0AA7-EA17DC142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E9CFF1-EC50-6762-1B74-9A405A4FC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AA1D5AD-A189-132D-7D16-6CCC2DA75B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CE392C-CEF4-F7C8-DE00-E936A39B8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F5CE032-7AFA-0006-A122-FD0DB1490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6382D-DE2C-6E1A-E7D1-86E9B7F7D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9D642A8-D2A0-66F0-3379-BF10F730B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4971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8C2EE1-3428-48EF-B0C1-C7D4E5BC2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423774E-D0DC-D1EE-159A-4753F1BA4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C16AC26-1786-ECBC-27CB-78D585F84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4977B3E-63EE-38AF-AA7C-C85B8FB3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6358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5F532DC-7CC8-E4AC-77F6-47AE22ABD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F6AC209-1221-A7F4-0B33-40AF7110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1612A92-D0D4-B324-5957-5462D342B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381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9CD085-3A36-5009-F109-85096CADF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931CEC-1C4E-152A-AB33-E75B77B42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940944E-88E3-0DA7-588D-FA2DD975C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84A5D8-9982-A323-1BD1-287557B03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2DD04D-05B5-3116-5EF5-6AFA0A052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AAA783-682B-8ACE-383A-9D63DDFFE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0308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AC1AA-31E5-96B7-B12C-B81B0EF7F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75B8BC2-25B2-B617-5D98-49BA08D062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ACEFF60-ADB7-72F4-2091-8D1879692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3BD9A2-C81B-1BB0-4DF8-1DE793552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17/11/2022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1FDD4AF-8823-EDF0-B3DC-EF06FE720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0B73BC-38A9-26E7-0927-D00E347FC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3388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52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EFB7C1-BC8D-7AB7-E73D-E89B7DE9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6D50EB3-01F0-30D8-3435-1EA2DCE1D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0372" y="1825625"/>
            <a:ext cx="9691255" cy="4104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DF5224-FBBE-567F-D360-6AE84260F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635635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fld id="{C647598A-FB4E-40D8-AD60-F13DB18D9CCA}" type="datetimeFigureOut">
              <a:rPr lang="es-CO" smtClean="0"/>
              <a:pPr/>
              <a:t>17/11/2022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4D7804-5E24-04B8-D93D-8F0A20599D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85310" y="6356350"/>
            <a:ext cx="40178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450B24-7AEE-C22E-4CDD-1ECF5A65DF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07039" y="6353464"/>
            <a:ext cx="2750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F373F-641C-45FC-BF98-CBC66309BDEF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DA7991B7-947B-A98F-5602-726ABB52B24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054" y="6174799"/>
            <a:ext cx="1260764" cy="577218"/>
          </a:xfrm>
          <a:prstGeom prst="rect">
            <a:avLst/>
          </a:prstGeom>
          <a:ln>
            <a:noFill/>
          </a:ln>
        </p:spPr>
      </p:pic>
      <p:pic>
        <p:nvPicPr>
          <p:cNvPr id="14" name="Imagen 13" descr="Logotipo&#10;&#10;Descripción generada automáticamente">
            <a:extLst>
              <a:ext uri="{FF2B5EF4-FFF2-40B4-BE49-F238E27FC236}">
                <a16:creationId xmlns:a16="http://schemas.microsoft.com/office/drawing/2014/main" id="{DC12665B-50C9-8148-898D-A045489AE87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92" y="6114709"/>
            <a:ext cx="637308" cy="63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1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0F7BC2-6B6F-CF36-C60B-42CC63AA24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Curso Teórico Práctico de GRAFCET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4F7154E-8B69-D670-4EEA-C7CBAC82B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9875"/>
            <a:ext cx="9144000" cy="1655762"/>
          </a:xfrm>
        </p:spPr>
        <p:txBody>
          <a:bodyPr/>
          <a:lstStyle/>
          <a:p>
            <a:r>
              <a:rPr lang="es-CO" dirty="0"/>
              <a:t>Brayan Fernel Tarazona Jaimes </a:t>
            </a:r>
          </a:p>
          <a:p>
            <a:r>
              <a:rPr lang="es-CO" dirty="0"/>
              <a:t>Marlon Norberto Esparza León </a:t>
            </a:r>
          </a:p>
        </p:txBody>
      </p:sp>
    </p:spTree>
    <p:extLst>
      <p:ext uri="{BB962C8B-B14F-4D97-AF65-F5344CB8AC3E}">
        <p14:creationId xmlns:p14="http://schemas.microsoft.com/office/powerpoint/2010/main" val="420694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BE6B3-F56D-4369-4529-0068AF22F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Estructuras del GRAFCET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DE2F114-53D9-5842-CD02-DB5C4112D6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O" dirty="0"/>
              <a:t>El GRAFCET dispone de tres estructuras: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ES" dirty="0"/>
              <a:t>•	Secuencia Lineal</a:t>
            </a:r>
          </a:p>
          <a:p>
            <a:pPr marL="0" indent="0">
              <a:buNone/>
            </a:pPr>
            <a:r>
              <a:rPr lang="es-ES" dirty="0"/>
              <a:t>•	Divergencia y convergencia en O</a:t>
            </a:r>
          </a:p>
          <a:p>
            <a:pPr marL="0" indent="0">
              <a:buNone/>
            </a:pPr>
            <a:r>
              <a:rPr lang="es-ES" dirty="0"/>
              <a:t>•	Divergencia y convergencia en Y</a:t>
            </a:r>
          </a:p>
          <a:p>
            <a:pPr marL="0" indent="0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5557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0B644E-844C-D55F-739A-C8FD10303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Secuencia Lineal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1B1BB297-A269-B75F-3B92-102844C4F71A}"/>
              </a:ext>
            </a:extLst>
          </p:cNvPr>
          <p:cNvGrpSpPr/>
          <p:nvPr/>
        </p:nvGrpSpPr>
        <p:grpSpPr>
          <a:xfrm>
            <a:off x="1853070" y="1646238"/>
            <a:ext cx="1796515" cy="4712515"/>
            <a:chOff x="7226581" y="1541506"/>
            <a:chExt cx="1796515" cy="4712515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D068F347-ADEF-5A38-7977-A97CF161089F}"/>
                </a:ext>
              </a:extLst>
            </p:cNvPr>
            <p:cNvSpPr/>
            <p:nvPr/>
          </p:nvSpPr>
          <p:spPr>
            <a:xfrm>
              <a:off x="7494703" y="1853475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B64CFBDF-6D61-E3FD-AF34-EA3F45B5E531}"/>
                </a:ext>
              </a:extLst>
            </p:cNvPr>
            <p:cNvSpPr/>
            <p:nvPr/>
          </p:nvSpPr>
          <p:spPr>
            <a:xfrm>
              <a:off x="7494701" y="3277482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</p:txBody>
        </p: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DCEEF791-3A25-EAA6-844B-F485817FCCB0}"/>
                </a:ext>
              </a:extLst>
            </p:cNvPr>
            <p:cNvCxnSpPr/>
            <p:nvPr/>
          </p:nvCxnSpPr>
          <p:spPr>
            <a:xfrm>
              <a:off x="7755707" y="2935496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67475398-1653-CE7E-A971-FEF5C484699D}"/>
                </a:ext>
              </a:extLst>
            </p:cNvPr>
            <p:cNvCxnSpPr>
              <a:cxnSpLocks/>
            </p:cNvCxnSpPr>
            <p:nvPr/>
          </p:nvCxnSpPr>
          <p:spPr>
            <a:xfrm>
              <a:off x="8006484" y="1541506"/>
              <a:ext cx="0" cy="3119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25FBBB93-24A3-5F97-6198-37F79D778E35}"/>
                </a:ext>
              </a:extLst>
            </p:cNvPr>
            <p:cNvSpPr/>
            <p:nvPr/>
          </p:nvSpPr>
          <p:spPr>
            <a:xfrm>
              <a:off x="7494700" y="4701490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3</a:t>
              </a:r>
            </a:p>
          </p:txBody>
        </p:sp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46B1D7FA-A93E-2428-3513-403286106F0F}"/>
                </a:ext>
              </a:extLst>
            </p:cNvPr>
            <p:cNvCxnSpPr>
              <a:cxnSpLocks/>
            </p:cNvCxnSpPr>
            <p:nvPr/>
          </p:nvCxnSpPr>
          <p:spPr>
            <a:xfrm>
              <a:off x="8006480" y="5441525"/>
              <a:ext cx="0" cy="3119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D32A0266-5F91-A5A6-BA51-D0E45801FC70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8006481" y="2593510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FC22511C-4F1B-C438-48DA-2417FD48D517}"/>
                </a:ext>
              </a:extLst>
            </p:cNvPr>
            <p:cNvCxnSpPr/>
            <p:nvPr/>
          </p:nvCxnSpPr>
          <p:spPr>
            <a:xfrm>
              <a:off x="7755707" y="4378145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63FE1539-D079-D001-1EB5-C247CF134DC0}"/>
                </a:ext>
              </a:extLst>
            </p:cNvPr>
            <p:cNvCxnSpPr>
              <a:cxnSpLocks/>
            </p:cNvCxnSpPr>
            <p:nvPr/>
          </p:nvCxnSpPr>
          <p:spPr>
            <a:xfrm>
              <a:off x="8006481" y="4017518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832309D2-E888-5CAA-CD7F-47E63BBB56FD}"/>
                </a:ext>
              </a:extLst>
            </p:cNvPr>
            <p:cNvSpPr txBox="1"/>
            <p:nvPr/>
          </p:nvSpPr>
          <p:spPr>
            <a:xfrm>
              <a:off x="8275076" y="2657973"/>
              <a:ext cx="302488" cy="373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a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E1BFF4E8-7BBB-017C-DFB1-67EB862F51B0}"/>
                </a:ext>
              </a:extLst>
            </p:cNvPr>
            <p:cNvSpPr txBox="1"/>
            <p:nvPr/>
          </p:nvSpPr>
          <p:spPr>
            <a:xfrm>
              <a:off x="8257251" y="4128669"/>
              <a:ext cx="7658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b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2166ADCA-2765-61A0-2982-906BE7E39D29}"/>
                </a:ext>
              </a:extLst>
            </p:cNvPr>
            <p:cNvSpPr txBox="1"/>
            <p:nvPr/>
          </p:nvSpPr>
          <p:spPr>
            <a:xfrm>
              <a:off x="7226581" y="5792356"/>
              <a:ext cx="1559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400" b="1" dirty="0">
                  <a:latin typeface="Times New Roma"/>
                </a:rPr>
                <a:t>Figura 1</a:t>
              </a:r>
              <a:endParaRPr lang="es-CO" sz="2400" b="1" dirty="0">
                <a:latin typeface="Times New Roma"/>
              </a:endParaRPr>
            </a:p>
          </p:txBody>
        </p:sp>
      </p:grpSp>
      <p:sp>
        <p:nvSpPr>
          <p:cNvPr id="17" name="CuadroTexto 16">
            <a:extLst>
              <a:ext uri="{FF2B5EF4-FFF2-40B4-BE49-F238E27FC236}">
                <a16:creationId xmlns:a16="http://schemas.microsoft.com/office/drawing/2014/main" id="{2E3618E5-BC9E-1D2C-0D14-B235190B03E2}"/>
              </a:ext>
            </a:extLst>
          </p:cNvPr>
          <p:cNvSpPr txBox="1"/>
          <p:nvPr/>
        </p:nvSpPr>
        <p:spPr>
          <a:xfrm>
            <a:off x="4266342" y="1958525"/>
            <a:ext cx="7261622" cy="3429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Propiedades:</a:t>
            </a:r>
            <a:endParaRPr lang="es-CO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97790" lvl="0" indent="-342900" algn="just">
              <a:lnSpc>
                <a:spcPct val="147000"/>
              </a:lnSpc>
              <a:spcAft>
                <a:spcPts val="800"/>
              </a:spcAft>
              <a:buSzPts val="1200"/>
              <a:buFont typeface="Symbol" panose="05050102010706020507" pitchFamily="18" charset="2"/>
              <a:buChar char=""/>
              <a:tabLst>
                <a:tab pos="805180" algn="l"/>
              </a:tabLst>
            </a:pPr>
            <a:r>
              <a:rPr lang="es-CO" dirty="0"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S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olo debe estar activa una etapa</a:t>
            </a:r>
            <a:r>
              <a:rPr lang="es-CO" sz="1800" spc="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en un instante determinado. </a:t>
            </a:r>
          </a:p>
          <a:p>
            <a:pPr marL="342900" marR="97790" lvl="0" indent="-342900" algn="just">
              <a:lnSpc>
                <a:spcPct val="147000"/>
              </a:lnSpc>
              <a:spcAft>
                <a:spcPts val="800"/>
              </a:spcAft>
              <a:buSzPts val="1200"/>
              <a:buFont typeface="Symbol" panose="05050102010706020507" pitchFamily="18" charset="2"/>
              <a:buChar char=""/>
              <a:tabLst>
                <a:tab pos="805180" algn="l"/>
              </a:tabLst>
            </a:pPr>
            <a:r>
              <a:rPr lang="es-CO" dirty="0"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Existe el franqueo de</a:t>
            </a:r>
            <a:r>
              <a:rPr lang="es-CO" sz="1800" spc="4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una</a:t>
            </a:r>
            <a:r>
              <a:rPr lang="es-CO" sz="1800" spc="4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etapa</a:t>
            </a:r>
            <a:r>
              <a:rPr lang="es-CO" sz="1800" spc="4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cuando</a:t>
            </a:r>
            <a:r>
              <a:rPr lang="es-CO" sz="1800" spc="4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se</a:t>
            </a:r>
            <a:r>
              <a:rPr lang="es-CO" sz="1800" spc="4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encuentre</a:t>
            </a:r>
            <a:r>
              <a:rPr lang="es-CO" sz="1800" spc="4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activada</a:t>
            </a:r>
            <a:r>
              <a:rPr lang="es-CO" sz="1800" spc="4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la</a:t>
            </a:r>
            <a:r>
              <a:rPr lang="es-CO" sz="1800" spc="4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anterior</a:t>
            </a:r>
            <a:r>
              <a:rPr lang="es-CO" sz="1800" spc="4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y</a:t>
            </a:r>
            <a:r>
              <a:rPr lang="es-CO" sz="1800" spc="4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se</a:t>
            </a:r>
            <a:r>
              <a:rPr lang="es-CO" sz="1800" spc="4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cumplan</a:t>
            </a:r>
            <a:r>
              <a:rPr lang="es-CO" sz="1800" spc="4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las </a:t>
            </a:r>
            <a:r>
              <a:rPr lang="es-CO" sz="1800" spc="-32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condiciones</a:t>
            </a:r>
            <a:r>
              <a:rPr lang="es-CO" sz="1800" spc="-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de la transición</a:t>
            </a:r>
            <a:r>
              <a:rPr lang="es-CO" sz="1800" spc="-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entre ambas.</a:t>
            </a:r>
            <a:endParaRPr lang="es-CO" sz="1800" dirty="0">
              <a:effectLst/>
              <a:latin typeface="Calibri" panose="020F0502020204030204" pitchFamily="34" charset="0"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marR="98425" lvl="0" indent="-342900">
              <a:lnSpc>
                <a:spcPct val="145000"/>
              </a:lnSpc>
              <a:spcBef>
                <a:spcPts val="60"/>
              </a:spcBef>
              <a:spcAft>
                <a:spcPts val="800"/>
              </a:spcAft>
              <a:buSzPts val="1200"/>
              <a:buFont typeface="Symbol" panose="05050102010706020507" pitchFamily="18" charset="2"/>
              <a:buChar char=""/>
              <a:tabLst>
                <a:tab pos="804545" algn="l"/>
                <a:tab pos="805815" algn="l"/>
              </a:tabLst>
            </a:pP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La</a:t>
            </a:r>
            <a:r>
              <a:rPr lang="es-CO" sz="1800" spc="25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activación</a:t>
            </a:r>
            <a:r>
              <a:rPr lang="es-CO" sz="1800" spc="26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de</a:t>
            </a:r>
            <a:r>
              <a:rPr lang="es-CO" sz="1800" spc="26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una</a:t>
            </a:r>
            <a:r>
              <a:rPr lang="es-CO" sz="1800" spc="25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etapa</a:t>
            </a:r>
            <a:r>
              <a:rPr lang="es-CO" sz="1800" spc="26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implica</a:t>
            </a:r>
            <a:r>
              <a:rPr lang="es-CO" sz="1800" spc="26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automáticamente</a:t>
            </a:r>
            <a:r>
              <a:rPr lang="es-CO" sz="1800" spc="26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la</a:t>
            </a:r>
            <a:r>
              <a:rPr lang="es-CO" sz="1800" spc="25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desactivación</a:t>
            </a:r>
            <a:r>
              <a:rPr lang="es-CO" sz="1800" spc="26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de</a:t>
            </a:r>
            <a:r>
              <a:rPr lang="es-CO" sz="1800" spc="26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la </a:t>
            </a:r>
            <a:r>
              <a:rPr lang="es-CO" sz="1800" spc="-32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 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etapa</a:t>
            </a:r>
            <a:r>
              <a:rPr lang="es-CO" sz="1800" spc="-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anterior.</a:t>
            </a:r>
            <a:endParaRPr lang="es-CO" sz="1800" dirty="0">
              <a:effectLst/>
              <a:latin typeface="Calibri" panose="020F0502020204030204" pitchFamily="34" charset="0"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lvl="0" indent="-342900">
              <a:lnSpc>
                <a:spcPct val="107000"/>
              </a:lnSpc>
              <a:spcBef>
                <a:spcPts val="60"/>
              </a:spcBef>
              <a:spcAft>
                <a:spcPts val="800"/>
              </a:spcAft>
              <a:buSzPts val="1200"/>
              <a:buFont typeface="Symbol" panose="05050102010706020507" pitchFamily="18" charset="2"/>
              <a:buChar char=""/>
              <a:tabLst>
                <a:tab pos="804545" algn="l"/>
                <a:tab pos="805815" algn="l"/>
              </a:tabLst>
            </a:pP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Una</a:t>
            </a:r>
            <a:r>
              <a:rPr lang="es-CO" sz="1800" spc="-2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secuencia</a:t>
            </a:r>
            <a:r>
              <a:rPr lang="es-CO" sz="1800" spc="-2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lineal</a:t>
            </a:r>
            <a:r>
              <a:rPr lang="es-CO" sz="1800" spc="-2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puede</a:t>
            </a:r>
            <a:r>
              <a:rPr lang="es-CO" sz="1800" spc="-2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formar</a:t>
            </a:r>
            <a:r>
              <a:rPr lang="es-CO" sz="1800" spc="-2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parte</a:t>
            </a:r>
            <a:r>
              <a:rPr lang="es-CO" sz="1800" spc="-2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de</a:t>
            </a:r>
            <a:r>
              <a:rPr lang="es-CO" sz="1800" spc="-2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una</a:t>
            </a:r>
            <a:r>
              <a:rPr lang="es-CO" sz="1800" spc="-2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estructura</a:t>
            </a:r>
            <a:r>
              <a:rPr lang="es-CO" sz="1800" spc="-2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más</a:t>
            </a:r>
            <a:r>
              <a:rPr lang="es-CO" sz="1800" spc="-25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 </a:t>
            </a:r>
            <a:r>
              <a:rPr lang="es-CO" sz="1800" dirty="0">
                <a:effectLst/>
                <a:latin typeface="Calibri" panose="020F0502020204030204" pitchFamily="34" charset="0"/>
                <a:ea typeface="Symbol" panose="05050102010706020507" pitchFamily="18" charset="2"/>
                <a:cs typeface="Calibri" panose="020F0502020204030204" pitchFamily="34" charset="0"/>
              </a:rPr>
              <a:t>compleja.</a:t>
            </a:r>
            <a:endParaRPr lang="es-CO" sz="1800" dirty="0">
              <a:effectLst/>
              <a:latin typeface="Calibri" panose="020F0502020204030204" pitchFamily="34" charset="0"/>
              <a:ea typeface="Symbol" panose="05050102010706020507" pitchFamily="18" charset="2"/>
              <a:cs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52651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E6364B-3111-4650-D07C-9CF32B411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832" y="312620"/>
            <a:ext cx="9691255" cy="1281113"/>
          </a:xfrm>
        </p:spPr>
        <p:txBody>
          <a:bodyPr/>
          <a:lstStyle/>
          <a:p>
            <a:pPr algn="ctr"/>
            <a:r>
              <a:rPr lang="es-CO" dirty="0"/>
              <a:t>Divergencia y Convergencia en “O”</a:t>
            </a:r>
          </a:p>
        </p:txBody>
      </p:sp>
      <p:grpSp>
        <p:nvGrpSpPr>
          <p:cNvPr id="66" name="Grupo 65">
            <a:extLst>
              <a:ext uri="{FF2B5EF4-FFF2-40B4-BE49-F238E27FC236}">
                <a16:creationId xmlns:a16="http://schemas.microsoft.com/office/drawing/2014/main" id="{364AA9BE-8FC6-1DCA-83E8-42BD23470347}"/>
              </a:ext>
            </a:extLst>
          </p:cNvPr>
          <p:cNvGrpSpPr/>
          <p:nvPr/>
        </p:nvGrpSpPr>
        <p:grpSpPr>
          <a:xfrm>
            <a:off x="903867" y="1702051"/>
            <a:ext cx="3142919" cy="4994237"/>
            <a:chOff x="903867" y="1702051"/>
            <a:chExt cx="3142919" cy="4994237"/>
          </a:xfrm>
        </p:grpSpPr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A17148BD-0AF8-0D4B-B423-0DAD238A123A}"/>
                </a:ext>
              </a:extLst>
            </p:cNvPr>
            <p:cNvSpPr txBox="1"/>
            <p:nvPr/>
          </p:nvSpPr>
          <p:spPr>
            <a:xfrm>
              <a:off x="1727738" y="6296178"/>
              <a:ext cx="9893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2000" b="1" dirty="0">
                  <a:latin typeface="Times New Roma"/>
                </a:rPr>
                <a:t>Figura </a:t>
              </a:r>
              <a:endParaRPr lang="es-CO" sz="2000" b="1" dirty="0">
                <a:latin typeface="Times New Roma"/>
              </a:endParaRPr>
            </a:p>
          </p:txBody>
        </p: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74B8445A-7FC5-3CC2-DAEF-6EC6F64EDDC1}"/>
                </a:ext>
              </a:extLst>
            </p:cNvPr>
            <p:cNvCxnSpPr>
              <a:cxnSpLocks/>
            </p:cNvCxnSpPr>
            <p:nvPr/>
          </p:nvCxnSpPr>
          <p:spPr>
            <a:xfrm>
              <a:off x="2339785" y="1702051"/>
              <a:ext cx="0" cy="35021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>
              <a:extLst>
                <a:ext uri="{FF2B5EF4-FFF2-40B4-BE49-F238E27FC236}">
                  <a16:creationId xmlns:a16="http://schemas.microsoft.com/office/drawing/2014/main" id="{7295DD5F-0126-A182-AD19-95A7F1D35DC3}"/>
                </a:ext>
              </a:extLst>
            </p:cNvPr>
            <p:cNvCxnSpPr>
              <a:cxnSpLocks/>
            </p:cNvCxnSpPr>
            <p:nvPr/>
          </p:nvCxnSpPr>
          <p:spPr>
            <a:xfrm>
              <a:off x="2286545" y="5664349"/>
              <a:ext cx="0" cy="55279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669BF518-5835-4981-8F3B-F9965B93324C}"/>
                </a:ext>
              </a:extLst>
            </p:cNvPr>
            <p:cNvCxnSpPr>
              <a:cxnSpLocks/>
            </p:cNvCxnSpPr>
            <p:nvPr/>
          </p:nvCxnSpPr>
          <p:spPr>
            <a:xfrm>
              <a:off x="2357475" y="2687823"/>
              <a:ext cx="0" cy="35021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E77CDB33-4021-088C-ADC5-A31ED1C85A23}"/>
                </a:ext>
              </a:extLst>
            </p:cNvPr>
            <p:cNvSpPr/>
            <p:nvPr/>
          </p:nvSpPr>
          <p:spPr>
            <a:xfrm>
              <a:off x="1089007" y="3573604"/>
              <a:ext cx="961879" cy="65393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</p:txBody>
        </p: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FBA0BD14-1A82-213D-6582-D770093B6F16}"/>
                </a:ext>
              </a:extLst>
            </p:cNvPr>
            <p:cNvCxnSpPr>
              <a:cxnSpLocks/>
            </p:cNvCxnSpPr>
            <p:nvPr/>
          </p:nvCxnSpPr>
          <p:spPr>
            <a:xfrm>
              <a:off x="2909341" y="4433537"/>
              <a:ext cx="47132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B88D04CA-BBCB-C85C-A7B2-D028111C7463}"/>
                </a:ext>
              </a:extLst>
            </p:cNvPr>
            <p:cNvSpPr txBox="1"/>
            <p:nvPr/>
          </p:nvSpPr>
          <p:spPr>
            <a:xfrm>
              <a:off x="3356794" y="4240834"/>
              <a:ext cx="6492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/>
                <a:t>S3  </a:t>
              </a:r>
              <a:endParaRPr lang="es-CO" b="1" dirty="0"/>
            </a:p>
          </p:txBody>
        </p: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0E016C98-6B9F-C4C1-3A45-289E684018B4}"/>
                </a:ext>
              </a:extLst>
            </p:cNvPr>
            <p:cNvSpPr/>
            <p:nvPr/>
          </p:nvSpPr>
          <p:spPr>
            <a:xfrm>
              <a:off x="2666490" y="3573604"/>
              <a:ext cx="961879" cy="65393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3</a:t>
              </a:r>
            </a:p>
          </p:txBody>
        </p: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98619CA4-C36B-858C-464C-26DCF4116C63}"/>
                </a:ext>
              </a:extLst>
            </p:cNvPr>
            <p:cNvCxnSpPr>
              <a:cxnSpLocks/>
            </p:cNvCxnSpPr>
            <p:nvPr/>
          </p:nvCxnSpPr>
          <p:spPr>
            <a:xfrm>
              <a:off x="1569947" y="4701377"/>
              <a:ext cx="157505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C92A6A16-D0A6-3EF3-9931-5F9CD0297EA2}"/>
                </a:ext>
              </a:extLst>
            </p:cNvPr>
            <p:cNvCxnSpPr>
              <a:cxnSpLocks/>
            </p:cNvCxnSpPr>
            <p:nvPr/>
          </p:nvCxnSpPr>
          <p:spPr>
            <a:xfrm>
              <a:off x="1569947" y="4217633"/>
              <a:ext cx="0" cy="48374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1A1AC49B-3B02-6499-7150-5795D5255998}"/>
                </a:ext>
              </a:extLst>
            </p:cNvPr>
            <p:cNvCxnSpPr>
              <a:cxnSpLocks/>
            </p:cNvCxnSpPr>
            <p:nvPr/>
          </p:nvCxnSpPr>
          <p:spPr>
            <a:xfrm>
              <a:off x="3128192" y="4217633"/>
              <a:ext cx="0" cy="48374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>
              <a:extLst>
                <a:ext uri="{FF2B5EF4-FFF2-40B4-BE49-F238E27FC236}">
                  <a16:creationId xmlns:a16="http://schemas.microsoft.com/office/drawing/2014/main" id="{F19AB047-C2BB-F4EF-5C1E-54B3B3177BB4}"/>
                </a:ext>
              </a:extLst>
            </p:cNvPr>
            <p:cNvCxnSpPr>
              <a:cxnSpLocks/>
            </p:cNvCxnSpPr>
            <p:nvPr/>
          </p:nvCxnSpPr>
          <p:spPr>
            <a:xfrm>
              <a:off x="2286546" y="4701377"/>
              <a:ext cx="0" cy="4101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id="{CF3FDBFB-D42F-4EEF-A5CB-7AFF213FDBBD}"/>
                </a:ext>
              </a:extLst>
            </p:cNvPr>
            <p:cNvCxnSpPr>
              <a:cxnSpLocks/>
            </p:cNvCxnSpPr>
            <p:nvPr/>
          </p:nvCxnSpPr>
          <p:spPr>
            <a:xfrm>
              <a:off x="1577138" y="3038040"/>
              <a:ext cx="0" cy="5355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>
              <a:extLst>
                <a:ext uri="{FF2B5EF4-FFF2-40B4-BE49-F238E27FC236}">
                  <a16:creationId xmlns:a16="http://schemas.microsoft.com/office/drawing/2014/main" id="{1489329B-1815-F3EB-81A7-F0056E9DA9A3}"/>
                </a:ext>
              </a:extLst>
            </p:cNvPr>
            <p:cNvCxnSpPr>
              <a:cxnSpLocks/>
            </p:cNvCxnSpPr>
            <p:nvPr/>
          </p:nvCxnSpPr>
          <p:spPr>
            <a:xfrm>
              <a:off x="3145002" y="3038040"/>
              <a:ext cx="0" cy="5355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>
              <a:extLst>
                <a:ext uri="{FF2B5EF4-FFF2-40B4-BE49-F238E27FC236}">
                  <a16:creationId xmlns:a16="http://schemas.microsoft.com/office/drawing/2014/main" id="{86850E0B-601F-3F81-3A1D-73143B727A51}"/>
                </a:ext>
              </a:extLst>
            </p:cNvPr>
            <p:cNvCxnSpPr>
              <a:cxnSpLocks/>
            </p:cNvCxnSpPr>
            <p:nvPr/>
          </p:nvCxnSpPr>
          <p:spPr>
            <a:xfrm>
              <a:off x="1321287" y="4406309"/>
              <a:ext cx="47132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CuadroTexto 38">
              <a:extLst>
                <a:ext uri="{FF2B5EF4-FFF2-40B4-BE49-F238E27FC236}">
                  <a16:creationId xmlns:a16="http://schemas.microsoft.com/office/drawing/2014/main" id="{4BCFA0D5-3405-06DB-AF35-CD166A7ED8E0}"/>
                </a:ext>
              </a:extLst>
            </p:cNvPr>
            <p:cNvSpPr txBox="1"/>
            <p:nvPr/>
          </p:nvSpPr>
          <p:spPr>
            <a:xfrm>
              <a:off x="927870" y="4240834"/>
              <a:ext cx="6492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/>
                <a:t>S2  </a:t>
              </a:r>
              <a:endParaRPr lang="es-CO" b="1" dirty="0"/>
            </a:p>
          </p:txBody>
        </p:sp>
        <p:cxnSp>
          <p:nvCxnSpPr>
            <p:cNvPr id="40" name="Conector recto 39">
              <a:extLst>
                <a:ext uri="{FF2B5EF4-FFF2-40B4-BE49-F238E27FC236}">
                  <a16:creationId xmlns:a16="http://schemas.microsoft.com/office/drawing/2014/main" id="{79EE5D45-0229-A563-0E51-CC7717546B66}"/>
                </a:ext>
              </a:extLst>
            </p:cNvPr>
            <p:cNvCxnSpPr>
              <a:cxnSpLocks/>
            </p:cNvCxnSpPr>
            <p:nvPr/>
          </p:nvCxnSpPr>
          <p:spPr>
            <a:xfrm>
              <a:off x="1553136" y="3038040"/>
              <a:ext cx="157505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>
              <a:extLst>
                <a:ext uri="{FF2B5EF4-FFF2-40B4-BE49-F238E27FC236}">
                  <a16:creationId xmlns:a16="http://schemas.microsoft.com/office/drawing/2014/main" id="{EF7E49DE-6394-5092-792B-3EDAA9054BA2}"/>
                </a:ext>
              </a:extLst>
            </p:cNvPr>
            <p:cNvCxnSpPr>
              <a:cxnSpLocks/>
            </p:cNvCxnSpPr>
            <p:nvPr/>
          </p:nvCxnSpPr>
          <p:spPr>
            <a:xfrm>
              <a:off x="2909341" y="3305822"/>
              <a:ext cx="47132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>
              <a:extLst>
                <a:ext uri="{FF2B5EF4-FFF2-40B4-BE49-F238E27FC236}">
                  <a16:creationId xmlns:a16="http://schemas.microsoft.com/office/drawing/2014/main" id="{F2771C2A-2014-BE50-9C7A-E40A3BB690C8}"/>
                </a:ext>
              </a:extLst>
            </p:cNvPr>
            <p:cNvCxnSpPr>
              <a:cxnSpLocks/>
            </p:cNvCxnSpPr>
            <p:nvPr/>
          </p:nvCxnSpPr>
          <p:spPr>
            <a:xfrm>
              <a:off x="1317475" y="3305822"/>
              <a:ext cx="47132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ángulo 45">
              <a:extLst>
                <a:ext uri="{FF2B5EF4-FFF2-40B4-BE49-F238E27FC236}">
                  <a16:creationId xmlns:a16="http://schemas.microsoft.com/office/drawing/2014/main" id="{A340CB0E-0FF2-A9C4-E422-A96CC3C8FDCB}"/>
                </a:ext>
              </a:extLst>
            </p:cNvPr>
            <p:cNvSpPr/>
            <p:nvPr/>
          </p:nvSpPr>
          <p:spPr>
            <a:xfrm>
              <a:off x="1876535" y="2052268"/>
              <a:ext cx="961879" cy="65393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sp>
          <p:nvSpPr>
            <p:cNvPr id="47" name="Rectángulo 46">
              <a:extLst>
                <a:ext uri="{FF2B5EF4-FFF2-40B4-BE49-F238E27FC236}">
                  <a16:creationId xmlns:a16="http://schemas.microsoft.com/office/drawing/2014/main" id="{A7FDBC8D-5C35-1E0C-E63E-41D612654948}"/>
                </a:ext>
              </a:extLst>
            </p:cNvPr>
            <p:cNvSpPr/>
            <p:nvPr/>
          </p:nvSpPr>
          <p:spPr>
            <a:xfrm>
              <a:off x="1805606" y="5089444"/>
              <a:ext cx="961879" cy="65393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4</a:t>
              </a:r>
            </a:p>
          </p:txBody>
        </p:sp>
        <p:sp>
          <p:nvSpPr>
            <p:cNvPr id="48" name="CuadroTexto 47">
              <a:extLst>
                <a:ext uri="{FF2B5EF4-FFF2-40B4-BE49-F238E27FC236}">
                  <a16:creationId xmlns:a16="http://schemas.microsoft.com/office/drawing/2014/main" id="{653AEF7E-9F76-418D-A403-7ABB917D927A}"/>
                </a:ext>
              </a:extLst>
            </p:cNvPr>
            <p:cNvSpPr txBox="1"/>
            <p:nvPr/>
          </p:nvSpPr>
          <p:spPr>
            <a:xfrm>
              <a:off x="903867" y="3126605"/>
              <a:ext cx="6492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/>
                <a:t>A2  </a:t>
              </a:r>
              <a:endParaRPr lang="es-CO" b="1" dirty="0"/>
            </a:p>
          </p:txBody>
        </p:sp>
        <p:sp>
          <p:nvSpPr>
            <p:cNvPr id="49" name="CuadroTexto 48">
              <a:extLst>
                <a:ext uri="{FF2B5EF4-FFF2-40B4-BE49-F238E27FC236}">
                  <a16:creationId xmlns:a16="http://schemas.microsoft.com/office/drawing/2014/main" id="{B71A2ADD-253A-AE4C-94EC-74797867AB8E}"/>
                </a:ext>
              </a:extLst>
            </p:cNvPr>
            <p:cNvSpPr txBox="1"/>
            <p:nvPr/>
          </p:nvSpPr>
          <p:spPr>
            <a:xfrm>
              <a:off x="3397518" y="3126605"/>
              <a:ext cx="6492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/>
                <a:t>A3  </a:t>
              </a:r>
              <a:endParaRPr lang="es-CO" b="1" dirty="0"/>
            </a:p>
          </p:txBody>
        </p:sp>
      </p:grpSp>
      <p:grpSp>
        <p:nvGrpSpPr>
          <p:cNvPr id="62" name="Grupo 61">
            <a:extLst>
              <a:ext uri="{FF2B5EF4-FFF2-40B4-BE49-F238E27FC236}">
                <a16:creationId xmlns:a16="http://schemas.microsoft.com/office/drawing/2014/main" id="{262AE2D0-63C5-C19F-2309-7A28428BF5C1}"/>
              </a:ext>
            </a:extLst>
          </p:cNvPr>
          <p:cNvGrpSpPr/>
          <p:nvPr/>
        </p:nvGrpSpPr>
        <p:grpSpPr>
          <a:xfrm>
            <a:off x="3257312" y="1853145"/>
            <a:ext cx="2838686" cy="1042436"/>
            <a:chOff x="3257313" y="1853145"/>
            <a:chExt cx="2838686" cy="1042436"/>
          </a:xfrm>
        </p:grpSpPr>
        <p:sp>
          <p:nvSpPr>
            <p:cNvPr id="53" name="Flecha: hacia abajo 52">
              <a:extLst>
                <a:ext uri="{FF2B5EF4-FFF2-40B4-BE49-F238E27FC236}">
                  <a16:creationId xmlns:a16="http://schemas.microsoft.com/office/drawing/2014/main" id="{A8054DE6-2FE1-AC99-2BB8-4C72EFF26D10}"/>
                </a:ext>
              </a:extLst>
            </p:cNvPr>
            <p:cNvSpPr/>
            <p:nvPr/>
          </p:nvSpPr>
          <p:spPr>
            <a:xfrm rot="4176434">
              <a:off x="3492167" y="2290953"/>
              <a:ext cx="369774" cy="839481"/>
            </a:xfrm>
            <a:prstGeom prst="downArrow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55" name="Elipse 54">
              <a:extLst>
                <a:ext uri="{FF2B5EF4-FFF2-40B4-BE49-F238E27FC236}">
                  <a16:creationId xmlns:a16="http://schemas.microsoft.com/office/drawing/2014/main" id="{7B1AD6D2-C6FA-215B-1FD3-33E63C0CA76A}"/>
                </a:ext>
              </a:extLst>
            </p:cNvPr>
            <p:cNvSpPr/>
            <p:nvPr/>
          </p:nvSpPr>
          <p:spPr>
            <a:xfrm>
              <a:off x="4228010" y="1853145"/>
              <a:ext cx="1867989" cy="97798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56" name="CuadroTexto 55">
              <a:extLst>
                <a:ext uri="{FF2B5EF4-FFF2-40B4-BE49-F238E27FC236}">
                  <a16:creationId xmlns:a16="http://schemas.microsoft.com/office/drawing/2014/main" id="{64479B62-537D-AD68-EE4C-B4F03C2D8787}"/>
                </a:ext>
              </a:extLst>
            </p:cNvPr>
            <p:cNvSpPr txBox="1"/>
            <p:nvPr/>
          </p:nvSpPr>
          <p:spPr>
            <a:xfrm>
              <a:off x="4289769" y="1970923"/>
              <a:ext cx="171879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400" b="1" dirty="0"/>
                <a:t>Divergencia en “O”</a:t>
              </a:r>
            </a:p>
          </p:txBody>
        </p:sp>
      </p:grpSp>
      <p:grpSp>
        <p:nvGrpSpPr>
          <p:cNvPr id="64" name="Grupo 63">
            <a:extLst>
              <a:ext uri="{FF2B5EF4-FFF2-40B4-BE49-F238E27FC236}">
                <a16:creationId xmlns:a16="http://schemas.microsoft.com/office/drawing/2014/main" id="{B934A6C4-FED0-5126-796D-FD437A5E2CB1}"/>
              </a:ext>
            </a:extLst>
          </p:cNvPr>
          <p:cNvGrpSpPr/>
          <p:nvPr/>
        </p:nvGrpSpPr>
        <p:grpSpPr>
          <a:xfrm>
            <a:off x="3041986" y="4887674"/>
            <a:ext cx="2835635" cy="995649"/>
            <a:chOff x="3041986" y="4887674"/>
            <a:chExt cx="2835635" cy="995649"/>
          </a:xfrm>
        </p:grpSpPr>
        <p:sp>
          <p:nvSpPr>
            <p:cNvPr id="58" name="Flecha: hacia abajo 57">
              <a:extLst>
                <a:ext uri="{FF2B5EF4-FFF2-40B4-BE49-F238E27FC236}">
                  <a16:creationId xmlns:a16="http://schemas.microsoft.com/office/drawing/2014/main" id="{AB3A635F-AF9D-9522-6174-9EA97B579B59}"/>
                </a:ext>
              </a:extLst>
            </p:cNvPr>
            <p:cNvSpPr/>
            <p:nvPr/>
          </p:nvSpPr>
          <p:spPr>
            <a:xfrm rot="6887492">
              <a:off x="3276840" y="4652820"/>
              <a:ext cx="369774" cy="839481"/>
            </a:xfrm>
            <a:prstGeom prst="downArrow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59" name="Elipse 58">
              <a:extLst>
                <a:ext uri="{FF2B5EF4-FFF2-40B4-BE49-F238E27FC236}">
                  <a16:creationId xmlns:a16="http://schemas.microsoft.com/office/drawing/2014/main" id="{1AFA2E41-89BB-7BB5-3353-5CFB2153A818}"/>
                </a:ext>
              </a:extLst>
            </p:cNvPr>
            <p:cNvSpPr/>
            <p:nvPr/>
          </p:nvSpPr>
          <p:spPr>
            <a:xfrm>
              <a:off x="3902463" y="4905336"/>
              <a:ext cx="1867989" cy="97798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61" name="CuadroTexto 60">
              <a:extLst>
                <a:ext uri="{FF2B5EF4-FFF2-40B4-BE49-F238E27FC236}">
                  <a16:creationId xmlns:a16="http://schemas.microsoft.com/office/drawing/2014/main" id="{64B41DFC-F34E-3A3F-3ACA-BF4C032C8B3B}"/>
                </a:ext>
              </a:extLst>
            </p:cNvPr>
            <p:cNvSpPr txBox="1"/>
            <p:nvPr/>
          </p:nvSpPr>
          <p:spPr>
            <a:xfrm>
              <a:off x="3813142" y="5052326"/>
              <a:ext cx="20644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400" b="1" dirty="0"/>
                <a:t>Convergencia en “O”</a:t>
              </a:r>
            </a:p>
          </p:txBody>
        </p:sp>
      </p:grpSp>
      <p:sp>
        <p:nvSpPr>
          <p:cNvPr id="65" name="CuadroTexto 64">
            <a:extLst>
              <a:ext uri="{FF2B5EF4-FFF2-40B4-BE49-F238E27FC236}">
                <a16:creationId xmlns:a16="http://schemas.microsoft.com/office/drawing/2014/main" id="{6D7EEC9A-E64A-9397-B34C-9BE9B0CBFFF0}"/>
              </a:ext>
            </a:extLst>
          </p:cNvPr>
          <p:cNvSpPr txBox="1"/>
          <p:nvPr/>
        </p:nvSpPr>
        <p:spPr>
          <a:xfrm>
            <a:off x="4351817" y="1853145"/>
            <a:ext cx="7652946" cy="3054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PROPIEDADES: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•A partir del punto de divergencia el proceso podrá evolucionar por distintos caminos alternativos, cada uno de ellos debe tener su propia condición de transición.</a:t>
            </a:r>
            <a:endParaRPr lang="es-CO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•Las condiciones de transición de los diversos caminos de divergencia han de ser excluyentes entre sí,</a:t>
            </a:r>
            <a:r>
              <a:rPr lang="es-MX" dirty="0"/>
              <a:t> de forma que el proceso solo podrá progresar en cada caso por uno de ellos. </a:t>
            </a:r>
            <a:r>
              <a:rPr lang="es-MX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•A nivel de grafico global, los distintos caminos iniciados como divergencia en “O” deben confluir en uno o más puntos de convergencia en “O”. </a:t>
            </a:r>
            <a:endParaRPr lang="es-CO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73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4" dur="1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9" dur="1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8E10E1-1180-2F6C-80C9-C859F1E79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Divergencia y Convergencia en “Y”</a:t>
            </a:r>
          </a:p>
        </p:txBody>
      </p:sp>
      <p:grpSp>
        <p:nvGrpSpPr>
          <p:cNvPr id="39" name="Grupo 38">
            <a:extLst>
              <a:ext uri="{FF2B5EF4-FFF2-40B4-BE49-F238E27FC236}">
                <a16:creationId xmlns:a16="http://schemas.microsoft.com/office/drawing/2014/main" id="{6D0C4AB1-F008-53F5-1C8C-2785D42504D2}"/>
              </a:ext>
            </a:extLst>
          </p:cNvPr>
          <p:cNvGrpSpPr/>
          <p:nvPr/>
        </p:nvGrpSpPr>
        <p:grpSpPr>
          <a:xfrm>
            <a:off x="759505" y="1433409"/>
            <a:ext cx="2664794" cy="5221801"/>
            <a:chOff x="1337085" y="1471129"/>
            <a:chExt cx="2664794" cy="5221801"/>
          </a:xfrm>
        </p:grpSpPr>
        <p:cxnSp>
          <p:nvCxnSpPr>
            <p:cNvPr id="23" name="Conector recto 22">
              <a:extLst>
                <a:ext uri="{FF2B5EF4-FFF2-40B4-BE49-F238E27FC236}">
                  <a16:creationId xmlns:a16="http://schemas.microsoft.com/office/drawing/2014/main" id="{DC6E61FE-5CAF-CE77-08DB-B46A93D44ABB}"/>
                </a:ext>
              </a:extLst>
            </p:cNvPr>
            <p:cNvCxnSpPr>
              <a:cxnSpLocks/>
            </p:cNvCxnSpPr>
            <p:nvPr/>
          </p:nvCxnSpPr>
          <p:spPr>
            <a:xfrm>
              <a:off x="2703546" y="1471129"/>
              <a:ext cx="0" cy="35021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71A5E896-D66D-24D9-7E66-B8F7D3FB9F6A}"/>
                </a:ext>
              </a:extLst>
            </p:cNvPr>
            <p:cNvSpPr txBox="1"/>
            <p:nvPr/>
          </p:nvSpPr>
          <p:spPr>
            <a:xfrm>
              <a:off x="2169748" y="6292820"/>
              <a:ext cx="9893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2000" b="1" dirty="0">
                  <a:latin typeface="Times New Roma"/>
                </a:rPr>
                <a:t>Figura </a:t>
              </a:r>
              <a:endParaRPr lang="es-CO" sz="2000" b="1" dirty="0">
                <a:latin typeface="Times New Roma"/>
              </a:endParaRPr>
            </a:p>
          </p:txBody>
        </p:sp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994E4B30-AE70-F0E3-124D-AFE97B07DD77}"/>
                </a:ext>
              </a:extLst>
            </p:cNvPr>
            <p:cNvSpPr/>
            <p:nvPr/>
          </p:nvSpPr>
          <p:spPr>
            <a:xfrm>
              <a:off x="2203926" y="5171547"/>
              <a:ext cx="1009391" cy="65016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E128F2FF-1B3D-39AE-E748-326DC3362480}"/>
                </a:ext>
              </a:extLst>
            </p:cNvPr>
            <p:cNvSpPr/>
            <p:nvPr/>
          </p:nvSpPr>
          <p:spPr>
            <a:xfrm>
              <a:off x="1337085" y="3522896"/>
              <a:ext cx="1009391" cy="65016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3</a:t>
              </a:r>
            </a:p>
          </p:txBody>
        </p: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1029600D-B58C-424F-EE3E-BEC84CA72525}"/>
                </a:ext>
              </a:extLst>
            </p:cNvPr>
            <p:cNvCxnSpPr/>
            <p:nvPr/>
          </p:nvCxnSpPr>
          <p:spPr>
            <a:xfrm>
              <a:off x="2456245" y="4887327"/>
              <a:ext cx="49460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1249D8A8-13D2-A7BB-6CA2-085CAF2A162F}"/>
                </a:ext>
              </a:extLst>
            </p:cNvPr>
            <p:cNvCxnSpPr>
              <a:cxnSpLocks/>
            </p:cNvCxnSpPr>
            <p:nvPr/>
          </p:nvCxnSpPr>
          <p:spPr>
            <a:xfrm>
              <a:off x="1841781" y="4173065"/>
              <a:ext cx="0" cy="30470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718DBC75-E9CE-6EAE-1A83-7D7DD38E1A1E}"/>
                </a:ext>
              </a:extLst>
            </p:cNvPr>
            <p:cNvSpPr txBox="1"/>
            <p:nvPr/>
          </p:nvSpPr>
          <p:spPr>
            <a:xfrm>
              <a:off x="2992488" y="4741635"/>
              <a:ext cx="681338" cy="321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/>
                <a:t>S2</a:t>
              </a:r>
              <a:endParaRPr lang="es-CO" b="1" dirty="0"/>
            </a:p>
          </p:txBody>
        </p: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50FDDC1F-9B92-16DA-2692-27522B147F89}"/>
                </a:ext>
              </a:extLst>
            </p:cNvPr>
            <p:cNvSpPr/>
            <p:nvPr/>
          </p:nvSpPr>
          <p:spPr>
            <a:xfrm>
              <a:off x="2203926" y="1829017"/>
              <a:ext cx="1009391" cy="65016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</p:txBody>
        </p: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F16F24E0-FEF2-ED09-2CCA-F47A983AE59B}"/>
                </a:ext>
              </a:extLst>
            </p:cNvPr>
            <p:cNvCxnSpPr>
              <a:cxnSpLocks/>
            </p:cNvCxnSpPr>
            <p:nvPr/>
          </p:nvCxnSpPr>
          <p:spPr>
            <a:xfrm>
              <a:off x="1478400" y="4477767"/>
              <a:ext cx="237207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5B19280C-67A1-15B1-9470-F4449CAB2A58}"/>
                </a:ext>
              </a:extLst>
            </p:cNvPr>
            <p:cNvCxnSpPr>
              <a:cxnSpLocks/>
            </p:cNvCxnSpPr>
            <p:nvPr/>
          </p:nvCxnSpPr>
          <p:spPr>
            <a:xfrm>
              <a:off x="2708622" y="5811864"/>
              <a:ext cx="0" cy="4809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5B9A2A78-5852-2E65-509A-AA67E6B390AB}"/>
                </a:ext>
              </a:extLst>
            </p:cNvPr>
            <p:cNvCxnSpPr>
              <a:cxnSpLocks/>
            </p:cNvCxnSpPr>
            <p:nvPr/>
          </p:nvCxnSpPr>
          <p:spPr>
            <a:xfrm>
              <a:off x="2688434" y="2469334"/>
              <a:ext cx="0" cy="4809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2719FFB5-7576-3C28-4B50-041AC2172DDA}"/>
                </a:ext>
              </a:extLst>
            </p:cNvPr>
            <p:cNvCxnSpPr>
              <a:cxnSpLocks/>
            </p:cNvCxnSpPr>
            <p:nvPr/>
          </p:nvCxnSpPr>
          <p:spPr>
            <a:xfrm>
              <a:off x="1478400" y="4546724"/>
              <a:ext cx="237207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>
              <a:extLst>
                <a:ext uri="{FF2B5EF4-FFF2-40B4-BE49-F238E27FC236}">
                  <a16:creationId xmlns:a16="http://schemas.microsoft.com/office/drawing/2014/main" id="{BEAEDBC5-E34F-8262-6B9F-F6311E45BB44}"/>
                </a:ext>
              </a:extLst>
            </p:cNvPr>
            <p:cNvCxnSpPr>
              <a:cxnSpLocks/>
            </p:cNvCxnSpPr>
            <p:nvPr/>
          </p:nvCxnSpPr>
          <p:spPr>
            <a:xfrm>
              <a:off x="1867009" y="3041940"/>
              <a:ext cx="0" cy="4809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5F70BA45-42D9-52BD-68E3-6E6DB69C27CB}"/>
                </a:ext>
              </a:extLst>
            </p:cNvPr>
            <p:cNvSpPr/>
            <p:nvPr/>
          </p:nvSpPr>
          <p:spPr>
            <a:xfrm>
              <a:off x="2992488" y="3522896"/>
              <a:ext cx="1009391" cy="65016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4</a:t>
              </a:r>
            </a:p>
          </p:txBody>
        </p:sp>
        <p:cxnSp>
          <p:nvCxnSpPr>
            <p:cNvPr id="17" name="Conector recto 16">
              <a:extLst>
                <a:ext uri="{FF2B5EF4-FFF2-40B4-BE49-F238E27FC236}">
                  <a16:creationId xmlns:a16="http://schemas.microsoft.com/office/drawing/2014/main" id="{87F043AF-172C-D271-1605-42833807C4EA}"/>
                </a:ext>
              </a:extLst>
            </p:cNvPr>
            <p:cNvCxnSpPr>
              <a:cxnSpLocks/>
            </p:cNvCxnSpPr>
            <p:nvPr/>
          </p:nvCxnSpPr>
          <p:spPr>
            <a:xfrm>
              <a:off x="3522412" y="3041940"/>
              <a:ext cx="0" cy="4809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>
              <a:extLst>
                <a:ext uri="{FF2B5EF4-FFF2-40B4-BE49-F238E27FC236}">
                  <a16:creationId xmlns:a16="http://schemas.microsoft.com/office/drawing/2014/main" id="{8D701B75-8049-C717-0472-6D30D1BE4609}"/>
                </a:ext>
              </a:extLst>
            </p:cNvPr>
            <p:cNvCxnSpPr>
              <a:cxnSpLocks/>
            </p:cNvCxnSpPr>
            <p:nvPr/>
          </p:nvCxnSpPr>
          <p:spPr>
            <a:xfrm>
              <a:off x="1478400" y="2966561"/>
              <a:ext cx="237207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>
              <a:extLst>
                <a:ext uri="{FF2B5EF4-FFF2-40B4-BE49-F238E27FC236}">
                  <a16:creationId xmlns:a16="http://schemas.microsoft.com/office/drawing/2014/main" id="{D8CD3612-E9B6-18EC-5A7A-41DE1BA6860D}"/>
                </a:ext>
              </a:extLst>
            </p:cNvPr>
            <p:cNvCxnSpPr>
              <a:cxnSpLocks/>
            </p:cNvCxnSpPr>
            <p:nvPr/>
          </p:nvCxnSpPr>
          <p:spPr>
            <a:xfrm>
              <a:off x="1478400" y="3035519"/>
              <a:ext cx="237207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>
              <a:extLst>
                <a:ext uri="{FF2B5EF4-FFF2-40B4-BE49-F238E27FC236}">
                  <a16:creationId xmlns:a16="http://schemas.microsoft.com/office/drawing/2014/main" id="{CB2BC7B2-73E0-7652-C269-7289E597ACDA}"/>
                </a:ext>
              </a:extLst>
            </p:cNvPr>
            <p:cNvCxnSpPr>
              <a:cxnSpLocks/>
            </p:cNvCxnSpPr>
            <p:nvPr/>
          </p:nvCxnSpPr>
          <p:spPr>
            <a:xfrm>
              <a:off x="2706075" y="4569868"/>
              <a:ext cx="0" cy="59739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9FECF84A-193C-350C-A9EA-76745C7825B3}"/>
                </a:ext>
              </a:extLst>
            </p:cNvPr>
            <p:cNvCxnSpPr>
              <a:cxnSpLocks/>
            </p:cNvCxnSpPr>
            <p:nvPr/>
          </p:nvCxnSpPr>
          <p:spPr>
            <a:xfrm>
              <a:off x="3494636" y="4173065"/>
              <a:ext cx="0" cy="30470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>
              <a:extLst>
                <a:ext uri="{FF2B5EF4-FFF2-40B4-BE49-F238E27FC236}">
                  <a16:creationId xmlns:a16="http://schemas.microsoft.com/office/drawing/2014/main" id="{9540D228-24E1-FFAD-BF25-AFF046EA4401}"/>
                </a:ext>
              </a:extLst>
            </p:cNvPr>
            <p:cNvCxnSpPr/>
            <p:nvPr/>
          </p:nvCxnSpPr>
          <p:spPr>
            <a:xfrm>
              <a:off x="2441132" y="2724149"/>
              <a:ext cx="49460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CuadroTexto 26">
              <a:extLst>
                <a:ext uri="{FF2B5EF4-FFF2-40B4-BE49-F238E27FC236}">
                  <a16:creationId xmlns:a16="http://schemas.microsoft.com/office/drawing/2014/main" id="{9FD42EB7-FFEB-98AE-1418-A3674037C918}"/>
                </a:ext>
              </a:extLst>
            </p:cNvPr>
            <p:cNvSpPr txBox="1"/>
            <p:nvPr/>
          </p:nvSpPr>
          <p:spPr>
            <a:xfrm>
              <a:off x="3011813" y="2566219"/>
              <a:ext cx="681338" cy="26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/>
                <a:t>S1  </a:t>
              </a:r>
              <a:endParaRPr lang="es-CO" b="1" dirty="0"/>
            </a:p>
          </p:txBody>
        </p:sp>
      </p:grpSp>
      <p:grpSp>
        <p:nvGrpSpPr>
          <p:cNvPr id="31" name="Grupo 30">
            <a:extLst>
              <a:ext uri="{FF2B5EF4-FFF2-40B4-BE49-F238E27FC236}">
                <a16:creationId xmlns:a16="http://schemas.microsoft.com/office/drawing/2014/main" id="{1C3BA798-CCC3-31D2-A1E2-708F37E4EA79}"/>
              </a:ext>
            </a:extLst>
          </p:cNvPr>
          <p:cNvGrpSpPr/>
          <p:nvPr/>
        </p:nvGrpSpPr>
        <p:grpSpPr>
          <a:xfrm>
            <a:off x="3299183" y="1763345"/>
            <a:ext cx="2838686" cy="1042436"/>
            <a:chOff x="3257313" y="1853145"/>
            <a:chExt cx="2838686" cy="1042436"/>
          </a:xfrm>
        </p:grpSpPr>
        <p:sp>
          <p:nvSpPr>
            <p:cNvPr id="32" name="Flecha: hacia abajo 31">
              <a:extLst>
                <a:ext uri="{FF2B5EF4-FFF2-40B4-BE49-F238E27FC236}">
                  <a16:creationId xmlns:a16="http://schemas.microsoft.com/office/drawing/2014/main" id="{EF8A007E-8717-B084-03E4-044FD95C2F97}"/>
                </a:ext>
              </a:extLst>
            </p:cNvPr>
            <p:cNvSpPr/>
            <p:nvPr/>
          </p:nvSpPr>
          <p:spPr>
            <a:xfrm rot="4176434">
              <a:off x="3492167" y="2290953"/>
              <a:ext cx="369774" cy="839481"/>
            </a:xfrm>
            <a:prstGeom prst="downArrow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3" name="Elipse 32">
              <a:extLst>
                <a:ext uri="{FF2B5EF4-FFF2-40B4-BE49-F238E27FC236}">
                  <a16:creationId xmlns:a16="http://schemas.microsoft.com/office/drawing/2014/main" id="{E81BA0EF-5D4A-7946-6E72-A1F9FC2D3AAC}"/>
                </a:ext>
              </a:extLst>
            </p:cNvPr>
            <p:cNvSpPr/>
            <p:nvPr/>
          </p:nvSpPr>
          <p:spPr>
            <a:xfrm>
              <a:off x="4228010" y="1853145"/>
              <a:ext cx="1867989" cy="97798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34" name="CuadroTexto 33">
              <a:extLst>
                <a:ext uri="{FF2B5EF4-FFF2-40B4-BE49-F238E27FC236}">
                  <a16:creationId xmlns:a16="http://schemas.microsoft.com/office/drawing/2014/main" id="{41BCF672-928E-436C-653B-3D2ECE33D1A1}"/>
                </a:ext>
              </a:extLst>
            </p:cNvPr>
            <p:cNvSpPr txBox="1"/>
            <p:nvPr/>
          </p:nvSpPr>
          <p:spPr>
            <a:xfrm>
              <a:off x="4289769" y="1970923"/>
              <a:ext cx="171879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400" b="1" dirty="0"/>
                <a:t>Divergencia en “O”</a:t>
              </a:r>
            </a:p>
          </p:txBody>
        </p:sp>
      </p:grpSp>
      <p:grpSp>
        <p:nvGrpSpPr>
          <p:cNvPr id="35" name="Grupo 34">
            <a:extLst>
              <a:ext uri="{FF2B5EF4-FFF2-40B4-BE49-F238E27FC236}">
                <a16:creationId xmlns:a16="http://schemas.microsoft.com/office/drawing/2014/main" id="{585F3145-48E0-087F-68CD-7170720ABF42}"/>
              </a:ext>
            </a:extLst>
          </p:cNvPr>
          <p:cNvGrpSpPr/>
          <p:nvPr/>
        </p:nvGrpSpPr>
        <p:grpSpPr>
          <a:xfrm>
            <a:off x="3045323" y="4732403"/>
            <a:ext cx="2835635" cy="995649"/>
            <a:chOff x="3041986" y="4887674"/>
            <a:chExt cx="2835635" cy="995649"/>
          </a:xfrm>
        </p:grpSpPr>
        <p:sp>
          <p:nvSpPr>
            <p:cNvPr id="36" name="Flecha: hacia abajo 35">
              <a:extLst>
                <a:ext uri="{FF2B5EF4-FFF2-40B4-BE49-F238E27FC236}">
                  <a16:creationId xmlns:a16="http://schemas.microsoft.com/office/drawing/2014/main" id="{832F792E-9432-9FBE-5EB8-A776C41EB1C3}"/>
                </a:ext>
              </a:extLst>
            </p:cNvPr>
            <p:cNvSpPr/>
            <p:nvPr/>
          </p:nvSpPr>
          <p:spPr>
            <a:xfrm rot="6887492">
              <a:off x="3276840" y="4652820"/>
              <a:ext cx="369774" cy="839481"/>
            </a:xfrm>
            <a:prstGeom prst="downArrow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7" name="Elipse 36">
              <a:extLst>
                <a:ext uri="{FF2B5EF4-FFF2-40B4-BE49-F238E27FC236}">
                  <a16:creationId xmlns:a16="http://schemas.microsoft.com/office/drawing/2014/main" id="{ECB3FADA-C835-E0D4-68A2-DFB7CBE5EB8B}"/>
                </a:ext>
              </a:extLst>
            </p:cNvPr>
            <p:cNvSpPr/>
            <p:nvPr/>
          </p:nvSpPr>
          <p:spPr>
            <a:xfrm>
              <a:off x="3902463" y="4905336"/>
              <a:ext cx="1867989" cy="97798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38" name="CuadroTexto 37">
              <a:extLst>
                <a:ext uri="{FF2B5EF4-FFF2-40B4-BE49-F238E27FC236}">
                  <a16:creationId xmlns:a16="http://schemas.microsoft.com/office/drawing/2014/main" id="{8ED2D028-1F7C-3BCA-D3C4-21A528A2D28B}"/>
                </a:ext>
              </a:extLst>
            </p:cNvPr>
            <p:cNvSpPr txBox="1"/>
            <p:nvPr/>
          </p:nvSpPr>
          <p:spPr>
            <a:xfrm>
              <a:off x="3813142" y="5052326"/>
              <a:ext cx="20644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400" b="1" dirty="0"/>
                <a:t>Convergencia en “O”</a:t>
              </a:r>
            </a:p>
          </p:txBody>
        </p:sp>
      </p:grpSp>
      <p:sp>
        <p:nvSpPr>
          <p:cNvPr id="40" name="CuadroTexto 39">
            <a:extLst>
              <a:ext uri="{FF2B5EF4-FFF2-40B4-BE49-F238E27FC236}">
                <a16:creationId xmlns:a16="http://schemas.microsoft.com/office/drawing/2014/main" id="{08D2F456-4627-F140-89FC-61975B1E3CD5}"/>
              </a:ext>
            </a:extLst>
          </p:cNvPr>
          <p:cNvSpPr txBox="1"/>
          <p:nvPr/>
        </p:nvSpPr>
        <p:spPr>
          <a:xfrm>
            <a:off x="3542385" y="2262651"/>
            <a:ext cx="8399278" cy="2896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97790" lvl="0" algn="just">
              <a:lnSpc>
                <a:spcPct val="145000"/>
              </a:lnSpc>
              <a:buSzPts val="1200"/>
              <a:tabLst>
                <a:tab pos="805815" algn="l"/>
              </a:tabLst>
            </a:pPr>
            <a:r>
              <a:rPr lang="es-ES" b="1" dirty="0"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PROPIEDADES:</a:t>
            </a:r>
            <a:endParaRPr lang="es-ES" sz="1800" b="1" dirty="0">
              <a:effectLst/>
              <a:latin typeface="Arial MT"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marR="97790" lvl="0" indent="-342900" algn="just">
              <a:lnSpc>
                <a:spcPct val="145000"/>
              </a:lnSpc>
              <a:buSzPts val="1200"/>
              <a:buFont typeface="Symbol" panose="05050102010706020507" pitchFamily="18" charset="2"/>
              <a:buChar char=""/>
              <a:tabLst>
                <a:tab pos="805815" algn="l"/>
              </a:tabLst>
            </a:pP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A partir del punto de divergencia el proceso evolucionara por varios caminos a</a:t>
            </a:r>
            <a:r>
              <a:rPr lang="es-ES" sz="1800" spc="5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la</a:t>
            </a:r>
            <a:r>
              <a:rPr lang="es-ES" sz="1800" spc="-5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vez, ejecutando</a:t>
            </a:r>
            <a:r>
              <a:rPr lang="es-ES" sz="1800" spc="-5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varias tareas simultáneamente.</a:t>
            </a:r>
            <a:endParaRPr lang="es-CO" sz="1800" dirty="0">
              <a:effectLst/>
              <a:latin typeface="Arial MT"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marR="98425" lvl="0" indent="-342900" algn="just">
              <a:lnSpc>
                <a:spcPct val="145000"/>
              </a:lnSpc>
              <a:spcBef>
                <a:spcPts val="60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"/>
              <a:tabLst>
                <a:tab pos="805815" algn="l"/>
              </a:tabLst>
            </a:pP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La condición de transición para iniciar las tareas simultáneas es única y común</a:t>
            </a:r>
            <a:r>
              <a:rPr lang="es-ES" sz="1800" spc="5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para</a:t>
            </a:r>
            <a:r>
              <a:rPr lang="es-ES" sz="1800" spc="-5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todas ellas.</a:t>
            </a:r>
            <a:endParaRPr lang="es-CO" sz="1800" dirty="0">
              <a:effectLst/>
              <a:latin typeface="Arial MT"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marR="98425" lvl="0" indent="-342900" algn="just">
              <a:lnSpc>
                <a:spcPct val="148000"/>
              </a:lnSpc>
              <a:spcBef>
                <a:spcPts val="60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"/>
              <a:tabLst>
                <a:tab pos="805180" algn="l"/>
              </a:tabLst>
            </a:pP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A</a:t>
            </a:r>
            <a:r>
              <a:rPr lang="es-ES" sz="1800" spc="125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nivel</a:t>
            </a:r>
            <a:r>
              <a:rPr lang="es-ES" sz="1800" spc="125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de</a:t>
            </a:r>
            <a:r>
              <a:rPr lang="es-ES" sz="1800" spc="13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grafico</a:t>
            </a:r>
            <a:r>
              <a:rPr lang="es-ES" sz="1800" spc="13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global,</a:t>
            </a:r>
            <a:r>
              <a:rPr lang="es-ES" sz="1800" spc="125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los</a:t>
            </a:r>
            <a:r>
              <a:rPr lang="es-ES" sz="1800" spc="13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distintos</a:t>
            </a:r>
            <a:r>
              <a:rPr lang="es-ES" sz="1800" spc="125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caminos</a:t>
            </a:r>
            <a:r>
              <a:rPr lang="es-ES" sz="1800" spc="13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iniciados</a:t>
            </a:r>
            <a:r>
              <a:rPr lang="es-ES" sz="1800" spc="125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como</a:t>
            </a:r>
            <a:r>
              <a:rPr lang="es-ES" sz="1800" spc="13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divergencia</a:t>
            </a:r>
            <a:r>
              <a:rPr lang="es-ES" sz="1800" spc="125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en</a:t>
            </a:r>
            <a:r>
              <a:rPr lang="es-ES" sz="1800" spc="-32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es-ES" sz="1800" dirty="0">
                <a:effectLst/>
                <a:latin typeface="Arial MT"/>
                <a:ea typeface="Symbol" panose="05050102010706020507" pitchFamily="18" charset="2"/>
                <a:cs typeface="Symbol" panose="05050102010706020507" pitchFamily="18" charset="2"/>
              </a:rPr>
              <a:t>“Y” deben confluir en uno o mas puntos de convergencia en “Y”. </a:t>
            </a:r>
            <a:endParaRPr lang="es-CO" sz="1800" dirty="0">
              <a:effectLst/>
              <a:latin typeface="Arial MT"/>
              <a:ea typeface="Symbol" panose="05050102010706020507" pitchFamily="18" charset="2"/>
              <a:cs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9822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9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9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9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9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4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7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8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Un dibujo de una cara feliz&#10;&#10;Descripción generada automáticamente con confianza baja">
            <a:extLst>
              <a:ext uri="{FF2B5EF4-FFF2-40B4-BE49-F238E27FC236}">
                <a16:creationId xmlns:a16="http://schemas.microsoft.com/office/drawing/2014/main" id="{203DE4D4-D538-C7DD-E786-75192C15DAC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39" y="1579418"/>
            <a:ext cx="5286722" cy="369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6685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tesis" id="{D91AF253-6766-42CB-BDC8-6A46E8D7BB88}" vid="{3A68C05A-FDDD-4F71-9A3E-18558FEF0D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CONCEPTOS BASICOS</Template>
  <TotalTime>1267</TotalTime>
  <Words>325</Words>
  <Application>Microsoft Office PowerPoint</Application>
  <PresentationFormat>Panorámica</PresentationFormat>
  <Paragraphs>51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Arial</vt:lpstr>
      <vt:lpstr>Arial MT</vt:lpstr>
      <vt:lpstr>Calibri</vt:lpstr>
      <vt:lpstr>Symbol</vt:lpstr>
      <vt:lpstr>Times New Roma</vt:lpstr>
      <vt:lpstr>Tema de Office</vt:lpstr>
      <vt:lpstr>Curso Teórico Práctico de GRAFCET</vt:lpstr>
      <vt:lpstr>Estructuras del GRAFCET </vt:lpstr>
      <vt:lpstr>Secuencia Lineal</vt:lpstr>
      <vt:lpstr>Divergencia y Convergencia en “O”</vt:lpstr>
      <vt:lpstr>Divergencia y Convergencia en “Y”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Curso Teórico Práctico de GRAFCET</dc:title>
  <dc:creator>BRAYAN TARAZONA</dc:creator>
  <cp:lastModifiedBy>Brayan Fernel Tarazona Jaimes</cp:lastModifiedBy>
  <cp:revision>5</cp:revision>
  <dcterms:created xsi:type="dcterms:W3CDTF">2022-08-02T21:09:48Z</dcterms:created>
  <dcterms:modified xsi:type="dcterms:W3CDTF">2022-11-17T16:08:30Z</dcterms:modified>
</cp:coreProperties>
</file>