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70" r:id="rId5"/>
    <p:sldId id="266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FA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17/11/2022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842C80-F31C-CBCE-1300-78B5A0FF1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Forzado de GRAFCET</a:t>
            </a:r>
            <a:endParaRPr lang="es-CO" dirty="0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FCAA1A9C-4909-D0CA-C2BA-17C5BC690A41}"/>
              </a:ext>
            </a:extLst>
          </p:cNvPr>
          <p:cNvGrpSpPr/>
          <p:nvPr/>
        </p:nvGrpSpPr>
        <p:grpSpPr>
          <a:xfrm>
            <a:off x="4031674" y="2542309"/>
            <a:ext cx="3532908" cy="886691"/>
            <a:chOff x="4031674" y="2542309"/>
            <a:chExt cx="3532908" cy="886691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40A7AA80-3CDA-FC8B-7DFF-076F2A141C4A}"/>
                </a:ext>
              </a:extLst>
            </p:cNvPr>
            <p:cNvSpPr/>
            <p:nvPr/>
          </p:nvSpPr>
          <p:spPr>
            <a:xfrm>
              <a:off x="4031674" y="2542309"/>
              <a:ext cx="886691" cy="886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1724262F-F86E-1327-78BF-EFA0426B8DA6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4918365" y="2985654"/>
              <a:ext cx="706580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85E4AF23-3B82-19EE-9817-AB8B2670BD5A}"/>
                </a:ext>
              </a:extLst>
            </p:cNvPr>
            <p:cNvSpPr/>
            <p:nvPr/>
          </p:nvSpPr>
          <p:spPr>
            <a:xfrm>
              <a:off x="5624945" y="2680857"/>
              <a:ext cx="1939637" cy="60959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F/H2:{2,3}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upo 20">
            <a:extLst>
              <a:ext uri="{FF2B5EF4-FFF2-40B4-BE49-F238E27FC236}">
                <a16:creationId xmlns:a16="http://schemas.microsoft.com/office/drawing/2014/main" id="{E9EA628E-0AA7-A24C-AA5C-83EDE9A826A8}"/>
              </a:ext>
            </a:extLst>
          </p:cNvPr>
          <p:cNvGrpSpPr/>
          <p:nvPr/>
        </p:nvGrpSpPr>
        <p:grpSpPr>
          <a:xfrm>
            <a:off x="2126675" y="2551293"/>
            <a:ext cx="3532908" cy="1478316"/>
            <a:chOff x="2265220" y="4186521"/>
            <a:chExt cx="3532908" cy="1478316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8AD0A269-1BE3-EA61-29AE-008BE7F15712}"/>
                </a:ext>
              </a:extLst>
            </p:cNvPr>
            <p:cNvGrpSpPr/>
            <p:nvPr/>
          </p:nvGrpSpPr>
          <p:grpSpPr>
            <a:xfrm>
              <a:off x="2265220" y="4186521"/>
              <a:ext cx="3532908" cy="886691"/>
              <a:chOff x="4031674" y="2542309"/>
              <a:chExt cx="3532908" cy="886691"/>
            </a:xfrm>
          </p:grpSpPr>
          <p:sp>
            <p:nvSpPr>
              <p:cNvPr id="12" name="Rectángulo 11">
                <a:extLst>
                  <a:ext uri="{FF2B5EF4-FFF2-40B4-BE49-F238E27FC236}">
                    <a16:creationId xmlns:a16="http://schemas.microsoft.com/office/drawing/2014/main" id="{C8769C7B-8ECF-586B-F3FA-55A76B27DC34}"/>
                  </a:ext>
                </a:extLst>
              </p:cNvPr>
              <p:cNvSpPr/>
              <p:nvPr/>
            </p:nvSpPr>
            <p:spPr>
              <a:xfrm>
                <a:off x="4031674" y="2542309"/>
                <a:ext cx="886691" cy="886691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0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s-CO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" name="Conector recto 12">
                <a:extLst>
                  <a:ext uri="{FF2B5EF4-FFF2-40B4-BE49-F238E27FC236}">
                    <a16:creationId xmlns:a16="http://schemas.microsoft.com/office/drawing/2014/main" id="{C26B84A6-3412-BC07-9757-71C5E4E2AE05}"/>
                  </a:ext>
                </a:extLst>
              </p:cNvPr>
              <p:cNvCxnSpPr>
                <a:stCxn id="12" idx="3"/>
              </p:cNvCxnSpPr>
              <p:nvPr/>
            </p:nvCxnSpPr>
            <p:spPr>
              <a:xfrm flipV="1">
                <a:off x="4918365" y="2985654"/>
                <a:ext cx="706580" cy="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4142CF12-43A7-B983-2036-861B80542247}"/>
                  </a:ext>
                </a:extLst>
              </p:cNvPr>
              <p:cNvSpPr/>
              <p:nvPr/>
            </p:nvSpPr>
            <p:spPr>
              <a:xfrm>
                <a:off x="5624945" y="2680857"/>
                <a:ext cx="1939637" cy="60959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0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F/J2:{}</a:t>
                </a:r>
                <a:endParaRPr lang="es-CO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04576459-36CC-1186-BE2F-860F94ED4912}"/>
                </a:ext>
              </a:extLst>
            </p:cNvPr>
            <p:cNvSpPr txBox="1"/>
            <p:nvPr/>
          </p:nvSpPr>
          <p:spPr>
            <a:xfrm>
              <a:off x="3214254" y="5264727"/>
              <a:ext cx="12053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Figura 1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E7115F7-406F-57E8-5ED9-C5CD92DCD0AA}"/>
              </a:ext>
            </a:extLst>
          </p:cNvPr>
          <p:cNvGrpSpPr/>
          <p:nvPr/>
        </p:nvGrpSpPr>
        <p:grpSpPr>
          <a:xfrm>
            <a:off x="6456218" y="2551292"/>
            <a:ext cx="3532908" cy="1478317"/>
            <a:chOff x="6594763" y="4186520"/>
            <a:chExt cx="3532908" cy="1478317"/>
          </a:xfrm>
        </p:grpSpPr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DA329FD4-C8B4-0602-EF68-517E385F29A4}"/>
                </a:ext>
              </a:extLst>
            </p:cNvPr>
            <p:cNvGrpSpPr/>
            <p:nvPr/>
          </p:nvGrpSpPr>
          <p:grpSpPr>
            <a:xfrm>
              <a:off x="6594763" y="4186520"/>
              <a:ext cx="3532908" cy="886691"/>
              <a:chOff x="4031674" y="2542309"/>
              <a:chExt cx="3532908" cy="886691"/>
            </a:xfrm>
          </p:grpSpPr>
          <p:sp>
            <p:nvSpPr>
              <p:cNvPr id="16" name="Rectángulo 15">
                <a:extLst>
                  <a:ext uri="{FF2B5EF4-FFF2-40B4-BE49-F238E27FC236}">
                    <a16:creationId xmlns:a16="http://schemas.microsoft.com/office/drawing/2014/main" id="{D22EAC34-8395-EBEC-8773-25FB7337F27F}"/>
                  </a:ext>
                </a:extLst>
              </p:cNvPr>
              <p:cNvSpPr/>
              <p:nvPr/>
            </p:nvSpPr>
            <p:spPr>
              <a:xfrm>
                <a:off x="4031674" y="2542309"/>
                <a:ext cx="886691" cy="886691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0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endParaRPr lang="es-CO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" name="Conector recto 16">
                <a:extLst>
                  <a:ext uri="{FF2B5EF4-FFF2-40B4-BE49-F238E27FC236}">
                    <a16:creationId xmlns:a16="http://schemas.microsoft.com/office/drawing/2014/main" id="{3EAF17E8-8B59-5356-E29D-35A78E954307}"/>
                  </a:ext>
                </a:extLst>
              </p:cNvPr>
              <p:cNvCxnSpPr>
                <a:stCxn id="16" idx="3"/>
              </p:cNvCxnSpPr>
              <p:nvPr/>
            </p:nvCxnSpPr>
            <p:spPr>
              <a:xfrm flipV="1">
                <a:off x="4918365" y="2985654"/>
                <a:ext cx="706580" cy="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358ABE0C-0497-58DE-1EB5-DC656D399681}"/>
                  </a:ext>
                </a:extLst>
              </p:cNvPr>
              <p:cNvSpPr/>
              <p:nvPr/>
            </p:nvSpPr>
            <p:spPr>
              <a:xfrm>
                <a:off x="5624945" y="2680857"/>
                <a:ext cx="1939637" cy="60959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0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F/K2:{*}</a:t>
                </a:r>
                <a:endParaRPr lang="es-CO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A61D4417-DE77-DFC7-37EA-D5FC7F5C33AB}"/>
                </a:ext>
              </a:extLst>
            </p:cNvPr>
            <p:cNvSpPr txBox="1"/>
            <p:nvPr/>
          </p:nvSpPr>
          <p:spPr>
            <a:xfrm>
              <a:off x="7620000" y="5264727"/>
              <a:ext cx="12053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Figura 2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999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7208F-580D-3091-0F28-66A1071B5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Forzado Impulsiva </a:t>
            </a:r>
            <a:endParaRPr lang="es-CO" dirty="0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BBD70AB7-BFBC-2C65-383A-07BA239C3C56}"/>
              </a:ext>
            </a:extLst>
          </p:cNvPr>
          <p:cNvGrpSpPr/>
          <p:nvPr/>
        </p:nvGrpSpPr>
        <p:grpSpPr>
          <a:xfrm>
            <a:off x="2797699" y="2601191"/>
            <a:ext cx="6596601" cy="1655618"/>
            <a:chOff x="4031674" y="2542309"/>
            <a:chExt cx="3532908" cy="886691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6C257E8A-78D9-E053-A08E-C6F99D18BE5E}"/>
                </a:ext>
              </a:extLst>
            </p:cNvPr>
            <p:cNvSpPr/>
            <p:nvPr/>
          </p:nvSpPr>
          <p:spPr>
            <a:xfrm>
              <a:off x="4031674" y="2542309"/>
              <a:ext cx="886691" cy="886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A2B64A6C-4A88-0525-C889-5E7FEE77316B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 flipV="1">
              <a:off x="4918365" y="2985654"/>
              <a:ext cx="706580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03E12BD1-5BF0-59F8-A13D-EB576E4FC288}"/>
                </a:ext>
              </a:extLst>
            </p:cNvPr>
            <p:cNvSpPr/>
            <p:nvPr/>
          </p:nvSpPr>
          <p:spPr>
            <a:xfrm>
              <a:off x="5624945" y="2680857"/>
              <a:ext cx="1939637" cy="60959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r>
                <a:rPr lang="es-MX" sz="20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↑</a:t>
              </a:r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/L2:{2,3}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28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DB86FA-713D-CC6A-AC30-26CB5FA0D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1"/>
            <a:ext cx="9691255" cy="886692"/>
          </a:xfrm>
        </p:spPr>
        <p:txBody>
          <a:bodyPr/>
          <a:lstStyle/>
          <a:p>
            <a:pPr algn="ctr"/>
            <a:r>
              <a:rPr lang="es-MX" dirty="0"/>
              <a:t>Jerarquía entre GRAFCETS</a:t>
            </a:r>
            <a:endParaRPr lang="es-CO" dirty="0"/>
          </a:p>
        </p:txBody>
      </p:sp>
      <p:grpSp>
        <p:nvGrpSpPr>
          <p:cNvPr id="65" name="Grupo 64">
            <a:extLst>
              <a:ext uri="{FF2B5EF4-FFF2-40B4-BE49-F238E27FC236}">
                <a16:creationId xmlns:a16="http://schemas.microsoft.com/office/drawing/2014/main" id="{AC5756BE-8011-4A8E-37BE-6B732B1E1D0B}"/>
              </a:ext>
            </a:extLst>
          </p:cNvPr>
          <p:cNvGrpSpPr/>
          <p:nvPr/>
        </p:nvGrpSpPr>
        <p:grpSpPr>
          <a:xfrm>
            <a:off x="929644" y="1809230"/>
            <a:ext cx="3895253" cy="4932530"/>
            <a:chOff x="1533452" y="1118826"/>
            <a:chExt cx="4507535" cy="5707858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2A0A5846-4664-00B3-89E9-021CB03F7ADF}"/>
                </a:ext>
              </a:extLst>
            </p:cNvPr>
            <p:cNvSpPr/>
            <p:nvPr/>
          </p:nvSpPr>
          <p:spPr>
            <a:xfrm>
              <a:off x="2508079" y="1887989"/>
              <a:ext cx="886691" cy="886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B554063C-6892-BD8C-F153-82EA366FE35F}"/>
                </a:ext>
              </a:extLst>
            </p:cNvPr>
            <p:cNvCxnSpPr>
              <a:stCxn id="6" idx="3"/>
            </p:cNvCxnSpPr>
            <p:nvPr/>
          </p:nvCxnSpPr>
          <p:spPr>
            <a:xfrm flipV="1">
              <a:off x="3394770" y="2331334"/>
              <a:ext cx="706580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7FBBA2AA-C11B-698D-D1D7-FE80E9927EDC}"/>
                </a:ext>
              </a:extLst>
            </p:cNvPr>
            <p:cNvSpPr/>
            <p:nvPr/>
          </p:nvSpPr>
          <p:spPr>
            <a:xfrm>
              <a:off x="4101351" y="2026537"/>
              <a:ext cx="533400" cy="60959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1F954D67-AB3F-7994-5E4D-CBC6526CD95B}"/>
                </a:ext>
              </a:extLst>
            </p:cNvPr>
            <p:cNvSpPr txBox="1"/>
            <p:nvPr/>
          </p:nvSpPr>
          <p:spPr>
            <a:xfrm>
              <a:off x="2224807" y="6426574"/>
              <a:ext cx="12053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J1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12E8F053-8966-16C3-35EB-4D2698AAE020}"/>
                </a:ext>
              </a:extLst>
            </p:cNvPr>
            <p:cNvSpPr/>
            <p:nvPr/>
          </p:nvSpPr>
          <p:spPr>
            <a:xfrm>
              <a:off x="2617183" y="1997093"/>
              <a:ext cx="668482" cy="66848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75B90973-DB4C-7D29-CCBD-C9521A52EFB1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 flipH="1">
              <a:off x="2951424" y="2774680"/>
              <a:ext cx="1" cy="55620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461BE4EE-103B-2214-AAE3-0104C26B22F9}"/>
                </a:ext>
              </a:extLst>
            </p:cNvPr>
            <p:cNvCxnSpPr/>
            <p:nvPr/>
          </p:nvCxnSpPr>
          <p:spPr>
            <a:xfrm>
              <a:off x="2617183" y="3043815"/>
              <a:ext cx="6684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0694C36F-3C61-7BB1-E465-6CC2F4F02311}"/>
                </a:ext>
              </a:extLst>
            </p:cNvPr>
            <p:cNvSpPr/>
            <p:nvPr/>
          </p:nvSpPr>
          <p:spPr>
            <a:xfrm>
              <a:off x="2508079" y="3330885"/>
              <a:ext cx="886691" cy="886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929DEF0A-D647-6016-5D39-452A489183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1424" y="4235510"/>
              <a:ext cx="1" cy="55620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7470CBE5-7011-4505-D3F9-416C1B9F32CD}"/>
                </a:ext>
              </a:extLst>
            </p:cNvPr>
            <p:cNvCxnSpPr/>
            <p:nvPr/>
          </p:nvCxnSpPr>
          <p:spPr>
            <a:xfrm>
              <a:off x="2617183" y="4504645"/>
              <a:ext cx="6684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BED4F31A-A63C-4899-D3CE-FB7154C897E4}"/>
                </a:ext>
              </a:extLst>
            </p:cNvPr>
            <p:cNvSpPr/>
            <p:nvPr/>
          </p:nvSpPr>
          <p:spPr>
            <a:xfrm>
              <a:off x="2508078" y="4791715"/>
              <a:ext cx="886691" cy="886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6277D626-40C2-580B-8BB3-9FCBB11624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1423" y="5696340"/>
              <a:ext cx="1" cy="55620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3D98A4CD-74CB-250F-C7AE-8B6AA7E2728F}"/>
                </a:ext>
              </a:extLst>
            </p:cNvPr>
            <p:cNvCxnSpPr/>
            <p:nvPr/>
          </p:nvCxnSpPr>
          <p:spPr>
            <a:xfrm>
              <a:off x="2617182" y="5965475"/>
              <a:ext cx="6684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C6F77B17-CE5E-97E2-0136-89E3163BB4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53492" y="6252545"/>
              <a:ext cx="129793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92E51C44-C7BC-8815-9E1E-331A37792BC3}"/>
                </a:ext>
              </a:extLst>
            </p:cNvPr>
            <p:cNvCxnSpPr/>
            <p:nvPr/>
          </p:nvCxnSpPr>
          <p:spPr>
            <a:xfrm flipV="1">
              <a:off x="1653492" y="1575720"/>
              <a:ext cx="0" cy="467682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>
              <a:extLst>
                <a:ext uri="{FF2B5EF4-FFF2-40B4-BE49-F238E27FC236}">
                  <a16:creationId xmlns:a16="http://schemas.microsoft.com/office/drawing/2014/main" id="{C716E787-1C1F-48F8-5DBD-B34CA5896491}"/>
                </a:ext>
              </a:extLst>
            </p:cNvPr>
            <p:cNvCxnSpPr/>
            <p:nvPr/>
          </p:nvCxnSpPr>
          <p:spPr>
            <a:xfrm>
              <a:off x="1653492" y="1575720"/>
              <a:ext cx="129793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>
              <a:extLst>
                <a:ext uri="{FF2B5EF4-FFF2-40B4-BE49-F238E27FC236}">
                  <a16:creationId xmlns:a16="http://schemas.microsoft.com/office/drawing/2014/main" id="{49541BA0-1B6B-61FB-4C57-355AFE364BB3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951423" y="1575720"/>
              <a:ext cx="2" cy="3122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riángulo isósceles 32">
              <a:extLst>
                <a:ext uri="{FF2B5EF4-FFF2-40B4-BE49-F238E27FC236}">
                  <a16:creationId xmlns:a16="http://schemas.microsoft.com/office/drawing/2014/main" id="{1186791E-1AC8-A310-15DB-CC3A1C880C00}"/>
                </a:ext>
              </a:extLst>
            </p:cNvPr>
            <p:cNvSpPr/>
            <p:nvPr/>
          </p:nvSpPr>
          <p:spPr>
            <a:xfrm>
              <a:off x="1533452" y="3468648"/>
              <a:ext cx="265354" cy="440140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34" name="Conector recto 33">
              <a:extLst>
                <a:ext uri="{FF2B5EF4-FFF2-40B4-BE49-F238E27FC236}">
                  <a16:creationId xmlns:a16="http://schemas.microsoft.com/office/drawing/2014/main" id="{D4B2E92B-554F-090D-5C64-42C272002012}"/>
                </a:ext>
              </a:extLst>
            </p:cNvPr>
            <p:cNvCxnSpPr/>
            <p:nvPr/>
          </p:nvCxnSpPr>
          <p:spPr>
            <a:xfrm flipV="1">
              <a:off x="3394770" y="3782159"/>
              <a:ext cx="706580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020CBA15-2324-D7C2-5DFD-EF2880C88B65}"/>
                </a:ext>
              </a:extLst>
            </p:cNvPr>
            <p:cNvSpPr/>
            <p:nvPr/>
          </p:nvSpPr>
          <p:spPr>
            <a:xfrm>
              <a:off x="4101351" y="3477362"/>
              <a:ext cx="533400" cy="60959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9B781AAB-2DB6-84E0-D3DF-3DFDF5E2FE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4770" y="5208366"/>
              <a:ext cx="706580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88263F69-235B-87D1-CE91-8822059E0BC5}"/>
                </a:ext>
              </a:extLst>
            </p:cNvPr>
            <p:cNvSpPr/>
            <p:nvPr/>
          </p:nvSpPr>
          <p:spPr>
            <a:xfrm>
              <a:off x="4101350" y="4903569"/>
              <a:ext cx="1939637" cy="60959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F/J2:{3}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CuadroTexto 45">
              <a:extLst>
                <a:ext uri="{FF2B5EF4-FFF2-40B4-BE49-F238E27FC236}">
                  <a16:creationId xmlns:a16="http://schemas.microsoft.com/office/drawing/2014/main" id="{5CBB2147-4573-E0E4-F14D-05BAE3E2CF48}"/>
                </a:ext>
              </a:extLst>
            </p:cNvPr>
            <p:cNvSpPr txBox="1"/>
            <p:nvPr/>
          </p:nvSpPr>
          <p:spPr>
            <a:xfrm>
              <a:off x="3231699" y="5756868"/>
              <a:ext cx="3969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64A02FB6-8406-C552-20C9-52F8F82CC0E6}"/>
                </a:ext>
              </a:extLst>
            </p:cNvPr>
            <p:cNvSpPr txBox="1"/>
            <p:nvPr/>
          </p:nvSpPr>
          <p:spPr>
            <a:xfrm>
              <a:off x="3222997" y="5756480"/>
              <a:ext cx="3969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047A8897-6111-AC26-A44F-97BBF99DD1FD}"/>
                </a:ext>
              </a:extLst>
            </p:cNvPr>
            <p:cNvSpPr txBox="1"/>
            <p:nvPr/>
          </p:nvSpPr>
          <p:spPr>
            <a:xfrm>
              <a:off x="3222997" y="4304254"/>
              <a:ext cx="3969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CuadroTexto 48">
              <a:extLst>
                <a:ext uri="{FF2B5EF4-FFF2-40B4-BE49-F238E27FC236}">
                  <a16:creationId xmlns:a16="http://schemas.microsoft.com/office/drawing/2014/main" id="{FCBD1200-2B07-0767-747B-C7B9A52A6AE5}"/>
                </a:ext>
              </a:extLst>
            </p:cNvPr>
            <p:cNvSpPr txBox="1"/>
            <p:nvPr/>
          </p:nvSpPr>
          <p:spPr>
            <a:xfrm>
              <a:off x="3222996" y="2818418"/>
              <a:ext cx="10263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PD</a:t>
              </a:r>
              <a:r>
                <a:rPr lang="es-MX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↑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CuadroTexto 62">
              <a:extLst>
                <a:ext uri="{FF2B5EF4-FFF2-40B4-BE49-F238E27FC236}">
                  <a16:creationId xmlns:a16="http://schemas.microsoft.com/office/drawing/2014/main" id="{9A17B2E5-0F44-2C2F-02F6-D9324DF19BA3}"/>
                </a:ext>
              </a:extLst>
            </p:cNvPr>
            <p:cNvSpPr txBox="1"/>
            <p:nvPr/>
          </p:nvSpPr>
          <p:spPr>
            <a:xfrm>
              <a:off x="2151986" y="1118826"/>
              <a:ext cx="1394810" cy="463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Figura 1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6" name="Grupo 65">
            <a:extLst>
              <a:ext uri="{FF2B5EF4-FFF2-40B4-BE49-F238E27FC236}">
                <a16:creationId xmlns:a16="http://schemas.microsoft.com/office/drawing/2014/main" id="{7BF03F5F-027F-9186-155C-D8BE7A5A3CB7}"/>
              </a:ext>
            </a:extLst>
          </p:cNvPr>
          <p:cNvGrpSpPr/>
          <p:nvPr/>
        </p:nvGrpSpPr>
        <p:grpSpPr>
          <a:xfrm>
            <a:off x="4057692" y="1101772"/>
            <a:ext cx="1999083" cy="3250023"/>
            <a:chOff x="7557251" y="1408996"/>
            <a:chExt cx="2286552" cy="3717377"/>
          </a:xfrm>
        </p:grpSpPr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0D93C7DD-A521-7532-4AD6-5ADEFB433EC6}"/>
                </a:ext>
              </a:extLst>
            </p:cNvPr>
            <p:cNvSpPr/>
            <p:nvPr/>
          </p:nvSpPr>
          <p:spPr>
            <a:xfrm>
              <a:off x="7718477" y="1887989"/>
              <a:ext cx="886691" cy="886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Conector recto 52">
              <a:extLst>
                <a:ext uri="{FF2B5EF4-FFF2-40B4-BE49-F238E27FC236}">
                  <a16:creationId xmlns:a16="http://schemas.microsoft.com/office/drawing/2014/main" id="{00DF41BB-55D0-0E40-9E4B-F047810F8E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61822" y="2770214"/>
              <a:ext cx="1" cy="55620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>
              <a:extLst>
                <a:ext uri="{FF2B5EF4-FFF2-40B4-BE49-F238E27FC236}">
                  <a16:creationId xmlns:a16="http://schemas.microsoft.com/office/drawing/2014/main" id="{DE87E0EA-C65E-1686-C1B7-DD2C78882F98}"/>
                </a:ext>
              </a:extLst>
            </p:cNvPr>
            <p:cNvCxnSpPr/>
            <p:nvPr/>
          </p:nvCxnSpPr>
          <p:spPr>
            <a:xfrm>
              <a:off x="7827581" y="3039349"/>
              <a:ext cx="6684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CuadroTexto 54">
              <a:extLst>
                <a:ext uri="{FF2B5EF4-FFF2-40B4-BE49-F238E27FC236}">
                  <a16:creationId xmlns:a16="http://schemas.microsoft.com/office/drawing/2014/main" id="{AB7FA54C-2051-F433-E4B6-5D1FC0A1BFDC}"/>
                </a:ext>
              </a:extLst>
            </p:cNvPr>
            <p:cNvSpPr txBox="1"/>
            <p:nvPr/>
          </p:nvSpPr>
          <p:spPr>
            <a:xfrm>
              <a:off x="8433395" y="2813952"/>
              <a:ext cx="7514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r>
                <a:rPr lang="es-MX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↑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ángulo 55">
              <a:extLst>
                <a:ext uri="{FF2B5EF4-FFF2-40B4-BE49-F238E27FC236}">
                  <a16:creationId xmlns:a16="http://schemas.microsoft.com/office/drawing/2014/main" id="{19CB412C-67BD-C96C-2504-258B54A19ED4}"/>
                </a:ext>
              </a:extLst>
            </p:cNvPr>
            <p:cNvSpPr/>
            <p:nvPr/>
          </p:nvSpPr>
          <p:spPr>
            <a:xfrm>
              <a:off x="7720660" y="3307038"/>
              <a:ext cx="886691" cy="886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7" name="Conector recto 56">
              <a:extLst>
                <a:ext uri="{FF2B5EF4-FFF2-40B4-BE49-F238E27FC236}">
                  <a16:creationId xmlns:a16="http://schemas.microsoft.com/office/drawing/2014/main" id="{AE0C54DA-0F4E-8115-F3E1-D27FCDE16567}"/>
                </a:ext>
              </a:extLst>
            </p:cNvPr>
            <p:cNvCxnSpPr/>
            <p:nvPr/>
          </p:nvCxnSpPr>
          <p:spPr>
            <a:xfrm flipV="1">
              <a:off x="8603822" y="3741269"/>
              <a:ext cx="706580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ángulo 57">
              <a:extLst>
                <a:ext uri="{FF2B5EF4-FFF2-40B4-BE49-F238E27FC236}">
                  <a16:creationId xmlns:a16="http://schemas.microsoft.com/office/drawing/2014/main" id="{F62CDD30-0196-67C3-7FEB-09B3BC4932D5}"/>
                </a:ext>
              </a:extLst>
            </p:cNvPr>
            <p:cNvSpPr/>
            <p:nvPr/>
          </p:nvSpPr>
          <p:spPr>
            <a:xfrm>
              <a:off x="9310403" y="3436472"/>
              <a:ext cx="533400" cy="60959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" name="Conector recto 58">
              <a:extLst>
                <a:ext uri="{FF2B5EF4-FFF2-40B4-BE49-F238E27FC236}">
                  <a16:creationId xmlns:a16="http://schemas.microsoft.com/office/drawing/2014/main" id="{A8407F4D-29DA-C48F-D599-B6430CA952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61822" y="4203532"/>
              <a:ext cx="1" cy="55620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>
              <a:extLst>
                <a:ext uri="{FF2B5EF4-FFF2-40B4-BE49-F238E27FC236}">
                  <a16:creationId xmlns:a16="http://schemas.microsoft.com/office/drawing/2014/main" id="{2A5A8794-1D0D-F623-97FF-4C1345468CDA}"/>
                </a:ext>
              </a:extLst>
            </p:cNvPr>
            <p:cNvCxnSpPr/>
            <p:nvPr/>
          </p:nvCxnSpPr>
          <p:spPr>
            <a:xfrm>
              <a:off x="7827581" y="4472667"/>
              <a:ext cx="6684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CuadroTexto 60">
              <a:extLst>
                <a:ext uri="{FF2B5EF4-FFF2-40B4-BE49-F238E27FC236}">
                  <a16:creationId xmlns:a16="http://schemas.microsoft.com/office/drawing/2014/main" id="{D6CF8E15-1E5D-9C2A-A015-AA75483551D5}"/>
                </a:ext>
              </a:extLst>
            </p:cNvPr>
            <p:cNvSpPr txBox="1"/>
            <p:nvPr/>
          </p:nvSpPr>
          <p:spPr>
            <a:xfrm>
              <a:off x="8433395" y="4247270"/>
              <a:ext cx="3969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v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CuadroTexto 61">
              <a:extLst>
                <a:ext uri="{FF2B5EF4-FFF2-40B4-BE49-F238E27FC236}">
                  <a16:creationId xmlns:a16="http://schemas.microsoft.com/office/drawing/2014/main" id="{8C6C3861-AF1B-98DA-354B-C592CF8812AA}"/>
                </a:ext>
              </a:extLst>
            </p:cNvPr>
            <p:cNvSpPr txBox="1"/>
            <p:nvPr/>
          </p:nvSpPr>
          <p:spPr>
            <a:xfrm>
              <a:off x="7603754" y="4726263"/>
              <a:ext cx="12053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J2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CuadroTexto 63">
              <a:extLst>
                <a:ext uri="{FF2B5EF4-FFF2-40B4-BE49-F238E27FC236}">
                  <a16:creationId xmlns:a16="http://schemas.microsoft.com/office/drawing/2014/main" id="{BE200254-B33E-9893-654A-320DFC170517}"/>
                </a:ext>
              </a:extLst>
            </p:cNvPr>
            <p:cNvSpPr txBox="1"/>
            <p:nvPr/>
          </p:nvSpPr>
          <p:spPr>
            <a:xfrm>
              <a:off x="7557251" y="1408996"/>
              <a:ext cx="1378675" cy="457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Figura 2</a:t>
              </a:r>
              <a:endParaRPr lang="es-CO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" name="CuadroTexto 66">
            <a:extLst>
              <a:ext uri="{FF2B5EF4-FFF2-40B4-BE49-F238E27FC236}">
                <a16:creationId xmlns:a16="http://schemas.microsoft.com/office/drawing/2014/main" id="{076D362A-0EF2-E7FA-E6A1-4AB0BDC98260}"/>
              </a:ext>
            </a:extLst>
          </p:cNvPr>
          <p:cNvSpPr txBox="1"/>
          <p:nvPr/>
        </p:nvSpPr>
        <p:spPr>
          <a:xfrm>
            <a:off x="6711374" y="1335801"/>
            <a:ext cx="532262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El forzado de GRAFCET cumple las siguientes reglas: </a:t>
            </a:r>
          </a:p>
          <a:p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• El forzado es prioritario respecto de cualquier otra evolución (sea de activación o de desactivación). </a:t>
            </a:r>
          </a:p>
          <a:p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2000" b="1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Las reglas de evolución del GRAFCET no se aplican a un GRAFCET que permanezca forzado. En la Figura 1, mientras J1 permanezca en la etapa 5, J2 permanecerá con la etapa 3 activa y la 4 inactiva, independientemente de las entradas.  </a:t>
            </a:r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93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152933-FE6D-BB95-F08B-A4852751B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Aspectos de GRAFCET Jerarquizados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E60FAA5-94B3-A2DE-3E4B-3759C67C1D66}"/>
              </a:ext>
            </a:extLst>
          </p:cNvPr>
          <p:cNvSpPr txBox="1"/>
          <p:nvPr/>
        </p:nvSpPr>
        <p:spPr>
          <a:xfrm>
            <a:off x="736980" y="2320119"/>
            <a:ext cx="110273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Si un GRAFCET puede forzar a otro, éste no puede forzar al primero.</a:t>
            </a:r>
          </a:p>
          <a:p>
            <a:pPr marL="457200" indent="-457200">
              <a:buFont typeface="+mj-lt"/>
              <a:buAutoNum type="arabicPeriod"/>
            </a:pP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Un GRAFCET no puede ser forzado en ningún instante por más de un GRAFCET a la vez. </a:t>
            </a:r>
          </a:p>
          <a:p>
            <a:pPr marL="457200" indent="-457200">
              <a:buFont typeface="+mj-lt"/>
              <a:buAutoNum type="arabicPeriod"/>
            </a:pP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No debe haber bucles en el forzado (G1 fuerza a G2, G2 fuerza a G3 y G3 fuerza a G1), pues podría dar lugar a un funcionamiento inestable. </a:t>
            </a:r>
          </a:p>
        </p:txBody>
      </p:sp>
    </p:spTree>
    <p:extLst>
      <p:ext uri="{BB962C8B-B14F-4D97-AF65-F5344CB8AC3E}">
        <p14:creationId xmlns:p14="http://schemas.microsoft.com/office/powerpoint/2010/main" val="397622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DBA9DB46-4357-4590-3E8C-652680B54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0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tesis" id="{26EBCDAA-315C-4016-BF05-111EDA8FFE06}" vid="{B8CD110A-F631-4266-AF2A-09D8A6755D3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956</TotalTime>
  <Words>209</Words>
  <Application>Microsoft Office PowerPoint</Application>
  <PresentationFormat>Panorámica</PresentationFormat>
  <Paragraphs>43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</vt:lpstr>
      <vt:lpstr>Tema de Office</vt:lpstr>
      <vt:lpstr>Forzado de GRAFCET</vt:lpstr>
      <vt:lpstr>Forzado Impulsiva </vt:lpstr>
      <vt:lpstr>Jerarquía entre GRAFCETS</vt:lpstr>
      <vt:lpstr>Aspectos de GRAFCET Jerarquizados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BRAYAN TARAZONA</dc:creator>
  <cp:lastModifiedBy>Brayan Fernel Tarazona Jaimes</cp:lastModifiedBy>
  <cp:revision>18</cp:revision>
  <dcterms:created xsi:type="dcterms:W3CDTF">2022-06-09T15:41:28Z</dcterms:created>
  <dcterms:modified xsi:type="dcterms:W3CDTF">2022-11-18T02:30:34Z</dcterms:modified>
</cp:coreProperties>
</file>