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Ballpoint" panose="020B0604020202020204" charset="0"/>
      <p:regular r:id="rId18"/>
    </p:embeddedFont>
  </p:embeddedFontLst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50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327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84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801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552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88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963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36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198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948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15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758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94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su1N68Txx6c" TargetMode="Externa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1.sv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su1N68Txx6c" TargetMode="Externa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6.png"/><Relationship Id="rId4" Type="http://schemas.openxmlformats.org/officeDocument/2006/relationships/hyperlink" Target="https://youtu.be/su1N68Txx6c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4"/>
          <p:cNvSpPr/>
          <p:nvPr/>
        </p:nvSpPr>
        <p:spPr>
          <a:xfrm>
            <a:off x="14105709" y="2602817"/>
            <a:ext cx="1801106" cy="2707074"/>
          </a:xfrm>
          <a:custGeom>
            <a:avLst/>
            <a:gdLst/>
            <a:ahLst/>
            <a:cxnLst/>
            <a:rect l="l" t="t" r="r" b="b"/>
            <a:pathLst>
              <a:path w="1801106" h="2707074">
                <a:moveTo>
                  <a:pt x="0" y="0"/>
                </a:moveTo>
                <a:lnTo>
                  <a:pt x="1801106" y="0"/>
                </a:lnTo>
                <a:lnTo>
                  <a:pt x="1801106" y="2707073"/>
                </a:lnTo>
                <a:lnTo>
                  <a:pt x="0" y="27070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5" name="Freeform 15"/>
          <p:cNvSpPr/>
          <p:nvPr/>
        </p:nvSpPr>
        <p:spPr>
          <a:xfrm>
            <a:off x="2730916" y="2554282"/>
            <a:ext cx="1631703" cy="2815179"/>
          </a:xfrm>
          <a:custGeom>
            <a:avLst/>
            <a:gdLst/>
            <a:ahLst/>
            <a:cxnLst/>
            <a:rect l="l" t="t" r="r" b="b"/>
            <a:pathLst>
              <a:path w="1631703" h="2815179">
                <a:moveTo>
                  <a:pt x="0" y="0"/>
                </a:moveTo>
                <a:lnTo>
                  <a:pt x="1631703" y="0"/>
                </a:lnTo>
                <a:lnTo>
                  <a:pt x="1631703" y="2815179"/>
                </a:lnTo>
                <a:lnTo>
                  <a:pt x="0" y="281517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6" name="TextBox 16"/>
          <p:cNvSpPr txBox="1"/>
          <p:nvPr/>
        </p:nvSpPr>
        <p:spPr>
          <a:xfrm>
            <a:off x="5606705" y="2778301"/>
            <a:ext cx="7424772" cy="2153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826"/>
              </a:lnSpc>
            </a:pPr>
            <a:r>
              <a:rPr lang="en-US" sz="1344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CAPACITACIÓN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281738" y="5860773"/>
            <a:ext cx="11724524" cy="13479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6"/>
              </a:lnSpc>
              <a:spcBef>
                <a:spcPct val="0"/>
              </a:spcBef>
            </a:pPr>
            <a:r>
              <a:rPr lang="en-US" sz="3654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Socialización</a:t>
            </a:r>
            <a:r>
              <a:rPr lang="en-US" sz="3654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del </a:t>
            </a:r>
            <a:r>
              <a:rPr lang="en-US" sz="3654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uso</a:t>
            </a:r>
            <a:r>
              <a:rPr lang="en-US" sz="3654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de la </a:t>
            </a:r>
            <a:r>
              <a:rPr lang="en-US" sz="3654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plataforma</a:t>
            </a:r>
            <a:r>
              <a:rPr lang="en-US" sz="3654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CODA y </a:t>
            </a:r>
            <a:r>
              <a:rPr lang="en-US" sz="3654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el</a:t>
            </a:r>
            <a:r>
              <a:rPr lang="en-US" sz="3654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dashboard con </a:t>
            </a:r>
            <a:r>
              <a:rPr lang="en-US" sz="3654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los</a:t>
            </a:r>
            <a:r>
              <a:rPr lang="en-US" sz="3654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3654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indicadores</a:t>
            </a:r>
            <a:r>
              <a:rPr lang="en-US" sz="3654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3654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medidores</a:t>
            </a:r>
            <a:r>
              <a:rPr lang="en-US" sz="3654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3654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medidores</a:t>
            </a:r>
            <a:r>
              <a:rPr lang="en-US" sz="3654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del </a:t>
            </a:r>
            <a:r>
              <a:rPr lang="en-US" sz="3654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proceso</a:t>
            </a:r>
            <a:r>
              <a:rPr lang="en-US" sz="3654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pre-contractual.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052663" y="1674497"/>
            <a:ext cx="4182675" cy="1637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72"/>
              </a:lnSpc>
            </a:pPr>
            <a:r>
              <a:rPr lang="en-US" sz="5765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CRECIENDO JUNTOS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592912" y="7464659"/>
            <a:ext cx="7643049" cy="17468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150"/>
              </a:lnSpc>
            </a:pPr>
            <a:r>
              <a:rPr lang="en-US" sz="510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Por: Paula Arias y Rafael Ayala</a:t>
            </a:r>
          </a:p>
          <a:p>
            <a:pPr algn="ctr">
              <a:lnSpc>
                <a:spcPts val="7150"/>
              </a:lnSpc>
            </a:pPr>
            <a:endParaRPr lang="en-US" sz="5107" dirty="0">
              <a:solidFill>
                <a:srgbClr val="000000"/>
              </a:solidFill>
              <a:latin typeface="Ballpoint"/>
              <a:ea typeface="Ballpoint"/>
              <a:cs typeface="Ballpoint"/>
              <a:sym typeface="Ballpoin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13245181" y="3771677"/>
            <a:ext cx="2393399" cy="2377443"/>
          </a:xfrm>
          <a:custGeom>
            <a:avLst/>
            <a:gdLst/>
            <a:ahLst/>
            <a:cxnLst/>
            <a:rect l="l" t="t" r="r" b="b"/>
            <a:pathLst>
              <a:path w="2393399" h="2377443">
                <a:moveTo>
                  <a:pt x="0" y="0"/>
                </a:moveTo>
                <a:lnTo>
                  <a:pt x="2393399" y="0"/>
                </a:lnTo>
                <a:lnTo>
                  <a:pt x="2393399" y="2377443"/>
                </a:lnTo>
                <a:lnTo>
                  <a:pt x="0" y="237744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2" name="Freeform 12"/>
          <p:cNvSpPr/>
          <p:nvPr/>
        </p:nvSpPr>
        <p:spPr>
          <a:xfrm>
            <a:off x="3101181" y="3770370"/>
            <a:ext cx="2235765" cy="2403807"/>
          </a:xfrm>
          <a:custGeom>
            <a:avLst/>
            <a:gdLst/>
            <a:ahLst/>
            <a:cxnLst/>
            <a:rect l="l" t="t" r="r" b="b"/>
            <a:pathLst>
              <a:path w="2235765" h="2403807">
                <a:moveTo>
                  <a:pt x="0" y="0"/>
                </a:moveTo>
                <a:lnTo>
                  <a:pt x="2235765" y="0"/>
                </a:lnTo>
                <a:lnTo>
                  <a:pt x="2235765" y="2403807"/>
                </a:lnTo>
                <a:lnTo>
                  <a:pt x="0" y="240380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3" name="Freeform 13">
            <a:hlinkClick r:id="rId6" tooltip="https://youtu.be/su1N68Txx6c"/>
          </p:cNvPr>
          <p:cNvSpPr/>
          <p:nvPr/>
        </p:nvSpPr>
        <p:spPr>
          <a:xfrm>
            <a:off x="7780540" y="4023870"/>
            <a:ext cx="3016716" cy="4788438"/>
          </a:xfrm>
          <a:custGeom>
            <a:avLst/>
            <a:gdLst/>
            <a:ahLst/>
            <a:cxnLst/>
            <a:rect l="l" t="t" r="r" b="b"/>
            <a:pathLst>
              <a:path w="3016716" h="4788438">
                <a:moveTo>
                  <a:pt x="0" y="0"/>
                </a:moveTo>
                <a:lnTo>
                  <a:pt x="3016716" y="0"/>
                </a:lnTo>
                <a:lnTo>
                  <a:pt x="3016716" y="4788438"/>
                </a:lnTo>
                <a:lnTo>
                  <a:pt x="0" y="478843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4" name="TextBox 14"/>
          <p:cNvSpPr txBox="1"/>
          <p:nvPr/>
        </p:nvSpPr>
        <p:spPr>
          <a:xfrm>
            <a:off x="4701679" y="448337"/>
            <a:ext cx="8884643" cy="17475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implementación</a:t>
            </a:r>
            <a:r>
              <a:rPr lang="en-US" sz="9200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de CODA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13398834" y="3121518"/>
            <a:ext cx="2393399" cy="2377443"/>
          </a:xfrm>
          <a:custGeom>
            <a:avLst/>
            <a:gdLst/>
            <a:ahLst/>
            <a:cxnLst/>
            <a:rect l="l" t="t" r="r" b="b"/>
            <a:pathLst>
              <a:path w="2393399" h="2377443">
                <a:moveTo>
                  <a:pt x="0" y="0"/>
                </a:moveTo>
                <a:lnTo>
                  <a:pt x="2393399" y="0"/>
                </a:lnTo>
                <a:lnTo>
                  <a:pt x="2393399" y="2377442"/>
                </a:lnTo>
                <a:lnTo>
                  <a:pt x="0" y="23774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2" name="Freeform 12"/>
          <p:cNvSpPr/>
          <p:nvPr/>
        </p:nvSpPr>
        <p:spPr>
          <a:xfrm>
            <a:off x="2991437" y="3278054"/>
            <a:ext cx="2235765" cy="2403807"/>
          </a:xfrm>
          <a:custGeom>
            <a:avLst/>
            <a:gdLst/>
            <a:ahLst/>
            <a:cxnLst/>
            <a:rect l="l" t="t" r="r" b="b"/>
            <a:pathLst>
              <a:path w="2235765" h="2403807">
                <a:moveTo>
                  <a:pt x="0" y="0"/>
                </a:moveTo>
                <a:lnTo>
                  <a:pt x="2235765" y="0"/>
                </a:lnTo>
                <a:lnTo>
                  <a:pt x="2235765" y="2403807"/>
                </a:lnTo>
                <a:lnTo>
                  <a:pt x="0" y="240380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3" name="Freeform 13">
            <a:hlinkClick r:id="rId6" tooltip="https://youtu.be/su1N68Txx6c"/>
          </p:cNvPr>
          <p:cNvSpPr/>
          <p:nvPr/>
        </p:nvSpPr>
        <p:spPr>
          <a:xfrm>
            <a:off x="7780540" y="3121518"/>
            <a:ext cx="3016716" cy="4788438"/>
          </a:xfrm>
          <a:custGeom>
            <a:avLst/>
            <a:gdLst/>
            <a:ahLst/>
            <a:cxnLst/>
            <a:rect l="l" t="t" r="r" b="b"/>
            <a:pathLst>
              <a:path w="3016716" h="4788438">
                <a:moveTo>
                  <a:pt x="0" y="0"/>
                </a:moveTo>
                <a:lnTo>
                  <a:pt x="3016716" y="0"/>
                </a:lnTo>
                <a:lnTo>
                  <a:pt x="3016716" y="4788438"/>
                </a:lnTo>
                <a:lnTo>
                  <a:pt x="0" y="478843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621449" y="4723384"/>
            <a:ext cx="4983751" cy="4286026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4720558" y="469123"/>
            <a:ext cx="8884643" cy="17475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implementación</a:t>
            </a:r>
            <a:r>
              <a:rPr lang="en-US" sz="9200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de CODA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6287406" y="3644396"/>
            <a:ext cx="6549883" cy="2095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334"/>
              </a:lnSpc>
            </a:pPr>
            <a:r>
              <a:rPr lang="en-US" sz="13096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DASHABOARD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2674535" y="2579170"/>
            <a:ext cx="1511612" cy="2271963"/>
          </a:xfrm>
          <a:custGeom>
            <a:avLst/>
            <a:gdLst/>
            <a:ahLst/>
            <a:cxnLst/>
            <a:rect l="l" t="t" r="r" b="b"/>
            <a:pathLst>
              <a:path w="1511612" h="2271963">
                <a:moveTo>
                  <a:pt x="0" y="0"/>
                </a:moveTo>
                <a:lnTo>
                  <a:pt x="1511613" y="0"/>
                </a:lnTo>
                <a:lnTo>
                  <a:pt x="1511613" y="2271963"/>
                </a:lnTo>
                <a:lnTo>
                  <a:pt x="0" y="22719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2" name="Freeform 12"/>
          <p:cNvSpPr/>
          <p:nvPr/>
        </p:nvSpPr>
        <p:spPr>
          <a:xfrm>
            <a:off x="5927948" y="1975689"/>
            <a:ext cx="6432104" cy="6335623"/>
          </a:xfrm>
          <a:custGeom>
            <a:avLst/>
            <a:gdLst/>
            <a:ahLst/>
            <a:cxnLst/>
            <a:rect l="l" t="t" r="r" b="b"/>
            <a:pathLst>
              <a:path w="6432104" h="6335623">
                <a:moveTo>
                  <a:pt x="0" y="0"/>
                </a:moveTo>
                <a:lnTo>
                  <a:pt x="6432104" y="0"/>
                </a:lnTo>
                <a:lnTo>
                  <a:pt x="6432104" y="6335622"/>
                </a:lnTo>
                <a:lnTo>
                  <a:pt x="0" y="63356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3" name="Freeform 13"/>
          <p:cNvSpPr/>
          <p:nvPr/>
        </p:nvSpPr>
        <p:spPr>
          <a:xfrm>
            <a:off x="14516856" y="6986337"/>
            <a:ext cx="1511612" cy="2271963"/>
          </a:xfrm>
          <a:custGeom>
            <a:avLst/>
            <a:gdLst/>
            <a:ahLst/>
            <a:cxnLst/>
            <a:rect l="l" t="t" r="r" b="b"/>
            <a:pathLst>
              <a:path w="1511612" h="2271963">
                <a:moveTo>
                  <a:pt x="0" y="0"/>
                </a:moveTo>
                <a:lnTo>
                  <a:pt x="1511613" y="0"/>
                </a:lnTo>
                <a:lnTo>
                  <a:pt x="1511613" y="2271963"/>
                </a:lnTo>
                <a:lnTo>
                  <a:pt x="0" y="22719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2674535" y="2579170"/>
            <a:ext cx="1511612" cy="2271963"/>
          </a:xfrm>
          <a:custGeom>
            <a:avLst/>
            <a:gdLst/>
            <a:ahLst/>
            <a:cxnLst/>
            <a:rect l="l" t="t" r="r" b="b"/>
            <a:pathLst>
              <a:path w="1511612" h="2271963">
                <a:moveTo>
                  <a:pt x="0" y="0"/>
                </a:moveTo>
                <a:lnTo>
                  <a:pt x="1511613" y="0"/>
                </a:lnTo>
                <a:lnTo>
                  <a:pt x="1511613" y="2271963"/>
                </a:lnTo>
                <a:lnTo>
                  <a:pt x="0" y="22719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2" name="Freeform 12">
            <a:hlinkClick r:id="rId4"/>
          </p:cNvPr>
          <p:cNvSpPr/>
          <p:nvPr/>
        </p:nvSpPr>
        <p:spPr>
          <a:xfrm>
            <a:off x="6135450" y="2470178"/>
            <a:ext cx="6432104" cy="6335623"/>
          </a:xfrm>
          <a:custGeom>
            <a:avLst/>
            <a:gdLst/>
            <a:ahLst/>
            <a:cxnLst/>
            <a:rect l="l" t="t" r="r" b="b"/>
            <a:pathLst>
              <a:path w="6432104" h="6335623">
                <a:moveTo>
                  <a:pt x="0" y="0"/>
                </a:moveTo>
                <a:lnTo>
                  <a:pt x="6432104" y="0"/>
                </a:lnTo>
                <a:lnTo>
                  <a:pt x="6432104" y="6335623"/>
                </a:lnTo>
                <a:lnTo>
                  <a:pt x="0" y="633562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13" name="Freeform 13"/>
          <p:cNvSpPr/>
          <p:nvPr/>
        </p:nvSpPr>
        <p:spPr>
          <a:xfrm>
            <a:off x="14516856" y="6986337"/>
            <a:ext cx="1511612" cy="2271963"/>
          </a:xfrm>
          <a:custGeom>
            <a:avLst/>
            <a:gdLst/>
            <a:ahLst/>
            <a:cxnLst/>
            <a:rect l="l" t="t" r="r" b="b"/>
            <a:pathLst>
              <a:path w="1511612" h="2271963">
                <a:moveTo>
                  <a:pt x="0" y="0"/>
                </a:moveTo>
                <a:lnTo>
                  <a:pt x="1511613" y="0"/>
                </a:lnTo>
                <a:lnTo>
                  <a:pt x="1511613" y="2271963"/>
                </a:lnTo>
                <a:lnTo>
                  <a:pt x="0" y="22719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424611" y="5358370"/>
            <a:ext cx="5507853" cy="4736754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3709144" y="831651"/>
            <a:ext cx="11683256" cy="14766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implementación</a:t>
            </a:r>
            <a:r>
              <a:rPr lang="en-US" sz="9200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 de </a:t>
            </a:r>
            <a:r>
              <a:rPr lang="en-US" sz="9200" dirty="0" err="1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indicadores</a:t>
            </a:r>
            <a:endParaRPr lang="en-US" sz="9200" dirty="0">
              <a:solidFill>
                <a:srgbClr val="000000"/>
              </a:solidFill>
              <a:latin typeface="Ballpoint"/>
              <a:ea typeface="Ballpoint"/>
              <a:cs typeface="Ballpoint"/>
              <a:sym typeface="Ballpoin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6395564" y="3733342"/>
            <a:ext cx="5948836" cy="2095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334"/>
              </a:lnSpc>
            </a:pPr>
            <a:r>
              <a:rPr lang="en-US" sz="13096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PREGUNTAS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12397" y="3624770"/>
            <a:ext cx="11263206" cy="2679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703"/>
              </a:lnSpc>
            </a:pPr>
            <a:r>
              <a:rPr lang="en-US" sz="14074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¡MUCHAS GRACIAS!</a:t>
            </a:r>
          </a:p>
        </p:txBody>
      </p:sp>
      <p:sp>
        <p:nvSpPr>
          <p:cNvPr id="15" name="Freeform 15"/>
          <p:cNvSpPr/>
          <p:nvPr/>
        </p:nvSpPr>
        <p:spPr>
          <a:xfrm>
            <a:off x="12809260" y="6304745"/>
            <a:ext cx="2429944" cy="1858097"/>
          </a:xfrm>
          <a:custGeom>
            <a:avLst/>
            <a:gdLst/>
            <a:ahLst/>
            <a:cxnLst/>
            <a:rect l="l" t="t" r="r" b="b"/>
            <a:pathLst>
              <a:path w="2429944" h="1858097">
                <a:moveTo>
                  <a:pt x="0" y="0"/>
                </a:moveTo>
                <a:lnTo>
                  <a:pt x="2429944" y="0"/>
                </a:lnTo>
                <a:lnTo>
                  <a:pt x="2429944" y="1858097"/>
                </a:lnTo>
                <a:lnTo>
                  <a:pt x="0" y="18580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5826669" y="3460511"/>
            <a:ext cx="6634661" cy="2493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4"/>
              </a:lnSpc>
            </a:pPr>
            <a:r>
              <a:rPr lang="en-US" sz="13096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INTRODUCCIÓN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4"/>
          <p:cNvSpPr/>
          <p:nvPr/>
        </p:nvSpPr>
        <p:spPr>
          <a:xfrm>
            <a:off x="13868400" y="2043749"/>
            <a:ext cx="2218995" cy="2090294"/>
          </a:xfrm>
          <a:custGeom>
            <a:avLst/>
            <a:gdLst/>
            <a:ahLst/>
            <a:cxnLst/>
            <a:rect l="l" t="t" r="r" b="b"/>
            <a:pathLst>
              <a:path w="2218995" h="2090294">
                <a:moveTo>
                  <a:pt x="0" y="0"/>
                </a:moveTo>
                <a:lnTo>
                  <a:pt x="2218996" y="0"/>
                </a:lnTo>
                <a:lnTo>
                  <a:pt x="2218996" y="2090294"/>
                </a:lnTo>
                <a:lnTo>
                  <a:pt x="0" y="20902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5" name="Freeform 15"/>
          <p:cNvSpPr/>
          <p:nvPr/>
        </p:nvSpPr>
        <p:spPr>
          <a:xfrm>
            <a:off x="1921172" y="6286500"/>
            <a:ext cx="2020584" cy="2391874"/>
          </a:xfrm>
          <a:custGeom>
            <a:avLst/>
            <a:gdLst/>
            <a:ahLst/>
            <a:cxnLst/>
            <a:rect l="l" t="t" r="r" b="b"/>
            <a:pathLst>
              <a:path w="2020584" h="2391874">
                <a:moveTo>
                  <a:pt x="0" y="0"/>
                </a:moveTo>
                <a:lnTo>
                  <a:pt x="2020584" y="0"/>
                </a:lnTo>
                <a:lnTo>
                  <a:pt x="2020584" y="2391874"/>
                </a:lnTo>
                <a:lnTo>
                  <a:pt x="0" y="23918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16" name="TextBox 16"/>
          <p:cNvSpPr txBox="1"/>
          <p:nvPr/>
        </p:nvSpPr>
        <p:spPr>
          <a:xfrm>
            <a:off x="1921172" y="4134043"/>
            <a:ext cx="14445655" cy="1596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760"/>
              </a:lnSpc>
            </a:pPr>
            <a:r>
              <a:rPr lang="en-US" sz="840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¿Por qué es importante su implementación ?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7037532" y="3644396"/>
            <a:ext cx="4212937" cy="2493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4"/>
              </a:lnSpc>
            </a:pPr>
            <a:r>
              <a:rPr lang="en-US" sz="13096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ANÁLISIS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1"/>
          <p:cNvGraphicFramePr>
            <a:graphicFrameLocks noGrp="1"/>
          </p:cNvGraphicFramePr>
          <p:nvPr/>
        </p:nvGraphicFramePr>
        <p:xfrm>
          <a:off x="1736617" y="2139924"/>
          <a:ext cx="5635892" cy="6317356"/>
        </p:xfrm>
        <a:graphic>
          <a:graphicData uri="http://schemas.openxmlformats.org/drawingml/2006/table">
            <a:tbl>
              <a:tblPr/>
              <a:tblGrid>
                <a:gridCol w="2817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7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79339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Fase del Proceso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Tiempo Actual (días hábiles)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9339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Evaluación Técnica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5-6 días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9339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Evaluación Jurídica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4-5 días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9339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Total Evaluación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9-11 días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Table 12"/>
          <p:cNvGraphicFramePr>
            <a:graphicFrameLocks noGrp="1"/>
          </p:cNvGraphicFramePr>
          <p:nvPr/>
        </p:nvGraphicFramePr>
        <p:xfrm>
          <a:off x="10368922" y="2197988"/>
          <a:ext cx="6125204" cy="6201230"/>
        </p:xfrm>
        <a:graphic>
          <a:graphicData uri="http://schemas.openxmlformats.org/drawingml/2006/table">
            <a:tbl>
              <a:tblPr/>
              <a:tblGrid>
                <a:gridCol w="2712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2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92569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Etapa del Proceso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Tiempo Actual (días hábiles)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9499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Recepción de Documentos Erróneos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1 día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9499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Subsanación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de Documentos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4-6 días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9663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Total Tiempo de Subsanación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5-7 días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TextBox 13"/>
          <p:cNvSpPr txBox="1"/>
          <p:nvPr/>
        </p:nvSpPr>
        <p:spPr>
          <a:xfrm>
            <a:off x="2947320" y="1427662"/>
            <a:ext cx="4037112" cy="396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TIEMPOS PROMEDIO DE EVALUACIÓN TÉCNICA Y JURÍDICA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444470" y="1427662"/>
            <a:ext cx="3974108" cy="396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TIEMPO PROMEDIO PARA SUBSANACIÓN DE DOCUMENTOS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1"/>
          <p:cNvGraphicFramePr>
            <a:graphicFrameLocks noGrp="1"/>
          </p:cNvGraphicFramePr>
          <p:nvPr/>
        </p:nvGraphicFramePr>
        <p:xfrm>
          <a:off x="1658699" y="2595276"/>
          <a:ext cx="7315200" cy="5562600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90650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Tipo de Error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Porcentaje Actual de Errores (%)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0650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Errores en Documentos Legales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15%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0650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Errores en Documentos Técnicos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12%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0650"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Omisión de Documentos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10%</a:t>
                      </a:r>
                    </a:p>
                    <a:p>
                      <a:pPr algn="l">
                        <a:lnSpc>
                          <a:spcPts val="252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Table 12"/>
          <p:cNvGraphicFramePr>
            <a:graphicFrameLocks noGrp="1"/>
          </p:cNvGraphicFramePr>
          <p:nvPr/>
        </p:nvGraphicFramePr>
        <p:xfrm>
          <a:off x="9944100" y="2595276"/>
          <a:ext cx="7315200" cy="5324475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4895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Indicador</a:t>
                      </a:r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Valor Actual</a:t>
                      </a:r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4895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Tiempo promedio de revisión documental</a:t>
                      </a:r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6 días</a:t>
                      </a:r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4895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Porcentaje de subsanaciones exitosas en primera revisión</a:t>
                      </a:r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70%</a:t>
                      </a:r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4895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Porcentaje de errores en documentos</a:t>
                      </a:r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15%</a:t>
                      </a:r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4895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Tiempo promedio de comunicación de resultados</a:t>
                      </a:r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3 días</a:t>
                      </a:r>
                    </a:p>
                    <a:p>
                      <a:pPr algn="l">
                        <a:lnSpc>
                          <a:spcPts val="1679"/>
                        </a:lnSpc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Ballpoint"/>
                          <a:ea typeface="Ballpoint"/>
                          <a:cs typeface="Ballpoint"/>
                          <a:sym typeface="Ballpoint"/>
                        </a:rPr>
                        <a:t>  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" name="TextBox 13"/>
          <p:cNvSpPr txBox="1"/>
          <p:nvPr/>
        </p:nvSpPr>
        <p:spPr>
          <a:xfrm>
            <a:off x="3029257" y="1762908"/>
            <a:ext cx="4574084" cy="396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PORCENTAJE DE ERRORES EN LA SUBSANACIÓN DE DOCUMENTOS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284422" y="1888438"/>
            <a:ext cx="2634555" cy="396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INDICADORES CLAVE DE RENDIMIENTO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6807975" y="3644396"/>
            <a:ext cx="4672049" cy="2493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4"/>
              </a:lnSpc>
            </a:pPr>
            <a:r>
              <a:rPr lang="en-US" sz="13096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EL EQUIPO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587621" y="10231"/>
            <a:ext cx="2456408" cy="19082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3"/>
              </a:lnSpc>
            </a:pPr>
            <a:r>
              <a:rPr lang="en-US" sz="9995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EQUIPO</a:t>
            </a:r>
          </a:p>
        </p:txBody>
      </p:sp>
      <p:sp>
        <p:nvSpPr>
          <p:cNvPr id="15" name="AutoShape 15"/>
          <p:cNvSpPr/>
          <p:nvPr/>
        </p:nvSpPr>
        <p:spPr>
          <a:xfrm flipH="1">
            <a:off x="6028516" y="2262425"/>
            <a:ext cx="3385921" cy="2379078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s-CO"/>
          </a:p>
        </p:txBody>
      </p:sp>
      <p:sp>
        <p:nvSpPr>
          <p:cNvPr id="16" name="TextBox 16"/>
          <p:cNvSpPr txBox="1"/>
          <p:nvPr/>
        </p:nvSpPr>
        <p:spPr>
          <a:xfrm>
            <a:off x="8692977" y="1271439"/>
            <a:ext cx="1403469" cy="836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32"/>
              </a:lnSpc>
              <a:spcBef>
                <a:spcPct val="0"/>
              </a:spcBef>
            </a:pPr>
            <a:r>
              <a:rPr lang="en-US" sz="523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JEFE</a:t>
            </a:r>
          </a:p>
        </p:txBody>
      </p:sp>
      <p:sp>
        <p:nvSpPr>
          <p:cNvPr id="17" name="AutoShape 17"/>
          <p:cNvSpPr/>
          <p:nvPr/>
        </p:nvSpPr>
        <p:spPr>
          <a:xfrm>
            <a:off x="9414438" y="2262425"/>
            <a:ext cx="3496691" cy="2379078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s-CO"/>
          </a:p>
        </p:txBody>
      </p:sp>
      <p:sp>
        <p:nvSpPr>
          <p:cNvPr id="18" name="AutoShape 18"/>
          <p:cNvSpPr/>
          <p:nvPr/>
        </p:nvSpPr>
        <p:spPr>
          <a:xfrm>
            <a:off x="9414438" y="2262425"/>
            <a:ext cx="117538" cy="2361989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s-CO"/>
          </a:p>
        </p:txBody>
      </p:sp>
      <p:sp>
        <p:nvSpPr>
          <p:cNvPr id="19" name="AutoShape 19"/>
          <p:cNvSpPr/>
          <p:nvPr/>
        </p:nvSpPr>
        <p:spPr>
          <a:xfrm flipH="1">
            <a:off x="2240284" y="2262426"/>
            <a:ext cx="7174153" cy="2252862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s-CO"/>
          </a:p>
        </p:txBody>
      </p:sp>
      <p:sp>
        <p:nvSpPr>
          <p:cNvPr id="20" name="TextBox 20"/>
          <p:cNvSpPr txBox="1"/>
          <p:nvPr/>
        </p:nvSpPr>
        <p:spPr>
          <a:xfrm>
            <a:off x="1585431" y="4431954"/>
            <a:ext cx="1419792" cy="836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32"/>
              </a:lnSpc>
              <a:spcBef>
                <a:spcPct val="0"/>
              </a:spcBef>
            </a:pPr>
            <a:r>
              <a:rPr lang="en-US" sz="523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LÍDER 1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319798" y="4431954"/>
            <a:ext cx="1603995" cy="836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32"/>
              </a:lnSpc>
              <a:spcBef>
                <a:spcPct val="0"/>
              </a:spcBef>
            </a:pPr>
            <a:r>
              <a:rPr lang="en-US" sz="523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LÍDER 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830241" y="4414864"/>
            <a:ext cx="1580238" cy="836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32"/>
              </a:lnSpc>
              <a:spcBef>
                <a:spcPct val="0"/>
              </a:spcBef>
            </a:pPr>
            <a:r>
              <a:rPr lang="en-US" sz="523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LÍDER 3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2195764" y="4431954"/>
            <a:ext cx="1486755" cy="836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32"/>
              </a:lnSpc>
              <a:spcBef>
                <a:spcPct val="0"/>
              </a:spcBef>
            </a:pPr>
            <a:r>
              <a:rPr lang="en-US" sz="523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LÍDER 4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5588546" y="4460529"/>
            <a:ext cx="1327854" cy="7665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668"/>
              </a:lnSpc>
              <a:spcBef>
                <a:spcPct val="0"/>
              </a:spcBef>
            </a:pPr>
            <a:r>
              <a:rPr lang="en-US" sz="4763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LÍDER 5</a:t>
            </a:r>
          </a:p>
        </p:txBody>
      </p:sp>
      <p:sp>
        <p:nvSpPr>
          <p:cNvPr id="25" name="AutoShape 25"/>
          <p:cNvSpPr/>
          <p:nvPr/>
        </p:nvSpPr>
        <p:spPr>
          <a:xfrm>
            <a:off x="9414438" y="2262425"/>
            <a:ext cx="6812585" cy="2379078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s-CO"/>
          </a:p>
        </p:txBody>
      </p:sp>
      <p:sp>
        <p:nvSpPr>
          <p:cNvPr id="26" name="AutoShape 26"/>
          <p:cNvSpPr/>
          <p:nvPr/>
        </p:nvSpPr>
        <p:spPr>
          <a:xfrm>
            <a:off x="2240284" y="5437928"/>
            <a:ext cx="0" cy="131958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s-CO"/>
          </a:p>
        </p:txBody>
      </p:sp>
      <p:sp>
        <p:nvSpPr>
          <p:cNvPr id="27" name="TextBox 27"/>
          <p:cNvSpPr txBox="1"/>
          <p:nvPr/>
        </p:nvSpPr>
        <p:spPr>
          <a:xfrm>
            <a:off x="1164410" y="6674181"/>
            <a:ext cx="2264590" cy="836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32"/>
              </a:lnSpc>
              <a:spcBef>
                <a:spcPct val="0"/>
              </a:spcBef>
            </a:pPr>
            <a:r>
              <a:rPr lang="en-US" sz="523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AUXILIARES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4952641" y="6674181"/>
            <a:ext cx="2314745" cy="836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32"/>
              </a:lnSpc>
              <a:spcBef>
                <a:spcPct val="0"/>
              </a:spcBef>
            </a:pPr>
            <a:r>
              <a:rPr lang="en-US" sz="523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AUXILIARES</a:t>
            </a:r>
          </a:p>
        </p:txBody>
      </p:sp>
      <p:sp>
        <p:nvSpPr>
          <p:cNvPr id="29" name="AutoShape 29"/>
          <p:cNvSpPr/>
          <p:nvPr/>
        </p:nvSpPr>
        <p:spPr>
          <a:xfrm>
            <a:off x="6009466" y="5437928"/>
            <a:ext cx="0" cy="131958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s-CO"/>
          </a:p>
        </p:txBody>
      </p:sp>
      <p:sp>
        <p:nvSpPr>
          <p:cNvPr id="30" name="AutoShape 30"/>
          <p:cNvSpPr/>
          <p:nvPr/>
        </p:nvSpPr>
        <p:spPr>
          <a:xfrm>
            <a:off x="9551026" y="5492827"/>
            <a:ext cx="0" cy="131958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s-CO"/>
          </a:p>
        </p:txBody>
      </p:sp>
      <p:sp>
        <p:nvSpPr>
          <p:cNvPr id="31" name="TextBox 31"/>
          <p:cNvSpPr txBox="1"/>
          <p:nvPr/>
        </p:nvSpPr>
        <p:spPr>
          <a:xfrm>
            <a:off x="8456102" y="6700365"/>
            <a:ext cx="2314744" cy="836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32"/>
              </a:lnSpc>
              <a:spcBef>
                <a:spcPct val="0"/>
              </a:spcBef>
            </a:pPr>
            <a:r>
              <a:rPr lang="en-US" sz="523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AUXILIARES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1779776" y="6700365"/>
            <a:ext cx="2327631" cy="836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32"/>
              </a:lnSpc>
              <a:spcBef>
                <a:spcPct val="0"/>
              </a:spcBef>
            </a:pPr>
            <a:r>
              <a:rPr lang="en-US" sz="523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AUXILIARES</a:t>
            </a:r>
          </a:p>
        </p:txBody>
      </p:sp>
      <p:sp>
        <p:nvSpPr>
          <p:cNvPr id="33" name="AutoShape 33"/>
          <p:cNvSpPr/>
          <p:nvPr/>
        </p:nvSpPr>
        <p:spPr>
          <a:xfrm>
            <a:off x="12836601" y="5514128"/>
            <a:ext cx="0" cy="131958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s-CO"/>
          </a:p>
        </p:txBody>
      </p:sp>
      <p:sp>
        <p:nvSpPr>
          <p:cNvPr id="34" name="TextBox 34"/>
          <p:cNvSpPr txBox="1"/>
          <p:nvPr/>
        </p:nvSpPr>
        <p:spPr>
          <a:xfrm>
            <a:off x="15107551" y="6700365"/>
            <a:ext cx="2285423" cy="836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32"/>
              </a:lnSpc>
              <a:spcBef>
                <a:spcPct val="0"/>
              </a:spcBef>
            </a:pPr>
            <a:r>
              <a:rPr lang="en-US" sz="5237" dirty="0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AUXILIARES</a:t>
            </a:r>
          </a:p>
        </p:txBody>
      </p:sp>
      <p:sp>
        <p:nvSpPr>
          <p:cNvPr id="35" name="AutoShape 35"/>
          <p:cNvSpPr/>
          <p:nvPr/>
        </p:nvSpPr>
        <p:spPr>
          <a:xfrm>
            <a:off x="16202476" y="5437928"/>
            <a:ext cx="0" cy="131958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980520" y="3460511"/>
            <a:ext cx="6326961" cy="2493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4"/>
              </a:lnSpc>
            </a:pPr>
            <a:r>
              <a:rPr lang="en-US" sz="13096">
                <a:solidFill>
                  <a:srgbClr val="000000"/>
                </a:solidFill>
                <a:latin typeface="Ballpoint"/>
                <a:ea typeface="Ballpoint"/>
                <a:cs typeface="Ballpoint"/>
                <a:sym typeface="Ballpoint"/>
              </a:rPr>
              <a:t>EL PROYECTO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lantilla_instucional_UIS-76-anos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Plantilla_instucional_UIS-76-anos</Template>
  <TotalTime>9</TotalTime>
  <Words>275</Words>
  <Application>Microsoft Office PowerPoint</Application>
  <PresentationFormat>Personalizado</PresentationFormat>
  <Paragraphs>134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1" baseType="lpstr">
      <vt:lpstr>Calibri Light</vt:lpstr>
      <vt:lpstr>Arial</vt:lpstr>
      <vt:lpstr>Calibri</vt:lpstr>
      <vt:lpstr>Ballpoint</vt:lpstr>
      <vt:lpstr>Plantilla_instucional_UIS-76-anos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</dc:title>
  <cp:lastModifiedBy>Paula Arias</cp:lastModifiedBy>
  <cp:revision>3</cp:revision>
  <dcterms:created xsi:type="dcterms:W3CDTF">2006-08-16T00:00:00Z</dcterms:created>
  <dcterms:modified xsi:type="dcterms:W3CDTF">2025-01-16T20:10:10Z</dcterms:modified>
  <dc:identifier>DAGcTJMweeQ</dc:identifier>
</cp:coreProperties>
</file>