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theme/theme6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7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  <p:sldMasterId id="2147483652" r:id="rId5"/>
    <p:sldMasterId id="2147483656" r:id="rId6"/>
    <p:sldMasterId id="2147483664" r:id="rId7"/>
    <p:sldMasterId id="2147483685" r:id="rId8"/>
    <p:sldMasterId id="2147483674" r:id="rId9"/>
    <p:sldMasterId id="2147483701" r:id="rId10"/>
    <p:sldMasterId id="2147483733" r:id="rId11"/>
    <p:sldMasterId id="2147483739" r:id="rId12"/>
  </p:sldMasterIdLst>
  <p:notesMasterIdLst>
    <p:notesMasterId r:id="rId32"/>
  </p:notesMasterIdLst>
  <p:handoutMasterIdLst>
    <p:handoutMasterId r:id="rId33"/>
  </p:handoutMasterIdLst>
  <p:sldIdLst>
    <p:sldId id="2087434045" r:id="rId13"/>
    <p:sldId id="257" r:id="rId14"/>
    <p:sldId id="2087434037" r:id="rId15"/>
    <p:sldId id="2087434044" r:id="rId16"/>
    <p:sldId id="2087434046" r:id="rId17"/>
    <p:sldId id="260" r:id="rId18"/>
    <p:sldId id="1349" r:id="rId19"/>
    <p:sldId id="2087434047" r:id="rId20"/>
    <p:sldId id="2087434050" r:id="rId21"/>
    <p:sldId id="2087434051" r:id="rId22"/>
    <p:sldId id="2087434053" r:id="rId23"/>
    <p:sldId id="2087434054" r:id="rId24"/>
    <p:sldId id="2087434056" r:id="rId25"/>
    <p:sldId id="2087434055" r:id="rId26"/>
    <p:sldId id="2087434057" r:id="rId27"/>
    <p:sldId id="314" r:id="rId28"/>
    <p:sldId id="2087434058" r:id="rId29"/>
    <p:sldId id="2087434059" r:id="rId30"/>
    <p:sldId id="261" r:id="rId31"/>
  </p:sldIdLst>
  <p:sldSz cx="12188825" cy="6858000"/>
  <p:notesSz cx="6858000" cy="9144000"/>
  <p:defaultTextStyle>
    <a:defPPr>
      <a:defRPr lang="es-CO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Fernando Verano" initials="DFV" lastIdx="4" clrIdx="0">
    <p:extLst>
      <p:ext uri="{19B8F6BF-5375-455C-9EA6-DF929625EA0E}">
        <p15:presenceInfo xmlns:p15="http://schemas.microsoft.com/office/powerpoint/2012/main" userId="S::dverano00@argos.com.co::f60257db-28d2-483d-9acf-1ab2b55ca0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99FFCC"/>
    <a:srgbClr val="BAD405"/>
    <a:srgbClr val="BFB8AF"/>
    <a:srgbClr val="CCCCFF"/>
    <a:srgbClr val="33CC33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 snapToGrid="0">
      <p:cViewPr varScale="1">
        <p:scale>
          <a:sx n="65" d="100"/>
          <a:sy n="65" d="100"/>
        </p:scale>
        <p:origin x="912" y="6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99C26-217E-754B-A025-7ED48D3887F7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Certificación en Control de Operaciones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DA014-6570-CE48-8131-83CF2AC3E45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7032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4B43C-C8F0-7141-BAA6-F338D30B5EA9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Certificación en Control de Operaciones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3F976-7670-1C40-8841-ABD9A4A89A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3106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8B7B7-468B-EC44-8FE1-7232C5D9DBAB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670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8B7B7-468B-EC44-8FE1-7232C5D9DBAB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716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Certificación en Control de Operaciones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6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444261" y="205199"/>
            <a:ext cx="5519171" cy="6479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DSC0131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66" y="1395512"/>
            <a:ext cx="7304237" cy="54781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5457825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609599" y="1554988"/>
            <a:ext cx="5457825" cy="4873775"/>
          </a:xfrm>
        </p:spPr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4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 - tex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49727" y="1554988"/>
            <a:ext cx="6841312" cy="24848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7298384" y="1554988"/>
            <a:ext cx="4674441" cy="248483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16001" y="4201163"/>
            <a:ext cx="6875038" cy="245163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298384" y="4201162"/>
            <a:ext cx="4674441" cy="245163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7535128" y="1769829"/>
            <a:ext cx="4200952" cy="205515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idx="13"/>
          </p:nvPr>
        </p:nvSpPr>
        <p:spPr>
          <a:xfrm>
            <a:off x="609600" y="4429358"/>
            <a:ext cx="6099297" cy="205515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609599" y="1554988"/>
            <a:ext cx="11032405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42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5" name="Content Placeholder 3"/>
          <p:cNvSpPr>
            <a:spLocks noGrp="1"/>
          </p:cNvSpPr>
          <p:nvPr>
            <p:ph sz="quarter" idx="12"/>
          </p:nvPr>
        </p:nvSpPr>
        <p:spPr>
          <a:xfrm>
            <a:off x="229312" y="1555751"/>
            <a:ext cx="11659643" cy="4387850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B92EACB2-477D-40DF-874A-99802ADEDC4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59235" y="6307139"/>
            <a:ext cx="5792800" cy="495300"/>
          </a:xfrm>
        </p:spPr>
        <p:txBody>
          <a:bodyPr/>
          <a:lstStyle>
            <a:lvl1pPr>
              <a:defRPr lang="es-HN" sz="1100" smtClean="0">
                <a:effectLst/>
              </a:defRPr>
            </a:lvl1pPr>
            <a:lvl5pPr>
              <a:defRPr lang="es-HN" sz="1100" smtClean="0">
                <a:effectLst/>
              </a:defRPr>
            </a:lvl5pPr>
          </a:lstStyle>
          <a:p>
            <a:pPr lvl="4"/>
            <a:r>
              <a:rPr lang="es-HN" sz="11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Certificación en Control de Operaciones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8834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4621523" y="1554988"/>
            <a:ext cx="7020481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599" y="1555750"/>
            <a:ext cx="3712053" cy="48736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6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 - tex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49727" y="1554988"/>
            <a:ext cx="6841312" cy="24848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7298384" y="1554988"/>
            <a:ext cx="4674441" cy="248483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16001" y="4201163"/>
            <a:ext cx="6875038" cy="245163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298384" y="4201162"/>
            <a:ext cx="4674441" cy="245163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7535128" y="1769829"/>
            <a:ext cx="4200952" cy="205515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idx="13"/>
          </p:nvPr>
        </p:nvSpPr>
        <p:spPr>
          <a:xfrm>
            <a:off x="609600" y="4429358"/>
            <a:ext cx="6099297" cy="205515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995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347942" y="277813"/>
            <a:ext cx="8349972" cy="63849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723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16001" y="205200"/>
            <a:ext cx="11756824" cy="3620698"/>
          </a:xfrm>
          <a:prstGeom prst="rect">
            <a:avLst/>
          </a:prstGeom>
          <a:solidFill>
            <a:srgbClr val="00C3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/>
          </a:p>
        </p:txBody>
      </p:sp>
      <p:pic>
        <p:nvPicPr>
          <p:cNvPr id="18" name="Picture 17" descr="Mixers-en-Puente-Margaret-Hunt-Hill-USA copy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9" r="13069" b="11327"/>
          <a:stretch/>
        </p:blipFill>
        <p:spPr>
          <a:xfrm>
            <a:off x="0" y="1"/>
            <a:ext cx="12188825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16001" y="5432398"/>
            <a:ext cx="11756824" cy="1220402"/>
          </a:xfrm>
          <a:prstGeom prst="rect">
            <a:avLst/>
          </a:prstGeom>
          <a:solidFill>
            <a:srgbClr val="C4D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/>
          </a:p>
        </p:txBody>
      </p:sp>
      <p:pic>
        <p:nvPicPr>
          <p:cNvPr id="17" name="Picture 16" descr="logotip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590" y="5587462"/>
            <a:ext cx="1828800" cy="816864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442" y="617441"/>
            <a:ext cx="5511430" cy="2744356"/>
          </a:xfrm>
          <a:prstGeom prst="rect">
            <a:avLst/>
          </a:prstGeom>
        </p:spPr>
        <p:txBody>
          <a:bodyPr anchor="t"/>
          <a:lstStyle/>
          <a:p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title</a:t>
            </a:r>
            <a:r>
              <a:rPr lang="es-ES_tradnl"/>
              <a:t> </a:t>
            </a:r>
            <a:r>
              <a:rPr lang="es-ES_tradnl" err="1"/>
              <a:t>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609600" y="5907229"/>
            <a:ext cx="4156958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620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16001" y="1493004"/>
            <a:ext cx="11756824" cy="51224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/>
          </a:p>
        </p:txBody>
      </p:sp>
      <p:pic>
        <p:nvPicPr>
          <p:cNvPr id="17" name="Picture 16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258" y="348039"/>
            <a:ext cx="1828800" cy="816864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443" y="1869963"/>
            <a:ext cx="4347228" cy="3160326"/>
          </a:xfrm>
          <a:prstGeom prst="rect">
            <a:avLst/>
          </a:prstGeom>
        </p:spPr>
        <p:txBody>
          <a:bodyPr anchor="b"/>
          <a:lstStyle/>
          <a:p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title</a:t>
            </a:r>
            <a:r>
              <a:rPr lang="es-ES_tradnl"/>
              <a:t> </a:t>
            </a:r>
            <a:r>
              <a:rPr lang="es-ES_tradnl" err="1"/>
              <a:t>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609600" y="5286196"/>
            <a:ext cx="415695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2" name="Picture 1" descr="200562271-001-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967" b="2157"/>
          <a:stretch/>
        </p:blipFill>
        <p:spPr>
          <a:xfrm flipH="1">
            <a:off x="4198176" y="0"/>
            <a:ext cx="7990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85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82CB-99DB-4324-9061-8F114F439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02D27FA-484F-4317-A29B-046B9473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B8866E-584F-49B5-A8B1-ABCC4E0F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52287C-BE4C-4061-9BDA-8EF938842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0739A9-309A-4E22-81DD-427AFD381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5709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244B58-54A6-4E95-A125-08C2AD84C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E519EE7-C31C-4316-A69A-8924ADB52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5DC859-10CD-42AD-95D4-7106A99B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7BCCFB-8DBD-4602-BA1B-A3223B867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D84D0A-9DC2-487F-A8AA-40DE1F05B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4143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5457825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609599" y="1554988"/>
            <a:ext cx="5457825" cy="4873775"/>
          </a:xfrm>
        </p:spPr>
        <p:txBody>
          <a:bodyPr/>
          <a:lstStyle>
            <a:lvl1pPr marL="342900" indent="-342900">
              <a:buFont typeface="Arial"/>
              <a:buChar char="•"/>
              <a:defRPr/>
            </a:lvl1pPr>
            <a:lvl2pPr marL="957652" indent="-342900">
              <a:buFont typeface="Arial"/>
              <a:buChar char="•"/>
              <a:defRPr/>
            </a:lvl2pPr>
            <a:lvl3pPr marL="1572402" indent="-342900">
              <a:buFont typeface="Arial"/>
              <a:buChar char="•"/>
              <a:defRPr/>
            </a:lvl3pPr>
            <a:lvl4pPr marL="2130003" indent="-285750">
              <a:buFont typeface="Arial"/>
              <a:buChar char="•"/>
              <a:defRPr/>
            </a:lvl4pPr>
            <a:lvl5pPr marL="2744754" indent="-285750">
              <a:buFont typeface="Arial"/>
              <a:buChar char="•"/>
              <a:defRPr/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443663" y="204788"/>
            <a:ext cx="5519737" cy="648017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83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A311D4-6B7B-400C-B300-ADC0D1A5E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A0B614-0431-4478-BE2B-77170266A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B0F2E2-6C77-4E76-BA11-F26AB974CE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7C9E45-367A-451D-AED1-8E37401F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65F882-C1E2-43BA-95C9-08FABAA7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7146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5A33B5-54EE-4E11-96B3-0AE84B2DD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845329-6E8C-4BAE-A5A1-4EA0E6509B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B992CA3-8427-43C7-8F1A-84A25577CC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467E251-48B0-4A95-A405-4250079E0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11B9B2-EC8D-44C7-A939-7BED957AD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B2C4B0-94F6-4F56-8D9D-900CA833E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875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EA2AB7-258B-4678-92C5-B02DC7E28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28B0D83-A593-436D-B0E7-E6BD92F2D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255F52-3D91-465B-BABA-88C849E4F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0E59FAC-AAA5-49F2-8A5E-FC4F3D097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6AFB9F2-D348-42E1-847F-A7A77E8C3A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B5F073-44BB-4315-9AB2-D9F45CD5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9571AAA-C6DA-4F6D-AE14-735DF6BF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6DD3969-7701-4CED-858E-FC77F2394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2372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981717-A7CB-402F-A508-86BD8FFC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3BDF5E8-BE91-486C-8D90-F33B55CB15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8B39186-42A4-49F1-982A-EF287F2DC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15A2D39-8259-4795-BC14-D35888830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855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C6FF44-84E2-4F59-A58D-73242F04DA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3FEB3A2-B59F-4B2C-A80D-CD30C38E1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B233FEC-BFFE-480D-B1C5-315F33267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1514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5779DA-AC83-43A5-9364-9835F2C4F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A80855-854E-4C21-A1A2-6C9AD973D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4BC7030-9EFE-4AD3-B99B-BBCBACE44B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A9B38C-94BB-4F29-83B0-8C5F40AC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267E2E-C894-4FAF-8620-49C586CF4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29C683-BF2A-473E-89AC-9086C5146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871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AD0F9D-5377-4FB0-82C5-D9B37E69C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BA5D27-56AB-436B-850D-E376D470A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397B534-C6D7-4068-A7CE-77D9D60F44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5A037FF-B96A-43FA-A52E-F47BF6580E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31BFF5-499E-41C1-957F-CC8991BFE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8363BCA-7E0F-4814-8C22-9F90B9C6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81233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0AF65A-813A-466A-B4B7-6F749FED4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C1836CE-6A50-495C-BB17-4611478D0F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72EEEF-0CD5-40BD-B0FD-8B3EC935DE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AFC93E-F745-4351-B61C-9EB8C8B1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FA0E72-3525-4DBF-9C6E-78729B245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5172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D91A5CE-85AB-41DC-AA90-74C46B7C7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E6FE41F-9B7B-4615-89BF-4837B2A085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7002B9-A521-4FA5-88A6-68A34755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/>
          <a:lstStyle/>
          <a:p>
            <a:fld id="{71348631-E739-4BBF-BC56-4C81EDCFCA51}" type="datetimeFigureOut">
              <a:rPr lang="es-CO" smtClean="0"/>
              <a:t>4/12/2024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0E8091-1BC5-4406-BE96-BC112A91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336588-CD88-4CE2-8AE8-5BF47609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/>
          <a:lstStyle/>
          <a:p>
            <a:fld id="{0C9C81DD-FE4A-4EDA-A41C-D0A6BF5AD8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33061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347942" y="277814"/>
            <a:ext cx="8349972" cy="577029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8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16001" y="205199"/>
            <a:ext cx="11756824" cy="644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1019904" y="1843876"/>
            <a:ext cx="10149018" cy="3387598"/>
          </a:xfrm>
        </p:spPr>
        <p:txBody>
          <a:bodyPr anchor="ctr">
            <a:normAutofit/>
          </a:bodyPr>
          <a:lstStyle>
            <a:lvl1pPr>
              <a:defRPr sz="7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8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5143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609600" y="1554990"/>
            <a:ext cx="11032405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9" y="473077"/>
            <a:ext cx="1314051" cy="5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970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9" y="473077"/>
            <a:ext cx="1314051" cy="586943"/>
          </a:xfrm>
          <a:prstGeom prst="rect">
            <a:avLst/>
          </a:prstGeom>
        </p:spPr>
      </p:pic>
      <p:sp>
        <p:nvSpPr>
          <p:cNvPr id="5" name="Content Placeholder 3"/>
          <p:cNvSpPr>
            <a:spLocks noGrp="1"/>
          </p:cNvSpPr>
          <p:nvPr>
            <p:ph sz="quarter" idx="12"/>
          </p:nvPr>
        </p:nvSpPr>
        <p:spPr>
          <a:xfrm>
            <a:off x="229312" y="1555751"/>
            <a:ext cx="11659643" cy="4387850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B92EACB2-477D-40DF-874A-99802ADEDC4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59235" y="6307139"/>
            <a:ext cx="5792800" cy="495300"/>
          </a:xfrm>
        </p:spPr>
        <p:txBody>
          <a:bodyPr/>
          <a:lstStyle>
            <a:lvl1pPr>
              <a:defRPr lang="es-HN" sz="1100" smtClean="0">
                <a:effectLst/>
              </a:defRPr>
            </a:lvl1pPr>
            <a:lvl5pPr>
              <a:defRPr lang="es-HN" sz="1100" smtClean="0">
                <a:effectLst/>
              </a:defRPr>
            </a:lvl5pPr>
          </a:lstStyle>
          <a:p>
            <a:pPr lvl="4"/>
            <a:r>
              <a:rPr lang="es-HN" sz="11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Certificación en Control de Operaciones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4776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4621523" y="1554990"/>
            <a:ext cx="7020481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9" y="473077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599" y="1555752"/>
            <a:ext cx="3712053" cy="48736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329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 - tex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9" y="473077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49727" y="1554990"/>
            <a:ext cx="6841312" cy="24848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7298385" y="1554990"/>
            <a:ext cx="4674441" cy="248483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/>
          <p:cNvSpPr/>
          <p:nvPr userDrawn="1"/>
        </p:nvSpPr>
        <p:spPr>
          <a:xfrm>
            <a:off x="216001" y="4201163"/>
            <a:ext cx="6875038" cy="245163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7298385" y="4201162"/>
            <a:ext cx="4674441" cy="245163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7535128" y="1769829"/>
            <a:ext cx="4200952" cy="2055156"/>
          </a:xfrm>
        </p:spPr>
        <p:txBody>
          <a:bodyPr/>
          <a:lstStyle>
            <a:lvl1pPr>
              <a:defRPr sz="1999">
                <a:solidFill>
                  <a:schemeClr val="bg1"/>
                </a:solidFill>
              </a:defRPr>
            </a:lvl1pPr>
            <a:lvl2pPr>
              <a:defRPr sz="1799">
                <a:solidFill>
                  <a:schemeClr val="bg1"/>
                </a:solidFill>
              </a:defRPr>
            </a:lvl2pPr>
            <a:lvl3pPr>
              <a:defRPr sz="1799">
                <a:solidFill>
                  <a:schemeClr val="bg1"/>
                </a:solidFill>
              </a:defRPr>
            </a:lvl3pPr>
            <a:lvl4pPr>
              <a:defRPr sz="1799">
                <a:solidFill>
                  <a:schemeClr val="bg1"/>
                </a:solidFill>
              </a:defRPr>
            </a:lvl4pPr>
            <a:lvl5pPr>
              <a:defRPr sz="1799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idx="13"/>
          </p:nvPr>
        </p:nvSpPr>
        <p:spPr>
          <a:xfrm>
            <a:off x="609600" y="4429358"/>
            <a:ext cx="6099297" cy="2055156"/>
          </a:xfrm>
        </p:spPr>
        <p:txBody>
          <a:bodyPr/>
          <a:lstStyle>
            <a:lvl1pPr>
              <a:defRPr sz="1999">
                <a:solidFill>
                  <a:schemeClr val="bg1"/>
                </a:solidFill>
              </a:defRPr>
            </a:lvl1pPr>
            <a:lvl2pPr>
              <a:defRPr sz="1799">
                <a:solidFill>
                  <a:schemeClr val="bg1"/>
                </a:solidFill>
              </a:defRPr>
            </a:lvl2pPr>
            <a:lvl3pPr>
              <a:defRPr sz="1799">
                <a:solidFill>
                  <a:schemeClr val="bg1"/>
                </a:solidFill>
              </a:defRPr>
            </a:lvl3pPr>
            <a:lvl4pPr>
              <a:defRPr sz="1799">
                <a:solidFill>
                  <a:schemeClr val="bg1"/>
                </a:solidFill>
              </a:defRPr>
            </a:lvl4pPr>
            <a:lvl5pPr>
              <a:defRPr sz="1799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147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347943" y="277815"/>
            <a:ext cx="8349972" cy="63849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9048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sión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16001" y="205201"/>
            <a:ext cx="11756824" cy="644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1019904" y="1843876"/>
            <a:ext cx="10149018" cy="3387598"/>
          </a:xfrm>
        </p:spPr>
        <p:txBody>
          <a:bodyPr anchor="ctr">
            <a:normAutofit/>
          </a:bodyPr>
          <a:lstStyle>
            <a:lvl1pPr>
              <a:defRPr sz="7198">
                <a:solidFill>
                  <a:schemeClr val="bg1"/>
                </a:solidFill>
              </a:defRPr>
            </a:lvl1pPr>
            <a:lvl2pPr>
              <a:defRPr sz="3199">
                <a:solidFill>
                  <a:schemeClr val="bg1"/>
                </a:solidFill>
              </a:defRPr>
            </a:lvl2pPr>
            <a:lvl3pPr>
              <a:defRPr sz="2799">
                <a:solidFill>
                  <a:schemeClr val="bg1"/>
                </a:solidFill>
              </a:defRPr>
            </a:lvl3pPr>
            <a:lvl4pPr>
              <a:defRPr sz="2399">
                <a:solidFill>
                  <a:schemeClr val="bg1"/>
                </a:solidFill>
              </a:defRPr>
            </a:lvl4pPr>
            <a:lvl5pPr>
              <a:defRPr sz="2399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39515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16001" y="205200"/>
            <a:ext cx="11756824" cy="3620698"/>
          </a:xfrm>
          <a:prstGeom prst="rect">
            <a:avLst/>
          </a:prstGeom>
          <a:solidFill>
            <a:srgbClr val="00C3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670"/>
            <a:endParaRPr lang="en-US" sz="1799"/>
          </a:p>
        </p:txBody>
      </p:sp>
      <p:pic>
        <p:nvPicPr>
          <p:cNvPr id="18" name="Picture 17" descr="Mixers-en-Puente-Margaret-Hunt-Hill-USA copy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9" r="13069" b="11327"/>
          <a:stretch/>
        </p:blipFill>
        <p:spPr>
          <a:xfrm>
            <a:off x="1" y="1"/>
            <a:ext cx="12188825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16001" y="5432398"/>
            <a:ext cx="11756824" cy="1220402"/>
          </a:xfrm>
          <a:prstGeom prst="rect">
            <a:avLst/>
          </a:prstGeom>
          <a:solidFill>
            <a:srgbClr val="C4D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670"/>
            <a:endParaRPr lang="en-US" sz="1799"/>
          </a:p>
        </p:txBody>
      </p:sp>
      <p:pic>
        <p:nvPicPr>
          <p:cNvPr id="17" name="Picture 16" descr="logotipo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5590" y="5587462"/>
            <a:ext cx="1828800" cy="816864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442" y="617441"/>
            <a:ext cx="5511430" cy="2744356"/>
          </a:xfrm>
          <a:prstGeom prst="rect">
            <a:avLst/>
          </a:prstGeom>
        </p:spPr>
        <p:txBody>
          <a:bodyPr anchor="t"/>
          <a:lstStyle/>
          <a:p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title</a:t>
            </a:r>
            <a:r>
              <a:rPr lang="es-ES_tradnl"/>
              <a:t> </a:t>
            </a:r>
            <a:r>
              <a:rPr lang="es-ES_tradnl" err="1"/>
              <a:t>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609601" y="5907231"/>
            <a:ext cx="4156958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413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216001" y="1493004"/>
            <a:ext cx="11756824" cy="51224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670"/>
            <a:endParaRPr lang="en-US" sz="1799"/>
          </a:p>
        </p:txBody>
      </p:sp>
      <p:pic>
        <p:nvPicPr>
          <p:cNvPr id="17" name="Picture 16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258" y="348039"/>
            <a:ext cx="1828800" cy="816864"/>
          </a:xfrm>
          <a:prstGeom prst="rect">
            <a:avLst/>
          </a:prstGeo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443" y="1869963"/>
            <a:ext cx="4347228" cy="3160326"/>
          </a:xfrm>
          <a:prstGeom prst="rect">
            <a:avLst/>
          </a:prstGeom>
        </p:spPr>
        <p:txBody>
          <a:bodyPr anchor="b"/>
          <a:lstStyle/>
          <a:p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title</a:t>
            </a:r>
            <a:r>
              <a:rPr lang="es-ES_tradnl"/>
              <a:t> </a:t>
            </a:r>
            <a:r>
              <a:rPr lang="es-ES_tradnl" err="1"/>
              <a:t>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609601" y="5286198"/>
            <a:ext cx="415695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2" name="Picture 1" descr="200562271-001-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 t="2967" b="2157"/>
          <a:stretch/>
        </p:blipFill>
        <p:spPr>
          <a:xfrm flipH="1">
            <a:off x="4198176" y="0"/>
            <a:ext cx="7990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342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 userDrawn="1"/>
        </p:nvSpPr>
        <p:spPr>
          <a:xfrm>
            <a:off x="188975" y="135861"/>
            <a:ext cx="11834498" cy="6592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>
              <a:latin typeface="Arial"/>
              <a:cs typeface="Arial"/>
            </a:endParaRPr>
          </a:p>
        </p:txBody>
      </p:sp>
      <p:sp>
        <p:nvSpPr>
          <p:cNvPr id="15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09113" y="144468"/>
            <a:ext cx="11843898" cy="6575425"/>
          </a:xfrm>
        </p:spPr>
        <p:txBody>
          <a:bodyPr anchor="ctr"/>
          <a:lstStyle>
            <a:lvl1pPr marL="0" indent="0" algn="ctr">
              <a:buNone/>
              <a:defRPr sz="3199">
                <a:latin typeface="Arial"/>
                <a:cs typeface="Arial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s-ES" dirty="0"/>
          </a:p>
        </p:txBody>
      </p:sp>
      <p:cxnSp>
        <p:nvCxnSpPr>
          <p:cNvPr id="16" name="Conector recto 15"/>
          <p:cNvCxnSpPr/>
          <p:nvPr userDrawn="1"/>
        </p:nvCxnSpPr>
        <p:spPr>
          <a:xfrm flipV="1">
            <a:off x="173525" y="1511615"/>
            <a:ext cx="11843898" cy="18586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/>
          <p:cNvCxnSpPr/>
          <p:nvPr userDrawn="1"/>
        </p:nvCxnSpPr>
        <p:spPr>
          <a:xfrm>
            <a:off x="10190389" y="242186"/>
            <a:ext cx="0" cy="1393326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 hasCustomPrompt="1"/>
          </p:nvPr>
        </p:nvSpPr>
        <p:spPr>
          <a:xfrm>
            <a:off x="338582" y="242192"/>
            <a:ext cx="9633716" cy="665385"/>
          </a:xfrm>
          <a:solidFill>
            <a:srgbClr val="AECB2A"/>
          </a:solidFill>
        </p:spPr>
        <p:txBody>
          <a:bodyPr anchor="ctr">
            <a:noAutofit/>
          </a:bodyPr>
          <a:lstStyle>
            <a:lvl1pPr algn="l">
              <a:defRPr sz="3199" b="1">
                <a:latin typeface="Arial"/>
                <a:cs typeface="Arial"/>
              </a:defRPr>
            </a:lvl1pPr>
          </a:lstStyle>
          <a:p>
            <a:r>
              <a:rPr lang="es-ES_tradnl" dirty="0"/>
              <a:t>Clic para editar título de portada</a:t>
            </a:r>
            <a:endParaRPr lang="es-ES" dirty="0"/>
          </a:p>
        </p:txBody>
      </p:sp>
      <p:sp>
        <p:nvSpPr>
          <p:cNvPr id="19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338582" y="907571"/>
            <a:ext cx="9633716" cy="483068"/>
          </a:xfrm>
          <a:solidFill>
            <a:srgbClr val="AECB2A"/>
          </a:solidFill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la fecha</a:t>
            </a:r>
          </a:p>
        </p:txBody>
      </p:sp>
      <p:sp>
        <p:nvSpPr>
          <p:cNvPr id="20" name="12 Marcador de texto"/>
          <p:cNvSpPr>
            <a:spLocks noGrp="1"/>
          </p:cNvSpPr>
          <p:nvPr>
            <p:ph type="body" sz="quarter" idx="12"/>
          </p:nvPr>
        </p:nvSpPr>
        <p:spPr>
          <a:xfrm>
            <a:off x="173522" y="6512023"/>
            <a:ext cx="4031398" cy="216024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800" b="1">
                <a:solidFill>
                  <a:srgbClr val="121C4D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21" name="Rectángulo 20"/>
          <p:cNvSpPr/>
          <p:nvPr userDrawn="1"/>
        </p:nvSpPr>
        <p:spPr>
          <a:xfrm>
            <a:off x="10407058" y="242191"/>
            <a:ext cx="1464350" cy="1148448"/>
          </a:xfrm>
          <a:prstGeom prst="rect">
            <a:avLst/>
          </a:prstGeom>
          <a:solidFill>
            <a:srgbClr val="AECC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/>
          </a:p>
        </p:txBody>
      </p:sp>
      <p:pic>
        <p:nvPicPr>
          <p:cNvPr id="22" name="Imagen 2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134" y="254891"/>
            <a:ext cx="1023912" cy="106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165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753987" y="274638"/>
            <a:ext cx="9070754" cy="451920"/>
          </a:xfrm>
          <a:ln>
            <a:noFill/>
          </a:ln>
        </p:spPr>
        <p:txBody>
          <a:bodyPr>
            <a:noAutofit/>
          </a:bodyPr>
          <a:lstStyle>
            <a:lvl1pPr algn="l">
              <a:defRPr sz="2399" b="1">
                <a:solidFill>
                  <a:srgbClr val="121C4D"/>
                </a:solidFill>
                <a:latin typeface="Arial"/>
                <a:cs typeface="Arial"/>
              </a:defRPr>
            </a:lvl1pPr>
          </a:lstStyle>
          <a:p>
            <a:r>
              <a:rPr lang="es-ES_tradnl" dirty="0"/>
              <a:t>Clic para editar título de contenido</a:t>
            </a:r>
            <a:endParaRPr lang="es-ES" dirty="0"/>
          </a:p>
        </p:txBody>
      </p:sp>
      <p:cxnSp>
        <p:nvCxnSpPr>
          <p:cNvPr id="9" name="Conector recto 8"/>
          <p:cNvCxnSpPr/>
          <p:nvPr userDrawn="1"/>
        </p:nvCxnSpPr>
        <p:spPr>
          <a:xfrm flipH="1">
            <a:off x="440940" y="818853"/>
            <a:ext cx="11598279" cy="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11"/>
          <p:cNvCxnSpPr/>
          <p:nvPr userDrawn="1"/>
        </p:nvCxnSpPr>
        <p:spPr>
          <a:xfrm flipV="1">
            <a:off x="703706" y="274638"/>
            <a:ext cx="0" cy="73115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ángulo 9"/>
          <p:cNvSpPr/>
          <p:nvPr userDrawn="1"/>
        </p:nvSpPr>
        <p:spPr>
          <a:xfrm>
            <a:off x="10588157" y="-63500"/>
            <a:ext cx="1600668" cy="889000"/>
          </a:xfrm>
          <a:prstGeom prst="rect">
            <a:avLst/>
          </a:prstGeom>
          <a:solidFill>
            <a:srgbClr val="AECC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560" y="133546"/>
            <a:ext cx="1066292" cy="59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39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recuadr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16001" y="205199"/>
            <a:ext cx="7338682" cy="644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1019905" y="1843876"/>
            <a:ext cx="5982938" cy="3387598"/>
          </a:xfrm>
        </p:spPr>
        <p:txBody>
          <a:bodyPr anchor="ctr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8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</p:txBody>
      </p:sp>
      <p:sp>
        <p:nvSpPr>
          <p:cNvPr id="5" name="Rectangle 4"/>
          <p:cNvSpPr/>
          <p:nvPr userDrawn="1"/>
        </p:nvSpPr>
        <p:spPr>
          <a:xfrm>
            <a:off x="7776492" y="205199"/>
            <a:ext cx="4196333" cy="644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717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 userDrawn="1"/>
        </p:nvSpPr>
        <p:spPr>
          <a:xfrm>
            <a:off x="10677033" y="135864"/>
            <a:ext cx="1362188" cy="662897"/>
          </a:xfrm>
          <a:prstGeom prst="rect">
            <a:avLst/>
          </a:prstGeom>
          <a:solidFill>
            <a:srgbClr val="AECC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 dirty="0"/>
          </a:p>
        </p:txBody>
      </p:sp>
      <p:cxnSp>
        <p:nvCxnSpPr>
          <p:cNvPr id="13" name="Conector recto 12"/>
          <p:cNvCxnSpPr/>
          <p:nvPr userDrawn="1"/>
        </p:nvCxnSpPr>
        <p:spPr>
          <a:xfrm flipH="1">
            <a:off x="440940" y="798757"/>
            <a:ext cx="11598279" cy="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 userDrawn="1"/>
        </p:nvCxnSpPr>
        <p:spPr>
          <a:xfrm flipV="1">
            <a:off x="1153532" y="274638"/>
            <a:ext cx="0" cy="73115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25"/>
          <p:cNvSpPr>
            <a:spLocks noGrp="1"/>
          </p:cNvSpPr>
          <p:nvPr>
            <p:ph type="body" sz="quarter" idx="13" hasCustomPrompt="1"/>
          </p:nvPr>
        </p:nvSpPr>
        <p:spPr>
          <a:xfrm>
            <a:off x="354328" y="274639"/>
            <a:ext cx="661409" cy="452437"/>
          </a:xfrm>
        </p:spPr>
        <p:txBody>
          <a:bodyPr anchor="ctr">
            <a:noAutofit/>
          </a:bodyPr>
          <a:lstStyle>
            <a:lvl1pPr marL="0" indent="0" algn="ctr">
              <a:buNone/>
              <a:defRPr sz="2999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s-ES_tradnl" dirty="0"/>
              <a:t>N</a:t>
            </a:r>
            <a:endParaRPr lang="es-ES" dirty="0"/>
          </a:p>
        </p:txBody>
      </p:sp>
      <p:sp>
        <p:nvSpPr>
          <p:cNvPr id="12" name="Marcador de texto 13"/>
          <p:cNvSpPr>
            <a:spLocks noGrp="1"/>
          </p:cNvSpPr>
          <p:nvPr>
            <p:ph type="body" sz="quarter" idx="11" hasCustomPrompt="1"/>
          </p:nvPr>
        </p:nvSpPr>
        <p:spPr>
          <a:xfrm>
            <a:off x="1377937" y="1167948"/>
            <a:ext cx="857764" cy="643490"/>
          </a:xfrm>
          <a:solidFill>
            <a:srgbClr val="AECC2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3599" b="1">
                <a:solidFill>
                  <a:schemeClr val="bg1"/>
                </a:solidFill>
                <a:latin typeface="Arial"/>
                <a:cs typeface="Arial"/>
              </a:defRPr>
            </a:lvl1pPr>
            <a:lvl2pPr marL="457063" indent="0" algn="ctr">
              <a:buNone/>
              <a:defRPr/>
            </a:lvl2pPr>
            <a:lvl3pPr marL="914126" indent="0" algn="ctr">
              <a:buNone/>
              <a:defRPr/>
            </a:lvl3pPr>
            <a:lvl4pPr marL="1371189" indent="0" algn="ctr">
              <a:buNone/>
              <a:defRPr/>
            </a:lvl4pPr>
            <a:lvl5pPr marL="1828251" indent="0" algn="ctr">
              <a:buNone/>
              <a:defRPr/>
            </a:lvl5pPr>
          </a:lstStyle>
          <a:p>
            <a:pPr lvl="0"/>
            <a:r>
              <a:rPr lang="es-ES_tradnl" dirty="0"/>
              <a:t>N</a:t>
            </a:r>
            <a:endParaRPr lang="es-ES" dirty="0"/>
          </a:p>
        </p:txBody>
      </p:sp>
      <p:cxnSp>
        <p:nvCxnSpPr>
          <p:cNvPr id="15" name="Conector recto 14"/>
          <p:cNvCxnSpPr/>
          <p:nvPr userDrawn="1"/>
        </p:nvCxnSpPr>
        <p:spPr>
          <a:xfrm flipH="1">
            <a:off x="1377940" y="1167948"/>
            <a:ext cx="9070753" cy="0"/>
          </a:xfrm>
          <a:prstGeom prst="line">
            <a:avLst/>
          </a:prstGeom>
          <a:ln w="9525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ángulo 4"/>
          <p:cNvSpPr/>
          <p:nvPr userDrawn="1"/>
        </p:nvSpPr>
        <p:spPr>
          <a:xfrm>
            <a:off x="10283340" y="1167952"/>
            <a:ext cx="165353" cy="12404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 dirty="0"/>
          </a:p>
        </p:txBody>
      </p:sp>
      <p:sp>
        <p:nvSpPr>
          <p:cNvPr id="18" name="Marcador de texto 13"/>
          <p:cNvSpPr>
            <a:spLocks noGrp="1"/>
          </p:cNvSpPr>
          <p:nvPr>
            <p:ph type="body" sz="quarter" idx="14" hasCustomPrompt="1"/>
          </p:nvPr>
        </p:nvSpPr>
        <p:spPr>
          <a:xfrm>
            <a:off x="1377937" y="1971297"/>
            <a:ext cx="857764" cy="643490"/>
          </a:xfrm>
          <a:solidFill>
            <a:srgbClr val="AECC2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3599" b="1">
                <a:solidFill>
                  <a:schemeClr val="bg1"/>
                </a:solidFill>
                <a:latin typeface="Arial"/>
                <a:cs typeface="Arial"/>
              </a:defRPr>
            </a:lvl1pPr>
            <a:lvl2pPr marL="457063" indent="0" algn="ctr">
              <a:buNone/>
              <a:defRPr/>
            </a:lvl2pPr>
            <a:lvl3pPr marL="914126" indent="0" algn="ctr">
              <a:buNone/>
              <a:defRPr/>
            </a:lvl3pPr>
            <a:lvl4pPr marL="1371189" indent="0" algn="ctr">
              <a:buNone/>
              <a:defRPr/>
            </a:lvl4pPr>
            <a:lvl5pPr marL="1828251" indent="0" algn="ctr">
              <a:buNone/>
              <a:defRPr/>
            </a:lvl5pPr>
          </a:lstStyle>
          <a:p>
            <a:pPr lvl="0"/>
            <a:r>
              <a:rPr lang="es-ES_tradnl" dirty="0"/>
              <a:t>N</a:t>
            </a:r>
            <a:endParaRPr lang="es-ES" dirty="0"/>
          </a:p>
        </p:txBody>
      </p:sp>
      <p:cxnSp>
        <p:nvCxnSpPr>
          <p:cNvPr id="20" name="Conector recto 19"/>
          <p:cNvCxnSpPr/>
          <p:nvPr userDrawn="1"/>
        </p:nvCxnSpPr>
        <p:spPr>
          <a:xfrm flipH="1">
            <a:off x="1377940" y="1971297"/>
            <a:ext cx="9070753" cy="0"/>
          </a:xfrm>
          <a:prstGeom prst="line">
            <a:avLst/>
          </a:prstGeom>
          <a:ln w="9525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ángulo 20"/>
          <p:cNvSpPr/>
          <p:nvPr userDrawn="1"/>
        </p:nvSpPr>
        <p:spPr>
          <a:xfrm>
            <a:off x="10283340" y="1971300"/>
            <a:ext cx="165353" cy="12404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 dirty="0"/>
          </a:p>
        </p:txBody>
      </p:sp>
      <p:sp>
        <p:nvSpPr>
          <p:cNvPr id="22" name="Marcador de texto 13"/>
          <p:cNvSpPr>
            <a:spLocks noGrp="1"/>
          </p:cNvSpPr>
          <p:nvPr>
            <p:ph type="body" sz="quarter" idx="15" hasCustomPrompt="1"/>
          </p:nvPr>
        </p:nvSpPr>
        <p:spPr>
          <a:xfrm>
            <a:off x="1377937" y="2768738"/>
            <a:ext cx="857764" cy="643490"/>
          </a:xfrm>
          <a:solidFill>
            <a:srgbClr val="AECC2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3599" b="1">
                <a:solidFill>
                  <a:schemeClr val="bg1"/>
                </a:solidFill>
                <a:latin typeface="Arial"/>
                <a:cs typeface="Arial"/>
              </a:defRPr>
            </a:lvl1pPr>
            <a:lvl2pPr marL="457063" indent="0" algn="ctr">
              <a:buNone/>
              <a:defRPr/>
            </a:lvl2pPr>
            <a:lvl3pPr marL="914126" indent="0" algn="ctr">
              <a:buNone/>
              <a:defRPr/>
            </a:lvl3pPr>
            <a:lvl4pPr marL="1371189" indent="0" algn="ctr">
              <a:buNone/>
              <a:defRPr/>
            </a:lvl4pPr>
            <a:lvl5pPr marL="1828251" indent="0" algn="ctr">
              <a:buNone/>
              <a:defRPr/>
            </a:lvl5pPr>
          </a:lstStyle>
          <a:p>
            <a:pPr lvl="0"/>
            <a:r>
              <a:rPr lang="es-ES_tradnl" dirty="0"/>
              <a:t>N</a:t>
            </a:r>
            <a:endParaRPr lang="es-ES" dirty="0"/>
          </a:p>
        </p:txBody>
      </p:sp>
      <p:cxnSp>
        <p:nvCxnSpPr>
          <p:cNvPr id="23" name="Conector recto 22"/>
          <p:cNvCxnSpPr/>
          <p:nvPr userDrawn="1"/>
        </p:nvCxnSpPr>
        <p:spPr>
          <a:xfrm flipH="1">
            <a:off x="1377940" y="2768738"/>
            <a:ext cx="9070753" cy="0"/>
          </a:xfrm>
          <a:prstGeom prst="line">
            <a:avLst/>
          </a:prstGeom>
          <a:ln w="9525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 userDrawn="1"/>
        </p:nvSpPr>
        <p:spPr>
          <a:xfrm>
            <a:off x="10283340" y="2768742"/>
            <a:ext cx="165353" cy="12404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8" hasCustomPrompt="1"/>
          </p:nvPr>
        </p:nvSpPr>
        <p:spPr>
          <a:xfrm>
            <a:off x="2497019" y="1291479"/>
            <a:ext cx="7637062" cy="369887"/>
          </a:xfrm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s-ES_tradnl" dirty="0"/>
              <a:t>Haga clic para modificar el capítulo</a:t>
            </a:r>
            <a:endParaRPr lang="es-ES" dirty="0"/>
          </a:p>
        </p:txBody>
      </p:sp>
      <p:sp>
        <p:nvSpPr>
          <p:cNvPr id="33" name="Marcador de texto 7"/>
          <p:cNvSpPr>
            <a:spLocks noGrp="1"/>
          </p:cNvSpPr>
          <p:nvPr>
            <p:ph type="body" sz="quarter" idx="19" hasCustomPrompt="1"/>
          </p:nvPr>
        </p:nvSpPr>
        <p:spPr>
          <a:xfrm>
            <a:off x="2497019" y="2125621"/>
            <a:ext cx="7637062" cy="369887"/>
          </a:xfrm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s-ES_tradnl" dirty="0"/>
              <a:t>Haga clic para modificar el capítulo</a:t>
            </a:r>
            <a:endParaRPr lang="es-ES" dirty="0"/>
          </a:p>
        </p:txBody>
      </p:sp>
      <p:sp>
        <p:nvSpPr>
          <p:cNvPr id="34" name="Marcador de texto 7"/>
          <p:cNvSpPr>
            <a:spLocks noGrp="1"/>
          </p:cNvSpPr>
          <p:nvPr>
            <p:ph type="body" sz="quarter" idx="20" hasCustomPrompt="1"/>
          </p:nvPr>
        </p:nvSpPr>
        <p:spPr>
          <a:xfrm>
            <a:off x="2497019" y="2906600"/>
            <a:ext cx="7637062" cy="369887"/>
          </a:xfrm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s-ES_tradnl" dirty="0"/>
              <a:t>Haga clic para modificar el capítulo</a:t>
            </a:r>
            <a:endParaRPr lang="es-ES" dirty="0"/>
          </a:p>
        </p:txBody>
      </p:sp>
      <p:sp>
        <p:nvSpPr>
          <p:cNvPr id="24" name="Rectángulo 23"/>
          <p:cNvSpPr/>
          <p:nvPr userDrawn="1"/>
        </p:nvSpPr>
        <p:spPr>
          <a:xfrm>
            <a:off x="10588157" y="-63500"/>
            <a:ext cx="1600668" cy="889000"/>
          </a:xfrm>
          <a:prstGeom prst="rect">
            <a:avLst/>
          </a:prstGeom>
          <a:solidFill>
            <a:srgbClr val="AECC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/>
          </a:p>
        </p:txBody>
      </p:sp>
      <p:sp>
        <p:nvSpPr>
          <p:cNvPr id="27" name="Título 1"/>
          <p:cNvSpPr>
            <a:spLocks noGrp="1"/>
          </p:cNvSpPr>
          <p:nvPr>
            <p:ph type="title" hasCustomPrompt="1"/>
          </p:nvPr>
        </p:nvSpPr>
        <p:spPr>
          <a:xfrm>
            <a:off x="1212587" y="274638"/>
            <a:ext cx="9070754" cy="451920"/>
          </a:xfrm>
          <a:ln>
            <a:noFill/>
          </a:ln>
        </p:spPr>
        <p:txBody>
          <a:bodyPr>
            <a:noAutofit/>
          </a:bodyPr>
          <a:lstStyle>
            <a:lvl1pPr algn="l">
              <a:defRPr sz="2399" b="1">
                <a:solidFill>
                  <a:srgbClr val="121C4D"/>
                </a:solidFill>
                <a:latin typeface="Arial"/>
                <a:cs typeface="Arial"/>
              </a:defRPr>
            </a:lvl1pPr>
          </a:lstStyle>
          <a:p>
            <a:r>
              <a:rPr lang="es-ES_tradnl" dirty="0"/>
              <a:t>Clic para editar título de contenido</a:t>
            </a:r>
            <a:endParaRPr lang="es-ES" dirty="0"/>
          </a:p>
        </p:txBody>
      </p:sp>
      <p:pic>
        <p:nvPicPr>
          <p:cNvPr id="30" name="Imagen 2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315" y="32544"/>
            <a:ext cx="1247904" cy="69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743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/>
          <p:cNvCxnSpPr/>
          <p:nvPr userDrawn="1"/>
        </p:nvCxnSpPr>
        <p:spPr>
          <a:xfrm flipH="1">
            <a:off x="440940" y="798757"/>
            <a:ext cx="11598279" cy="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Marcador de texto 25"/>
          <p:cNvSpPr>
            <a:spLocks noGrp="1"/>
          </p:cNvSpPr>
          <p:nvPr>
            <p:ph type="body" sz="quarter" idx="13" hasCustomPrompt="1"/>
          </p:nvPr>
        </p:nvSpPr>
        <p:spPr>
          <a:xfrm>
            <a:off x="354328" y="274639"/>
            <a:ext cx="661409" cy="452437"/>
          </a:xfrm>
        </p:spPr>
        <p:txBody>
          <a:bodyPr anchor="ctr">
            <a:noAutofit/>
          </a:bodyPr>
          <a:lstStyle>
            <a:lvl1pPr marL="0" indent="0" algn="ctr">
              <a:buNone/>
              <a:defRPr sz="2999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s-ES_tradnl" dirty="0"/>
              <a:t>N</a:t>
            </a:r>
            <a:endParaRPr lang="es-ES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0588157" y="-63500"/>
            <a:ext cx="1600668" cy="889000"/>
          </a:xfrm>
          <a:prstGeom prst="rect">
            <a:avLst/>
          </a:prstGeom>
          <a:solidFill>
            <a:srgbClr val="AECC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799"/>
          </a:p>
        </p:txBody>
      </p:sp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1150926" y="274638"/>
            <a:ext cx="9070754" cy="451920"/>
          </a:xfrm>
          <a:ln>
            <a:noFill/>
          </a:ln>
        </p:spPr>
        <p:txBody>
          <a:bodyPr>
            <a:noAutofit/>
          </a:bodyPr>
          <a:lstStyle>
            <a:lvl1pPr algn="l">
              <a:defRPr sz="2399" b="1">
                <a:solidFill>
                  <a:srgbClr val="121C4D"/>
                </a:solidFill>
                <a:latin typeface="Arial"/>
                <a:cs typeface="Arial"/>
              </a:defRPr>
            </a:lvl1pPr>
          </a:lstStyle>
          <a:p>
            <a:r>
              <a:rPr lang="es-ES_tradnl" dirty="0"/>
              <a:t>Clic para editar título de contenido</a:t>
            </a:r>
            <a:endParaRPr lang="es-ES" dirty="0"/>
          </a:p>
        </p:txBody>
      </p:sp>
      <p:cxnSp>
        <p:nvCxnSpPr>
          <p:cNvPr id="15" name="Conector recto 14"/>
          <p:cNvCxnSpPr/>
          <p:nvPr userDrawn="1"/>
        </p:nvCxnSpPr>
        <p:spPr>
          <a:xfrm flipV="1">
            <a:off x="997735" y="274638"/>
            <a:ext cx="0" cy="731150"/>
          </a:xfrm>
          <a:prstGeom prst="line">
            <a:avLst/>
          </a:prstGeom>
          <a:ln w="9525" cmpd="sng">
            <a:solidFill>
              <a:srgbClr val="AECC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Imagen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315" y="32544"/>
            <a:ext cx="1247904" cy="69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908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091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162" y="2125980"/>
            <a:ext cx="10360502" cy="2705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58" b="1" i="0">
                <a:solidFill>
                  <a:srgbClr val="014998"/>
                </a:solidFill>
                <a:latin typeface="Trade Gothic LT Std Cn"/>
                <a:cs typeface="Trade Gothic LT Std C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324" y="3840480"/>
            <a:ext cx="85321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4201" y="6377940"/>
            <a:ext cx="3900424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441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5955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0883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6465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03773" y="918082"/>
            <a:ext cx="510498" cy="501353"/>
          </a:xfrm>
          <a:prstGeom prst="rect">
            <a:avLst/>
          </a:prstGeom>
        </p:spPr>
        <p:txBody>
          <a:bodyPr lIns="0" tIns="0" rIns="0" bIns="0"/>
          <a:lstStyle>
            <a:lvl1pPr>
              <a:defRPr sz="1758" b="1" i="0">
                <a:solidFill>
                  <a:srgbClr val="014998"/>
                </a:solidFill>
                <a:latin typeface="Trade Gothic LT Std Cn"/>
                <a:cs typeface="Trade Gothic LT Std C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441" y="1577340"/>
            <a:ext cx="53021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7245" y="1577340"/>
            <a:ext cx="53021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4201" y="6377940"/>
            <a:ext cx="3900424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441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75955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59584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03773" y="918082"/>
            <a:ext cx="510498" cy="501353"/>
          </a:xfrm>
          <a:prstGeom prst="rect">
            <a:avLst/>
          </a:prstGeom>
        </p:spPr>
        <p:txBody>
          <a:bodyPr lIns="0" tIns="0" rIns="0" bIns="0"/>
          <a:lstStyle>
            <a:lvl1pPr>
              <a:defRPr sz="1758" b="1" i="0">
                <a:solidFill>
                  <a:srgbClr val="014998"/>
                </a:solidFill>
                <a:latin typeface="Trade Gothic LT Std Cn"/>
                <a:cs typeface="Trade Gothic LT Std C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4201" y="6377940"/>
            <a:ext cx="3900424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441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75955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5808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4201" y="6377940"/>
            <a:ext cx="3900424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441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75955" y="6377940"/>
            <a:ext cx="280343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56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ió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16001" y="205199"/>
            <a:ext cx="11756824" cy="6447601"/>
          </a:xfrm>
          <a:prstGeom prst="rect">
            <a:avLst/>
          </a:prstGeom>
          <a:solidFill>
            <a:srgbClr val="BFB8A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5688844" y="1021871"/>
            <a:ext cx="5836406" cy="5031608"/>
          </a:xfrm>
        </p:spPr>
        <p:txBody>
          <a:bodyPr anchor="ctr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  <a:lvl2pPr>
              <a:defRPr sz="36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3" name="Picture 2" descr="ARG_man-Recovered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827" y="-226136"/>
            <a:ext cx="6255425" cy="708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1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609599" y="1554988"/>
            <a:ext cx="11032405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3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-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09600" y="1555750"/>
            <a:ext cx="10924789" cy="487362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783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075"/>
            <a:ext cx="9092070" cy="719138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4621523" y="1554988"/>
            <a:ext cx="7020481" cy="4873775"/>
          </a:xfrm>
        </p:spPr>
        <p:txBody>
          <a:bodyPr/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  <p:pic>
        <p:nvPicPr>
          <p:cNvPr id="6" name="Picture 5" descr="logotip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38" y="473075"/>
            <a:ext cx="1314051" cy="586943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599" y="1555750"/>
            <a:ext cx="3712053" cy="48736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5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88825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4" y="832644"/>
            <a:ext cx="4011923" cy="543366"/>
          </a:xfrm>
        </p:spPr>
        <p:txBody>
          <a:bodyPr/>
          <a:lstStyle>
            <a:lvl1pPr>
              <a:defRPr sz="2000"/>
            </a:lvl1pPr>
          </a:lstStyle>
          <a:p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title</a:t>
            </a:r>
            <a:r>
              <a:rPr lang="es-ES_tradnl"/>
              <a:t> </a:t>
            </a:r>
            <a:r>
              <a:rPr lang="es-ES_tradnl" err="1"/>
              <a:t>style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768350" y="1570038"/>
            <a:ext cx="4011927" cy="46037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42" y="472511"/>
            <a:ext cx="5458511" cy="720219"/>
          </a:xfrm>
          <a:prstGeom prst="rect">
            <a:avLst/>
          </a:prstGeom>
        </p:spPr>
        <p:txBody>
          <a:bodyPr vert="horz" lIns="122950" tIns="61475" rIns="122950" bIns="61475" rtlCol="0" anchor="t">
            <a:noAutofit/>
          </a:bodyPr>
          <a:lstStyle/>
          <a:p>
            <a:r>
              <a:rPr lang="es-ES"/>
              <a:t>Contenido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4583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3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</p:sldLayoutIdLst>
  <p:hf hdr="0"/>
  <p:txStyles>
    <p:titleStyle>
      <a:lvl1pPr algn="l" defTabSz="1229502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752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502" indent="0" algn="l" defTabSz="122950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4253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9004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0"/>
            <a:ext cx="109942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8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3" r:id="rId3"/>
  </p:sldLayoutIdLst>
  <p:hf hdr="0"/>
  <p:txStyles>
    <p:titleStyle>
      <a:lvl1pPr algn="l" defTabSz="1229502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752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502" indent="0" algn="l" defTabSz="122950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4253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9004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42" y="472511"/>
            <a:ext cx="5458511" cy="720219"/>
          </a:xfrm>
          <a:prstGeom prst="rect">
            <a:avLst/>
          </a:prstGeom>
        </p:spPr>
        <p:txBody>
          <a:bodyPr vert="horz" lIns="122950" tIns="61475" rIns="122950" bIns="61475" rtlCol="0" anchor="t">
            <a:noAutofit/>
          </a:bodyPr>
          <a:lstStyle/>
          <a:p>
            <a:r>
              <a:rPr lang="es-ES"/>
              <a:t>Contenido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4583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9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hf hdr="0"/>
  <p:txStyles>
    <p:titleStyle>
      <a:lvl1pPr algn="l" defTabSz="1229502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752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502" indent="0" algn="l" defTabSz="122950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4253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9004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541" y="202986"/>
            <a:ext cx="11756824" cy="1148402"/>
          </a:xfrm>
          <a:prstGeom prst="rect">
            <a:avLst/>
          </a:prstGeom>
          <a:solidFill>
            <a:srgbClr val="C4D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42" y="472511"/>
            <a:ext cx="8878641" cy="720219"/>
          </a:xfrm>
          <a:prstGeom prst="rect">
            <a:avLst/>
          </a:prstGeom>
        </p:spPr>
        <p:txBody>
          <a:bodyPr vert="horz" lIns="122950" tIns="61475" rIns="122950" bIns="61475" rtlCol="0" anchor="t">
            <a:noAutofit/>
          </a:bodyPr>
          <a:lstStyle/>
          <a:p>
            <a:r>
              <a:rPr lang="es-ES"/>
              <a:t>Contenido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4583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11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9" r:id="rId4"/>
    <p:sldLayoutId id="2147483682" r:id="rId5"/>
    <p:sldLayoutId id="2147483649" r:id="rId6"/>
    <p:sldLayoutId id="2147483670" r:id="rId7"/>
  </p:sldLayoutIdLst>
  <p:hf hdr="0"/>
  <p:txStyles>
    <p:titleStyle>
      <a:lvl1pPr algn="l" defTabSz="1229502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752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502" indent="0" algn="l" defTabSz="122950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4253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9004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A5C840B-462B-4415-AD12-EF17FCDA9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DECBB4-3879-4928-B1F2-A381975A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AB1571-932F-44EE-8A24-E46DF539D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HN"/>
              <a:t>Certificación en Control de Operaciones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449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8960815" y="193675"/>
            <a:ext cx="3012010" cy="6459125"/>
          </a:xfrm>
          <a:prstGeom prst="rect">
            <a:avLst/>
          </a:prstGeom>
          <a:solidFill>
            <a:srgbClr val="C4D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/>
          </a:p>
        </p:txBody>
      </p:sp>
      <p:pic>
        <p:nvPicPr>
          <p:cNvPr id="6" name="Picture 5" descr="logo vertic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983" y="4952627"/>
            <a:ext cx="1219200" cy="142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hf hdr="0"/>
  <p:txStyles>
    <p:titleStyle>
      <a:lvl1pPr algn="l" defTabSz="1229502" rtl="0" eaLnBrk="1" latinLnBrk="0" hangingPunct="1"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752" indent="0" algn="l" defTabSz="1229502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502" indent="0" algn="l" defTabSz="122950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4253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9004" indent="0" algn="l" defTabSz="1229502" rtl="0" eaLnBrk="1" latinLnBrk="0" hangingPunct="1">
        <a:spcBef>
          <a:spcPct val="20000"/>
        </a:spcBef>
        <a:buFont typeface="Arial" pitchFamily="34" charset="0"/>
        <a:buNone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541" y="202986"/>
            <a:ext cx="11756824" cy="1148402"/>
          </a:xfrm>
          <a:prstGeom prst="rect">
            <a:avLst/>
          </a:prstGeom>
          <a:solidFill>
            <a:srgbClr val="C4D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670"/>
            <a:endParaRPr lang="en-US" sz="1799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42" y="472513"/>
            <a:ext cx="8878641" cy="720219"/>
          </a:xfrm>
          <a:prstGeom prst="rect">
            <a:avLst/>
          </a:prstGeom>
        </p:spPr>
        <p:txBody>
          <a:bodyPr vert="horz" lIns="122950" tIns="61475" rIns="122950" bIns="61475" rtlCol="0" anchor="t">
            <a:noAutofit/>
          </a:bodyPr>
          <a:lstStyle/>
          <a:p>
            <a:r>
              <a:rPr lang="es-ES"/>
              <a:t>Contenido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545835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err="1"/>
              <a:t>Click</a:t>
            </a:r>
            <a:r>
              <a:rPr lang="es-ES_tradnl"/>
              <a:t> </a:t>
            </a:r>
            <a:r>
              <a:rPr lang="es-ES_tradnl" err="1"/>
              <a:t>to</a:t>
            </a:r>
            <a:r>
              <a:rPr lang="es-ES_tradnl"/>
              <a:t> </a:t>
            </a:r>
            <a:r>
              <a:rPr lang="es-ES_tradnl" err="1"/>
              <a:t>edit</a:t>
            </a:r>
            <a:r>
              <a:rPr lang="es-ES_tradnl"/>
              <a:t> Master </a:t>
            </a:r>
            <a:r>
              <a:rPr lang="es-ES_tradnl" err="1"/>
              <a:t>text</a:t>
            </a:r>
            <a:r>
              <a:rPr lang="es-ES_tradnl"/>
              <a:t> </a:t>
            </a:r>
            <a:r>
              <a:rPr lang="es-ES_tradnl" err="1"/>
              <a:t>styles</a:t>
            </a:r>
            <a:endParaRPr lang="es-ES_tradnl"/>
          </a:p>
          <a:p>
            <a:pPr lvl="1"/>
            <a:r>
              <a:rPr lang="es-ES_tradnl" err="1"/>
              <a:t>Second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2"/>
            <a:r>
              <a:rPr lang="es-ES_tradnl" err="1"/>
              <a:t>Third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3"/>
            <a:r>
              <a:rPr lang="es-ES_tradnl" err="1"/>
              <a:t>Fourth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s-ES_tradnl"/>
          </a:p>
          <a:p>
            <a:pPr lvl="4"/>
            <a:r>
              <a:rPr lang="es-ES_tradnl" err="1"/>
              <a:t>Fifth</a:t>
            </a:r>
            <a:r>
              <a:rPr lang="es-ES_tradnl"/>
              <a:t> </a:t>
            </a:r>
            <a:r>
              <a:rPr lang="es-ES_tradnl" err="1"/>
              <a:t>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2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</p:sldLayoutIdLst>
  <p:hf hdr="0"/>
  <p:txStyles>
    <p:titleStyle>
      <a:lvl1pPr algn="l" defTabSz="1229133" rtl="0" eaLnBrk="1" latinLnBrk="0" hangingPunct="1">
        <a:spcBef>
          <a:spcPct val="0"/>
        </a:spcBef>
        <a:buNone/>
        <a:defRPr sz="2799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29133" rtl="0" eaLnBrk="1" latinLnBrk="0" hangingPunct="1">
        <a:spcBef>
          <a:spcPct val="20000"/>
        </a:spcBef>
        <a:buFont typeface="Arial" pitchFamily="34" charset="0"/>
        <a:buNone/>
        <a:defRPr sz="23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14568" indent="0" algn="l" defTabSz="1229133" rtl="0" eaLnBrk="1" latinLnBrk="0" hangingPunct="1">
        <a:spcBef>
          <a:spcPct val="20000"/>
        </a:spcBef>
        <a:buFont typeface="Arial" pitchFamily="34" charset="0"/>
        <a:buNone/>
        <a:defRPr sz="23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229133" indent="0" algn="l" defTabSz="1229133" rtl="0" eaLnBrk="1" latinLnBrk="0" hangingPunct="1">
        <a:spcBef>
          <a:spcPct val="20000"/>
        </a:spcBef>
        <a:buFont typeface="Arial" pitchFamily="34" charset="0"/>
        <a:buNone/>
        <a:defRPr sz="19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843700" indent="0" algn="l" defTabSz="1229133" rtl="0" eaLnBrk="1" latinLnBrk="0" hangingPunct="1">
        <a:spcBef>
          <a:spcPct val="20000"/>
        </a:spcBef>
        <a:buFont typeface="Arial" pitchFamily="34" charset="0"/>
        <a:buNone/>
        <a:defRPr sz="17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458266" indent="0" algn="l" defTabSz="1229133" rtl="0" eaLnBrk="1" latinLnBrk="0" hangingPunct="1">
        <a:spcBef>
          <a:spcPct val="20000"/>
        </a:spcBef>
        <a:buFont typeface="Arial" pitchFamily="34" charset="0"/>
        <a:buNone/>
        <a:defRPr sz="17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80117" indent="-307284" algn="l" defTabSz="1229133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94683" indent="-307284" algn="l" defTabSz="1229133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609250" indent="-307284" algn="l" defTabSz="1229133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223817" indent="-307284" algn="l" defTabSz="1229133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14567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29133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43700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58266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72834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87400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301967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916534" algn="l" defTabSz="1229133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441" y="1600204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441" y="6356354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F832C3E-F539-9D4A-A397-6E17D20C9A7F}" type="datetimeFigureOut">
              <a:rPr lang="es-ES" smtClean="0"/>
              <a:pPr/>
              <a:t>04/12/2024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4515" y="6356354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5325" y="6356354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827C40D7-E96D-824A-BEB0-1ED23B126BFE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8 Marcador de número de diapositiva"/>
          <p:cNvSpPr txBox="1">
            <a:spLocks/>
          </p:cNvSpPr>
          <p:nvPr userDrawn="1"/>
        </p:nvSpPr>
        <p:spPr>
          <a:xfrm>
            <a:off x="11401837" y="6489332"/>
            <a:ext cx="673783" cy="195296"/>
          </a:xfrm>
          <a:prstGeom prst="rect">
            <a:avLst/>
          </a:prstGeom>
        </p:spPr>
        <p:txBody>
          <a:bodyPr lIns="91226" tIns="45612" rIns="91226" bIns="45612" anchor="b"/>
          <a:lstStyle>
            <a:defPPr>
              <a:defRPr lang="es-CO"/>
            </a:defPPr>
            <a:lvl1pPr marL="0" algn="ctr" defTabSz="914400" rtl="0" eaLnBrk="1" latinLnBrk="0" hangingPunct="1">
              <a:defRPr sz="4000" b="1" kern="120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B0D27D-9C7B-486D-AA41-B5899603A8F7}" type="slidenum">
              <a:rPr lang="es-CO" sz="800" smtClean="0">
                <a:solidFill>
                  <a:srgbClr val="121C4D"/>
                </a:solidFill>
                <a:latin typeface="Arial"/>
                <a:cs typeface="Arial"/>
              </a:rPr>
              <a:pPr/>
              <a:t>‹Nº›</a:t>
            </a:fld>
            <a:endParaRPr lang="es-CO" sz="800" dirty="0">
              <a:solidFill>
                <a:srgbClr val="121C4D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968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</p:sldLayoutIdLst>
  <p:txStyles>
    <p:titleStyle>
      <a:lvl1pPr algn="ctr" defTabSz="457063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797" indent="-342797" algn="l" defTabSz="457063" rtl="0" eaLnBrk="1" latinLnBrk="0" hangingPunct="1">
        <a:spcBef>
          <a:spcPct val="20000"/>
        </a:spcBef>
        <a:buFont typeface="Arial"/>
        <a:buChar char="•"/>
        <a:defRPr sz="3199" kern="1200">
          <a:solidFill>
            <a:schemeClr val="tx1"/>
          </a:solidFill>
          <a:latin typeface="Arial"/>
          <a:ea typeface="+mn-ea"/>
          <a:cs typeface="Arial"/>
        </a:defRPr>
      </a:lvl1pPr>
      <a:lvl2pPr marL="742727" indent="-285664" algn="l" defTabSz="457063" rtl="0" eaLnBrk="1" latinLnBrk="0" hangingPunct="1">
        <a:spcBef>
          <a:spcPct val="20000"/>
        </a:spcBef>
        <a:buFont typeface="Arial"/>
        <a:buChar char="–"/>
        <a:defRPr sz="2799" kern="1200">
          <a:solidFill>
            <a:schemeClr val="tx1"/>
          </a:solidFill>
          <a:latin typeface="Arial"/>
          <a:ea typeface="+mn-ea"/>
          <a:cs typeface="Arial"/>
        </a:defRPr>
      </a:lvl2pPr>
      <a:lvl3pPr marL="1142657" indent="-228531" algn="l" defTabSz="457063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Arial"/>
          <a:ea typeface="+mn-ea"/>
          <a:cs typeface="Arial"/>
        </a:defRPr>
      </a:lvl3pPr>
      <a:lvl4pPr marL="1599720" indent="-228531" algn="l" defTabSz="457063" rtl="0" eaLnBrk="1" latinLnBrk="0" hangingPunct="1">
        <a:spcBef>
          <a:spcPct val="20000"/>
        </a:spcBef>
        <a:buFont typeface="Arial"/>
        <a:buChar char="–"/>
        <a:defRPr sz="1999" kern="1200">
          <a:solidFill>
            <a:schemeClr val="tx1"/>
          </a:solidFill>
          <a:latin typeface="Arial"/>
          <a:ea typeface="+mn-ea"/>
          <a:cs typeface="Arial"/>
        </a:defRPr>
      </a:lvl4pPr>
      <a:lvl5pPr marL="2056783" indent="-228531" algn="l" defTabSz="457063" rtl="0" eaLnBrk="1" latinLnBrk="0" hangingPunct="1">
        <a:spcBef>
          <a:spcPct val="20000"/>
        </a:spcBef>
        <a:buFont typeface="Arial"/>
        <a:buChar char="»"/>
        <a:defRPr sz="1999" kern="1200">
          <a:solidFill>
            <a:schemeClr val="tx1"/>
          </a:solidFill>
          <a:latin typeface="Arial"/>
          <a:ea typeface="+mn-ea"/>
          <a:cs typeface="Arial"/>
        </a:defRPr>
      </a:lvl5pPr>
      <a:lvl6pPr marL="2513846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ct val="20000"/>
        </a:spcBef>
        <a:buFont typeface="Arial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34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00">
        <a:defRPr>
          <a:latin typeface="+mn-lt"/>
          <a:ea typeface="+mn-ea"/>
          <a:cs typeface="+mn-cs"/>
        </a:defRPr>
      </a:lvl2pPr>
      <a:lvl3pPr marL="554401">
        <a:defRPr>
          <a:latin typeface="+mn-lt"/>
          <a:ea typeface="+mn-ea"/>
          <a:cs typeface="+mn-cs"/>
        </a:defRPr>
      </a:lvl3pPr>
      <a:lvl4pPr marL="831601">
        <a:defRPr>
          <a:latin typeface="+mn-lt"/>
          <a:ea typeface="+mn-ea"/>
          <a:cs typeface="+mn-cs"/>
        </a:defRPr>
      </a:lvl4pPr>
      <a:lvl5pPr marL="1108801">
        <a:defRPr>
          <a:latin typeface="+mn-lt"/>
          <a:ea typeface="+mn-ea"/>
          <a:cs typeface="+mn-cs"/>
        </a:defRPr>
      </a:lvl5pPr>
      <a:lvl6pPr marL="1386002">
        <a:defRPr>
          <a:latin typeface="+mn-lt"/>
          <a:ea typeface="+mn-ea"/>
          <a:cs typeface="+mn-cs"/>
        </a:defRPr>
      </a:lvl6pPr>
      <a:lvl7pPr marL="1663202">
        <a:defRPr>
          <a:latin typeface="+mn-lt"/>
          <a:ea typeface="+mn-ea"/>
          <a:cs typeface="+mn-cs"/>
        </a:defRPr>
      </a:lvl7pPr>
      <a:lvl8pPr marL="1940403">
        <a:defRPr>
          <a:latin typeface="+mn-lt"/>
          <a:ea typeface="+mn-ea"/>
          <a:cs typeface="+mn-cs"/>
        </a:defRPr>
      </a:lvl8pPr>
      <a:lvl9pPr marL="2217603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00">
        <a:defRPr>
          <a:latin typeface="+mn-lt"/>
          <a:ea typeface="+mn-ea"/>
          <a:cs typeface="+mn-cs"/>
        </a:defRPr>
      </a:lvl2pPr>
      <a:lvl3pPr marL="554401">
        <a:defRPr>
          <a:latin typeface="+mn-lt"/>
          <a:ea typeface="+mn-ea"/>
          <a:cs typeface="+mn-cs"/>
        </a:defRPr>
      </a:lvl3pPr>
      <a:lvl4pPr marL="831601">
        <a:defRPr>
          <a:latin typeface="+mn-lt"/>
          <a:ea typeface="+mn-ea"/>
          <a:cs typeface="+mn-cs"/>
        </a:defRPr>
      </a:lvl4pPr>
      <a:lvl5pPr marL="1108801">
        <a:defRPr>
          <a:latin typeface="+mn-lt"/>
          <a:ea typeface="+mn-ea"/>
          <a:cs typeface="+mn-cs"/>
        </a:defRPr>
      </a:lvl5pPr>
      <a:lvl6pPr marL="1386002">
        <a:defRPr>
          <a:latin typeface="+mn-lt"/>
          <a:ea typeface="+mn-ea"/>
          <a:cs typeface="+mn-cs"/>
        </a:defRPr>
      </a:lvl6pPr>
      <a:lvl7pPr marL="1663202">
        <a:defRPr>
          <a:latin typeface="+mn-lt"/>
          <a:ea typeface="+mn-ea"/>
          <a:cs typeface="+mn-cs"/>
        </a:defRPr>
      </a:lvl7pPr>
      <a:lvl8pPr marL="1940403">
        <a:defRPr>
          <a:latin typeface="+mn-lt"/>
          <a:ea typeface="+mn-ea"/>
          <a:cs typeface="+mn-cs"/>
        </a:defRPr>
      </a:lvl8pPr>
      <a:lvl9pPr marL="2217603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emf"/><Relationship Id="rId4" Type="http://schemas.openxmlformats.org/officeDocument/2006/relationships/image" Target="../media/image13.png"/><Relationship Id="rId9" Type="http://schemas.openxmlformats.org/officeDocument/2006/relationships/image" Target="../media/image1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3.jpeg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4.png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Y_iAb-Wzd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3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n 47">
            <a:extLst>
              <a:ext uri="{FF2B5EF4-FFF2-40B4-BE49-F238E27FC236}">
                <a16:creationId xmlns:a16="http://schemas.microsoft.com/office/drawing/2014/main" id="{10CBCB3D-A566-DE4E-911F-20A201EB3606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9219"/>
            <a:ext cx="12188825" cy="573812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433506" y="1305776"/>
            <a:ext cx="8278244" cy="5551317"/>
            <a:chOff x="5109791" y="1288433"/>
            <a:chExt cx="13654035" cy="9156274"/>
          </a:xfrm>
        </p:grpSpPr>
        <p:sp>
          <p:nvSpPr>
            <p:cNvPr id="4" name="object 4"/>
            <p:cNvSpPr/>
            <p:nvPr/>
          </p:nvSpPr>
          <p:spPr>
            <a:xfrm>
              <a:off x="6274841" y="1314607"/>
              <a:ext cx="0" cy="2353945"/>
            </a:xfrm>
            <a:custGeom>
              <a:avLst/>
              <a:gdLst/>
              <a:ahLst/>
              <a:cxnLst/>
              <a:rect l="l" t="t" r="r" b="b"/>
              <a:pathLst>
                <a:path h="2353945">
                  <a:moveTo>
                    <a:pt x="0" y="0"/>
                  </a:moveTo>
                  <a:lnTo>
                    <a:pt x="0" y="2353488"/>
                  </a:lnTo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6247282" y="1288433"/>
              <a:ext cx="55244" cy="2406015"/>
            </a:xfrm>
            <a:custGeom>
              <a:avLst/>
              <a:gdLst/>
              <a:ahLst/>
              <a:cxnLst/>
              <a:rect l="l" t="t" r="r" b="b"/>
              <a:pathLst>
                <a:path w="55245" h="2406015">
                  <a:moveTo>
                    <a:pt x="55118" y="2378278"/>
                  </a:moveTo>
                  <a:lnTo>
                    <a:pt x="52946" y="2367559"/>
                  </a:lnTo>
                  <a:lnTo>
                    <a:pt x="47040" y="2358796"/>
                  </a:lnTo>
                  <a:lnTo>
                    <a:pt x="38277" y="2352891"/>
                  </a:lnTo>
                  <a:lnTo>
                    <a:pt x="27559" y="2350719"/>
                  </a:lnTo>
                  <a:lnTo>
                    <a:pt x="16827" y="2352891"/>
                  </a:lnTo>
                  <a:lnTo>
                    <a:pt x="8064" y="2358796"/>
                  </a:lnTo>
                  <a:lnTo>
                    <a:pt x="2159" y="2367559"/>
                  </a:lnTo>
                  <a:lnTo>
                    <a:pt x="0" y="2378278"/>
                  </a:lnTo>
                  <a:lnTo>
                    <a:pt x="2159" y="2389009"/>
                  </a:lnTo>
                  <a:lnTo>
                    <a:pt x="8064" y="2397772"/>
                  </a:lnTo>
                  <a:lnTo>
                    <a:pt x="16827" y="2403678"/>
                  </a:lnTo>
                  <a:lnTo>
                    <a:pt x="27559" y="2405837"/>
                  </a:lnTo>
                  <a:lnTo>
                    <a:pt x="38277" y="2403678"/>
                  </a:lnTo>
                  <a:lnTo>
                    <a:pt x="47040" y="2397772"/>
                  </a:lnTo>
                  <a:lnTo>
                    <a:pt x="52946" y="2389009"/>
                  </a:lnTo>
                  <a:lnTo>
                    <a:pt x="55118" y="2378278"/>
                  </a:lnTo>
                  <a:close/>
                </a:path>
                <a:path w="55245" h="2406015">
                  <a:moveTo>
                    <a:pt x="55118" y="27559"/>
                  </a:moveTo>
                  <a:lnTo>
                    <a:pt x="52946" y="16840"/>
                  </a:lnTo>
                  <a:lnTo>
                    <a:pt x="47040" y="8077"/>
                  </a:lnTo>
                  <a:lnTo>
                    <a:pt x="38277" y="2171"/>
                  </a:lnTo>
                  <a:lnTo>
                    <a:pt x="27559" y="0"/>
                  </a:lnTo>
                  <a:lnTo>
                    <a:pt x="16827" y="2171"/>
                  </a:lnTo>
                  <a:lnTo>
                    <a:pt x="8064" y="8077"/>
                  </a:lnTo>
                  <a:lnTo>
                    <a:pt x="2159" y="16840"/>
                  </a:lnTo>
                  <a:lnTo>
                    <a:pt x="0" y="27559"/>
                  </a:lnTo>
                  <a:lnTo>
                    <a:pt x="2159" y="38290"/>
                  </a:lnTo>
                  <a:lnTo>
                    <a:pt x="8064" y="47040"/>
                  </a:lnTo>
                  <a:lnTo>
                    <a:pt x="16827" y="52959"/>
                  </a:lnTo>
                  <a:lnTo>
                    <a:pt x="27559" y="55118"/>
                  </a:lnTo>
                  <a:lnTo>
                    <a:pt x="38277" y="52959"/>
                  </a:lnTo>
                  <a:lnTo>
                    <a:pt x="47040" y="47040"/>
                  </a:lnTo>
                  <a:lnTo>
                    <a:pt x="52946" y="38290"/>
                  </a:lnTo>
                  <a:lnTo>
                    <a:pt x="55118" y="27559"/>
                  </a:lnTo>
                  <a:close/>
                </a:path>
              </a:pathLst>
            </a:custGeom>
            <a:solidFill>
              <a:srgbClr val="577980"/>
            </a:solidFill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6132786" y="1809443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106" y="142037"/>
                  </a:moveTo>
                  <a:lnTo>
                    <a:pt x="276864" y="186938"/>
                  </a:lnTo>
                  <a:lnTo>
                    <a:pt x="256698" y="225932"/>
                  </a:lnTo>
                  <a:lnTo>
                    <a:pt x="225948" y="256680"/>
                  </a:lnTo>
                  <a:lnTo>
                    <a:pt x="186955" y="276844"/>
                  </a:lnTo>
                  <a:lnTo>
                    <a:pt x="142058" y="284085"/>
                  </a:lnTo>
                  <a:lnTo>
                    <a:pt x="97152" y="276844"/>
                  </a:lnTo>
                  <a:lnTo>
                    <a:pt x="58155" y="256680"/>
                  </a:lnTo>
                  <a:lnTo>
                    <a:pt x="27405" y="225932"/>
                  </a:lnTo>
                  <a:lnTo>
                    <a:pt x="7241" y="186938"/>
                  </a:lnTo>
                  <a:lnTo>
                    <a:pt x="0" y="142037"/>
                  </a:lnTo>
                  <a:lnTo>
                    <a:pt x="7241" y="97141"/>
                  </a:lnTo>
                  <a:lnTo>
                    <a:pt x="27405" y="58150"/>
                  </a:lnTo>
                  <a:lnTo>
                    <a:pt x="58155" y="27404"/>
                  </a:lnTo>
                  <a:lnTo>
                    <a:pt x="97152" y="7240"/>
                  </a:lnTo>
                  <a:lnTo>
                    <a:pt x="142058" y="0"/>
                  </a:lnTo>
                  <a:lnTo>
                    <a:pt x="186955" y="7240"/>
                  </a:lnTo>
                  <a:lnTo>
                    <a:pt x="225948" y="27404"/>
                  </a:lnTo>
                  <a:lnTo>
                    <a:pt x="256698" y="58150"/>
                  </a:lnTo>
                  <a:lnTo>
                    <a:pt x="276864" y="97141"/>
                  </a:lnTo>
                  <a:lnTo>
                    <a:pt x="284106" y="142037"/>
                  </a:lnTo>
                  <a:close/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4633" y="1891283"/>
              <a:ext cx="120404" cy="12040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4759111" y="1314607"/>
              <a:ext cx="0" cy="2353945"/>
            </a:xfrm>
            <a:custGeom>
              <a:avLst/>
              <a:gdLst/>
              <a:ahLst/>
              <a:cxnLst/>
              <a:rect l="l" t="t" r="r" b="b"/>
              <a:pathLst>
                <a:path h="2353945">
                  <a:moveTo>
                    <a:pt x="0" y="0"/>
                  </a:moveTo>
                  <a:lnTo>
                    <a:pt x="0" y="2353488"/>
                  </a:lnTo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4731543" y="1288433"/>
              <a:ext cx="55244" cy="2406015"/>
            </a:xfrm>
            <a:custGeom>
              <a:avLst/>
              <a:gdLst/>
              <a:ahLst/>
              <a:cxnLst/>
              <a:rect l="l" t="t" r="r" b="b"/>
              <a:pathLst>
                <a:path w="55244" h="2406015">
                  <a:moveTo>
                    <a:pt x="55118" y="2378278"/>
                  </a:moveTo>
                  <a:lnTo>
                    <a:pt x="52959" y="2367559"/>
                  </a:lnTo>
                  <a:lnTo>
                    <a:pt x="47053" y="2358796"/>
                  </a:lnTo>
                  <a:lnTo>
                    <a:pt x="38290" y="2352891"/>
                  </a:lnTo>
                  <a:lnTo>
                    <a:pt x="27559" y="2350719"/>
                  </a:lnTo>
                  <a:lnTo>
                    <a:pt x="16840" y="2352891"/>
                  </a:lnTo>
                  <a:lnTo>
                    <a:pt x="8077" y="2358796"/>
                  </a:lnTo>
                  <a:lnTo>
                    <a:pt x="2171" y="2367559"/>
                  </a:lnTo>
                  <a:lnTo>
                    <a:pt x="0" y="2378278"/>
                  </a:lnTo>
                  <a:lnTo>
                    <a:pt x="2171" y="2389009"/>
                  </a:lnTo>
                  <a:lnTo>
                    <a:pt x="8077" y="2397772"/>
                  </a:lnTo>
                  <a:lnTo>
                    <a:pt x="16840" y="2403678"/>
                  </a:lnTo>
                  <a:lnTo>
                    <a:pt x="27559" y="2405837"/>
                  </a:lnTo>
                  <a:lnTo>
                    <a:pt x="38290" y="2403678"/>
                  </a:lnTo>
                  <a:lnTo>
                    <a:pt x="47053" y="2397772"/>
                  </a:lnTo>
                  <a:lnTo>
                    <a:pt x="52959" y="2389009"/>
                  </a:lnTo>
                  <a:lnTo>
                    <a:pt x="55118" y="2378278"/>
                  </a:lnTo>
                  <a:close/>
                </a:path>
                <a:path w="55244" h="2406015">
                  <a:moveTo>
                    <a:pt x="55118" y="27559"/>
                  </a:moveTo>
                  <a:lnTo>
                    <a:pt x="52959" y="16840"/>
                  </a:lnTo>
                  <a:lnTo>
                    <a:pt x="47053" y="8077"/>
                  </a:lnTo>
                  <a:lnTo>
                    <a:pt x="38290" y="2171"/>
                  </a:lnTo>
                  <a:lnTo>
                    <a:pt x="27559" y="0"/>
                  </a:lnTo>
                  <a:lnTo>
                    <a:pt x="16840" y="2171"/>
                  </a:lnTo>
                  <a:lnTo>
                    <a:pt x="8077" y="8077"/>
                  </a:lnTo>
                  <a:lnTo>
                    <a:pt x="2171" y="16840"/>
                  </a:lnTo>
                  <a:lnTo>
                    <a:pt x="0" y="27559"/>
                  </a:lnTo>
                  <a:lnTo>
                    <a:pt x="2171" y="38290"/>
                  </a:lnTo>
                  <a:lnTo>
                    <a:pt x="8077" y="47040"/>
                  </a:lnTo>
                  <a:lnTo>
                    <a:pt x="16840" y="52959"/>
                  </a:lnTo>
                  <a:lnTo>
                    <a:pt x="27559" y="55118"/>
                  </a:lnTo>
                  <a:lnTo>
                    <a:pt x="38290" y="52959"/>
                  </a:lnTo>
                  <a:lnTo>
                    <a:pt x="47053" y="47040"/>
                  </a:lnTo>
                  <a:lnTo>
                    <a:pt x="52959" y="38290"/>
                  </a:lnTo>
                  <a:lnTo>
                    <a:pt x="55118" y="27559"/>
                  </a:lnTo>
                  <a:close/>
                </a:path>
              </a:pathLst>
            </a:custGeom>
            <a:solidFill>
              <a:srgbClr val="577980"/>
            </a:solidFill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4617057" y="1809443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80" h="284480">
                  <a:moveTo>
                    <a:pt x="284106" y="142037"/>
                  </a:moveTo>
                  <a:lnTo>
                    <a:pt x="276864" y="186938"/>
                  </a:lnTo>
                  <a:lnTo>
                    <a:pt x="256698" y="225932"/>
                  </a:lnTo>
                  <a:lnTo>
                    <a:pt x="225948" y="256680"/>
                  </a:lnTo>
                  <a:lnTo>
                    <a:pt x="186955" y="276844"/>
                  </a:lnTo>
                  <a:lnTo>
                    <a:pt x="142058" y="284085"/>
                  </a:lnTo>
                  <a:lnTo>
                    <a:pt x="97156" y="276844"/>
                  </a:lnTo>
                  <a:lnTo>
                    <a:pt x="58159" y="256680"/>
                  </a:lnTo>
                  <a:lnTo>
                    <a:pt x="27408" y="225932"/>
                  </a:lnTo>
                  <a:lnTo>
                    <a:pt x="7242" y="186938"/>
                  </a:lnTo>
                  <a:lnTo>
                    <a:pt x="0" y="142037"/>
                  </a:lnTo>
                  <a:lnTo>
                    <a:pt x="7242" y="97141"/>
                  </a:lnTo>
                  <a:lnTo>
                    <a:pt x="27408" y="58150"/>
                  </a:lnTo>
                  <a:lnTo>
                    <a:pt x="58159" y="27404"/>
                  </a:lnTo>
                  <a:lnTo>
                    <a:pt x="97156" y="7240"/>
                  </a:lnTo>
                  <a:lnTo>
                    <a:pt x="142058" y="0"/>
                  </a:lnTo>
                  <a:lnTo>
                    <a:pt x="186955" y="7240"/>
                  </a:lnTo>
                  <a:lnTo>
                    <a:pt x="225948" y="27404"/>
                  </a:lnTo>
                  <a:lnTo>
                    <a:pt x="256698" y="58150"/>
                  </a:lnTo>
                  <a:lnTo>
                    <a:pt x="276864" y="97141"/>
                  </a:lnTo>
                  <a:lnTo>
                    <a:pt x="284106" y="142037"/>
                  </a:lnTo>
                  <a:close/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698914" y="1891283"/>
              <a:ext cx="120394" cy="12040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449585" y="1314607"/>
              <a:ext cx="0" cy="2353945"/>
            </a:xfrm>
            <a:custGeom>
              <a:avLst/>
              <a:gdLst/>
              <a:ahLst/>
              <a:cxnLst/>
              <a:rect l="l" t="t" r="r" b="b"/>
              <a:pathLst>
                <a:path h="2353945">
                  <a:moveTo>
                    <a:pt x="0" y="0"/>
                  </a:moveTo>
                  <a:lnTo>
                    <a:pt x="0" y="2353488"/>
                  </a:lnTo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0422026" y="1288433"/>
              <a:ext cx="55244" cy="2406015"/>
            </a:xfrm>
            <a:custGeom>
              <a:avLst/>
              <a:gdLst/>
              <a:ahLst/>
              <a:cxnLst/>
              <a:rect l="l" t="t" r="r" b="b"/>
              <a:pathLst>
                <a:path w="55245" h="2406015">
                  <a:moveTo>
                    <a:pt x="55118" y="2378278"/>
                  </a:moveTo>
                  <a:lnTo>
                    <a:pt x="52946" y="2367559"/>
                  </a:lnTo>
                  <a:lnTo>
                    <a:pt x="47040" y="2358796"/>
                  </a:lnTo>
                  <a:lnTo>
                    <a:pt x="38277" y="2352891"/>
                  </a:lnTo>
                  <a:lnTo>
                    <a:pt x="27559" y="2350719"/>
                  </a:lnTo>
                  <a:lnTo>
                    <a:pt x="16827" y="2352891"/>
                  </a:lnTo>
                  <a:lnTo>
                    <a:pt x="8064" y="2358796"/>
                  </a:lnTo>
                  <a:lnTo>
                    <a:pt x="2159" y="2367559"/>
                  </a:lnTo>
                  <a:lnTo>
                    <a:pt x="0" y="2378278"/>
                  </a:lnTo>
                  <a:lnTo>
                    <a:pt x="2159" y="2389009"/>
                  </a:lnTo>
                  <a:lnTo>
                    <a:pt x="8064" y="2397772"/>
                  </a:lnTo>
                  <a:lnTo>
                    <a:pt x="16827" y="2403678"/>
                  </a:lnTo>
                  <a:lnTo>
                    <a:pt x="27559" y="2405837"/>
                  </a:lnTo>
                  <a:lnTo>
                    <a:pt x="38277" y="2403678"/>
                  </a:lnTo>
                  <a:lnTo>
                    <a:pt x="47040" y="2397772"/>
                  </a:lnTo>
                  <a:lnTo>
                    <a:pt x="52946" y="2389009"/>
                  </a:lnTo>
                  <a:lnTo>
                    <a:pt x="55118" y="2378278"/>
                  </a:lnTo>
                  <a:close/>
                </a:path>
                <a:path w="55245" h="2406015">
                  <a:moveTo>
                    <a:pt x="55118" y="27559"/>
                  </a:moveTo>
                  <a:lnTo>
                    <a:pt x="52946" y="16840"/>
                  </a:lnTo>
                  <a:lnTo>
                    <a:pt x="47040" y="8077"/>
                  </a:lnTo>
                  <a:lnTo>
                    <a:pt x="38277" y="2171"/>
                  </a:lnTo>
                  <a:lnTo>
                    <a:pt x="27559" y="0"/>
                  </a:lnTo>
                  <a:lnTo>
                    <a:pt x="16827" y="2171"/>
                  </a:lnTo>
                  <a:lnTo>
                    <a:pt x="8064" y="8077"/>
                  </a:lnTo>
                  <a:lnTo>
                    <a:pt x="2159" y="16840"/>
                  </a:lnTo>
                  <a:lnTo>
                    <a:pt x="0" y="27559"/>
                  </a:lnTo>
                  <a:lnTo>
                    <a:pt x="2159" y="38290"/>
                  </a:lnTo>
                  <a:lnTo>
                    <a:pt x="8064" y="47040"/>
                  </a:lnTo>
                  <a:lnTo>
                    <a:pt x="16827" y="52959"/>
                  </a:lnTo>
                  <a:lnTo>
                    <a:pt x="27559" y="55118"/>
                  </a:lnTo>
                  <a:lnTo>
                    <a:pt x="38277" y="52959"/>
                  </a:lnTo>
                  <a:lnTo>
                    <a:pt x="47040" y="47040"/>
                  </a:lnTo>
                  <a:lnTo>
                    <a:pt x="52946" y="38290"/>
                  </a:lnTo>
                  <a:lnTo>
                    <a:pt x="55118" y="27559"/>
                  </a:lnTo>
                  <a:close/>
                </a:path>
              </a:pathLst>
            </a:custGeom>
            <a:solidFill>
              <a:srgbClr val="577980"/>
            </a:solidFill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0307531" y="1809443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106" y="142037"/>
                  </a:moveTo>
                  <a:lnTo>
                    <a:pt x="276864" y="186938"/>
                  </a:lnTo>
                  <a:lnTo>
                    <a:pt x="256698" y="225932"/>
                  </a:lnTo>
                  <a:lnTo>
                    <a:pt x="225948" y="256680"/>
                  </a:lnTo>
                  <a:lnTo>
                    <a:pt x="186955" y="276844"/>
                  </a:lnTo>
                  <a:lnTo>
                    <a:pt x="142058" y="284085"/>
                  </a:lnTo>
                  <a:lnTo>
                    <a:pt x="97156" y="276844"/>
                  </a:lnTo>
                  <a:lnTo>
                    <a:pt x="58159" y="256680"/>
                  </a:lnTo>
                  <a:lnTo>
                    <a:pt x="27408" y="225932"/>
                  </a:lnTo>
                  <a:lnTo>
                    <a:pt x="7242" y="186938"/>
                  </a:lnTo>
                  <a:lnTo>
                    <a:pt x="0" y="142037"/>
                  </a:lnTo>
                  <a:lnTo>
                    <a:pt x="7242" y="97141"/>
                  </a:lnTo>
                  <a:lnTo>
                    <a:pt x="27408" y="58150"/>
                  </a:lnTo>
                  <a:lnTo>
                    <a:pt x="58159" y="27404"/>
                  </a:lnTo>
                  <a:lnTo>
                    <a:pt x="97156" y="7240"/>
                  </a:lnTo>
                  <a:lnTo>
                    <a:pt x="142058" y="0"/>
                  </a:lnTo>
                  <a:lnTo>
                    <a:pt x="186955" y="7240"/>
                  </a:lnTo>
                  <a:lnTo>
                    <a:pt x="225948" y="27404"/>
                  </a:lnTo>
                  <a:lnTo>
                    <a:pt x="256698" y="58150"/>
                  </a:lnTo>
                  <a:lnTo>
                    <a:pt x="276864" y="97141"/>
                  </a:lnTo>
                  <a:lnTo>
                    <a:pt x="284106" y="142037"/>
                  </a:lnTo>
                  <a:close/>
                </a:path>
              </a:pathLst>
            </a:custGeom>
            <a:ln w="10470">
              <a:solidFill>
                <a:srgbClr val="577980"/>
              </a:solidFill>
            </a:ln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89388" y="1891283"/>
              <a:ext cx="120394" cy="12040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80738" y="2675311"/>
              <a:ext cx="5183088" cy="776939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60971" y="2675311"/>
              <a:ext cx="5193559" cy="7769396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09791" y="2675311"/>
              <a:ext cx="5224971" cy="776939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549567" y="3117009"/>
              <a:ext cx="12889839" cy="5996367"/>
            </a:xfrm>
            <a:custGeom>
              <a:avLst/>
              <a:gdLst/>
              <a:ahLst/>
              <a:cxnLst/>
              <a:rect l="l" t="t" r="r" b="b"/>
              <a:pathLst>
                <a:path w="4086859" h="6635115">
                  <a:moveTo>
                    <a:pt x="396069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509047"/>
                  </a:lnTo>
                  <a:lnTo>
                    <a:pt x="9914" y="6557840"/>
                  </a:lnTo>
                  <a:lnTo>
                    <a:pt x="36909" y="6597792"/>
                  </a:lnTo>
                  <a:lnTo>
                    <a:pt x="76862" y="6624785"/>
                  </a:lnTo>
                  <a:lnTo>
                    <a:pt x="125650" y="6634698"/>
                  </a:lnTo>
                  <a:lnTo>
                    <a:pt x="3960696" y="6634698"/>
                  </a:lnTo>
                  <a:lnTo>
                    <a:pt x="4009483" y="6624785"/>
                  </a:lnTo>
                  <a:lnTo>
                    <a:pt x="4049436" y="6597792"/>
                  </a:lnTo>
                  <a:lnTo>
                    <a:pt x="4076432" y="6557840"/>
                  </a:lnTo>
                  <a:lnTo>
                    <a:pt x="4086346" y="6509047"/>
                  </a:lnTo>
                  <a:lnTo>
                    <a:pt x="4086346" y="125650"/>
                  </a:lnTo>
                  <a:lnTo>
                    <a:pt x="4076432" y="76862"/>
                  </a:lnTo>
                  <a:lnTo>
                    <a:pt x="4049436" y="36909"/>
                  </a:lnTo>
                  <a:lnTo>
                    <a:pt x="4009483" y="9914"/>
                  </a:lnTo>
                  <a:lnTo>
                    <a:pt x="39606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554401"/>
              <a:endParaRPr sz="1091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50807" y="1558343"/>
            <a:ext cx="3000717" cy="4364248"/>
          </a:xfrm>
          <a:prstGeom prst="rect">
            <a:avLst/>
          </a:prstGeom>
        </p:spPr>
        <p:txBody>
          <a:bodyPr vert="horz" wrap="square" lIns="0" tIns="10010" rIns="0" bIns="0" rtlCol="0">
            <a:spAutoFit/>
          </a:bodyPr>
          <a:lstStyle/>
          <a:p>
            <a:pPr marL="7700" algn="ctr" defTabSz="554401">
              <a:lnSpc>
                <a:spcPts val="4310"/>
              </a:lnSpc>
              <a:spcBef>
                <a:spcPts val="79"/>
              </a:spcBef>
            </a:pPr>
            <a:r>
              <a:rPr lang="es-ES" sz="2000" b="1" i="0" u="none" strike="noStrike" baseline="0" dirty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es-ES" sz="2000" b="1" i="0" u="none" strike="noStrike" baseline="0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IMPACTO DE LA CULTURA ORGANIZACIONAL EN LA EFICIENCIA DEL ÁREA DE EMPAQUE EN CEMENTOS ARGOS – SOGAMOSO </a:t>
            </a:r>
            <a:endParaRPr lang="es-CO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marL="7700" defTabSz="554401">
              <a:lnSpc>
                <a:spcPts val="4310"/>
              </a:lnSpc>
              <a:spcBef>
                <a:spcPts val="79"/>
              </a:spcBef>
            </a:pPr>
            <a:endParaRPr sz="2000" kern="0" dirty="0">
              <a:solidFill>
                <a:sysClr val="windowText" lastClr="000000"/>
              </a:solidFill>
              <a:latin typeface="Trade Gothic LT Std Cn"/>
              <a:cs typeface="Trade Gothic LT Std Cn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62A2264-0F62-0F82-B36E-078405C33E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778" y="5738695"/>
            <a:ext cx="2731901" cy="829524"/>
          </a:xfrm>
          <a:prstGeom prst="rect">
            <a:avLst/>
          </a:prstGeom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id="{7BDD27DD-BAA7-A071-8467-559C384E33E2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AA1FD516-EEB8-66A1-3620-3926828B9F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pic>
        <p:nvPicPr>
          <p:cNvPr id="27" name="Imagen 26" descr="Una calle con edificios&#10;&#10;Descripción generada automáticamente">
            <a:extLst>
              <a:ext uri="{FF2B5EF4-FFF2-40B4-BE49-F238E27FC236}">
                <a16:creationId xmlns:a16="http://schemas.microsoft.com/office/drawing/2014/main" id="{0FD6C12A-F86D-F412-5C90-E1413E4A9F3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5" b="27580"/>
          <a:stretch/>
        </p:blipFill>
        <p:spPr>
          <a:xfrm>
            <a:off x="3842147" y="2585793"/>
            <a:ext cx="7578333" cy="3283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E639BBE7-11CC-AF40-95A0-DA578813D59A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16293"/>
            <a:ext cx="12188825" cy="5970167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941A6EF-254C-91F4-2A46-5B1FEBABE8E0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C0C5B-CF77-D13C-57A8-A51CE4091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F555803-FD3B-ADCB-28AA-669CDF42D752}"/>
              </a:ext>
            </a:extLst>
          </p:cNvPr>
          <p:cNvSpPr txBox="1"/>
          <p:nvPr/>
        </p:nvSpPr>
        <p:spPr>
          <a:xfrm>
            <a:off x="267087" y="1752"/>
            <a:ext cx="1107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i="0" u="none" strike="noStrike" baseline="0" dirty="0">
                <a:solidFill>
                  <a:srgbClr val="002060"/>
                </a:solidFill>
                <a:latin typeface="Integral CF Extra Bold"/>
              </a:rPr>
              <a:t>SOMOS UN EQUIPO GANADOR: FOMENTAR CONVERSACIONES DIRECTAS</a:t>
            </a:r>
            <a:endParaRPr lang="es-CO" sz="28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0A191FA-79EA-CD7D-21F7-E3085902E087}"/>
              </a:ext>
            </a:extLst>
          </p:cNvPr>
          <p:cNvSpPr txBox="1"/>
          <p:nvPr/>
        </p:nvSpPr>
        <p:spPr>
          <a:xfrm>
            <a:off x="267087" y="490533"/>
            <a:ext cx="5783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ENTREGA DE TURNO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1E0A4F4-E995-D87B-CEC9-E70A31881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9813" y="1576808"/>
            <a:ext cx="5448811" cy="444913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6EBA68D-249C-A8CC-64FC-C44FE1A56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24" y="981970"/>
            <a:ext cx="6202689" cy="297059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2B76D37-272E-74AE-AA2F-053495FCCC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924" y="4024733"/>
            <a:ext cx="6202689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19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60F68B5-5E7F-598D-04C3-3165661593A9}"/>
              </a:ext>
            </a:extLst>
          </p:cNvPr>
          <p:cNvSpPr/>
          <p:nvPr/>
        </p:nvSpPr>
        <p:spPr>
          <a:xfrm>
            <a:off x="-1" y="653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070C7C-F74B-014A-3387-2746DC0F3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310E03A-E4C5-F988-35DD-84B51339ECBC}"/>
              </a:ext>
            </a:extLst>
          </p:cNvPr>
          <p:cNvSpPr txBox="1">
            <a:spLocks/>
          </p:cNvSpPr>
          <p:nvPr/>
        </p:nvSpPr>
        <p:spPr>
          <a:xfrm>
            <a:off x="310883" y="25071"/>
            <a:ext cx="8962016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altLang="es-CO" sz="3200" b="1" dirty="0">
                <a:solidFill>
                  <a:srgbClr val="002060"/>
                </a:solidFill>
                <a:latin typeface="Integral CF Extra Bold"/>
              </a:rPr>
              <a:t>TRABAJO EN EQUIPO-COMUNICACIÓN Y EMPATIA :ACTIVIDADES DE TEAM BUILDING:  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261799C-8D3A-0EC7-93BA-498E73EC6B8F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/>
          <a:stretch/>
        </p:blipFill>
        <p:spPr>
          <a:xfrm>
            <a:off x="-2" y="627126"/>
            <a:ext cx="12188825" cy="6205803"/>
          </a:xfrm>
          <a:prstGeom prst="rect">
            <a:avLst/>
          </a:prstGeom>
        </p:spPr>
      </p:pic>
      <p:pic>
        <p:nvPicPr>
          <p:cNvPr id="7" name="Imagen 6" descr="Grupo de personas jugando video juegos&#10;&#10;Descripción generada automáticamente">
            <a:extLst>
              <a:ext uri="{FF2B5EF4-FFF2-40B4-BE49-F238E27FC236}">
                <a16:creationId xmlns:a16="http://schemas.microsoft.com/office/drawing/2014/main" id="{6247898C-CBEA-B013-17E7-C1773D912B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213" y="3175789"/>
            <a:ext cx="4991612" cy="3682211"/>
          </a:xfrm>
          <a:prstGeom prst="rect">
            <a:avLst/>
          </a:prstGeom>
        </p:spPr>
      </p:pic>
      <p:pic>
        <p:nvPicPr>
          <p:cNvPr id="9" name="Imagen 8" descr="Imagen que contiene niño, pastel, joven, tabla&#10;&#10;Descripción generada automáticamente">
            <a:extLst>
              <a:ext uri="{FF2B5EF4-FFF2-40B4-BE49-F238E27FC236}">
                <a16:creationId xmlns:a16="http://schemas.microsoft.com/office/drawing/2014/main" id="{760E9AA5-3389-1B0B-F31E-400B0C124B2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126"/>
            <a:ext cx="3002902" cy="4003868"/>
          </a:xfrm>
          <a:prstGeom prst="rect">
            <a:avLst/>
          </a:prstGeom>
        </p:spPr>
      </p:pic>
      <p:pic>
        <p:nvPicPr>
          <p:cNvPr id="11" name="Imagen 10" descr="Un grupo de personas jugando video juegos&#10;&#10;Descripción generada automáticamente">
            <a:extLst>
              <a:ext uri="{FF2B5EF4-FFF2-40B4-BE49-F238E27FC236}">
                <a16:creationId xmlns:a16="http://schemas.microsoft.com/office/drawing/2014/main" id="{7AA7743C-EE65-1B52-CF01-3A9B52918C7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902" y="1402019"/>
            <a:ext cx="4194311" cy="543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5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E639BBE7-11CC-AF40-95A0-DA578813D59A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830090"/>
            <a:ext cx="12188827" cy="602791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70AF3C7-E44D-C115-867D-B3E9678D4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78" y="5738695"/>
            <a:ext cx="2731901" cy="82952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941A6EF-254C-91F4-2A46-5B1FEBABE8E0}"/>
              </a:ext>
            </a:extLst>
          </p:cNvPr>
          <p:cNvSpPr/>
          <p:nvPr/>
        </p:nvSpPr>
        <p:spPr>
          <a:xfrm>
            <a:off x="-1" y="-44791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C0C5B-CF77-D13C-57A8-A51CE4091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3E48B828-5453-505A-4D49-7FB35CD8A158}"/>
              </a:ext>
            </a:extLst>
          </p:cNvPr>
          <p:cNvSpPr txBox="1">
            <a:spLocks/>
          </p:cNvSpPr>
          <p:nvPr/>
        </p:nvSpPr>
        <p:spPr>
          <a:xfrm>
            <a:off x="0" y="-93166"/>
            <a:ext cx="11175429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altLang="es-CO" sz="3200" b="1" dirty="0">
                <a:solidFill>
                  <a:srgbClr val="002060"/>
                </a:solidFill>
                <a:latin typeface="Integral CF Extra Bold"/>
              </a:rPr>
              <a:t>NOS COMPORTAMOS COMO DUEÑOS: HACEMOS LO CORRECTO 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718562EA-5E2C-796B-E840-B6DDFA03E6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201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2" name="Imagen 11" descr="Imagen que contiene edificio, viejo, coche, equipaje&#10;&#10;Descripción generada automáticamente">
            <a:extLst>
              <a:ext uri="{FF2B5EF4-FFF2-40B4-BE49-F238E27FC236}">
                <a16:creationId xmlns:a16="http://schemas.microsoft.com/office/drawing/2014/main" id="{75D24A3F-6DB1-508B-FE46-6DA086FE62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623" y="1172938"/>
            <a:ext cx="7122951" cy="5342213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124074A-E629-AC12-680A-990D56B32BFC}"/>
              </a:ext>
            </a:extLst>
          </p:cNvPr>
          <p:cNvSpPr txBox="1"/>
          <p:nvPr/>
        </p:nvSpPr>
        <p:spPr>
          <a:xfrm>
            <a:off x="43560" y="1382740"/>
            <a:ext cx="40777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Adhesión del pilar antes las iniciativas diseñadas por el líder para el plan de consumo (40.000 sacos al mes)</a:t>
            </a:r>
            <a:endParaRPr lang="es-CO" sz="2000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B5101E3-6ACE-DE70-341B-6920310806E7}"/>
              </a:ext>
            </a:extLst>
          </p:cNvPr>
          <p:cNvSpPr txBox="1"/>
          <p:nvPr/>
        </p:nvSpPr>
        <p:spPr>
          <a:xfrm>
            <a:off x="43560" y="3248931"/>
            <a:ext cx="45422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Estrategia: Se diseño en los días de mantenimiento mover los turnos  1 y 2 a 2 y 3, lo cual demuestra el compromiso de los colaboradores</a:t>
            </a:r>
            <a:endParaRPr lang="es-CO" sz="2000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886F632-7814-97E5-1CE6-0E45F5608CEA}"/>
              </a:ext>
            </a:extLst>
          </p:cNvPr>
          <p:cNvSpPr txBox="1"/>
          <p:nvPr/>
        </p:nvSpPr>
        <p:spPr>
          <a:xfrm>
            <a:off x="5093816" y="5228931"/>
            <a:ext cx="44555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i="0" u="none" strike="noStrike" baseline="0" dirty="0">
                <a:solidFill>
                  <a:schemeClr val="bg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Consumo de sacos obsoletos valorados en $1,099 MM COP </a:t>
            </a:r>
            <a:endParaRPr lang="es-CO" dirty="0">
              <a:solidFill>
                <a:schemeClr val="bg1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B824304-F747-2DB8-1C46-773505D7B1D1}"/>
              </a:ext>
            </a:extLst>
          </p:cNvPr>
          <p:cNvSpPr txBox="1"/>
          <p:nvPr/>
        </p:nvSpPr>
        <p:spPr>
          <a:xfrm>
            <a:off x="-5" y="382812"/>
            <a:ext cx="7122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PLAN ESTRATÉGICO-CONSUMO DE SACOS  OBSOLETOS 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</p:spTree>
    <p:extLst>
      <p:ext uri="{BB962C8B-B14F-4D97-AF65-F5344CB8AC3E}">
        <p14:creationId xmlns:p14="http://schemas.microsoft.com/office/powerpoint/2010/main" val="1801101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E639BBE7-11CC-AF40-95A0-DA578813D59A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26" y="962251"/>
            <a:ext cx="12208451" cy="589574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70AF3C7-E44D-C115-867D-B3E9678D4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78" y="5738695"/>
            <a:ext cx="2731901" cy="82952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941A6EF-254C-91F4-2A46-5B1FEBABE8E0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C0C5B-CF77-D13C-57A8-A51CE4091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F555803-FD3B-ADCB-28AA-669CDF42D752}"/>
              </a:ext>
            </a:extLst>
          </p:cNvPr>
          <p:cNvSpPr txBox="1"/>
          <p:nvPr/>
        </p:nvSpPr>
        <p:spPr>
          <a:xfrm>
            <a:off x="0" y="-88862"/>
            <a:ext cx="738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NOS COMPORTAMOS COMO DUEÑOS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78C2562-7FF1-43A4-0509-8E08DB9B0351}"/>
              </a:ext>
            </a:extLst>
          </p:cNvPr>
          <p:cNvSpPr txBox="1"/>
          <p:nvPr/>
        </p:nvSpPr>
        <p:spPr>
          <a:xfrm>
            <a:off x="-19626" y="330547"/>
            <a:ext cx="10631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NOS HACEMOS CARGO 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FDB3149-13B7-8A9A-3C62-2B58AAD3E0A2}"/>
              </a:ext>
            </a:extLst>
          </p:cNvPr>
          <p:cNvSpPr txBox="1"/>
          <p:nvPr/>
        </p:nvSpPr>
        <p:spPr>
          <a:xfrm>
            <a:off x="-19626" y="3216701"/>
            <a:ext cx="43533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CUMPLIMIENTO METAS DE PRODUCCION</a:t>
            </a:r>
            <a:endParaRPr lang="es-CO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FEBA2CA-F137-094C-1E90-C373AC606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1717" y="1616863"/>
            <a:ext cx="8290442" cy="461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19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>
            <a:extLst>
              <a:ext uri="{FF2B5EF4-FFF2-40B4-BE49-F238E27FC236}">
                <a16:creationId xmlns:a16="http://schemas.microsoft.com/office/drawing/2014/main" id="{40DF3045-F0A9-9E1E-91BE-1F47028B4D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201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5910B8E-62BE-78BD-FA04-FD095B0A3A5C}"/>
              </a:ext>
            </a:extLst>
          </p:cNvPr>
          <p:cNvSpPr txBox="1"/>
          <p:nvPr/>
        </p:nvSpPr>
        <p:spPr>
          <a:xfrm>
            <a:off x="936855" y="4628995"/>
            <a:ext cx="6002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B09F48E-1CA2-A5D6-5397-FAB3FEFC7028}"/>
              </a:ext>
            </a:extLst>
          </p:cNvPr>
          <p:cNvSpPr txBox="1"/>
          <p:nvPr/>
        </p:nvSpPr>
        <p:spPr>
          <a:xfrm>
            <a:off x="149100" y="575653"/>
            <a:ext cx="10631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ENTREGAMOS SOLUCIONES ENTENDIENDO LA REALIDAD DEL CLIENTE 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277FCE9-33EE-38B2-A5D2-2C3EC6B98F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" y="4294684"/>
            <a:ext cx="12757354" cy="257186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23294E4-002B-E67C-008B-71EB6CB9A855}"/>
              </a:ext>
            </a:extLst>
          </p:cNvPr>
          <p:cNvSpPr txBox="1"/>
          <p:nvPr/>
        </p:nvSpPr>
        <p:spPr>
          <a:xfrm>
            <a:off x="149099" y="122872"/>
            <a:ext cx="10631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i="0" u="none" strike="noStrike" baseline="0" dirty="0">
                <a:solidFill>
                  <a:srgbClr val="002060"/>
                </a:solidFill>
                <a:latin typeface="Integral CF Extra Bold"/>
              </a:rPr>
              <a:t>SOMOS SOLUCIONADORES 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BEDB6F7-2579-6879-ACD2-2E6EC7D6A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09" y="1896184"/>
            <a:ext cx="7108939" cy="258614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538D4FCC-74E5-573A-4E1F-2E3113B9D943}"/>
              </a:ext>
            </a:extLst>
          </p:cNvPr>
          <p:cNvSpPr txBox="1"/>
          <p:nvPr/>
        </p:nvSpPr>
        <p:spPr>
          <a:xfrm>
            <a:off x="7550957" y="1859431"/>
            <a:ext cx="42770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800" b="1" i="0" u="none" strike="noStrike" baseline="0" dirty="0">
                <a:solidFill>
                  <a:srgbClr val="002060"/>
                </a:solidFill>
                <a:latin typeface="+mj-lt"/>
              </a:rPr>
              <a:t>Se registraron 41 paros no programados durante el turno 2 (3-11 pm), acumulando 2 horas y 41 minutos de inactividad.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800" b="1" dirty="0">
              <a:solidFill>
                <a:srgbClr val="00206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800" b="1" dirty="0">
                <a:solidFill>
                  <a:srgbClr val="002060"/>
                </a:solidFill>
              </a:rPr>
              <a:t>P</a:t>
            </a:r>
            <a:r>
              <a:rPr lang="es-CO" sz="1800" b="1" i="0" u="none" strike="noStrike" baseline="0" dirty="0">
                <a:solidFill>
                  <a:srgbClr val="002060"/>
                </a:solidFill>
              </a:rPr>
              <a:t>erdida estimada de 337,4 toneladas  </a:t>
            </a:r>
          </a:p>
          <a:p>
            <a:endParaRPr lang="es-CO" sz="1800" b="1" dirty="0">
              <a:solidFill>
                <a:srgbClr val="002060"/>
              </a:solidFill>
            </a:endParaRPr>
          </a:p>
          <a:p>
            <a:endParaRPr lang="es-CO" sz="1800" b="1" i="0" u="none" strike="noStrike" baseline="0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8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90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60F68B5-5E7F-598D-04C3-3165661593A9}"/>
              </a:ext>
            </a:extLst>
          </p:cNvPr>
          <p:cNvSpPr/>
          <p:nvPr/>
        </p:nvSpPr>
        <p:spPr>
          <a:xfrm>
            <a:off x="-1" y="653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070C7C-F74B-014A-3387-2746DC0F3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261799C-8D3A-0EC7-93BA-498E73EC6B8F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/>
          <a:stretch/>
        </p:blipFill>
        <p:spPr>
          <a:xfrm>
            <a:off x="-19627" y="775546"/>
            <a:ext cx="12188825" cy="620580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DF8AEEB-BF75-B36E-B9BA-D8EF2CA53C1F}"/>
              </a:ext>
            </a:extLst>
          </p:cNvPr>
          <p:cNvSpPr txBox="1"/>
          <p:nvPr/>
        </p:nvSpPr>
        <p:spPr>
          <a:xfrm>
            <a:off x="0" y="-88862"/>
            <a:ext cx="9571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SOMOS IMPULSADORES DE CRECIMIENTO RENTABLE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7DE17A-42D6-AB1B-3798-C8A3F6182865}"/>
              </a:ext>
            </a:extLst>
          </p:cNvPr>
          <p:cNvSpPr txBox="1"/>
          <p:nvPr/>
        </p:nvSpPr>
        <p:spPr>
          <a:xfrm>
            <a:off x="-19626" y="330547"/>
            <a:ext cx="10631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SOMOS AGILES, FLEXIBLES Y PRAGMATICOS 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98AE6E6-1EEB-6DA4-0A03-4DFE03195942}"/>
              </a:ext>
            </a:extLst>
          </p:cNvPr>
          <p:cNvSpPr txBox="1"/>
          <p:nvPr/>
        </p:nvSpPr>
        <p:spPr>
          <a:xfrm>
            <a:off x="0" y="1045804"/>
            <a:ext cx="8185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2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Consumo sacos de 25 kg</a:t>
            </a:r>
            <a:endParaRPr lang="es-CO" b="1" dirty="0">
              <a:solidFill>
                <a:schemeClr val="bg2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FFEB370-5D8C-4084-F8DC-368A710D2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383" y="1761061"/>
            <a:ext cx="3548688" cy="459530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B47074A9-2A38-2A93-9C07-17D07DE4C7DA}"/>
              </a:ext>
            </a:extLst>
          </p:cNvPr>
          <p:cNvSpPr txBox="1"/>
          <p:nvPr/>
        </p:nvSpPr>
        <p:spPr>
          <a:xfrm>
            <a:off x="4092677" y="2954751"/>
            <a:ext cx="5319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2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Compromiso por parte del equipo en este nuevo reto, ya que el proceso se dificulta por la creación de receta, pruebas y roturas </a:t>
            </a:r>
            <a:endParaRPr lang="es-CO" sz="2000" dirty="0">
              <a:solidFill>
                <a:schemeClr val="bg2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832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0C14A2F-4230-4E65-96A7-0E34B9F70505}"/>
              </a:ext>
            </a:extLst>
          </p:cNvPr>
          <p:cNvSpPr/>
          <p:nvPr/>
        </p:nvSpPr>
        <p:spPr>
          <a:xfrm>
            <a:off x="229312" y="1484026"/>
            <a:ext cx="11659643" cy="50231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>
                <a:solidFill>
                  <a:srgbClr val="002060"/>
                </a:solidFill>
                <a:hlinkClick r:id="rId3"/>
              </a:rPr>
              <a:t>https://youtu.be/OY_iAb-WzdM</a:t>
            </a:r>
            <a:endParaRPr lang="es-CO" sz="2800" b="1" dirty="0">
              <a:solidFill>
                <a:srgbClr val="002060"/>
              </a:solidFill>
            </a:endParaRPr>
          </a:p>
          <a:p>
            <a:pPr algn="ctr"/>
            <a:endParaRPr lang="es-CO" sz="2800" b="1" dirty="0">
              <a:solidFill>
                <a:srgbClr val="002060"/>
              </a:solidFill>
            </a:endParaRP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B3380140-CF13-447C-A04C-9756286311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9312" y="6507193"/>
            <a:ext cx="11659643" cy="295245"/>
          </a:xfrm>
        </p:spPr>
        <p:txBody>
          <a:bodyPr/>
          <a:lstStyle/>
          <a:p>
            <a:r>
              <a:rPr lang="es-HN" dirty="0"/>
              <a:t>Introducción a la Fabricación del cemento. Planta Sogamoso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20683B6-C28C-44AE-BD70-CC626EB51806}"/>
              </a:ext>
            </a:extLst>
          </p:cNvPr>
          <p:cNvSpPr txBox="1"/>
          <p:nvPr/>
        </p:nvSpPr>
        <p:spPr>
          <a:xfrm>
            <a:off x="563370" y="512538"/>
            <a:ext cx="738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gral CF Extra Bold"/>
              </a:rPr>
              <a:t>PERCEPCION DEL COLABORADOR</a:t>
            </a:r>
            <a:r>
              <a:rPr kumimoji="0" lang="es-CO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gral CF Extra 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2155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E639BBE7-11CC-AF40-95A0-DA578813D59A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26" y="962251"/>
            <a:ext cx="12208451" cy="589574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70AF3C7-E44D-C115-867D-B3E9678D4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78" y="5738695"/>
            <a:ext cx="2731901" cy="82952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941A6EF-254C-91F4-2A46-5B1FEBABE8E0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C0C5B-CF77-D13C-57A8-A51CE4091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F555803-FD3B-ADCB-28AA-669CDF42D752}"/>
              </a:ext>
            </a:extLst>
          </p:cNvPr>
          <p:cNvSpPr txBox="1"/>
          <p:nvPr/>
        </p:nvSpPr>
        <p:spPr>
          <a:xfrm>
            <a:off x="3800" y="87695"/>
            <a:ext cx="738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CONCLUSIONES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FDB3149-13B7-8A9A-3C62-2B58AAD3E0A2}"/>
              </a:ext>
            </a:extLst>
          </p:cNvPr>
          <p:cNvSpPr txBox="1"/>
          <p:nvPr/>
        </p:nvSpPr>
        <p:spPr>
          <a:xfrm>
            <a:off x="157907" y="854817"/>
            <a:ext cx="94875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La adhesión de pilares culturales se consolido como un elemento estratégico para mejorar la eficiencia y el ambiente laboral en el área de empaque </a:t>
            </a:r>
          </a:p>
          <a:p>
            <a:endParaRPr lang="es-ES" sz="2000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Las actividades realizadas como talleres, encuestas, </a:t>
            </a:r>
            <a:r>
              <a:rPr lang="es-ES" sz="2000" b="1" dirty="0" err="1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focus</a:t>
            </a: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 </a:t>
            </a:r>
            <a:r>
              <a:rPr lang="es-ES" sz="2000" b="1" dirty="0" err="1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group</a:t>
            </a: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, </a:t>
            </a:r>
            <a:r>
              <a:rPr lang="es-ES" sz="2000" b="1" dirty="0" err="1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team</a:t>
            </a: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 </a:t>
            </a:r>
            <a:r>
              <a:rPr lang="es-ES" sz="2000" b="1" dirty="0" err="1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building</a:t>
            </a: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 ; alinearon a los colaboradores con los pilares culturales promoviendo mayor sentido de pertenencia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Se abordaron problemáticas internas como la falta de comunicación y empatía, fortaleciendo el trabajo en equipo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02060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La integración de los pilares con la operación contribuyo a un cambio sostenible y positivo , maximizando los resultados </a:t>
            </a:r>
            <a:endParaRPr lang="es-CO" sz="2000" b="1" dirty="0">
              <a:solidFill>
                <a:srgbClr val="002060"/>
              </a:solidFill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289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>
            <a:extLst>
              <a:ext uri="{FF2B5EF4-FFF2-40B4-BE49-F238E27FC236}">
                <a16:creationId xmlns:a16="http://schemas.microsoft.com/office/drawing/2014/main" id="{40DF3045-F0A9-9E1E-91BE-1F47028B4D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201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5910B8E-62BE-78BD-FA04-FD095B0A3A5C}"/>
              </a:ext>
            </a:extLst>
          </p:cNvPr>
          <p:cNvSpPr txBox="1"/>
          <p:nvPr/>
        </p:nvSpPr>
        <p:spPr>
          <a:xfrm>
            <a:off x="936855" y="4628995"/>
            <a:ext cx="6002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277FCE9-33EE-38B2-A5D2-2C3EC6B98F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" y="4294684"/>
            <a:ext cx="12757354" cy="257186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23294E4-002B-E67C-008B-71EB6CB9A855}"/>
              </a:ext>
            </a:extLst>
          </p:cNvPr>
          <p:cNvSpPr txBox="1"/>
          <p:nvPr/>
        </p:nvSpPr>
        <p:spPr>
          <a:xfrm>
            <a:off x="163848" y="388343"/>
            <a:ext cx="10631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i="0" u="none" strike="noStrike" baseline="0" dirty="0">
                <a:solidFill>
                  <a:srgbClr val="002060"/>
                </a:solidFill>
                <a:latin typeface="Integral CF Extra Bold"/>
              </a:rPr>
              <a:t>RECOMENDACIONES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05268D9-F6E6-FF22-429D-90788262D88C}"/>
              </a:ext>
            </a:extLst>
          </p:cNvPr>
          <p:cNvSpPr txBox="1"/>
          <p:nvPr/>
        </p:nvSpPr>
        <p:spPr>
          <a:xfrm>
            <a:off x="471948" y="1307429"/>
            <a:ext cx="794938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2060"/>
                </a:solidFill>
                <a:latin typeface="+mj-lt"/>
              </a:rPr>
              <a:t>Realizar de manera trimestral </a:t>
            </a:r>
            <a:r>
              <a:rPr lang="es-ES" sz="2000" dirty="0" err="1">
                <a:solidFill>
                  <a:srgbClr val="002060"/>
                </a:solidFill>
                <a:latin typeface="+mj-lt"/>
              </a:rPr>
              <a:t>focus</a:t>
            </a:r>
            <a:r>
              <a:rPr lang="es-ES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s-ES" sz="2000" dirty="0" err="1">
                <a:solidFill>
                  <a:srgbClr val="002060"/>
                </a:solidFill>
                <a:latin typeface="+mj-lt"/>
              </a:rPr>
              <a:t>group</a:t>
            </a:r>
            <a:r>
              <a:rPr lang="es-ES" sz="2000" dirty="0">
                <a:solidFill>
                  <a:srgbClr val="002060"/>
                </a:solidFill>
                <a:latin typeface="+mj-lt"/>
              </a:rPr>
              <a:t> con cada equipo de trabajo con el objetivo de detectar falencias en el ambiente laboral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00206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2060"/>
                </a:solidFill>
                <a:latin typeface="+mj-lt"/>
              </a:rPr>
              <a:t>Una vez detectadas estas observaciones, realizar acompañamiento a estos colaboradores por parte del equipo de personas y el líder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00206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2060"/>
                </a:solidFill>
                <a:latin typeface="+mj-lt"/>
              </a:rPr>
              <a:t>Continuar con el fortalecimiento de las conversaciones directas que permitan cerrar las brechas de comunicación en los equipos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002060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rgbClr val="002060"/>
                </a:solidFill>
                <a:latin typeface="+mj-lt"/>
              </a:rPr>
              <a:t>Desde cada liderazgo fomentar la adhesión de cultura en sus equipos de trabajo </a:t>
            </a:r>
            <a:endParaRPr lang="es-CO" sz="20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9803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653"/>
            <a:ext cx="12188825" cy="685631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E2445"/>
          </a:solidFill>
        </p:spPr>
        <p:txBody>
          <a:bodyPr wrap="square" lIns="0" tIns="0" rIns="0" bIns="0" rtlCol="0"/>
          <a:lstStyle/>
          <a:p>
            <a:pPr defTabSz="554401"/>
            <a:endParaRPr sz="1091" kern="0">
              <a:solidFill>
                <a:sysClr val="windowText" lastClr="000000"/>
              </a:solidFill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CD24A7F3-771B-BC46-ADA4-200B67037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011" y="2589395"/>
            <a:ext cx="5437788" cy="16608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2508B2B8-0C5A-C143-8C10-71273987DFD8}"/>
              </a:ext>
            </a:extLst>
          </p:cNvPr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/>
          <a:stretch/>
        </p:blipFill>
        <p:spPr>
          <a:xfrm>
            <a:off x="-1" y="991174"/>
            <a:ext cx="12188825" cy="5738129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BA22D0F0-3741-A67F-BD60-2693882F3FCA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B9B481F-9126-30E3-0374-E0D2F4EBF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F7F7525-2E3B-702A-C190-6BFC81F57B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7434"/>
            <a:ext cx="11423400" cy="2571869"/>
          </a:xfrm>
          <a:prstGeom prst="rect">
            <a:avLst/>
          </a:prstGeom>
        </p:spPr>
      </p:pic>
      <p:sp>
        <p:nvSpPr>
          <p:cNvPr id="25" name="Title 3">
            <a:extLst>
              <a:ext uri="{FF2B5EF4-FFF2-40B4-BE49-F238E27FC236}">
                <a16:creationId xmlns:a16="http://schemas.microsoft.com/office/drawing/2014/main" id="{9A114BFE-B5FA-0E5C-9608-7D46715B1928}"/>
              </a:ext>
            </a:extLst>
          </p:cNvPr>
          <p:cNvSpPr txBox="1">
            <a:spLocks/>
          </p:cNvSpPr>
          <p:nvPr/>
        </p:nvSpPr>
        <p:spPr>
          <a:xfrm>
            <a:off x="556435" y="207256"/>
            <a:ext cx="9092070" cy="719138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s-ES_tradnl" altLang="es-CO" sz="3200" kern="0" dirty="0">
                <a:solidFill>
                  <a:sysClr val="windowText" lastClr="000000"/>
                </a:solidFill>
              </a:rPr>
              <a:t> </a:t>
            </a:r>
            <a:endParaRPr lang="en-US" sz="3200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55DCB9E-CCC5-7286-CC37-5EEA0ADF3B7E}"/>
              </a:ext>
            </a:extLst>
          </p:cNvPr>
          <p:cNvSpPr txBox="1"/>
          <p:nvPr/>
        </p:nvSpPr>
        <p:spPr>
          <a:xfrm>
            <a:off x="324464" y="1604808"/>
            <a:ext cx="619432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“</a:t>
            </a: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Según John Coleman, ninguna empresa puede crear una cultura coherente sin personas que compartan sus valores fundamentales o que posean la voluntad y la capacidad de adoptar esos valores. “</a:t>
            </a:r>
            <a:endParaRPr lang="es-CO" sz="2400" b="1" dirty="0">
              <a:solidFill>
                <a:srgbClr val="002060"/>
              </a:solidFill>
              <a:latin typeface="72 Light" panose="020B0303030000000003" pitchFamily="34" charset="0"/>
              <a:cs typeface="72 Light" panose="020B0303030000000003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3333FA8-859C-E7A6-7095-80CE184570DD}"/>
              </a:ext>
            </a:extLst>
          </p:cNvPr>
          <p:cNvSpPr/>
          <p:nvPr/>
        </p:nvSpPr>
        <p:spPr>
          <a:xfrm>
            <a:off x="-1" y="-30684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9767A0-F12F-BC97-5274-4EE07DC44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C6BF9281-02ED-F49F-2569-C96393F7C084}"/>
              </a:ext>
            </a:extLst>
          </p:cNvPr>
          <p:cNvSpPr txBox="1">
            <a:spLocks/>
          </p:cNvSpPr>
          <p:nvPr/>
        </p:nvSpPr>
        <p:spPr>
          <a:xfrm>
            <a:off x="180829" y="25071"/>
            <a:ext cx="9092070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sz="3200" b="1" dirty="0">
                <a:solidFill>
                  <a:srgbClr val="002060"/>
                </a:solidFill>
                <a:latin typeface="Integral CF Extra Bold"/>
              </a:rPr>
              <a:t>OBJETIVO GENERAL 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22A3BA8-37B1-321B-4A1B-71658EF1F1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6131"/>
            <a:ext cx="11423400" cy="257186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CDDE69A-E219-3B3F-785A-AA20A3A136A7}"/>
              </a:ext>
            </a:extLst>
          </p:cNvPr>
          <p:cNvSpPr txBox="1"/>
          <p:nvPr/>
        </p:nvSpPr>
        <p:spPr>
          <a:xfrm>
            <a:off x="1806678" y="2274838"/>
            <a:ext cx="8832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Analizar la relación entre la cultura organizacional y la productividad de los empleados del área de empaque y paletizado de Cementos Argos – Sogamoso para fortalecer la cultura y mejorar la eficiencia y el desempeño en el entorno de trabajo</a:t>
            </a:r>
            <a:r>
              <a:rPr lang="es-ES" sz="2400" b="1" i="0" u="none" strike="noStrike" baseline="0" dirty="0">
                <a:solidFill>
                  <a:srgbClr val="002060"/>
                </a:solidFill>
                <a:latin typeface="Trade Gothic LT Std"/>
              </a:rPr>
              <a:t>. </a:t>
            </a:r>
            <a:endParaRPr lang="es-CO" sz="2400" b="1" dirty="0">
              <a:solidFill>
                <a:srgbClr val="002060"/>
              </a:solidFill>
              <a:latin typeface="Trade Gothic LT Std"/>
            </a:endParaRPr>
          </a:p>
        </p:txBody>
      </p:sp>
    </p:spTree>
    <p:extLst>
      <p:ext uri="{BB962C8B-B14F-4D97-AF65-F5344CB8AC3E}">
        <p14:creationId xmlns:p14="http://schemas.microsoft.com/office/powerpoint/2010/main" val="938943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60F68B5-5E7F-598D-04C3-3165661593A9}"/>
              </a:ext>
            </a:extLst>
          </p:cNvPr>
          <p:cNvSpPr/>
          <p:nvPr/>
        </p:nvSpPr>
        <p:spPr>
          <a:xfrm>
            <a:off x="-1" y="653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070C7C-F74B-014A-3387-2746DC0F3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310E03A-E4C5-F988-35DD-84B51339ECBC}"/>
              </a:ext>
            </a:extLst>
          </p:cNvPr>
          <p:cNvSpPr txBox="1">
            <a:spLocks/>
          </p:cNvSpPr>
          <p:nvPr/>
        </p:nvSpPr>
        <p:spPr>
          <a:xfrm>
            <a:off x="180829" y="25071"/>
            <a:ext cx="9092070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altLang="es-CO" sz="3200" b="1" dirty="0">
                <a:solidFill>
                  <a:srgbClr val="002060"/>
                </a:solidFill>
                <a:latin typeface="Integral CF Extra Bold"/>
              </a:rPr>
              <a:t>OBJETIVOS ESPECIFICOS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261799C-8D3A-0EC7-93BA-498E73EC6B8F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/>
          <a:stretch/>
        </p:blipFill>
        <p:spPr>
          <a:xfrm>
            <a:off x="-1" y="991174"/>
            <a:ext cx="12188825" cy="573812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37C43DF-409C-FF69-32C3-4AC2D2AF2FE8}"/>
              </a:ext>
            </a:extLst>
          </p:cNvPr>
          <p:cNvSpPr txBox="1"/>
          <p:nvPr/>
        </p:nvSpPr>
        <p:spPr>
          <a:xfrm>
            <a:off x="0" y="991174"/>
            <a:ext cx="946304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Realizar diagnóstico general del modelo cultural y la adhesión de los colaboradores del área de empaque de Argos Planta-Sogamoso. </a:t>
            </a:r>
          </a:p>
          <a:p>
            <a:endParaRPr lang="es-ES" sz="2400" b="1" i="0" u="none" strike="noStrike" baseline="0" dirty="0">
              <a:solidFill>
                <a:srgbClr val="002060"/>
              </a:solidFill>
              <a:latin typeface="72 Light" panose="020B0303030000000003" pitchFamily="34" charset="0"/>
              <a:cs typeface="72 Light" panose="020B03030300000000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Analizar cómo los diferentes elementos de la cultura organizacional afectan la productividad. (Relación cultura – productividad) </a:t>
            </a:r>
          </a:p>
          <a:p>
            <a:endParaRPr lang="es-ES" sz="2400" b="1" i="0" u="none" strike="noStrike" baseline="0" dirty="0">
              <a:solidFill>
                <a:srgbClr val="002060"/>
              </a:solidFill>
              <a:latin typeface="72 Light" panose="020B0303030000000003" pitchFamily="34" charset="0"/>
              <a:cs typeface="72 Light" panose="020B03030300000000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Identificar los elementos culturales que influyen en el rendimiento laboral </a:t>
            </a:r>
          </a:p>
          <a:p>
            <a:endParaRPr lang="es-ES" sz="2400" b="1" i="0" u="none" strike="noStrike" baseline="0" dirty="0">
              <a:solidFill>
                <a:srgbClr val="002060"/>
              </a:solidFill>
              <a:latin typeface="72 Light" panose="020B0303030000000003" pitchFamily="34" charset="0"/>
              <a:cs typeface="72 Light" panose="020B03030300000000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Proponer estrategias para mejorar la productividad a través de la cultura organizacional.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2400" b="1" i="0" u="none" strike="noStrike" baseline="0" dirty="0">
              <a:solidFill>
                <a:srgbClr val="002060"/>
              </a:solidFill>
              <a:latin typeface="72 Light" panose="020B0303030000000003" pitchFamily="34" charset="0"/>
              <a:cs typeface="72 Light" panose="020B03030300000000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400" b="1" i="0" u="none" strike="noStrike" baseline="0" dirty="0">
                <a:solidFill>
                  <a:srgbClr val="002060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Implementar estrategias aprobadas por la dirección de talento humano </a:t>
            </a:r>
          </a:p>
        </p:txBody>
      </p:sp>
    </p:spTree>
    <p:extLst>
      <p:ext uri="{BB962C8B-B14F-4D97-AF65-F5344CB8AC3E}">
        <p14:creationId xmlns:p14="http://schemas.microsoft.com/office/powerpoint/2010/main" val="144416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93333FA8-859C-E7A6-7095-80CE184570DD}"/>
              </a:ext>
            </a:extLst>
          </p:cNvPr>
          <p:cNvSpPr/>
          <p:nvPr/>
        </p:nvSpPr>
        <p:spPr>
          <a:xfrm>
            <a:off x="-1" y="653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9767A0-F12F-BC97-5274-4EE07DC44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C6BF9281-02ED-F49F-2569-C96393F7C084}"/>
              </a:ext>
            </a:extLst>
          </p:cNvPr>
          <p:cNvSpPr txBox="1">
            <a:spLocks/>
          </p:cNvSpPr>
          <p:nvPr/>
        </p:nvSpPr>
        <p:spPr>
          <a:xfrm>
            <a:off x="180829" y="25071"/>
            <a:ext cx="9092070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sz="3200" b="1" dirty="0">
                <a:solidFill>
                  <a:srgbClr val="002060"/>
                </a:solidFill>
                <a:latin typeface="Integral CF Extra Bold"/>
              </a:rPr>
              <a:t>¿DE DONDE SURGE LA IDEA?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22A3BA8-37B1-321B-4A1B-71658EF1F13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92" y="4202457"/>
            <a:ext cx="11423400" cy="257186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521281E-2308-FCC1-EBEA-0DFD84517677}"/>
              </a:ext>
            </a:extLst>
          </p:cNvPr>
          <p:cNvSpPr txBox="1"/>
          <p:nvPr/>
        </p:nvSpPr>
        <p:spPr>
          <a:xfrm>
            <a:off x="358462" y="2170159"/>
            <a:ext cx="10604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2"/>
                </a:solidFill>
                <a:latin typeface="72 Light" panose="020B0303030000000003" pitchFamily="34" charset="0"/>
                <a:cs typeface="72 Light" panose="020B0303030000000003" pitchFamily="34" charset="0"/>
              </a:rPr>
              <a:t>Surge de la necesidad de resolver problemas de productividad diferentes a la operación de la maquina #4 relacionados con las personas, la cultura organizacional y el ambiente laboral .</a:t>
            </a:r>
            <a:endParaRPr lang="es-ES" b="1" i="0" dirty="0">
              <a:solidFill>
                <a:schemeClr val="bg2"/>
              </a:solidFill>
              <a:effectLst/>
              <a:latin typeface="72 Light" panose="020B0303030000000003" pitchFamily="34" charset="0"/>
              <a:cs typeface="72 Light" panose="020B030303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130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E639BBE7-11CC-AF40-95A0-DA578813D59A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26" y="1122106"/>
            <a:ext cx="12188825" cy="573812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70AF3C7-E44D-C115-867D-B3E9678D4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78" y="5738695"/>
            <a:ext cx="2731901" cy="82952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941A6EF-254C-91F4-2A46-5B1FEBABE8E0}"/>
              </a:ext>
            </a:extLst>
          </p:cNvPr>
          <p:cNvSpPr/>
          <p:nvPr/>
        </p:nvSpPr>
        <p:spPr>
          <a:xfrm>
            <a:off x="-1" y="653"/>
            <a:ext cx="12188825" cy="990521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BC0C5B-CF77-D13C-57A8-A51CE4091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711" y="196615"/>
            <a:ext cx="1302231" cy="57274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F555803-FD3B-ADCB-28AA-669CDF42D752}"/>
              </a:ext>
            </a:extLst>
          </p:cNvPr>
          <p:cNvSpPr txBox="1"/>
          <p:nvPr/>
        </p:nvSpPr>
        <p:spPr>
          <a:xfrm>
            <a:off x="405778" y="240047"/>
            <a:ext cx="738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CARACTERIZACION DEL PERSONAL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09F63F2-9B6F-D6F8-B083-F8BA85F767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103" y="2260957"/>
            <a:ext cx="5113696" cy="270725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83E32B04-D55A-7758-8586-4F85C1466C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7529" y="1061691"/>
            <a:ext cx="4138420" cy="27103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6E19D835-1854-5909-54AF-35941567F7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6970" y="4098354"/>
            <a:ext cx="4355959" cy="26010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A07DFCA3-2AF1-26BB-2CEF-DF7FAECC98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6131"/>
            <a:ext cx="11423400" cy="257186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4B4FBE1-F953-93B1-0C87-E2B250279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78" y="1816977"/>
            <a:ext cx="4992132" cy="3065556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DF05D35-F543-A9A2-0482-8E06D0513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618" y="1816977"/>
            <a:ext cx="5158608" cy="2841253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B91CE27B-AE0D-0889-7112-F1DB218465D0}"/>
              </a:ext>
            </a:extLst>
          </p:cNvPr>
          <p:cNvSpPr txBox="1"/>
          <p:nvPr/>
        </p:nvSpPr>
        <p:spPr>
          <a:xfrm>
            <a:off x="558178" y="392447"/>
            <a:ext cx="738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CARACTERIZACION DEL PERSONAL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958108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60F68B5-5E7F-598D-04C3-3165661593A9}"/>
              </a:ext>
            </a:extLst>
          </p:cNvPr>
          <p:cNvSpPr/>
          <p:nvPr/>
        </p:nvSpPr>
        <p:spPr>
          <a:xfrm>
            <a:off x="-1" y="653"/>
            <a:ext cx="12188825" cy="774893"/>
          </a:xfrm>
          <a:prstGeom prst="rect">
            <a:avLst/>
          </a:prstGeom>
          <a:solidFill>
            <a:srgbClr val="BE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54401"/>
            <a:endParaRPr lang="es-CO" sz="1091" ker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070C7C-F74B-014A-3387-2746DC0F3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6474" y="196615"/>
            <a:ext cx="1011468" cy="430511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0310E03A-E4C5-F988-35DD-84B51339ECBC}"/>
              </a:ext>
            </a:extLst>
          </p:cNvPr>
          <p:cNvSpPr txBox="1">
            <a:spLocks/>
          </p:cNvSpPr>
          <p:nvPr/>
        </p:nvSpPr>
        <p:spPr>
          <a:xfrm>
            <a:off x="180829" y="25071"/>
            <a:ext cx="9092070" cy="719138"/>
          </a:xfrm>
          <a:prstGeom prst="rect">
            <a:avLst/>
          </a:prstGeom>
        </p:spPr>
        <p:txBody>
          <a:bodyPr/>
          <a:lstStyle>
            <a:lvl1pPr algn="ctr" defTabSz="457063" rtl="0" eaLnBrk="1" latinLnBrk="0" hangingPunct="1">
              <a:spcBef>
                <a:spcPct val="0"/>
              </a:spcBef>
              <a:buNone/>
              <a:defRPr sz="4399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s-ES_tradnl" sz="3200" b="1" dirty="0">
                <a:solidFill>
                  <a:srgbClr val="002060"/>
                </a:solidFill>
                <a:latin typeface="Integral CF Extra Bold"/>
              </a:rPr>
              <a:t>ADHESION A LOS PILARES DE CULTURA DE ARGOS </a:t>
            </a:r>
            <a:endParaRPr lang="en-US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261799C-8D3A-0EC7-93BA-498E73EC6B8F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/>
          <a:stretch/>
        </p:blipFill>
        <p:spPr>
          <a:xfrm>
            <a:off x="-1" y="991174"/>
            <a:ext cx="12188825" cy="573812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9CE1796-0A3A-74C1-DB76-D3FC6BA00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504" y="1244403"/>
            <a:ext cx="3992515" cy="262951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B24A998-A17A-718A-F784-40AB1860A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7524" y="1244403"/>
            <a:ext cx="4233419" cy="262951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7CCF6C8-A065-D737-5697-FCEB9AFEEF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504" y="4074461"/>
            <a:ext cx="3992515" cy="256925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3072844-ACDA-E4F8-A5A2-F741A2261E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7524" y="4130108"/>
            <a:ext cx="4233419" cy="2569571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8895151-68A3-47A3-FDBC-3EDC2B093493}"/>
              </a:ext>
            </a:extLst>
          </p:cNvPr>
          <p:cNvSpPr txBox="1"/>
          <p:nvPr/>
        </p:nvSpPr>
        <p:spPr>
          <a:xfrm>
            <a:off x="9307362" y="1351508"/>
            <a:ext cx="28814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OPCIONES DE RESPUESTA:</a:t>
            </a:r>
          </a:p>
          <a:p>
            <a:endParaRPr lang="es-ES" b="1" dirty="0">
              <a:solidFill>
                <a:srgbClr val="002060"/>
              </a:solidFill>
              <a:latin typeface="Trade Gothic LT Std"/>
            </a:endParaRPr>
          </a:p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1: No se vive la cultura</a:t>
            </a:r>
          </a:p>
          <a:p>
            <a:endParaRPr lang="es-ES" b="1" dirty="0">
              <a:solidFill>
                <a:srgbClr val="002060"/>
              </a:solidFill>
              <a:latin typeface="Trade Gothic LT Std"/>
            </a:endParaRPr>
          </a:p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2: En algunas ocasiones se vive la cultura</a:t>
            </a:r>
          </a:p>
          <a:p>
            <a:endParaRPr lang="es-ES" b="1" dirty="0">
              <a:solidFill>
                <a:srgbClr val="002060"/>
              </a:solidFill>
              <a:latin typeface="Trade Gothic LT Std"/>
            </a:endParaRPr>
          </a:p>
          <a:p>
            <a:r>
              <a:rPr lang="es-ES" b="1" dirty="0">
                <a:solidFill>
                  <a:srgbClr val="002060"/>
                </a:solidFill>
                <a:latin typeface="Trade Gothic LT Std"/>
              </a:rPr>
              <a:t>3:Siempre se vive la cultura</a:t>
            </a:r>
            <a:endParaRPr lang="es-CO" b="1" dirty="0">
              <a:solidFill>
                <a:srgbClr val="002060"/>
              </a:solidFill>
              <a:latin typeface="Trade Gothic LT Std"/>
            </a:endParaRPr>
          </a:p>
        </p:txBody>
      </p:sp>
    </p:spTree>
    <p:extLst>
      <p:ext uri="{BB962C8B-B14F-4D97-AF65-F5344CB8AC3E}">
        <p14:creationId xmlns:p14="http://schemas.microsoft.com/office/powerpoint/2010/main" val="2257971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adroTexto 56">
            <a:extLst>
              <a:ext uri="{FF2B5EF4-FFF2-40B4-BE49-F238E27FC236}">
                <a16:creationId xmlns:a16="http://schemas.microsoft.com/office/drawing/2014/main" id="{B91CE27B-AE0D-0889-7112-F1DB218465D0}"/>
              </a:ext>
            </a:extLst>
          </p:cNvPr>
          <p:cNvSpPr txBox="1"/>
          <p:nvPr/>
        </p:nvSpPr>
        <p:spPr>
          <a:xfrm>
            <a:off x="405778" y="290013"/>
            <a:ext cx="73808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2060"/>
                </a:solidFill>
                <a:latin typeface="Integral CF Extra Bold"/>
              </a:rPr>
              <a:t>IDENTIFICACION DE OPORTUNIDADES DE MEJORA </a:t>
            </a:r>
            <a:endParaRPr lang="es-CO" sz="3200" b="1" dirty="0">
              <a:solidFill>
                <a:srgbClr val="002060"/>
              </a:solidFill>
              <a:latin typeface="Integral CF Extra Bo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B534FA9-AE80-3A39-29AF-459B76B2B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9" y="1438561"/>
            <a:ext cx="3908323" cy="2931243"/>
          </a:xfrm>
          <a:prstGeom prst="rect">
            <a:avLst/>
          </a:prstGeom>
        </p:spPr>
      </p:pic>
      <p:sp>
        <p:nvSpPr>
          <p:cNvPr id="3" name="AutoShape 2">
            <a:extLst>
              <a:ext uri="{FF2B5EF4-FFF2-40B4-BE49-F238E27FC236}">
                <a16:creationId xmlns:a16="http://schemas.microsoft.com/office/drawing/2014/main" id="{40DF3045-F0A9-9E1E-91BE-1F47028B4D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201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197F460-9848-5414-E840-D4CD2E982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152" y="1438560"/>
            <a:ext cx="3613355" cy="293124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1E72ACE-C02E-F85A-438B-4BF4FD34A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1507" y="1438560"/>
            <a:ext cx="2198432" cy="293124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D2F4AF6-85B9-433B-E568-2117BBB59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9939" y="1438559"/>
            <a:ext cx="2409057" cy="293124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5910B8E-62BE-78BD-FA04-FD095B0A3A5C}"/>
              </a:ext>
            </a:extLst>
          </p:cNvPr>
          <p:cNvSpPr txBox="1"/>
          <p:nvPr/>
        </p:nvSpPr>
        <p:spPr>
          <a:xfrm>
            <a:off x="936855" y="4628995"/>
            <a:ext cx="6002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POCA COMUNICACIÓN DIRECTA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FALTA DE TRABAJO EN EQUIPO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AUSENCIA DE EMPATIA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ENTREGA DE TURNOS DEFICIENTE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b="1" dirty="0">
                <a:solidFill>
                  <a:srgbClr val="002060"/>
                </a:solidFill>
              </a:rPr>
              <a:t>FAVORITISMO </a:t>
            </a:r>
          </a:p>
          <a:p>
            <a:r>
              <a:rPr lang="es-ES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55686698"/>
      </p:ext>
    </p:extLst>
  </p:cSld>
  <p:clrMapOvr>
    <a:masterClrMapping/>
  </p:clrMapOvr>
</p:sld>
</file>

<file path=ppt/theme/theme1.xml><?xml version="1.0" encoding="utf-8"?>
<a:theme xmlns:a="http://schemas.openxmlformats.org/drawingml/2006/main" name="Agenda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visión A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nterior fondo blanco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Interior banda verde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ivision B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Interior banda verde">
  <a:themeElements>
    <a:clrScheme name="ARGOS">
      <a:dk1>
        <a:sysClr val="windowText" lastClr="000000"/>
      </a:dk1>
      <a:lt1>
        <a:sysClr val="window" lastClr="FFFFFF"/>
      </a:lt1>
      <a:dk2>
        <a:srgbClr val="071D49"/>
      </a:dk2>
      <a:lt2>
        <a:srgbClr val="EEECE1"/>
      </a:lt2>
      <a:accent1>
        <a:srgbClr val="C4D600"/>
      </a:accent1>
      <a:accent2>
        <a:srgbClr val="00C389"/>
      </a:accent2>
      <a:accent3>
        <a:srgbClr val="00A3E0"/>
      </a:accent3>
      <a:accent4>
        <a:srgbClr val="753BBD"/>
      </a:accent4>
      <a:accent5>
        <a:srgbClr val="FF6A13"/>
      </a:accent5>
      <a:accent6>
        <a:srgbClr val="F0B323"/>
      </a:accent6>
      <a:hlink>
        <a:srgbClr val="6CC24A"/>
      </a:hlink>
      <a:folHlink>
        <a:srgbClr val="ACA39A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Tema de Office">
  <a:themeElements>
    <a:clrScheme name="PALETA ARGOS">
      <a:dk1>
        <a:srgbClr val="000000"/>
      </a:dk1>
      <a:lt1>
        <a:srgbClr val="FFFFFF"/>
      </a:lt1>
      <a:dk2>
        <a:srgbClr val="C0D72F"/>
      </a:dk2>
      <a:lt2>
        <a:srgbClr val="002C69"/>
      </a:lt2>
      <a:accent1>
        <a:srgbClr val="EF9000"/>
      </a:accent1>
      <a:accent2>
        <a:srgbClr val="FEE147"/>
      </a:accent2>
      <a:accent3>
        <a:srgbClr val="163C46"/>
      </a:accent3>
      <a:accent4>
        <a:srgbClr val="5D86A1"/>
      </a:accent4>
      <a:accent5>
        <a:srgbClr val="0191CF"/>
      </a:accent5>
      <a:accent6>
        <a:srgbClr val="00A386"/>
      </a:accent6>
      <a:hlink>
        <a:srgbClr val="858202"/>
      </a:hlink>
      <a:folHlink>
        <a:srgbClr val="6370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CC2C8EA69DB324288D0DEA795ACF9F3" ma:contentTypeVersion="2" ma:contentTypeDescription="Crear nuevo documento." ma:contentTypeScope="" ma:versionID="90a252c17918fa44bb6a1ef352cb50f6">
  <xsd:schema xmlns:xsd="http://www.w3.org/2001/XMLSchema" xmlns:xs="http://www.w3.org/2001/XMLSchema" xmlns:p="http://schemas.microsoft.com/office/2006/metadata/properties" xmlns:ns2="90042953-af00-46dd-a2e0-a89fcafe4e1c" targetNamespace="http://schemas.microsoft.com/office/2006/metadata/properties" ma:root="true" ma:fieldsID="819af62a367ba8b44bc907c08be878c4" ns2:_="">
    <xsd:import namespace="90042953-af00-46dd-a2e0-a89fcafe4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042953-af00-46dd-a2e0-a89fcafe4e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6C6282-A89D-4B99-A80F-63DF0394D5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042953-af00-46dd-a2e0-a89fcafe4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5EF65C-6532-43B4-835A-04E551246DFF}">
  <ds:schemaRefs>
    <ds:schemaRef ds:uri="http://purl.org/dc/terms/"/>
    <ds:schemaRef ds:uri="http://schemas.microsoft.com/office/2006/metadata/properties"/>
    <ds:schemaRef ds:uri="http://www.w3.org/XML/1998/namespace"/>
    <ds:schemaRef ds:uri="90042953-af00-46dd-a2e0-a89fcafe4e1c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3A6450C9-20D5-4D7C-A838-DF1E4FDADA9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aa44fd9-dabe-4064-a6bb-59608ea9d0f3}" enabled="0" method="" siteId="{faa44fd9-dabe-4064-a6bb-59608ea9d0f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ARGOS_plantilla.potx</Template>
  <TotalTime>15401</TotalTime>
  <Words>643</Words>
  <Application>Microsoft Office PowerPoint</Application>
  <PresentationFormat>Personalizado</PresentationFormat>
  <Paragraphs>81</Paragraphs>
  <Slides>19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9</vt:i4>
      </vt:variant>
      <vt:variant>
        <vt:lpstr>Títulos de diapositiva</vt:lpstr>
      </vt:variant>
      <vt:variant>
        <vt:i4>19</vt:i4>
      </vt:variant>
    </vt:vector>
  </HeadingPairs>
  <TitlesOfParts>
    <vt:vector size="37" baseType="lpstr">
      <vt:lpstr>72 Black</vt:lpstr>
      <vt:lpstr>72 Light</vt:lpstr>
      <vt:lpstr>Arial</vt:lpstr>
      <vt:lpstr>Calibri</vt:lpstr>
      <vt:lpstr>Calibri Light</vt:lpstr>
      <vt:lpstr>Integral CF Extra Bold</vt:lpstr>
      <vt:lpstr>Trade Gothic LT Std</vt:lpstr>
      <vt:lpstr>Trade Gothic LT Std Cn</vt:lpstr>
      <vt:lpstr>Trebuchet MS</vt:lpstr>
      <vt:lpstr>Agenda</vt:lpstr>
      <vt:lpstr>División A</vt:lpstr>
      <vt:lpstr>Interior fondo blanco</vt:lpstr>
      <vt:lpstr>Interior banda verde</vt:lpstr>
      <vt:lpstr>Diseño personalizado</vt:lpstr>
      <vt:lpstr>Division B</vt:lpstr>
      <vt:lpstr>1_Interior banda verde</vt:lpstr>
      <vt:lpstr>1_Tema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Edleon</dc:creator>
  <cp:lastModifiedBy>Mariana Cardenas Urquijo</cp:lastModifiedBy>
  <cp:revision>193</cp:revision>
  <dcterms:created xsi:type="dcterms:W3CDTF">2019-02-05T23:50:12Z</dcterms:created>
  <dcterms:modified xsi:type="dcterms:W3CDTF">2024-12-04T17:20:00Z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0x010100DCC2C8EA69DB324288D0DEA795ACF9F3</vt:lpwstr>
  </property>
</Properties>
</file>