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9" r:id="rId4"/>
    <p:sldId id="274" r:id="rId5"/>
    <p:sldId id="260" r:id="rId6"/>
    <p:sldId id="261" r:id="rId7"/>
    <p:sldId id="275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58" r:id="rId18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ona Franka" initials="ZF" lastIdx="2" clrIdx="0">
    <p:extLst>
      <p:ext uri="{19B8F6BF-5375-455C-9EA6-DF929625EA0E}">
        <p15:presenceInfo xmlns:p15="http://schemas.microsoft.com/office/powerpoint/2012/main" userId="Zona Fran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D1A6"/>
    <a:srgbClr val="BFCFEB"/>
    <a:srgbClr val="CAE4DF"/>
    <a:srgbClr val="EFE6F6"/>
    <a:srgbClr val="000000"/>
    <a:srgbClr val="962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48"/>
    <p:restoredTop sz="50000"/>
  </p:normalViewPr>
  <p:slideViewPr>
    <p:cSldViewPr snapToGrid="0" snapToObjects="1">
      <p:cViewPr varScale="1">
        <p:scale>
          <a:sx n="47" d="100"/>
          <a:sy n="47" d="100"/>
        </p:scale>
        <p:origin x="5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ktop\GPH\PLAN%20-%20copia\Benchmarking%20GI%20Colombi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ktop\GPH\PLAN%20-%20copia\Benchmarking%20GI%20Colombi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ktop\GPH\PLAN%20-%20copia\Benchmarking%20GI%20Colombia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ktop\GPH\PLAN%20-%20copia\Benchmarking%20GI%20Colombi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dirty="0"/>
              <a:t>Categorías</a:t>
            </a:r>
            <a:r>
              <a:rPr lang="es-MX" baseline="0" dirty="0"/>
              <a:t> de grupos de investigación pares</a:t>
            </a:r>
            <a:endParaRPr lang="es-MX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3.2294414370078739E-2"/>
          <c:y val="0.11081267773051934"/>
          <c:w val="0.94583058562992128"/>
          <c:h val="0.75988098179866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Ambiente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A1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6</c:v>
                </c:pt>
                <c:pt idx="1">
                  <c:v>3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52-479C-BD62-770161B6A1BF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Recursos Hídricos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A1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Hoja1!$C$2:$C$5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52-479C-BD62-770161B6A1BF}"/>
            </c:ext>
          </c:extLst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Contaminación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A1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Hoja1!$D$2:$D$5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52-479C-BD62-770161B6A1BF}"/>
            </c:ext>
          </c:extLst>
        </c:ser>
        <c:ser>
          <c:idx val="3"/>
          <c:order val="3"/>
          <c:tx>
            <c:strRef>
              <c:f>Hoja1!$E$1</c:f>
              <c:strCache>
                <c:ptCount val="1"/>
                <c:pt idx="0">
                  <c:v>Saneamiento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A1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Hoja1!$E$2:$E$5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52-479C-BD62-770161B6A1BF}"/>
            </c:ext>
          </c:extLst>
        </c:ser>
        <c:ser>
          <c:idx val="4"/>
          <c:order val="4"/>
          <c:tx>
            <c:strRef>
              <c:f>Hoja1!$F$1</c:f>
              <c:strCache>
                <c:ptCount val="1"/>
                <c:pt idx="0">
                  <c:v>Agua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Hoja1!$A$2:$A$5</c:f>
              <c:strCache>
                <c:ptCount val="4"/>
                <c:pt idx="0">
                  <c:v>A1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Hoja1!$F$2:$F$5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C52-479C-BD62-770161B6A1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970571999"/>
        <c:axId val="970572415"/>
      </c:barChart>
      <c:catAx>
        <c:axId val="970571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970572415"/>
        <c:crosses val="autoZero"/>
        <c:auto val="1"/>
        <c:lblAlgn val="ctr"/>
        <c:lblOffset val="100"/>
        <c:noMultiLvlLbl val="0"/>
      </c:catAx>
      <c:valAx>
        <c:axId val="9705724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9705719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965661909448819"/>
          <c:y val="0.92220418743570221"/>
          <c:w val="0.80881163877952744"/>
          <c:h val="6.42519485745527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800" b="1"/>
              <a:t>Producción</a:t>
            </a:r>
            <a:r>
              <a:rPr lang="es-MX" sz="1800" b="1" baseline="0"/>
              <a:t> grupos A1</a:t>
            </a:r>
            <a:endParaRPr lang="es-MX" sz="18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5.5288657464815781E-2"/>
          <c:y val="0.12150686468271128"/>
          <c:w val="0.9171838310543291"/>
          <c:h val="0.818875500557694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Hoja2!$J$2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0C-415C-A88A-96A2F762E669}"/>
              </c:ext>
            </c:extLst>
          </c:dPt>
          <c:cat>
            <c:strRef>
              <c:f>Hoja2!$I$3:$I$13</c:f>
              <c:strCache>
                <c:ptCount val="2"/>
                <c:pt idx="0">
                  <c:v>GPH</c:v>
                </c:pt>
                <c:pt idx="1">
                  <c:v>A1</c:v>
                </c:pt>
              </c:strCache>
            </c:strRef>
          </c:cat>
          <c:val>
            <c:numRef>
              <c:f>Hoja2!$J$3:$J$13</c:f>
              <c:numCache>
                <c:formatCode>General</c:formatCode>
                <c:ptCount val="11"/>
                <c:pt idx="0">
                  <c:v>5</c:v>
                </c:pt>
                <c:pt idx="1">
                  <c:v>7</c:v>
                </c:pt>
                <c:pt idx="2">
                  <c:v>8</c:v>
                </c:pt>
                <c:pt idx="3">
                  <c:v>56</c:v>
                </c:pt>
                <c:pt idx="4">
                  <c:v>11</c:v>
                </c:pt>
                <c:pt idx="5">
                  <c:v>5</c:v>
                </c:pt>
                <c:pt idx="7">
                  <c:v>9</c:v>
                </c:pt>
                <c:pt idx="8">
                  <c:v>16</c:v>
                </c:pt>
                <c:pt idx="9">
                  <c:v>7</c:v>
                </c:pt>
                <c:pt idx="1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0C-415C-A88A-96A2F762E669}"/>
            </c:ext>
          </c:extLst>
        </c:ser>
        <c:ser>
          <c:idx val="1"/>
          <c:order val="1"/>
          <c:tx>
            <c:strRef>
              <c:f>Hoja2!$K$2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D0C-415C-A88A-96A2F762E669}"/>
              </c:ext>
            </c:extLst>
          </c:dPt>
          <c:cat>
            <c:strRef>
              <c:f>Hoja2!$I$3:$I$13</c:f>
              <c:strCache>
                <c:ptCount val="2"/>
                <c:pt idx="0">
                  <c:v>GPH</c:v>
                </c:pt>
                <c:pt idx="1">
                  <c:v>A1</c:v>
                </c:pt>
              </c:strCache>
            </c:strRef>
          </c:cat>
          <c:val>
            <c:numRef>
              <c:f>Hoja2!$K$3:$K$13</c:f>
              <c:numCache>
                <c:formatCode>General</c:formatCode>
                <c:ptCount val="11"/>
                <c:pt idx="0">
                  <c:v>3</c:v>
                </c:pt>
                <c:pt idx="1">
                  <c:v>13</c:v>
                </c:pt>
                <c:pt idx="2">
                  <c:v>18</c:v>
                </c:pt>
                <c:pt idx="3">
                  <c:v>46</c:v>
                </c:pt>
                <c:pt idx="4">
                  <c:v>12</c:v>
                </c:pt>
                <c:pt idx="5">
                  <c:v>27</c:v>
                </c:pt>
                <c:pt idx="6">
                  <c:v>9</c:v>
                </c:pt>
                <c:pt idx="7">
                  <c:v>2</c:v>
                </c:pt>
                <c:pt idx="8">
                  <c:v>18</c:v>
                </c:pt>
                <c:pt idx="9">
                  <c:v>13</c:v>
                </c:pt>
                <c:pt idx="1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0C-415C-A88A-96A2F762E669}"/>
            </c:ext>
          </c:extLst>
        </c:ser>
        <c:ser>
          <c:idx val="2"/>
          <c:order val="2"/>
          <c:tx>
            <c:strRef>
              <c:f>Hoja2!$L$2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D0C-415C-A88A-96A2F762E669}"/>
              </c:ext>
            </c:extLst>
          </c:dPt>
          <c:cat>
            <c:strRef>
              <c:f>Hoja2!$I$3:$I$13</c:f>
              <c:strCache>
                <c:ptCount val="2"/>
                <c:pt idx="0">
                  <c:v>GPH</c:v>
                </c:pt>
                <c:pt idx="1">
                  <c:v>A1</c:v>
                </c:pt>
              </c:strCache>
            </c:strRef>
          </c:cat>
          <c:val>
            <c:numRef>
              <c:f>Hoja2!$L$3:$L$13</c:f>
              <c:numCache>
                <c:formatCode>General</c:formatCode>
                <c:ptCount val="11"/>
                <c:pt idx="0">
                  <c:v>8</c:v>
                </c:pt>
                <c:pt idx="1">
                  <c:v>16</c:v>
                </c:pt>
                <c:pt idx="2">
                  <c:v>14</c:v>
                </c:pt>
                <c:pt idx="3">
                  <c:v>34</c:v>
                </c:pt>
                <c:pt idx="4">
                  <c:v>12</c:v>
                </c:pt>
                <c:pt idx="5">
                  <c:v>12</c:v>
                </c:pt>
                <c:pt idx="6">
                  <c:v>13</c:v>
                </c:pt>
                <c:pt idx="7">
                  <c:v>26</c:v>
                </c:pt>
                <c:pt idx="8">
                  <c:v>21</c:v>
                </c:pt>
                <c:pt idx="9">
                  <c:v>12</c:v>
                </c:pt>
                <c:pt idx="1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0C-415C-A88A-96A2F762E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3153328"/>
        <c:axId val="343157904"/>
      </c:barChart>
      <c:catAx>
        <c:axId val="34315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3157904"/>
        <c:crosses val="autoZero"/>
        <c:auto val="1"/>
        <c:lblAlgn val="ctr"/>
        <c:lblOffset val="100"/>
        <c:noMultiLvlLbl val="0"/>
      </c:catAx>
      <c:valAx>
        <c:axId val="343157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3153328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5718695641796021"/>
          <c:y val="0.13554447160402366"/>
          <c:w val="0.23979986484107638"/>
          <c:h val="5.52829279516781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PRODUCCIÓN</a:t>
            </a:r>
            <a:r>
              <a:rPr lang="es-MX" baseline="0"/>
              <a:t> GRUPO A</a:t>
            </a:r>
            <a:endParaRPr lang="es-MX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1359591017336247"/>
          <c:w val="0.90286351706036749"/>
          <c:h val="0.81331869004174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Hoja2!$J$14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E22-40A3-AFBD-7889DF322C2E}"/>
              </c:ext>
            </c:extLst>
          </c:dPt>
          <c:cat>
            <c:strRef>
              <c:f>Hoja2!$I$15:$I$27</c:f>
              <c:strCache>
                <c:ptCount val="2"/>
                <c:pt idx="0">
                  <c:v>GPH</c:v>
                </c:pt>
                <c:pt idx="1">
                  <c:v>A</c:v>
                </c:pt>
              </c:strCache>
            </c:strRef>
          </c:cat>
          <c:val>
            <c:numRef>
              <c:f>Hoja2!$J$15:$J$27</c:f>
              <c:numCache>
                <c:formatCode>General</c:formatCode>
                <c:ptCount val="13"/>
                <c:pt idx="0">
                  <c:v>5</c:v>
                </c:pt>
                <c:pt idx="1">
                  <c:v>8</c:v>
                </c:pt>
                <c:pt idx="2">
                  <c:v>4</c:v>
                </c:pt>
                <c:pt idx="3">
                  <c:v>1</c:v>
                </c:pt>
                <c:pt idx="4">
                  <c:v>5</c:v>
                </c:pt>
                <c:pt idx="5">
                  <c:v>3</c:v>
                </c:pt>
                <c:pt idx="6">
                  <c:v>4</c:v>
                </c:pt>
                <c:pt idx="7">
                  <c:v>2</c:v>
                </c:pt>
                <c:pt idx="8">
                  <c:v>1</c:v>
                </c:pt>
                <c:pt idx="9">
                  <c:v>1</c:v>
                </c:pt>
                <c:pt idx="1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2-40A3-AFBD-7889DF322C2E}"/>
            </c:ext>
          </c:extLst>
        </c:ser>
        <c:ser>
          <c:idx val="1"/>
          <c:order val="1"/>
          <c:tx>
            <c:strRef>
              <c:f>Hoja2!$K$14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EE22-40A3-AFBD-7889DF322C2E}"/>
              </c:ext>
            </c:extLst>
          </c:dPt>
          <c:cat>
            <c:strRef>
              <c:f>Hoja2!$I$15:$I$27</c:f>
              <c:strCache>
                <c:ptCount val="2"/>
                <c:pt idx="0">
                  <c:v>GPH</c:v>
                </c:pt>
                <c:pt idx="1">
                  <c:v>A</c:v>
                </c:pt>
              </c:strCache>
            </c:strRef>
          </c:cat>
          <c:val>
            <c:numRef>
              <c:f>Hoja2!$K$15:$K$27</c:f>
              <c:numCache>
                <c:formatCode>General</c:formatCode>
                <c:ptCount val="13"/>
                <c:pt idx="0">
                  <c:v>3</c:v>
                </c:pt>
                <c:pt idx="1">
                  <c:v>6</c:v>
                </c:pt>
                <c:pt idx="2">
                  <c:v>5</c:v>
                </c:pt>
                <c:pt idx="3">
                  <c:v>7</c:v>
                </c:pt>
                <c:pt idx="4">
                  <c:v>6</c:v>
                </c:pt>
                <c:pt idx="5">
                  <c:v>7</c:v>
                </c:pt>
                <c:pt idx="6">
                  <c:v>9</c:v>
                </c:pt>
                <c:pt idx="7">
                  <c:v>5</c:v>
                </c:pt>
                <c:pt idx="8">
                  <c:v>4</c:v>
                </c:pt>
                <c:pt idx="9">
                  <c:v>4</c:v>
                </c:pt>
                <c:pt idx="10">
                  <c:v>6</c:v>
                </c:pt>
                <c:pt idx="11">
                  <c:v>3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22-40A3-AFBD-7889DF322C2E}"/>
            </c:ext>
          </c:extLst>
        </c:ser>
        <c:ser>
          <c:idx val="2"/>
          <c:order val="2"/>
          <c:tx>
            <c:strRef>
              <c:f>Hoja2!$L$14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E22-40A3-AFBD-7889DF322C2E}"/>
              </c:ext>
            </c:extLst>
          </c:dPt>
          <c:cat>
            <c:strRef>
              <c:f>Hoja2!$I$15:$I$27</c:f>
              <c:strCache>
                <c:ptCount val="2"/>
                <c:pt idx="0">
                  <c:v>GPH</c:v>
                </c:pt>
                <c:pt idx="1">
                  <c:v>A</c:v>
                </c:pt>
              </c:strCache>
            </c:strRef>
          </c:cat>
          <c:val>
            <c:numRef>
              <c:f>Hoja2!$L$15:$L$27</c:f>
              <c:numCache>
                <c:formatCode>General</c:formatCode>
                <c:ptCount val="13"/>
                <c:pt idx="0">
                  <c:v>8</c:v>
                </c:pt>
                <c:pt idx="1">
                  <c:v>4</c:v>
                </c:pt>
                <c:pt idx="2">
                  <c:v>6</c:v>
                </c:pt>
                <c:pt idx="3">
                  <c:v>9</c:v>
                </c:pt>
                <c:pt idx="4">
                  <c:v>3</c:v>
                </c:pt>
                <c:pt idx="5">
                  <c:v>8</c:v>
                </c:pt>
                <c:pt idx="6">
                  <c:v>4</c:v>
                </c:pt>
                <c:pt idx="7">
                  <c:v>8</c:v>
                </c:pt>
                <c:pt idx="8">
                  <c:v>6</c:v>
                </c:pt>
                <c:pt idx="9">
                  <c:v>2</c:v>
                </c:pt>
                <c:pt idx="10">
                  <c:v>1</c:v>
                </c:pt>
                <c:pt idx="11">
                  <c:v>3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22-40A3-AFBD-7889DF322C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0446240"/>
        <c:axId val="340444992"/>
      </c:barChart>
      <c:catAx>
        <c:axId val="34044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0444992"/>
        <c:crosses val="autoZero"/>
        <c:auto val="1"/>
        <c:lblAlgn val="ctr"/>
        <c:lblOffset val="100"/>
        <c:noMultiLvlLbl val="0"/>
      </c:catAx>
      <c:valAx>
        <c:axId val="34044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0446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04753779471118"/>
          <c:y val="0.12114021933781437"/>
          <c:w val="0.35136288048016412"/>
          <c:h val="9.57273015434381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Producción grupos B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6.6580927384076991E-2"/>
          <c:y val="0.17168295331161781"/>
          <c:w val="0.90286351706036749"/>
          <c:h val="0.719420691306095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Hoja2!$J$28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909-498D-879E-AB8A5D257012}"/>
              </c:ext>
            </c:extLst>
          </c:dPt>
          <c:cat>
            <c:strRef>
              <c:f>Hoja2!$I$29:$I$35</c:f>
              <c:strCache>
                <c:ptCount val="2"/>
                <c:pt idx="0">
                  <c:v>GPH</c:v>
                </c:pt>
                <c:pt idx="1">
                  <c:v>B</c:v>
                </c:pt>
              </c:strCache>
            </c:strRef>
          </c:cat>
          <c:val>
            <c:numRef>
              <c:f>Hoja2!$J$29:$J$35</c:f>
              <c:numCache>
                <c:formatCode>General</c:formatCode>
                <c:ptCount val="7"/>
                <c:pt idx="0">
                  <c:v>5</c:v>
                </c:pt>
                <c:pt idx="1">
                  <c:v>7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09-498D-879E-AB8A5D257012}"/>
            </c:ext>
          </c:extLst>
        </c:ser>
        <c:ser>
          <c:idx val="1"/>
          <c:order val="1"/>
          <c:tx>
            <c:strRef>
              <c:f>Hoja2!$K$28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909-498D-879E-AB8A5D257012}"/>
              </c:ext>
            </c:extLst>
          </c:dPt>
          <c:cat>
            <c:strRef>
              <c:f>Hoja2!$I$29:$I$35</c:f>
              <c:strCache>
                <c:ptCount val="2"/>
                <c:pt idx="0">
                  <c:v>GPH</c:v>
                </c:pt>
                <c:pt idx="1">
                  <c:v>B</c:v>
                </c:pt>
              </c:strCache>
            </c:strRef>
          </c:cat>
          <c:val>
            <c:numRef>
              <c:f>Hoja2!$K$29:$K$35</c:f>
              <c:numCache>
                <c:formatCode>General</c:formatCode>
                <c:ptCount val="7"/>
                <c:pt idx="0">
                  <c:v>3</c:v>
                </c:pt>
                <c:pt idx="1">
                  <c:v>8</c:v>
                </c:pt>
                <c:pt idx="2">
                  <c:v>5</c:v>
                </c:pt>
                <c:pt idx="3">
                  <c:v>1</c:v>
                </c:pt>
                <c:pt idx="4">
                  <c:v>6</c:v>
                </c:pt>
                <c:pt idx="5">
                  <c:v>2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09-498D-879E-AB8A5D257012}"/>
            </c:ext>
          </c:extLst>
        </c:ser>
        <c:ser>
          <c:idx val="2"/>
          <c:order val="2"/>
          <c:tx>
            <c:strRef>
              <c:f>Hoja2!$L$28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909-498D-879E-AB8A5D257012}"/>
              </c:ext>
            </c:extLst>
          </c:dPt>
          <c:cat>
            <c:strRef>
              <c:f>Hoja2!$I$29:$I$35</c:f>
              <c:strCache>
                <c:ptCount val="2"/>
                <c:pt idx="0">
                  <c:v>GPH</c:v>
                </c:pt>
                <c:pt idx="1">
                  <c:v>B</c:v>
                </c:pt>
              </c:strCache>
            </c:strRef>
          </c:cat>
          <c:val>
            <c:numRef>
              <c:f>Hoja2!$L$29:$L$35</c:f>
              <c:numCache>
                <c:formatCode>General</c:formatCode>
                <c:ptCount val="7"/>
                <c:pt idx="0">
                  <c:v>8</c:v>
                </c:pt>
                <c:pt idx="1">
                  <c:v>6</c:v>
                </c:pt>
                <c:pt idx="2">
                  <c:v>17</c:v>
                </c:pt>
                <c:pt idx="3">
                  <c:v>1</c:v>
                </c:pt>
                <c:pt idx="4">
                  <c:v>6</c:v>
                </c:pt>
                <c:pt idx="5">
                  <c:v>1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09-498D-879E-AB8A5D257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40429840"/>
        <c:axId val="340432336"/>
      </c:barChart>
      <c:catAx>
        <c:axId val="340429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0432336"/>
        <c:crosses val="autoZero"/>
        <c:auto val="1"/>
        <c:lblAlgn val="ctr"/>
        <c:lblOffset val="100"/>
        <c:noMultiLvlLbl val="0"/>
      </c:catAx>
      <c:valAx>
        <c:axId val="34043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40429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5719000496559556"/>
          <c:y val="0.18351946102626579"/>
          <c:w val="0.34432840320635594"/>
          <c:h val="7.32904152453256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800" b="1"/>
              <a:t>Producción</a:t>
            </a:r>
            <a:r>
              <a:rPr lang="es-MX" sz="1800" b="1" baseline="0"/>
              <a:t> grupos C</a:t>
            </a:r>
            <a:endParaRPr lang="es-MX" sz="18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Hoja2!$I$37</c:f>
              <c:strCache>
                <c:ptCount val="1"/>
                <c:pt idx="0">
                  <c:v>GPH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0DE-470B-BE4D-1842466A2BC5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0DE-470B-BE4D-1842466A2BC5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0DE-470B-BE4D-1842466A2BC5}"/>
              </c:ext>
            </c:extLst>
          </c:dPt>
          <c:cat>
            <c:numRef>
              <c:f>Hoja2!$J$36:$L$36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Hoja2!$J$37:$L$37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DE-470B-BE4D-1842466A2BC5}"/>
            </c:ext>
          </c:extLst>
        </c:ser>
        <c:ser>
          <c:idx val="1"/>
          <c:order val="1"/>
          <c:tx>
            <c:strRef>
              <c:f>Hoja2!$I$38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Hoja2!$J$36:$L$36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Hoja2!$J$38:$L$38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DE-470B-BE4D-1842466A2BC5}"/>
            </c:ext>
          </c:extLst>
        </c:ser>
        <c:ser>
          <c:idx val="2"/>
          <c:order val="2"/>
          <c:tx>
            <c:strRef>
              <c:f>Hoja2!$I$39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Hoja2!$J$36:$L$36</c:f>
              <c:numCache>
                <c:formatCode>General</c:formatCode>
                <c:ptCount val="3"/>
                <c:pt idx="0">
                  <c:v>2021</c:v>
                </c:pt>
                <c:pt idx="1">
                  <c:v>2020</c:v>
                </c:pt>
                <c:pt idx="2">
                  <c:v>2019</c:v>
                </c:pt>
              </c:numCache>
            </c:numRef>
          </c:cat>
          <c:val>
            <c:numRef>
              <c:f>Hoja2!$J$39:$L$39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0DE-470B-BE4D-1842466A2B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2019984"/>
        <c:axId val="332028720"/>
      </c:barChart>
      <c:catAx>
        <c:axId val="33201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32028720"/>
        <c:crosses val="autoZero"/>
        <c:auto val="1"/>
        <c:lblAlgn val="ctr"/>
        <c:lblOffset val="100"/>
        <c:noMultiLvlLbl val="0"/>
      </c:catAx>
      <c:valAx>
        <c:axId val="332028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3201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9075B-4C28-4B87-9A8D-9FA0E6993BA0}" type="datetimeFigureOut">
              <a:rPr lang="es-MX" smtClean="0"/>
              <a:t>03/09/2022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6EDC4-2C4B-474B-A008-70EEE398EB9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9465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E780B-209B-4A92-BA4C-14E0BAB944BA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51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DE818-B08C-4A4C-B86B-3791DDF79BDE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43200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A1D27-4E37-4EE9-8529-B240635D36BC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27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F16D1-ED2A-45CF-9635-91BC86FB4F3C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426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31A2-BCEC-435E-B5CF-7058FCAF480B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03313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B063-98F2-46D4-896A-CCB5EE0F15FD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1830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591A-9FAE-43AA-B1C6-B364C54039A5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92186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B020-48F6-44EA-A42B-15555F546E69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71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9639-B9EB-4C09-B740-ECCAA0AE01E2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40459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8A783-89EE-4DFE-842F-930433A8D385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6710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CF3AA-422A-48B2-8652-B2FEAB3C2C1C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0511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275CE-A7A4-41B1-B703-19A50B31FA5D}" type="datetime1">
              <a:rPr lang="es-ES_tradnl" smtClean="0"/>
              <a:t>03/09/2022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02DB-5781-F943-94F9-873A9A973557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2008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image" Target="../media/image5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4.png"/><Relationship Id="rId16" Type="http://schemas.openxmlformats.org/officeDocument/2006/relationships/image" Target="../media/image17.jpe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jpeg"/><Relationship Id="rId4" Type="http://schemas.microsoft.com/office/2007/relationships/hdphoto" Target="../media/hdphoto1.wdp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FFB6391-6E0F-4046-8A48-6EF5423E2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82B33E2-CD15-4B6B-94C1-4C6AB442D2B9}"/>
              </a:ext>
            </a:extLst>
          </p:cNvPr>
          <p:cNvSpPr txBox="1"/>
          <p:nvPr/>
        </p:nvSpPr>
        <p:spPr>
          <a:xfrm>
            <a:off x="2882349" y="3358207"/>
            <a:ext cx="571168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ANÁLISIS DE TENDENCIAS:</a:t>
            </a:r>
          </a:p>
          <a:p>
            <a:pPr algn="ctr"/>
            <a:r>
              <a:rPr lang="es-MX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Benchmarking grupos pares</a:t>
            </a:r>
          </a:p>
          <a:p>
            <a:pPr algn="ctr"/>
            <a:endParaRPr lang="es-MX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8AD1670-DD72-4F5A-94C8-1BCEB1B15B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9FFCD"/>
              </a:clrFrom>
              <a:clrTo>
                <a:srgbClr val="E9FF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2"/>
          <a:stretch/>
        </p:blipFill>
        <p:spPr>
          <a:xfrm>
            <a:off x="2382671" y="990472"/>
            <a:ext cx="6324008" cy="23876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0212CFD-D010-A4C3-26D4-C5B2C7055575}"/>
              </a:ext>
            </a:extLst>
          </p:cNvPr>
          <p:cNvSpPr txBox="1"/>
          <p:nvPr/>
        </p:nvSpPr>
        <p:spPr>
          <a:xfrm>
            <a:off x="2438992" y="5596235"/>
            <a:ext cx="6211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Ludyn Tatiana Pinzón Cáceres</a:t>
            </a:r>
          </a:p>
          <a:p>
            <a:pPr algn="ctr"/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Tutor: </a:t>
            </a:r>
            <a:r>
              <a:rPr lang="es-MX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Dr</a:t>
            </a: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dugi" panose="020B0502040204020203" pitchFamily="34" charset="0"/>
                <a:ea typeface="Gadugi" panose="020B0502040204020203" pitchFamily="34" charset="0"/>
              </a:rPr>
              <a:t> Edgar Ricardo Oviedo </a:t>
            </a:r>
          </a:p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32380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6C3B15FD-35B9-9147-36F2-89D7501F0D77}"/>
              </a:ext>
            </a:extLst>
          </p:cNvPr>
          <p:cNvSpPr txBox="1">
            <a:spLocks/>
          </p:cNvSpPr>
          <p:nvPr/>
        </p:nvSpPr>
        <p:spPr>
          <a:xfrm>
            <a:off x="943708" y="5176"/>
            <a:ext cx="10515600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Objetivos grupos pares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F48590E-0DCC-3705-5E9B-EC64E45CD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10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E7B05C6-D6D3-B7C4-3450-623DC1E1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11" t="6301" r="10539" b="14086"/>
          <a:stretch/>
        </p:blipFill>
        <p:spPr>
          <a:xfrm>
            <a:off x="496957" y="1079017"/>
            <a:ext cx="10515600" cy="545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49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B91331DD-D050-2B3C-A02D-68CAEAFA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11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36B1539-9CAC-97E9-8200-7E06301D05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3" t="7536" r="4130" b="16328"/>
          <a:stretch/>
        </p:blipFill>
        <p:spPr>
          <a:xfrm>
            <a:off x="583096" y="993912"/>
            <a:ext cx="11105321" cy="522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88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48328724-A755-1134-0DE5-FC9125EA4F49}"/>
              </a:ext>
            </a:extLst>
          </p:cNvPr>
          <p:cNvSpPr txBox="1">
            <a:spLocks/>
          </p:cNvSpPr>
          <p:nvPr/>
        </p:nvSpPr>
        <p:spPr>
          <a:xfrm>
            <a:off x="943708" y="5176"/>
            <a:ext cx="10515600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Comparativo de publicaciones científicas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5F5EBABD-187E-02F9-3272-B5F581C0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12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8" name="Gráfico 17">
            <a:extLst>
              <a:ext uri="{FF2B5EF4-FFF2-40B4-BE49-F238E27FC236}">
                <a16:creationId xmlns:a16="http://schemas.microsoft.com/office/drawing/2014/main" id="{CF00C951-916F-59A7-1A4E-F158147072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886346"/>
              </p:ext>
            </p:extLst>
          </p:nvPr>
        </p:nvGraphicFramePr>
        <p:xfrm>
          <a:off x="195470" y="713477"/>
          <a:ext cx="8600661" cy="600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9754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122750AC-1C6F-85C7-2038-200E5A40B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13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9EC39D38-3983-DC65-54E0-68CE1094E0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339130"/>
              </p:ext>
            </p:extLst>
          </p:nvPr>
        </p:nvGraphicFramePr>
        <p:xfrm>
          <a:off x="212035" y="476112"/>
          <a:ext cx="6341165" cy="5905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EED87E94-9397-BC85-BD38-DAE40DCF76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6263564"/>
              </p:ext>
            </p:extLst>
          </p:nvPr>
        </p:nvGraphicFramePr>
        <p:xfrm>
          <a:off x="6553200" y="476112"/>
          <a:ext cx="5638800" cy="5659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89270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>
            <a:extLst>
              <a:ext uri="{FF2B5EF4-FFF2-40B4-BE49-F238E27FC236}">
                <a16:creationId xmlns:a16="http://schemas.microsoft.com/office/drawing/2014/main" id="{6BD342D8-26FE-CC89-85EB-69EC43EEE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40704"/>
            <a:ext cx="231154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MX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endParaRPr kumimoji="0" lang="es-MX" altLang="es-MX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8F1E92AB-E5A8-8383-51A9-1E7EFCB3D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498047" y="6436471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14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7" name="Gráfico 26">
            <a:extLst>
              <a:ext uri="{FF2B5EF4-FFF2-40B4-BE49-F238E27FC236}">
                <a16:creationId xmlns:a16="http://schemas.microsoft.com/office/drawing/2014/main" id="{7F702869-1CAF-C307-9CFF-79237B11CF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4089201"/>
              </p:ext>
            </p:extLst>
          </p:nvPr>
        </p:nvGraphicFramePr>
        <p:xfrm>
          <a:off x="1643269" y="954156"/>
          <a:ext cx="5154661" cy="4240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71232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4DFD775-95A3-F70B-F94F-4529ED9A5673}"/>
              </a:ext>
            </a:extLst>
          </p:cNvPr>
          <p:cNvSpPr txBox="1">
            <a:spLocks/>
          </p:cNvSpPr>
          <p:nvPr/>
        </p:nvSpPr>
        <p:spPr>
          <a:xfrm>
            <a:off x="1524000" y="157897"/>
            <a:ext cx="9144000" cy="657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</a:rPr>
              <a:t>Comparativo de retos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22045CDD-38AE-6A98-2AA2-B2379AB38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9450" y="5859737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15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E9BB11B1-1035-820E-191A-AC887CB3A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0" r="3152"/>
          <a:stretch/>
        </p:blipFill>
        <p:spPr>
          <a:xfrm>
            <a:off x="1073426" y="815700"/>
            <a:ext cx="10045147" cy="594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34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136DEAC7-D135-E810-BFBF-A7B14B7D96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0091" y="1096755"/>
            <a:ext cx="8347091" cy="4695239"/>
          </a:xfr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56CAE58-B2C9-EBF4-527B-B9E7D8F6C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16</a:t>
            </a:fld>
            <a:endParaRPr lang="es-ES_tradnl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441F107-9711-5F95-61A6-EEF90A7A7920}"/>
              </a:ext>
            </a:extLst>
          </p:cNvPr>
          <p:cNvSpPr txBox="1">
            <a:spLocks/>
          </p:cNvSpPr>
          <p:nvPr/>
        </p:nvSpPr>
        <p:spPr>
          <a:xfrm>
            <a:off x="1524000" y="349260"/>
            <a:ext cx="9144000" cy="657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</a:rPr>
              <a:t>Retos GPH</a:t>
            </a:r>
          </a:p>
        </p:txBody>
      </p:sp>
    </p:spTree>
    <p:extLst>
      <p:ext uri="{BB962C8B-B14F-4D97-AF65-F5344CB8AC3E}">
        <p14:creationId xmlns:p14="http://schemas.microsoft.com/office/powerpoint/2010/main" val="770729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CCC5A91-EACA-E840-8217-9D0BBE923C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279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77686"/>
            <a:ext cx="9144000" cy="1073427"/>
          </a:xfrm>
        </p:spPr>
        <p:txBody>
          <a:bodyPr>
            <a:normAutofit/>
          </a:bodyPr>
          <a:lstStyle/>
          <a:p>
            <a:r>
              <a:rPr lang="es-ES_tradnl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</a:rPr>
              <a:t>Factores de benchmarking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2199861"/>
            <a:ext cx="9144000" cy="3988904"/>
          </a:xfrm>
        </p:spPr>
        <p:txBody>
          <a:bodyPr/>
          <a:lstStyle/>
          <a:p>
            <a:pPr marL="457200" indent="-457200" algn="l">
              <a:buAutoNum type="arabicPeriod"/>
            </a:pPr>
            <a:r>
              <a:rPr lang="es-ES_tradnl" dirty="0">
                <a:latin typeface="Segoe UI" panose="020B0502040204020203" pitchFamily="34" charset="0"/>
                <a:cs typeface="Segoe UI" panose="020B0502040204020203" pitchFamily="34" charset="0"/>
              </a:rPr>
              <a:t>Caracterización de grupos pares</a:t>
            </a:r>
          </a:p>
          <a:p>
            <a:pPr marL="457200" indent="-457200" algn="l">
              <a:buAutoNum type="arabicPeriod"/>
            </a:pPr>
            <a:r>
              <a:rPr lang="es-ES_tradnl" dirty="0">
                <a:latin typeface="Segoe UI" panose="020B0502040204020203" pitchFamily="34" charset="0"/>
                <a:cs typeface="Segoe UI" panose="020B0502040204020203" pitchFamily="34" charset="0"/>
              </a:rPr>
              <a:t>Comparativo de líneas de investigación</a:t>
            </a:r>
          </a:p>
          <a:p>
            <a:pPr marL="457200" indent="-457200" algn="l">
              <a:buAutoNum type="arabicPeriod"/>
            </a:pPr>
            <a:r>
              <a:rPr lang="es-ES_tradnl" dirty="0">
                <a:latin typeface="Segoe UI" panose="020B0502040204020203" pitchFamily="34" charset="0"/>
                <a:cs typeface="Segoe UI" panose="020B0502040204020203" pitchFamily="34" charset="0"/>
              </a:rPr>
              <a:t>Comparativo de retos trazados</a:t>
            </a:r>
          </a:p>
          <a:p>
            <a:pPr marL="457200" indent="-457200" algn="l">
              <a:buAutoNum type="arabicPeriod"/>
            </a:pPr>
            <a:r>
              <a:rPr lang="es-ES_tradnl" dirty="0">
                <a:latin typeface="Segoe UI" panose="020B0502040204020203" pitchFamily="34" charset="0"/>
                <a:cs typeface="Segoe UI" panose="020B0502040204020203" pitchFamily="34" charset="0"/>
              </a:rPr>
              <a:t>Comparativo de producción científica</a:t>
            </a:r>
          </a:p>
        </p:txBody>
      </p:sp>
    </p:spTree>
    <p:extLst>
      <p:ext uri="{BB962C8B-B14F-4D97-AF65-F5344CB8AC3E}">
        <p14:creationId xmlns:p14="http://schemas.microsoft.com/office/powerpoint/2010/main" val="59591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6203A3-4F39-6055-EE46-CB479AC29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6099"/>
            <a:ext cx="10515600" cy="708301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Caracterización de grupos de investigación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B8C72B1-62DC-0BC2-911E-5DF4314F3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08394"/>
            <a:ext cx="2743200" cy="513081"/>
          </a:xfrm>
        </p:spPr>
        <p:txBody>
          <a:bodyPr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fld>
            <a:endParaRPr lang="es-ES_tradnl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riángulo isósceles 4">
            <a:extLst>
              <a:ext uri="{FF2B5EF4-FFF2-40B4-BE49-F238E27FC236}">
                <a16:creationId xmlns:a16="http://schemas.microsoft.com/office/drawing/2014/main" id="{5E5D55A8-00AE-787D-2B0A-6E2E09FC833A}"/>
              </a:ext>
            </a:extLst>
          </p:cNvPr>
          <p:cNvSpPr/>
          <p:nvPr/>
        </p:nvSpPr>
        <p:spPr>
          <a:xfrm>
            <a:off x="334434" y="1108364"/>
            <a:ext cx="1454609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Ambiente</a:t>
            </a:r>
          </a:p>
        </p:txBody>
      </p:sp>
      <p:sp>
        <p:nvSpPr>
          <p:cNvPr id="17" name="Triángulo isósceles 4">
            <a:extLst>
              <a:ext uri="{FF2B5EF4-FFF2-40B4-BE49-F238E27FC236}">
                <a16:creationId xmlns:a16="http://schemas.microsoft.com/office/drawing/2014/main" id="{4302F2AB-3B3C-DF7E-FF97-3C86FD5A667D}"/>
              </a:ext>
            </a:extLst>
          </p:cNvPr>
          <p:cNvSpPr/>
          <p:nvPr/>
        </p:nvSpPr>
        <p:spPr>
          <a:xfrm>
            <a:off x="353101" y="2183679"/>
            <a:ext cx="1454609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Recursos</a:t>
            </a:r>
            <a:r>
              <a:rPr lang="es-MX" sz="28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Hídricos</a:t>
            </a:r>
          </a:p>
        </p:txBody>
      </p:sp>
      <p:sp>
        <p:nvSpPr>
          <p:cNvPr id="18" name="Triángulo isósceles 4">
            <a:extLst>
              <a:ext uri="{FF2B5EF4-FFF2-40B4-BE49-F238E27FC236}">
                <a16:creationId xmlns:a16="http://schemas.microsoft.com/office/drawing/2014/main" id="{2A00DBDB-D6CA-70C9-BB4F-025BE399AB6A}"/>
              </a:ext>
            </a:extLst>
          </p:cNvPr>
          <p:cNvSpPr/>
          <p:nvPr/>
        </p:nvSpPr>
        <p:spPr>
          <a:xfrm>
            <a:off x="334434" y="3265013"/>
            <a:ext cx="1860012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Contaminación</a:t>
            </a:r>
          </a:p>
        </p:txBody>
      </p:sp>
      <p:graphicFrame>
        <p:nvGraphicFramePr>
          <p:cNvPr id="21" name="Gráfico 20">
            <a:extLst>
              <a:ext uri="{FF2B5EF4-FFF2-40B4-BE49-F238E27FC236}">
                <a16:creationId xmlns:a16="http://schemas.microsoft.com/office/drawing/2014/main" id="{696958C8-830D-8FCF-16F5-E3E1DADFDD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1064610"/>
              </p:ext>
            </p:extLst>
          </p:nvPr>
        </p:nvGraphicFramePr>
        <p:xfrm>
          <a:off x="2729948" y="781878"/>
          <a:ext cx="9127618" cy="5870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riángulo isósceles 4">
            <a:extLst>
              <a:ext uri="{FF2B5EF4-FFF2-40B4-BE49-F238E27FC236}">
                <a16:creationId xmlns:a16="http://schemas.microsoft.com/office/drawing/2014/main" id="{82A5D2E1-0BE6-1ABA-056E-C7D02108E4D8}"/>
              </a:ext>
            </a:extLst>
          </p:cNvPr>
          <p:cNvSpPr/>
          <p:nvPr/>
        </p:nvSpPr>
        <p:spPr>
          <a:xfrm>
            <a:off x="334434" y="4212540"/>
            <a:ext cx="1646611" cy="708302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Saneamiento</a:t>
            </a:r>
          </a:p>
        </p:txBody>
      </p:sp>
      <p:sp>
        <p:nvSpPr>
          <p:cNvPr id="24" name="Triángulo isósceles 4">
            <a:extLst>
              <a:ext uri="{FF2B5EF4-FFF2-40B4-BE49-F238E27FC236}">
                <a16:creationId xmlns:a16="http://schemas.microsoft.com/office/drawing/2014/main" id="{AD7B6F9A-D608-9D92-383C-956390A3065B}"/>
              </a:ext>
            </a:extLst>
          </p:cNvPr>
          <p:cNvSpPr/>
          <p:nvPr/>
        </p:nvSpPr>
        <p:spPr>
          <a:xfrm>
            <a:off x="356065" y="5196635"/>
            <a:ext cx="1374099" cy="811229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Agua</a:t>
            </a:r>
          </a:p>
        </p:txBody>
      </p:sp>
    </p:spTree>
    <p:extLst>
      <p:ext uri="{BB962C8B-B14F-4D97-AF65-F5344CB8AC3E}">
        <p14:creationId xmlns:p14="http://schemas.microsoft.com/office/powerpoint/2010/main" val="292177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6" name="Picture 28" descr="Afacom - UPB de Montería tiene abierta convocatoria docente">
            <a:extLst>
              <a:ext uri="{FF2B5EF4-FFF2-40B4-BE49-F238E27FC236}">
                <a16:creationId xmlns:a16="http://schemas.microsoft.com/office/drawing/2014/main" id="{E2950DC5-CB96-CBA5-E518-75E6C22D8A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9" r="10116" b="19173"/>
          <a:stretch/>
        </p:blipFill>
        <p:spPr bwMode="auto">
          <a:xfrm>
            <a:off x="2266814" y="1365317"/>
            <a:ext cx="1664625" cy="93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2DCFA8-5A59-9954-C4C1-6EC54ACA7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4</a:t>
            </a:fld>
            <a:endParaRPr lang="es-ES_tradnl"/>
          </a:p>
        </p:txBody>
      </p:sp>
      <p:pic>
        <p:nvPicPr>
          <p:cNvPr id="2050" name="Picture 2" descr="Mapa Web - Mapa De Colombia Con Nariño, HD Png Download - 567x662(#4152290)  - PngFind">
            <a:extLst>
              <a:ext uri="{FF2B5EF4-FFF2-40B4-BE49-F238E27FC236}">
                <a16:creationId xmlns:a16="http://schemas.microsoft.com/office/drawing/2014/main" id="{071FF519-C154-B7E4-87E0-3020B8FF1C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11" t="6309" r="25167" b="9109"/>
          <a:stretch/>
        </p:blipFill>
        <p:spPr bwMode="auto">
          <a:xfrm>
            <a:off x="3329157" y="-159026"/>
            <a:ext cx="4682710" cy="701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Universidad de la Costa - Wikipedia, la enciclopedia libre">
            <a:extLst>
              <a:ext uri="{FF2B5EF4-FFF2-40B4-BE49-F238E27FC236}">
                <a16:creationId xmlns:a16="http://schemas.microsoft.com/office/drawing/2014/main" id="{6D4BB26E-0483-1C64-1B12-6AFA779C0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460" y="738003"/>
            <a:ext cx="1675776" cy="83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Universidad Simon Bolivar – CEA Digital law">
            <a:extLst>
              <a:ext uri="{FF2B5EF4-FFF2-40B4-BE49-F238E27FC236}">
                <a16:creationId xmlns:a16="http://schemas.microsoft.com/office/drawing/2014/main" id="{5C4267AD-9653-C672-000D-EF0D4994B8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6" r="2974" b="15356"/>
          <a:stretch/>
        </p:blipFill>
        <p:spPr bwMode="auto">
          <a:xfrm>
            <a:off x="2612705" y="151377"/>
            <a:ext cx="1192481" cy="84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Universidad de Cartagena">
            <a:extLst>
              <a:ext uri="{FF2B5EF4-FFF2-40B4-BE49-F238E27FC236}">
                <a16:creationId xmlns:a16="http://schemas.microsoft.com/office/drawing/2014/main" id="{B5237360-9A98-FACD-F8BA-A4EE9AE95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465" y="116367"/>
            <a:ext cx="839389" cy="83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Universidad de los Andes | d-a-ch Colombia">
            <a:extLst>
              <a:ext uri="{FF2B5EF4-FFF2-40B4-BE49-F238E27FC236}">
                <a16:creationId xmlns:a16="http://schemas.microsoft.com/office/drawing/2014/main" id="{3A0922C0-2EB9-489F-2FF9-CF1347DB7F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3" t="34641" r="15044" b="30856"/>
          <a:stretch/>
        </p:blipFill>
        <p:spPr bwMode="auto">
          <a:xfrm>
            <a:off x="7733803" y="2703444"/>
            <a:ext cx="2006545" cy="62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Universidad de Córdoba (Colombia) - Wikipedia, la enciclopedia libre">
            <a:extLst>
              <a:ext uri="{FF2B5EF4-FFF2-40B4-BE49-F238E27FC236}">
                <a16:creationId xmlns:a16="http://schemas.microsoft.com/office/drawing/2014/main" id="{EA07572E-F4DE-F8C6-F639-ACB097724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09" y="197258"/>
            <a:ext cx="839390" cy="118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ategory:Universidad Nacional de Colombia, Manizales - Wikimedia Commons">
            <a:extLst>
              <a:ext uri="{FF2B5EF4-FFF2-40B4-BE49-F238E27FC236}">
                <a16:creationId xmlns:a16="http://schemas.microsoft.com/office/drawing/2014/main" id="{71E1C8FD-741F-F10C-9E5B-5FA30927B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726" y="2352342"/>
            <a:ext cx="1442653" cy="63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Universidad de Antioquia - Wikipedia, la enciclopedia libre">
            <a:extLst>
              <a:ext uri="{FF2B5EF4-FFF2-40B4-BE49-F238E27FC236}">
                <a16:creationId xmlns:a16="http://schemas.microsoft.com/office/drawing/2014/main" id="{56A15BE2-3CE2-7438-944B-CF9D16775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701" y="2887842"/>
            <a:ext cx="706641" cy="87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Logo Universidad de la Salle - Consejo Profesional Nacional de Arquitectura  y sus Profesiones Auxiliares">
            <a:extLst>
              <a:ext uri="{FF2B5EF4-FFF2-40B4-BE49-F238E27FC236}">
                <a16:creationId xmlns:a16="http://schemas.microsoft.com/office/drawing/2014/main" id="{0CDC43E0-1A49-ED19-DB8A-1A35B901C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05" y="2194450"/>
            <a:ext cx="1185930" cy="31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Universidad de Ciencias Aplicadas y Ambientales y Todos sus Programas">
            <a:extLst>
              <a:ext uri="{FF2B5EF4-FFF2-40B4-BE49-F238E27FC236}">
                <a16:creationId xmlns:a16="http://schemas.microsoft.com/office/drawing/2014/main" id="{A2DFDA3F-12E3-6406-BE83-74630A5AE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972" y="3317712"/>
            <a:ext cx="1006737" cy="100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Universidad Pedagógica y Tecnológica de Colombia - Wikipedia, la  enciclopedia libre">
            <a:extLst>
              <a:ext uri="{FF2B5EF4-FFF2-40B4-BE49-F238E27FC236}">
                <a16:creationId xmlns:a16="http://schemas.microsoft.com/office/drawing/2014/main" id="{CF57CC35-6E80-04AF-34F2-E959C1029F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006" y="1863956"/>
            <a:ext cx="1368784" cy="64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Universidad Eafit – Bureau">
            <a:extLst>
              <a:ext uri="{FF2B5EF4-FFF2-40B4-BE49-F238E27FC236}">
                <a16:creationId xmlns:a16="http://schemas.microsoft.com/office/drawing/2014/main" id="{D972090B-7981-7E63-E641-DAB770234A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28" b="30213"/>
          <a:stretch/>
        </p:blipFill>
        <p:spPr bwMode="auto">
          <a:xfrm>
            <a:off x="9731602" y="1691605"/>
            <a:ext cx="2386873" cy="100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Universidad Nacional de Colombia : Oceanicos - Facultad de Minas - Sede  Medellín - Prueba capacitación">
            <a:extLst>
              <a:ext uri="{FF2B5EF4-FFF2-40B4-BE49-F238E27FC236}">
                <a16:creationId xmlns:a16="http://schemas.microsoft.com/office/drawing/2014/main" id="{D497FCD8-0D5B-A3EC-0B71-964F250DB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878" y="3083664"/>
            <a:ext cx="1342447" cy="79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Universidad Pontificia Bolivariana - Bucaramanga | Red Académica de Diseño">
            <a:extLst>
              <a:ext uri="{FF2B5EF4-FFF2-40B4-BE49-F238E27FC236}">
                <a16:creationId xmlns:a16="http://schemas.microsoft.com/office/drawing/2014/main" id="{F2A3F081-637C-0FFD-F205-0BB94BC89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834" y="1205412"/>
            <a:ext cx="1675776" cy="67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RESEÑA HISTORICA DE LA UNIVERSIDAD DE BOYACÁ timeline | Timetoast">
            <a:extLst>
              <a:ext uri="{FF2B5EF4-FFF2-40B4-BE49-F238E27FC236}">
                <a16:creationId xmlns:a16="http://schemas.microsoft.com/office/drawing/2014/main" id="{6E502D6B-9DD9-1C81-9065-8F4D844F4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581" y="1165175"/>
            <a:ext cx="719983" cy="84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UMB - Universidad Manuela Beltrán | Carreras y Matrícula 2022">
            <a:extLst>
              <a:ext uri="{FF2B5EF4-FFF2-40B4-BE49-F238E27FC236}">
                <a16:creationId xmlns:a16="http://schemas.microsoft.com/office/drawing/2014/main" id="{16F637B1-7C6E-B73D-E01F-3E8DDB5E3F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7" t="4211" r="8750" b="1980"/>
          <a:stretch/>
        </p:blipFill>
        <p:spPr bwMode="auto">
          <a:xfrm>
            <a:off x="9785553" y="2790283"/>
            <a:ext cx="1139485" cy="134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Universidad del Valle - Wikipedia, la enciclopedia libre">
            <a:extLst>
              <a:ext uri="{FF2B5EF4-FFF2-40B4-BE49-F238E27FC236}">
                <a16:creationId xmlns:a16="http://schemas.microsoft.com/office/drawing/2014/main" id="{B3469DBC-072F-F93C-6617-B99F834AA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096" y="2171421"/>
            <a:ext cx="783921" cy="111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Universidad El Bosque - Wikipedia, la enciclopedia libre">
            <a:extLst>
              <a:ext uri="{FF2B5EF4-FFF2-40B4-BE49-F238E27FC236}">
                <a16:creationId xmlns:a16="http://schemas.microsoft.com/office/drawing/2014/main" id="{621E1AB1-9594-B071-94C7-317588E61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472" y="3542853"/>
            <a:ext cx="1101319" cy="99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>
            <a:extLst>
              <a:ext uri="{FF2B5EF4-FFF2-40B4-BE49-F238E27FC236}">
                <a16:creationId xmlns:a16="http://schemas.microsoft.com/office/drawing/2014/main" id="{FFFA1B04-3F45-39AE-93CD-07869A5B2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42" y="3308908"/>
            <a:ext cx="1518568" cy="90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BC74590-F328-A7EF-0EB6-3B1255CE0D6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02476" y="3799798"/>
            <a:ext cx="1063460" cy="106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23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2D1C9092-1B5A-59B8-7BE2-042A5572B736}"/>
              </a:ext>
            </a:extLst>
          </p:cNvPr>
          <p:cNvSpPr txBox="1"/>
          <p:nvPr/>
        </p:nvSpPr>
        <p:spPr>
          <a:xfrm>
            <a:off x="8334365" y="1675941"/>
            <a:ext cx="2864973" cy="2462213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Control de la contaminación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Dinámica de contaminantes y química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Salud pública y contaminación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Diagnóstico y Evaluación de la Contaminación Ambiental e Impacto en la Salud Humana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ambiental y salud.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66393B3C-0E0B-4879-A20E-26D18E4AA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9545"/>
            <a:ext cx="10515600" cy="708301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Comparativo líneas de investigación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DBD7A6F-134D-3592-51B7-43619A073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fld>
            <a:endParaRPr lang="es-ES_tradnl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F464C0E-A094-D6C8-25C1-DD470104961D}"/>
              </a:ext>
            </a:extLst>
          </p:cNvPr>
          <p:cNvSpPr txBox="1"/>
          <p:nvPr/>
        </p:nvSpPr>
        <p:spPr>
          <a:xfrm>
            <a:off x="4558122" y="3557794"/>
            <a:ext cx="3351769" cy="2893100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y manejo sostenible de residuos sólidos, peligrosos y sitios contaminados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y sostenibilidad ambiental: administración y gestión socio-ambiental, ciencia y tecnología para la sostenibilidad ambiental, estudios e investigaciones en atmosfera, cultura y educación para la sostenibilidad humana, gestión integral de recursos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Toxicología y gestión ambiental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FE7F915-3471-B7DB-A40E-BB52E4213D47}"/>
              </a:ext>
            </a:extLst>
          </p:cNvPr>
          <p:cNvSpPr txBox="1"/>
          <p:nvPr/>
        </p:nvSpPr>
        <p:spPr>
          <a:xfrm>
            <a:off x="8307860" y="4540468"/>
            <a:ext cx="3167270" cy="1600438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y simulación de procesos ambientales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aplicada a la ingeniería sanitaria y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de procesos químicos y de calidad ambiental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D87E221-7730-40B2-4A28-BE9006F523D4}"/>
              </a:ext>
            </a:extLst>
          </p:cNvPr>
          <p:cNvSpPr txBox="1"/>
          <p:nvPr/>
        </p:nvSpPr>
        <p:spPr>
          <a:xfrm>
            <a:off x="4558122" y="1699769"/>
            <a:ext cx="2743199" cy="1600438"/>
          </a:xfrm>
          <a:prstGeom prst="rect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Saneamiento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Básico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Ambiental y educación en higiene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Sistemas individuales de saneamiento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saneamiento ecológico.</a:t>
            </a:r>
            <a:endParaRPr lang="es-MX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9E5B60E-9D4A-F288-D9C9-32C029865F38}"/>
              </a:ext>
            </a:extLst>
          </p:cNvPr>
          <p:cNvSpPr txBox="1"/>
          <p:nvPr/>
        </p:nvSpPr>
        <p:spPr>
          <a:xfrm>
            <a:off x="660105" y="1915212"/>
            <a:ext cx="2864973" cy="1384995"/>
          </a:xfrm>
          <a:prstGeom prst="rect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Hidrología, meteorología, y variabilidad climática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Hidrología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Estocástica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Meteorología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Recursos hídricos e hidrología.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ABE1B18-05E1-3D15-80C5-D37DFEB6E7EA}"/>
              </a:ext>
            </a:extLst>
          </p:cNvPr>
          <p:cNvSpPr txBox="1"/>
          <p:nvPr/>
        </p:nvSpPr>
        <p:spPr>
          <a:xfrm>
            <a:off x="992662" y="1306609"/>
            <a:ext cx="2199860" cy="36933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Recursos Hídricos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23E8350-C680-C9CA-9A30-FDB7F77F6B95}"/>
              </a:ext>
            </a:extLst>
          </p:cNvPr>
          <p:cNvSpPr txBox="1"/>
          <p:nvPr/>
        </p:nvSpPr>
        <p:spPr>
          <a:xfrm>
            <a:off x="6410740" y="1245525"/>
            <a:ext cx="2199860" cy="36933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Ambiental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E243A6C-7F7F-254A-D500-E5238B357F4D}"/>
              </a:ext>
            </a:extLst>
          </p:cNvPr>
          <p:cNvSpPr txBox="1"/>
          <p:nvPr/>
        </p:nvSpPr>
        <p:spPr>
          <a:xfrm>
            <a:off x="660106" y="3636706"/>
            <a:ext cx="2921295" cy="2893100"/>
          </a:xfrm>
          <a:prstGeom prst="rect">
            <a:avLst/>
          </a:prstGeom>
          <a:ln w="190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Calidad y alternativas de tratamiento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de la calidad del agua y suelo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Fuentes de contaminación de recursos hídricos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de la calidad y cantidad del agua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Calidad del agua en redes de distribución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Mejoramiento de la calidad del agua.</a:t>
            </a:r>
          </a:p>
        </p:txBody>
      </p:sp>
    </p:spTree>
    <p:extLst>
      <p:ext uri="{BB962C8B-B14F-4D97-AF65-F5344CB8AC3E}">
        <p14:creationId xmlns:p14="http://schemas.microsoft.com/office/powerpoint/2010/main" val="2195538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B4EC3B7-BE3A-0EFF-E2D1-A1C617F22E9B}"/>
              </a:ext>
            </a:extLst>
          </p:cNvPr>
          <p:cNvSpPr txBox="1">
            <a:spLocks/>
          </p:cNvSpPr>
          <p:nvPr/>
        </p:nvSpPr>
        <p:spPr>
          <a:xfrm>
            <a:off x="838200" y="166342"/>
            <a:ext cx="10515600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Líneas de investigación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5853B5F-9347-0704-8240-5D60EECD0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6</a:t>
            </a:fld>
            <a:endParaRPr lang="es-ES_tradnl" sz="1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AD9492-FC2A-5932-ACE6-835D2FA86511}"/>
              </a:ext>
            </a:extLst>
          </p:cNvPr>
          <p:cNvSpPr txBox="1"/>
          <p:nvPr/>
        </p:nvSpPr>
        <p:spPr>
          <a:xfrm>
            <a:off x="574241" y="2345914"/>
            <a:ext cx="3772472" cy="2462213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Manejo sostenible de sistemas de abastecimiento.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Tratamiento, generación y disposición final y aprovechamiento de subproductos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Ingeniería Ecológica para el manejo sostenible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Métodos naturales para el tratamiento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Reúso y subproductos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Tratamiento anaerobio.. domesticas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Fitorremediación de aguas domésticas e industriales.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3DEDE49-2D85-4654-63CD-C7C24307D4C8}"/>
              </a:ext>
            </a:extLst>
          </p:cNvPr>
          <p:cNvSpPr txBox="1"/>
          <p:nvPr/>
        </p:nvSpPr>
        <p:spPr>
          <a:xfrm>
            <a:off x="1232453" y="1785191"/>
            <a:ext cx="2199860" cy="36933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Aguas residuales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C1D848-B7C3-59B4-D4D3-E15D3035A550}"/>
              </a:ext>
            </a:extLst>
          </p:cNvPr>
          <p:cNvSpPr txBox="1"/>
          <p:nvPr/>
        </p:nvSpPr>
        <p:spPr>
          <a:xfrm>
            <a:off x="6504590" y="2345914"/>
            <a:ext cx="3772472" cy="954107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atmosférica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Calidad del aire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y calidad aire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MX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13B77A3-2833-7BED-3DC9-125126FAA088}"/>
              </a:ext>
            </a:extLst>
          </p:cNvPr>
          <p:cNvSpPr txBox="1"/>
          <p:nvPr/>
        </p:nvSpPr>
        <p:spPr>
          <a:xfrm>
            <a:off x="6504590" y="3604936"/>
            <a:ext cx="2743200" cy="160043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Amenazas Naturales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Desastres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Evaluación de amenazas, vulnerabilidad y riesgo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de fenómenos y amenazas naturales.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del riesgo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A696401-AE9C-1405-3D56-142E8CC0863D}"/>
              </a:ext>
            </a:extLst>
          </p:cNvPr>
          <p:cNvSpPr txBox="1"/>
          <p:nvPr/>
        </p:nvSpPr>
        <p:spPr>
          <a:xfrm>
            <a:off x="7290896" y="1727565"/>
            <a:ext cx="2199860" cy="36933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Ambiental</a:t>
            </a:r>
          </a:p>
        </p:txBody>
      </p:sp>
    </p:spTree>
    <p:extLst>
      <p:ext uri="{BB962C8B-B14F-4D97-AF65-F5344CB8AC3E}">
        <p14:creationId xmlns:p14="http://schemas.microsoft.com/office/powerpoint/2010/main" val="571599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1848B7C-172D-184E-7223-D74261388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B02DB-5781-F943-94F9-873A9A973557}" type="slidenum">
              <a:rPr lang="es-ES_tradnl" smtClean="0"/>
              <a:t>7</a:t>
            </a:fld>
            <a:endParaRPr lang="es-ES_tradnl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1C5686-3569-881B-7CE8-6A793B79327D}"/>
              </a:ext>
            </a:extLst>
          </p:cNvPr>
          <p:cNvSpPr txBox="1"/>
          <p:nvPr/>
        </p:nvSpPr>
        <p:spPr>
          <a:xfrm flipH="1">
            <a:off x="1789041" y="925181"/>
            <a:ext cx="5380384" cy="1600438"/>
          </a:xfrm>
          <a:prstGeom prst="homePlate">
            <a:avLst>
              <a:gd name="adj" fmla="val 15700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Energías renovables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Infraestructura urbana sostenible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Teledetección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Química, biotecnología y nanotecnología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Calidad educativa: didáctica de ciencias exactas y naturales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Electroquímica y química analítica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Biodiversidad</a:t>
            </a:r>
          </a:p>
        </p:txBody>
      </p:sp>
      <p:sp>
        <p:nvSpPr>
          <p:cNvPr id="6" name="Triángulo isósceles 4">
            <a:extLst>
              <a:ext uri="{FF2B5EF4-FFF2-40B4-BE49-F238E27FC236}">
                <a16:creationId xmlns:a16="http://schemas.microsoft.com/office/drawing/2014/main" id="{B3B9405E-D975-3D5E-1703-90A13EE81B75}"/>
              </a:ext>
            </a:extLst>
          </p:cNvPr>
          <p:cNvSpPr/>
          <p:nvPr/>
        </p:nvSpPr>
        <p:spPr>
          <a:xfrm>
            <a:off x="268173" y="1371249"/>
            <a:ext cx="1454609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Ambiente</a:t>
            </a:r>
          </a:p>
        </p:txBody>
      </p:sp>
      <p:sp>
        <p:nvSpPr>
          <p:cNvPr id="7" name="Triángulo isósceles 4">
            <a:extLst>
              <a:ext uri="{FF2B5EF4-FFF2-40B4-BE49-F238E27FC236}">
                <a16:creationId xmlns:a16="http://schemas.microsoft.com/office/drawing/2014/main" id="{87538165-46F3-1848-C789-F2D6E23C4BF3}"/>
              </a:ext>
            </a:extLst>
          </p:cNvPr>
          <p:cNvSpPr/>
          <p:nvPr/>
        </p:nvSpPr>
        <p:spPr>
          <a:xfrm>
            <a:off x="4964321" y="3059043"/>
            <a:ext cx="1454609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Recursos</a:t>
            </a:r>
            <a:r>
              <a:rPr lang="es-MX" sz="28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Hídricos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A0C22AE-79DC-33B9-CF6B-6923EA23086D}"/>
              </a:ext>
            </a:extLst>
          </p:cNvPr>
          <p:cNvSpPr txBox="1"/>
          <p:nvPr/>
        </p:nvSpPr>
        <p:spPr>
          <a:xfrm flipH="1">
            <a:off x="6500375" y="2720697"/>
            <a:ext cx="5380384" cy="1384995"/>
          </a:xfrm>
          <a:prstGeom prst="homePlate">
            <a:avLst>
              <a:gd name="adj" fmla="val 15700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Hidrometeorología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Oceanografía física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Valoración económica, social y ambiental del agua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Modelación, tecnologías y sistemas ambientales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Gestión integral de aguas subterráneas, cuencas hidrográficas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4675E36-2232-5530-B8BD-90A95ED3D205}"/>
              </a:ext>
            </a:extLst>
          </p:cNvPr>
          <p:cNvSpPr txBox="1">
            <a:spLocks/>
          </p:cNvSpPr>
          <p:nvPr/>
        </p:nvSpPr>
        <p:spPr>
          <a:xfrm>
            <a:off x="838200" y="166342"/>
            <a:ext cx="10515600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Líneas de investigación complementarias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97378FA-EE73-C966-71B1-A6602B57E26A}"/>
              </a:ext>
            </a:extLst>
          </p:cNvPr>
          <p:cNvSpPr txBox="1"/>
          <p:nvPr/>
        </p:nvSpPr>
        <p:spPr>
          <a:xfrm flipH="1">
            <a:off x="2128185" y="4823682"/>
            <a:ext cx="5380384" cy="954107"/>
          </a:xfrm>
          <a:prstGeom prst="homePlate">
            <a:avLst>
              <a:gd name="adj" fmla="val 15700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Alcantarillados no convencionales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Microbiología ambiental aplicada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Modelación y análisis de flujos biorreactores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por metales pesados en muestras</a:t>
            </a:r>
          </a:p>
        </p:txBody>
      </p:sp>
      <p:sp>
        <p:nvSpPr>
          <p:cNvPr id="14" name="Triángulo isósceles 4">
            <a:extLst>
              <a:ext uri="{FF2B5EF4-FFF2-40B4-BE49-F238E27FC236}">
                <a16:creationId xmlns:a16="http://schemas.microsoft.com/office/drawing/2014/main" id="{9555AD73-A85F-D5F9-A2B7-D2108CF1A14B}"/>
              </a:ext>
            </a:extLst>
          </p:cNvPr>
          <p:cNvSpPr/>
          <p:nvPr/>
        </p:nvSpPr>
        <p:spPr>
          <a:xfrm>
            <a:off x="481574" y="4946584"/>
            <a:ext cx="1646611" cy="708302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Saneamiento</a:t>
            </a:r>
          </a:p>
        </p:txBody>
      </p:sp>
    </p:spTree>
    <p:extLst>
      <p:ext uri="{BB962C8B-B14F-4D97-AF65-F5344CB8AC3E}">
        <p14:creationId xmlns:p14="http://schemas.microsoft.com/office/powerpoint/2010/main" val="1701515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Icono de engranajes aislado en blanco. Combinación de piñones de colores  verde y oliva. Ilustración vectorial plana para tecnología o innovación  Imagen Vector de stock - Alamy">
            <a:extLst>
              <a:ext uri="{FF2B5EF4-FFF2-40B4-BE49-F238E27FC236}">
                <a16:creationId xmlns:a16="http://schemas.microsoft.com/office/drawing/2014/main" id="{8EB52495-FE35-476E-AF2C-C09BB24F3E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18667" r="16029" b="24362"/>
          <a:stretch/>
        </p:blipFill>
        <p:spPr bwMode="auto">
          <a:xfrm rot="3710921">
            <a:off x="1602237" y="1148515"/>
            <a:ext cx="1645984" cy="150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8E39047B-86D4-4793-8230-DED1AC993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8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riángulo isósceles 4">
            <a:extLst>
              <a:ext uri="{FF2B5EF4-FFF2-40B4-BE49-F238E27FC236}">
                <a16:creationId xmlns:a16="http://schemas.microsoft.com/office/drawing/2014/main" id="{98BAE445-2D89-821A-536A-A22C3E155CFD}"/>
              </a:ext>
            </a:extLst>
          </p:cNvPr>
          <p:cNvSpPr/>
          <p:nvPr/>
        </p:nvSpPr>
        <p:spPr>
          <a:xfrm>
            <a:off x="9780647" y="1494672"/>
            <a:ext cx="1374099" cy="811229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Agua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A60B425-E3AF-6754-1276-629445ACAE87}"/>
              </a:ext>
            </a:extLst>
          </p:cNvPr>
          <p:cNvSpPr txBox="1"/>
          <p:nvPr/>
        </p:nvSpPr>
        <p:spPr>
          <a:xfrm>
            <a:off x="4400263" y="1423232"/>
            <a:ext cx="5380384" cy="954107"/>
          </a:xfrm>
          <a:prstGeom prst="homePlate">
            <a:avLst>
              <a:gd name="adj" fmla="val 15700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Microdinámica fluvial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Microbiología ambiental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Ecotoxicología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Desarrollo territorial y sociedad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9CD6FAC5-8FFA-AB03-9951-C058E5CF075C}"/>
              </a:ext>
            </a:extLst>
          </p:cNvPr>
          <p:cNvSpPr txBox="1"/>
          <p:nvPr/>
        </p:nvSpPr>
        <p:spPr>
          <a:xfrm flipH="1">
            <a:off x="2698029" y="3512446"/>
            <a:ext cx="5380384" cy="1600438"/>
          </a:xfrm>
          <a:prstGeom prst="homePlate">
            <a:avLst>
              <a:gd name="adj" fmla="val 15700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y calidad del suelo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Inocuidad alimentaria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Microbiología ambiental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Residuos sólidos y suelos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Contaminación por metales pesados en muestras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1400" dirty="0">
                <a:latin typeface="Segoe UI" panose="020B0502040204020203" pitchFamily="34" charset="0"/>
                <a:cs typeface="Segoe UI" panose="020B0502040204020203" pitchFamily="34" charset="0"/>
              </a:rPr>
              <a:t>Estudio de nanomateriales para la recuperación de matrices medioambientales</a:t>
            </a:r>
          </a:p>
        </p:txBody>
      </p:sp>
      <p:sp>
        <p:nvSpPr>
          <p:cNvPr id="22" name="Triángulo isósceles 4">
            <a:extLst>
              <a:ext uri="{FF2B5EF4-FFF2-40B4-BE49-F238E27FC236}">
                <a16:creationId xmlns:a16="http://schemas.microsoft.com/office/drawing/2014/main" id="{D765B57B-7E87-DB3F-C8DD-4EE297B5CF59}"/>
              </a:ext>
            </a:extLst>
          </p:cNvPr>
          <p:cNvSpPr/>
          <p:nvPr/>
        </p:nvSpPr>
        <p:spPr>
          <a:xfrm>
            <a:off x="694093" y="3958514"/>
            <a:ext cx="1860012" cy="708301"/>
          </a:xfrm>
          <a:prstGeom prst="flowChartOffpage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1"/>
          <a:lstStyle/>
          <a:p>
            <a:pPr algn="ctr"/>
            <a:r>
              <a:rPr lang="es-MX" sz="2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Contaminación</a:t>
            </a:r>
          </a:p>
        </p:txBody>
      </p:sp>
    </p:spTree>
    <p:extLst>
      <p:ext uri="{BB962C8B-B14F-4D97-AF65-F5344CB8AC3E}">
        <p14:creationId xmlns:p14="http://schemas.microsoft.com/office/powerpoint/2010/main" val="1376563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3423A89B-4FB3-F7FA-4D09-E14FD10ED04B}"/>
              </a:ext>
            </a:extLst>
          </p:cNvPr>
          <p:cNvSpPr txBox="1">
            <a:spLocks/>
          </p:cNvSpPr>
          <p:nvPr/>
        </p:nvSpPr>
        <p:spPr>
          <a:xfrm>
            <a:off x="680575" y="172776"/>
            <a:ext cx="10515600" cy="70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Comparativos de objetivos</a:t>
            </a:r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C5415E8-8BE2-3502-A599-B3B8EFDFC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8155" y="6305221"/>
            <a:ext cx="2743200" cy="365125"/>
          </a:xfrm>
        </p:spPr>
        <p:txBody>
          <a:bodyPr vert="horz" lIns="91440" tIns="45720" rIns="91440" bIns="45720" rtlCol="0" anchor="ctr"/>
          <a:lstStyle/>
          <a:p>
            <a:fld id="{233B02DB-5781-F943-94F9-873A9A973557}" type="slidenum">
              <a:rPr lang="es-ES_tradnl" sz="16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pPr/>
              <a:t>9</a:t>
            </a:fld>
            <a:endParaRPr lang="es-ES_tradnl" sz="16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28D05436-F2C5-BCD5-4158-061C262388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94" r="2930"/>
          <a:stretch/>
        </p:blipFill>
        <p:spPr>
          <a:xfrm>
            <a:off x="995824" y="830209"/>
            <a:ext cx="10200351" cy="561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330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5165</TotalTime>
  <Words>480</Words>
  <Application>Microsoft Office PowerPoint</Application>
  <PresentationFormat>Panorámica</PresentationFormat>
  <Paragraphs>124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7" baseType="lpstr">
      <vt:lpstr>Arial</vt:lpstr>
      <vt:lpstr>Bell MT</vt:lpstr>
      <vt:lpstr>Calibri</vt:lpstr>
      <vt:lpstr>Calibri Light</vt:lpstr>
      <vt:lpstr>Gadugi</vt:lpstr>
      <vt:lpstr>Garamond</vt:lpstr>
      <vt:lpstr>Segoe UI</vt:lpstr>
      <vt:lpstr>Times New Roman</vt:lpstr>
      <vt:lpstr>Wingdings</vt:lpstr>
      <vt:lpstr>Tema de Office</vt:lpstr>
      <vt:lpstr>Presentación de PowerPoint</vt:lpstr>
      <vt:lpstr>Factores de benchmarking</vt:lpstr>
      <vt:lpstr>Caracterización de grupos de investigación</vt:lpstr>
      <vt:lpstr>Presentación de PowerPoint</vt:lpstr>
      <vt:lpstr>Comparativo líneas de investigación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Zona Franka</cp:lastModifiedBy>
  <cp:revision>37</cp:revision>
  <dcterms:created xsi:type="dcterms:W3CDTF">2019-03-06T15:22:16Z</dcterms:created>
  <dcterms:modified xsi:type="dcterms:W3CDTF">2022-09-03T23:54:25Z</dcterms:modified>
</cp:coreProperties>
</file>