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</p:sldIdLst>
  <p:sldSz cx="18288000" cy="10287000"/>
  <p:notesSz cx="6858000" cy="9144000"/>
  <p:embeddedFontLst>
    <p:embeddedFont>
      <p:font typeface="Sugo Classic" charset="1" panose="00000000000000000000"/>
      <p:regular r:id="rId25"/>
    </p:embeddedFont>
    <p:embeddedFont>
      <p:font typeface="Blacker Sans Pro" charset="1" panose="00000500000000000000"/>
      <p:regular r:id="rId26"/>
    </p:embeddedFont>
    <p:embeddedFont>
      <p:font typeface="Blacker Sans Pro Bold" charset="1" panose="00000700000000000000"/>
      <p:regular r:id="rId27"/>
    </p:embeddedFont>
    <p:embeddedFont>
      <p:font typeface="Open Sans" charset="1" panose="020B0606030504020204"/>
      <p:regular r:id="rId28"/>
    </p:embeddedFont>
    <p:embeddedFont>
      <p:font typeface="Open Sans Bold" charset="1" panose="020B0806030504020204"/>
      <p:regular r:id="rId29"/>
    </p:embeddedFont>
    <p:embeddedFont>
      <p:font typeface="Sugo Classic Bold" charset="1" panose="00000000000000000000"/>
      <p:regular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28" Target="fonts/font28.fntdata" Type="http://schemas.openxmlformats.org/officeDocument/2006/relationships/font"/><Relationship Id="rId29" Target="fonts/font29.fntdata" Type="http://schemas.openxmlformats.org/officeDocument/2006/relationships/font"/><Relationship Id="rId3" Target="viewProps.xml" Type="http://schemas.openxmlformats.org/officeDocument/2006/relationships/viewProps"/><Relationship Id="rId30" Target="fonts/font30.fntdata" Type="http://schemas.openxmlformats.org/officeDocument/2006/relationships/font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5.png" Type="http://schemas.openxmlformats.org/officeDocument/2006/relationships/image"/><Relationship Id="rId11" Target="../media/image46.png" Type="http://schemas.openxmlformats.org/officeDocument/2006/relationships/image"/><Relationship Id="rId12" Target="../media/image47.svg" Type="http://schemas.openxmlformats.org/officeDocument/2006/relationships/image"/><Relationship Id="rId2" Target="../media/image37.png" Type="http://schemas.openxmlformats.org/officeDocument/2006/relationships/image"/><Relationship Id="rId3" Target="../media/image38.svg" Type="http://schemas.openxmlformats.org/officeDocument/2006/relationships/image"/><Relationship Id="rId4" Target="../media/image39.png" Type="http://schemas.openxmlformats.org/officeDocument/2006/relationships/image"/><Relationship Id="rId5" Target="../media/image40.svg" Type="http://schemas.openxmlformats.org/officeDocument/2006/relationships/image"/><Relationship Id="rId6" Target="../media/image41.png" Type="http://schemas.openxmlformats.org/officeDocument/2006/relationships/image"/><Relationship Id="rId7" Target="../media/image42.svg" Type="http://schemas.openxmlformats.org/officeDocument/2006/relationships/image"/><Relationship Id="rId8" Target="../media/image43.png" Type="http://schemas.openxmlformats.org/officeDocument/2006/relationships/image"/><Relationship Id="rId9" Target="../media/image44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8.jpeg" Type="http://schemas.openxmlformats.org/officeDocument/2006/relationships/image"/><Relationship Id="rId3" Target="../media/image49.png" Type="http://schemas.openxmlformats.org/officeDocument/2006/relationships/image"/><Relationship Id="rId4" Target="../media/image50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57.png" Type="http://schemas.openxmlformats.org/officeDocument/2006/relationships/image"/><Relationship Id="rId11" Target="../media/image58.svg" Type="http://schemas.openxmlformats.org/officeDocument/2006/relationships/image"/><Relationship Id="rId12" Target="../media/image59.png" Type="http://schemas.openxmlformats.org/officeDocument/2006/relationships/image"/><Relationship Id="rId13" Target="../media/image60.svg" Type="http://schemas.openxmlformats.org/officeDocument/2006/relationships/image"/><Relationship Id="rId14" Target="../media/image61.png" Type="http://schemas.openxmlformats.org/officeDocument/2006/relationships/image"/><Relationship Id="rId15" Target="../media/image62.svg" Type="http://schemas.openxmlformats.org/officeDocument/2006/relationships/image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51.png" Type="http://schemas.openxmlformats.org/officeDocument/2006/relationships/image"/><Relationship Id="rId5" Target="../media/image52.svg" Type="http://schemas.openxmlformats.org/officeDocument/2006/relationships/image"/><Relationship Id="rId6" Target="../media/image53.png" Type="http://schemas.openxmlformats.org/officeDocument/2006/relationships/image"/><Relationship Id="rId7" Target="../media/image54.svg" Type="http://schemas.openxmlformats.org/officeDocument/2006/relationships/image"/><Relationship Id="rId8" Target="../media/image55.png" Type="http://schemas.openxmlformats.org/officeDocument/2006/relationships/image"/><Relationship Id="rId9" Target="../media/image56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65.png" Type="http://schemas.openxmlformats.org/officeDocument/2006/relationships/image"/><Relationship Id="rId11" Target="../media/image66.svg" Type="http://schemas.openxmlformats.org/officeDocument/2006/relationships/image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51.png" Type="http://schemas.openxmlformats.org/officeDocument/2006/relationships/image"/><Relationship Id="rId5" Target="../media/image52.svg" Type="http://schemas.openxmlformats.org/officeDocument/2006/relationships/image"/><Relationship Id="rId6" Target="../media/image53.png" Type="http://schemas.openxmlformats.org/officeDocument/2006/relationships/image"/><Relationship Id="rId7" Target="../media/image54.svg" Type="http://schemas.openxmlformats.org/officeDocument/2006/relationships/image"/><Relationship Id="rId8" Target="../media/image63.png" Type="http://schemas.openxmlformats.org/officeDocument/2006/relationships/image"/><Relationship Id="rId9" Target="../media/image64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7.jpeg" Type="http://schemas.openxmlformats.org/officeDocument/2006/relationships/image"/><Relationship Id="rId3" Target="../media/image68.png" Type="http://schemas.openxmlformats.org/officeDocument/2006/relationships/image"/><Relationship Id="rId4" Target="../media/image69.sv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70.png" Type="http://schemas.openxmlformats.org/officeDocument/2006/relationships/image"/><Relationship Id="rId5" Target="../media/image71.svg" Type="http://schemas.openxmlformats.org/officeDocument/2006/relationships/image"/><Relationship Id="rId6" Target="../media/image72.png" Type="http://schemas.openxmlformats.org/officeDocument/2006/relationships/image"/><Relationship Id="rId7" Target="../media/image73.svg" Type="http://schemas.openxmlformats.org/officeDocument/2006/relationships/image"/><Relationship Id="rId8" Target="../media/image74.png" Type="http://schemas.openxmlformats.org/officeDocument/2006/relationships/image"/><Relationship Id="rId9" Target="../media/image75.sv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6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7.png" Type="http://schemas.openxmlformats.org/officeDocument/2006/relationships/image"/><Relationship Id="rId3" Target="../media/image78.svg" Type="http://schemas.openxmlformats.org/officeDocument/2006/relationships/image"/><Relationship Id="rId4" Target="../media/image37.png" Type="http://schemas.openxmlformats.org/officeDocument/2006/relationships/image"/><Relationship Id="rId5" Target="../media/image38.svg" Type="http://schemas.openxmlformats.org/officeDocument/2006/relationships/image"/><Relationship Id="rId6" Target="../media/image79.png" Type="http://schemas.openxmlformats.org/officeDocument/2006/relationships/image"/><Relationship Id="rId7" Target="../media/image80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7.png" Type="http://schemas.openxmlformats.org/officeDocument/2006/relationships/image"/><Relationship Id="rId3" Target="../media/image78.svg" Type="http://schemas.openxmlformats.org/officeDocument/2006/relationships/image"/><Relationship Id="rId4" Target="../media/image37.png" Type="http://schemas.openxmlformats.org/officeDocument/2006/relationships/image"/><Relationship Id="rId5" Target="../media/image38.svg" Type="http://schemas.openxmlformats.org/officeDocument/2006/relationships/image"/><Relationship Id="rId6" Target="../media/image81.png" Type="http://schemas.openxmlformats.org/officeDocument/2006/relationships/image"/><Relationship Id="rId7" Target="../media/image82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1.png" Type="http://schemas.openxmlformats.org/officeDocument/2006/relationships/image"/><Relationship Id="rId5" Target="../media/image2.svg" Type="http://schemas.openxmlformats.org/officeDocument/2006/relationships/image"/><Relationship Id="rId6" Target="../media/image83.png" Type="http://schemas.openxmlformats.org/officeDocument/2006/relationships/image"/><Relationship Id="rId7" Target="../media/image84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10.svg" Type="http://schemas.openxmlformats.org/officeDocument/2006/relationships/image"/><Relationship Id="rId4" Target="../media/image11.png" Type="http://schemas.openxmlformats.org/officeDocument/2006/relationships/image"/><Relationship Id="rId5" Target="../media/image12.svg" Type="http://schemas.openxmlformats.org/officeDocument/2006/relationships/image"/><Relationship Id="rId6" Target="../media/image13.png" Type="http://schemas.openxmlformats.org/officeDocument/2006/relationships/image"/><Relationship Id="rId7" Target="../media/image14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jpeg" Type="http://schemas.openxmlformats.org/officeDocument/2006/relationships/image"/><Relationship Id="rId3" Target="../media/image16.png" Type="http://schemas.openxmlformats.org/officeDocument/2006/relationships/image"/><Relationship Id="rId4" Target="../media/image17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png" Type="http://schemas.openxmlformats.org/officeDocument/2006/relationships/image"/><Relationship Id="rId3" Target="../media/image19.png" Type="http://schemas.openxmlformats.org/officeDocument/2006/relationships/image"/><Relationship Id="rId4" Target="../media/image20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1.png" Type="http://schemas.openxmlformats.org/officeDocument/2006/relationships/image"/><Relationship Id="rId3" Target="../media/image22.png" Type="http://schemas.openxmlformats.org/officeDocument/2006/relationships/image"/><Relationship Id="rId4" Target="../media/image23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4.jpeg" Type="http://schemas.openxmlformats.org/officeDocument/2006/relationships/image"/><Relationship Id="rId3" Target="../media/image25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0.svg" Type="http://schemas.openxmlformats.org/officeDocument/2006/relationships/image"/><Relationship Id="rId11" Target="../media/image31.png" Type="http://schemas.openxmlformats.org/officeDocument/2006/relationships/image"/><Relationship Id="rId12" Target="../media/image32.png" Type="http://schemas.openxmlformats.org/officeDocument/2006/relationships/image"/><Relationship Id="rId13" Target="../media/image33.svg" Type="http://schemas.openxmlformats.org/officeDocument/2006/relationships/image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26.png" Type="http://schemas.openxmlformats.org/officeDocument/2006/relationships/image"/><Relationship Id="rId5" Target="../media/image27.svg" Type="http://schemas.openxmlformats.org/officeDocument/2006/relationships/image"/><Relationship Id="rId6" Target="../media/image1.png" Type="http://schemas.openxmlformats.org/officeDocument/2006/relationships/image"/><Relationship Id="rId7" Target="../media/image2.svg" Type="http://schemas.openxmlformats.org/officeDocument/2006/relationships/image"/><Relationship Id="rId8" Target="../media/image28.png" Type="http://schemas.openxmlformats.org/officeDocument/2006/relationships/image"/><Relationship Id="rId9" Target="../media/image29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4.jpeg" Type="http://schemas.openxmlformats.org/officeDocument/2006/relationships/image"/><Relationship Id="rId3" Target="../media/image35.png" Type="http://schemas.openxmlformats.org/officeDocument/2006/relationships/image"/><Relationship Id="rId4" Target="../media/image36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8E8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327245" y="235750"/>
            <a:ext cx="5074790" cy="1618294"/>
          </a:xfrm>
          <a:custGeom>
            <a:avLst/>
            <a:gdLst/>
            <a:ahLst/>
            <a:cxnLst/>
            <a:rect r="r" b="b" t="t" l="l"/>
            <a:pathLst>
              <a:path h="1618294" w="5074790">
                <a:moveTo>
                  <a:pt x="0" y="0"/>
                </a:moveTo>
                <a:lnTo>
                  <a:pt x="5074790" y="0"/>
                </a:lnTo>
                <a:lnTo>
                  <a:pt x="5074790" y="1618294"/>
                </a:lnTo>
                <a:lnTo>
                  <a:pt x="0" y="161829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945174" y="-1111248"/>
            <a:ext cx="11948748" cy="12306763"/>
          </a:xfrm>
          <a:custGeom>
            <a:avLst/>
            <a:gdLst/>
            <a:ahLst/>
            <a:cxnLst/>
            <a:rect r="r" b="b" t="t" l="l"/>
            <a:pathLst>
              <a:path h="12306763" w="11948748">
                <a:moveTo>
                  <a:pt x="0" y="0"/>
                </a:moveTo>
                <a:lnTo>
                  <a:pt x="11948748" y="0"/>
                </a:lnTo>
                <a:lnTo>
                  <a:pt x="11948748" y="12306762"/>
                </a:lnTo>
                <a:lnTo>
                  <a:pt x="0" y="1230676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761097" y="1028700"/>
            <a:ext cx="12715570" cy="9934039"/>
          </a:xfrm>
          <a:custGeom>
            <a:avLst/>
            <a:gdLst/>
            <a:ahLst/>
            <a:cxnLst/>
            <a:rect r="r" b="b" t="t" l="l"/>
            <a:pathLst>
              <a:path h="9934039" w="12715570">
                <a:moveTo>
                  <a:pt x="0" y="0"/>
                </a:moveTo>
                <a:lnTo>
                  <a:pt x="12715570" y="0"/>
                </a:lnTo>
                <a:lnTo>
                  <a:pt x="12715570" y="9934039"/>
                </a:lnTo>
                <a:lnTo>
                  <a:pt x="0" y="993403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1028700" y="4754000"/>
            <a:ext cx="4654909" cy="871397"/>
            <a:chOff x="0" y="0"/>
            <a:chExt cx="1225984" cy="229504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225984" cy="229504"/>
            </a:xfrm>
            <a:custGeom>
              <a:avLst/>
              <a:gdLst/>
              <a:ahLst/>
              <a:cxnLst/>
              <a:rect r="r" b="b" t="t" l="l"/>
              <a:pathLst>
                <a:path h="229504" w="1225984">
                  <a:moveTo>
                    <a:pt x="9979" y="0"/>
                  </a:moveTo>
                  <a:lnTo>
                    <a:pt x="1216005" y="0"/>
                  </a:lnTo>
                  <a:cubicBezTo>
                    <a:pt x="1218652" y="0"/>
                    <a:pt x="1221190" y="1051"/>
                    <a:pt x="1223062" y="2923"/>
                  </a:cubicBezTo>
                  <a:cubicBezTo>
                    <a:pt x="1224933" y="4794"/>
                    <a:pt x="1225984" y="7332"/>
                    <a:pt x="1225984" y="9979"/>
                  </a:cubicBezTo>
                  <a:lnTo>
                    <a:pt x="1225984" y="219525"/>
                  </a:lnTo>
                  <a:cubicBezTo>
                    <a:pt x="1225984" y="222171"/>
                    <a:pt x="1224933" y="224709"/>
                    <a:pt x="1223062" y="226581"/>
                  </a:cubicBezTo>
                  <a:cubicBezTo>
                    <a:pt x="1221190" y="228452"/>
                    <a:pt x="1218652" y="229504"/>
                    <a:pt x="1216005" y="229504"/>
                  </a:cubicBezTo>
                  <a:lnTo>
                    <a:pt x="9979" y="229504"/>
                  </a:lnTo>
                  <a:cubicBezTo>
                    <a:pt x="7332" y="229504"/>
                    <a:pt x="4794" y="228452"/>
                    <a:pt x="2923" y="226581"/>
                  </a:cubicBezTo>
                  <a:cubicBezTo>
                    <a:pt x="1051" y="224709"/>
                    <a:pt x="0" y="222171"/>
                    <a:pt x="0" y="219525"/>
                  </a:cubicBezTo>
                  <a:lnTo>
                    <a:pt x="0" y="9979"/>
                  </a:lnTo>
                  <a:cubicBezTo>
                    <a:pt x="0" y="7332"/>
                    <a:pt x="1051" y="4794"/>
                    <a:pt x="2923" y="2923"/>
                  </a:cubicBezTo>
                  <a:cubicBezTo>
                    <a:pt x="4794" y="1051"/>
                    <a:pt x="7332" y="0"/>
                    <a:pt x="9979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1225984" cy="2771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44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true" rot="0">
            <a:off x="-1327245" y="8525353"/>
            <a:ext cx="5074790" cy="1618294"/>
          </a:xfrm>
          <a:custGeom>
            <a:avLst/>
            <a:gdLst/>
            <a:ahLst/>
            <a:cxnLst/>
            <a:rect r="r" b="b" t="t" l="l"/>
            <a:pathLst>
              <a:path h="1618294" w="5074790">
                <a:moveTo>
                  <a:pt x="0" y="1618294"/>
                </a:moveTo>
                <a:lnTo>
                  <a:pt x="5074790" y="1618294"/>
                </a:lnTo>
                <a:lnTo>
                  <a:pt x="5074790" y="0"/>
                </a:lnTo>
                <a:lnTo>
                  <a:pt x="0" y="0"/>
                </a:lnTo>
                <a:lnTo>
                  <a:pt x="0" y="1618294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028700" y="2398171"/>
            <a:ext cx="7238598" cy="20358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5451"/>
              </a:lnSpc>
            </a:pPr>
            <a:r>
              <a:rPr lang="en-US" sz="12876" spc="656">
                <a:solidFill>
                  <a:srgbClr val="191919"/>
                </a:solidFill>
                <a:latin typeface="Sugo Classic"/>
                <a:ea typeface="Sugo Classic"/>
                <a:cs typeface="Sugo Classic"/>
                <a:sym typeface="Sugo Classic"/>
              </a:rPr>
              <a:t>RIESGOS 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224643" y="4729360"/>
            <a:ext cx="4263023" cy="8349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98"/>
              </a:lnSpc>
            </a:pPr>
            <a:r>
              <a:rPr lang="en-US" sz="4927">
                <a:solidFill>
                  <a:srgbClr val="000000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Arte Textil UIS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E7BD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10800000">
            <a:off x="-3561278" y="-1279330"/>
            <a:ext cx="12471968" cy="12845660"/>
          </a:xfrm>
          <a:custGeom>
            <a:avLst/>
            <a:gdLst/>
            <a:ahLst/>
            <a:cxnLst/>
            <a:rect r="r" b="b" t="t" l="l"/>
            <a:pathLst>
              <a:path h="12845660" w="12471968">
                <a:moveTo>
                  <a:pt x="0" y="0"/>
                </a:moveTo>
                <a:lnTo>
                  <a:pt x="12471968" y="0"/>
                </a:lnTo>
                <a:lnTo>
                  <a:pt x="12471968" y="12845660"/>
                </a:lnTo>
                <a:lnTo>
                  <a:pt x="0" y="128456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9538146" y="3103338"/>
            <a:ext cx="4785691" cy="721267"/>
            <a:chOff x="0" y="0"/>
            <a:chExt cx="1684485" cy="25387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684485" cy="253874"/>
            </a:xfrm>
            <a:custGeom>
              <a:avLst/>
              <a:gdLst/>
              <a:ahLst/>
              <a:cxnLst/>
              <a:rect r="r" b="b" t="t" l="l"/>
              <a:pathLst>
                <a:path h="253874" w="1684485">
                  <a:moveTo>
                    <a:pt x="9706" y="0"/>
                  </a:moveTo>
                  <a:lnTo>
                    <a:pt x="1674779" y="0"/>
                  </a:lnTo>
                  <a:cubicBezTo>
                    <a:pt x="1680139" y="0"/>
                    <a:pt x="1684485" y="4346"/>
                    <a:pt x="1684485" y="9706"/>
                  </a:cubicBezTo>
                  <a:lnTo>
                    <a:pt x="1684485" y="244168"/>
                  </a:lnTo>
                  <a:cubicBezTo>
                    <a:pt x="1684485" y="249528"/>
                    <a:pt x="1680139" y="253874"/>
                    <a:pt x="1674779" y="253874"/>
                  </a:cubicBezTo>
                  <a:lnTo>
                    <a:pt x="9706" y="253874"/>
                  </a:lnTo>
                  <a:cubicBezTo>
                    <a:pt x="4346" y="253874"/>
                    <a:pt x="0" y="249528"/>
                    <a:pt x="0" y="244168"/>
                  </a:cubicBezTo>
                  <a:lnTo>
                    <a:pt x="0" y="9706"/>
                  </a:lnTo>
                  <a:cubicBezTo>
                    <a:pt x="0" y="4346"/>
                    <a:pt x="4346" y="0"/>
                    <a:pt x="9706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1684485" cy="30149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l">
                <a:lnSpc>
                  <a:spcPts val="2844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9538146" y="4694831"/>
            <a:ext cx="5425698" cy="698757"/>
            <a:chOff x="0" y="0"/>
            <a:chExt cx="1909757" cy="24595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909757" cy="245951"/>
            </a:xfrm>
            <a:custGeom>
              <a:avLst/>
              <a:gdLst/>
              <a:ahLst/>
              <a:cxnLst/>
              <a:rect r="r" b="b" t="t" l="l"/>
              <a:pathLst>
                <a:path h="245951" w="1909757">
                  <a:moveTo>
                    <a:pt x="8561" y="0"/>
                  </a:moveTo>
                  <a:lnTo>
                    <a:pt x="1901196" y="0"/>
                  </a:lnTo>
                  <a:cubicBezTo>
                    <a:pt x="1905924" y="0"/>
                    <a:pt x="1909757" y="3833"/>
                    <a:pt x="1909757" y="8561"/>
                  </a:cubicBezTo>
                  <a:lnTo>
                    <a:pt x="1909757" y="237390"/>
                  </a:lnTo>
                  <a:cubicBezTo>
                    <a:pt x="1909757" y="242118"/>
                    <a:pt x="1905924" y="245951"/>
                    <a:pt x="1901196" y="245951"/>
                  </a:cubicBezTo>
                  <a:lnTo>
                    <a:pt x="8561" y="245951"/>
                  </a:lnTo>
                  <a:cubicBezTo>
                    <a:pt x="3833" y="245951"/>
                    <a:pt x="0" y="242118"/>
                    <a:pt x="0" y="237390"/>
                  </a:cubicBezTo>
                  <a:lnTo>
                    <a:pt x="0" y="8561"/>
                  </a:lnTo>
                  <a:cubicBezTo>
                    <a:pt x="0" y="3833"/>
                    <a:pt x="3833" y="0"/>
                    <a:pt x="8561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1909757" cy="2935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l">
                <a:lnSpc>
                  <a:spcPts val="2844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9538146" y="6288938"/>
            <a:ext cx="4561195" cy="698757"/>
            <a:chOff x="0" y="0"/>
            <a:chExt cx="1605466" cy="245951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605466" cy="245951"/>
            </a:xfrm>
            <a:custGeom>
              <a:avLst/>
              <a:gdLst/>
              <a:ahLst/>
              <a:cxnLst/>
              <a:rect r="r" b="b" t="t" l="l"/>
              <a:pathLst>
                <a:path h="245951" w="1605466">
                  <a:moveTo>
                    <a:pt x="10184" y="0"/>
                  </a:moveTo>
                  <a:lnTo>
                    <a:pt x="1595282" y="0"/>
                  </a:lnTo>
                  <a:cubicBezTo>
                    <a:pt x="1600907" y="0"/>
                    <a:pt x="1605466" y="4560"/>
                    <a:pt x="1605466" y="10184"/>
                  </a:cubicBezTo>
                  <a:lnTo>
                    <a:pt x="1605466" y="235767"/>
                  </a:lnTo>
                  <a:cubicBezTo>
                    <a:pt x="1605466" y="241391"/>
                    <a:pt x="1600907" y="245951"/>
                    <a:pt x="1595282" y="245951"/>
                  </a:cubicBezTo>
                  <a:lnTo>
                    <a:pt x="10184" y="245951"/>
                  </a:lnTo>
                  <a:cubicBezTo>
                    <a:pt x="7483" y="245951"/>
                    <a:pt x="4893" y="244878"/>
                    <a:pt x="2983" y="242968"/>
                  </a:cubicBezTo>
                  <a:cubicBezTo>
                    <a:pt x="1073" y="241058"/>
                    <a:pt x="0" y="238468"/>
                    <a:pt x="0" y="235767"/>
                  </a:cubicBezTo>
                  <a:lnTo>
                    <a:pt x="0" y="10184"/>
                  </a:lnTo>
                  <a:cubicBezTo>
                    <a:pt x="0" y="4560"/>
                    <a:pt x="4560" y="0"/>
                    <a:pt x="10184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47625"/>
              <a:ext cx="1605466" cy="2935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l">
                <a:lnSpc>
                  <a:spcPts val="2844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13671142" y="-1666292"/>
            <a:ext cx="4318969" cy="4114800"/>
          </a:xfrm>
          <a:custGeom>
            <a:avLst/>
            <a:gdLst/>
            <a:ahLst/>
            <a:cxnLst/>
            <a:rect r="r" b="b" t="t" l="l"/>
            <a:pathLst>
              <a:path h="4114800" w="4318969">
                <a:moveTo>
                  <a:pt x="0" y="0"/>
                </a:moveTo>
                <a:lnTo>
                  <a:pt x="4318970" y="0"/>
                </a:lnTo>
                <a:lnTo>
                  <a:pt x="431897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929348" y="7200796"/>
            <a:ext cx="3363312" cy="2690650"/>
          </a:xfrm>
          <a:custGeom>
            <a:avLst/>
            <a:gdLst/>
            <a:ahLst/>
            <a:cxnLst/>
            <a:rect r="r" b="b" t="t" l="l"/>
            <a:pathLst>
              <a:path h="2690650" w="3363312">
                <a:moveTo>
                  <a:pt x="0" y="0"/>
                </a:moveTo>
                <a:lnTo>
                  <a:pt x="3363313" y="0"/>
                </a:lnTo>
                <a:lnTo>
                  <a:pt x="3363313" y="2690650"/>
                </a:lnTo>
                <a:lnTo>
                  <a:pt x="0" y="26906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9727254" y="-1590092"/>
            <a:ext cx="4318969" cy="4114800"/>
          </a:xfrm>
          <a:custGeom>
            <a:avLst/>
            <a:gdLst/>
            <a:ahLst/>
            <a:cxnLst/>
            <a:rect r="r" b="b" t="t" l="l"/>
            <a:pathLst>
              <a:path h="4114800" w="4318969">
                <a:moveTo>
                  <a:pt x="0" y="0"/>
                </a:moveTo>
                <a:lnTo>
                  <a:pt x="4318969" y="0"/>
                </a:lnTo>
                <a:lnTo>
                  <a:pt x="431896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5830627" y="3300397"/>
            <a:ext cx="1559399" cy="2160376"/>
          </a:xfrm>
          <a:custGeom>
            <a:avLst/>
            <a:gdLst/>
            <a:ahLst/>
            <a:cxnLst/>
            <a:rect r="r" b="b" t="t" l="l"/>
            <a:pathLst>
              <a:path h="2160376" w="1559399">
                <a:moveTo>
                  <a:pt x="0" y="0"/>
                </a:moveTo>
                <a:lnTo>
                  <a:pt x="1559399" y="0"/>
                </a:lnTo>
                <a:lnTo>
                  <a:pt x="1559399" y="2160377"/>
                </a:lnTo>
                <a:lnTo>
                  <a:pt x="0" y="216037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5160235" y="6194199"/>
            <a:ext cx="2412744" cy="2846896"/>
          </a:xfrm>
          <a:custGeom>
            <a:avLst/>
            <a:gdLst/>
            <a:ahLst/>
            <a:cxnLst/>
            <a:rect r="r" b="b" t="t" l="l"/>
            <a:pathLst>
              <a:path h="2846896" w="2412744">
                <a:moveTo>
                  <a:pt x="0" y="0"/>
                </a:moveTo>
                <a:lnTo>
                  <a:pt x="2412744" y="0"/>
                </a:lnTo>
                <a:lnTo>
                  <a:pt x="2412744" y="2846895"/>
                </a:lnTo>
                <a:lnTo>
                  <a:pt x="0" y="284689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1118589" y="7553946"/>
            <a:ext cx="2061250" cy="2337500"/>
          </a:xfrm>
          <a:custGeom>
            <a:avLst/>
            <a:gdLst/>
            <a:ahLst/>
            <a:cxnLst/>
            <a:rect r="r" b="b" t="t" l="l"/>
            <a:pathLst>
              <a:path h="2337500" w="2061250">
                <a:moveTo>
                  <a:pt x="0" y="0"/>
                </a:moveTo>
                <a:lnTo>
                  <a:pt x="2061250" y="0"/>
                </a:lnTo>
                <a:lnTo>
                  <a:pt x="2061250" y="2337500"/>
                </a:lnTo>
                <a:lnTo>
                  <a:pt x="0" y="23375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623519" y="5086350"/>
            <a:ext cx="7132299" cy="17431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44"/>
              </a:lnSpc>
            </a:pPr>
            <a:r>
              <a:rPr lang="en-US" sz="2460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Las sustancias químicas penetran en el organismo principalmente por inhalación, absorción de la piel o ingestión. </a:t>
            </a:r>
          </a:p>
          <a:p>
            <a:pPr algn="l" marL="0" indent="0" lvl="0">
              <a:lnSpc>
                <a:spcPts val="3444"/>
              </a:lnSpc>
              <a:spcBef>
                <a:spcPct val="0"/>
              </a:spcBef>
            </a:pPr>
          </a:p>
        </p:txBody>
      </p:sp>
      <p:sp>
        <p:nvSpPr>
          <p:cNvPr name="TextBox 19" id="19"/>
          <p:cNvSpPr txBox="true"/>
          <p:nvPr/>
        </p:nvSpPr>
        <p:spPr>
          <a:xfrm rot="0">
            <a:off x="1028700" y="914269"/>
            <a:ext cx="7680558" cy="28878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0765"/>
              </a:lnSpc>
              <a:spcBef>
                <a:spcPct val="0"/>
              </a:spcBef>
            </a:pPr>
            <a:r>
              <a:rPr lang="en-US" sz="11332" spc="577">
                <a:solidFill>
                  <a:srgbClr val="191919"/>
                </a:solidFill>
                <a:latin typeface="Sugo Classic"/>
                <a:ea typeface="Sugo Classic"/>
                <a:cs typeface="Sugo Classic"/>
                <a:sym typeface="Sugo Classic"/>
              </a:rPr>
              <a:t>RIESGOS QUIMICOS 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9622542" y="3091203"/>
            <a:ext cx="6393835" cy="627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925"/>
              </a:lnSpc>
            </a:pPr>
            <a:r>
              <a:rPr lang="en-US" sz="3518">
                <a:solidFill>
                  <a:srgbClr val="000000"/>
                </a:solidFill>
                <a:latin typeface="Sugo Classic"/>
                <a:ea typeface="Sugo Classic"/>
                <a:cs typeface="Sugo Classic"/>
                <a:sym typeface="Sugo Classic"/>
              </a:rPr>
              <a:t>IRRITACIÓN EN LA PIEL Y OJOS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9624403" y="4682914"/>
            <a:ext cx="5049623" cy="6273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925"/>
              </a:lnSpc>
              <a:spcBef>
                <a:spcPct val="0"/>
              </a:spcBef>
            </a:pPr>
            <a:r>
              <a:rPr lang="en-US" sz="3518">
                <a:solidFill>
                  <a:srgbClr val="000000"/>
                </a:solidFill>
                <a:latin typeface="Sugo Classic"/>
                <a:ea typeface="Sugo Classic"/>
                <a:cs typeface="Sugo Classic"/>
                <a:sym typeface="Sugo Classic"/>
              </a:rPr>
              <a:t>ALERGIAS O REACCIONES QUÍMICAS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9624403" y="6277021"/>
            <a:ext cx="4189563" cy="6273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925"/>
              </a:lnSpc>
              <a:spcBef>
                <a:spcPct val="0"/>
              </a:spcBef>
            </a:pPr>
            <a:r>
              <a:rPr lang="en-US" sz="3518">
                <a:solidFill>
                  <a:srgbClr val="000000"/>
                </a:solidFill>
                <a:latin typeface="Sugo Classic"/>
                <a:ea typeface="Sugo Classic"/>
                <a:cs typeface="Sugo Classic"/>
                <a:sym typeface="Sugo Classic"/>
              </a:rPr>
              <a:t>PROBLEMAS RESPIRATORIOS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247956" y="3980615"/>
            <a:ext cx="8089409" cy="7142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783"/>
              </a:lnSpc>
            </a:pPr>
            <a:r>
              <a:rPr lang="en-US" sz="4131" b="true">
                <a:solidFill>
                  <a:srgbClr val="000000"/>
                </a:solidFill>
                <a:latin typeface="Blacker Sans Pro Bold"/>
                <a:ea typeface="Blacker Sans Pro Bold"/>
                <a:cs typeface="Blacker Sans Pro Bold"/>
                <a:sym typeface="Blacker Sans Pro Bold"/>
              </a:rPr>
              <a:t>sustancias químicas 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25195" t="-1175" r="-317" b="-30195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384130" y="391967"/>
            <a:ext cx="17519740" cy="9503066"/>
            <a:chOff x="0" y="0"/>
            <a:chExt cx="5545007" cy="300772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545007" cy="3007725"/>
            </a:xfrm>
            <a:custGeom>
              <a:avLst/>
              <a:gdLst/>
              <a:ahLst/>
              <a:cxnLst/>
              <a:rect r="r" b="b" t="t" l="l"/>
              <a:pathLst>
                <a:path h="3007725" w="5545007">
                  <a:moveTo>
                    <a:pt x="2651" y="0"/>
                  </a:moveTo>
                  <a:lnTo>
                    <a:pt x="5542355" y="0"/>
                  </a:lnTo>
                  <a:cubicBezTo>
                    <a:pt x="5543059" y="0"/>
                    <a:pt x="5543733" y="279"/>
                    <a:pt x="5544230" y="777"/>
                  </a:cubicBezTo>
                  <a:cubicBezTo>
                    <a:pt x="5544727" y="1274"/>
                    <a:pt x="5545007" y="1948"/>
                    <a:pt x="5545007" y="2651"/>
                  </a:cubicBezTo>
                  <a:lnTo>
                    <a:pt x="5545007" y="3005074"/>
                  </a:lnTo>
                  <a:cubicBezTo>
                    <a:pt x="5545007" y="3006538"/>
                    <a:pt x="5543820" y="3007725"/>
                    <a:pt x="5542355" y="3007725"/>
                  </a:cubicBezTo>
                  <a:lnTo>
                    <a:pt x="2651" y="3007725"/>
                  </a:lnTo>
                  <a:cubicBezTo>
                    <a:pt x="1187" y="3007725"/>
                    <a:pt x="0" y="3006538"/>
                    <a:pt x="0" y="3005074"/>
                  </a:cubicBezTo>
                  <a:lnTo>
                    <a:pt x="0" y="2651"/>
                  </a:lnTo>
                  <a:cubicBezTo>
                    <a:pt x="0" y="1187"/>
                    <a:pt x="1187" y="0"/>
                    <a:pt x="2651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sq">
              <a:solidFill>
                <a:srgbClr val="FFB413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5545007" cy="30553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l">
                <a:lnSpc>
                  <a:spcPts val="2844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6710648" y="5494674"/>
            <a:ext cx="4114800" cy="4114800"/>
          </a:xfrm>
          <a:custGeom>
            <a:avLst/>
            <a:gdLst/>
            <a:ahLst/>
            <a:cxnLst/>
            <a:rect r="r" b="b" t="t" l="l"/>
            <a:pathLst>
              <a:path h="4114800" w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28700" y="419809"/>
            <a:ext cx="19593496" cy="31881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4632"/>
              </a:lnSpc>
              <a:spcBef>
                <a:spcPct val="0"/>
              </a:spcBef>
            </a:pPr>
            <a:r>
              <a:rPr lang="en-US" sz="19243" spc="981">
                <a:solidFill>
                  <a:srgbClr val="FFB413"/>
                </a:solidFill>
                <a:latin typeface="Sugo Classic"/>
                <a:ea typeface="Sugo Classic"/>
                <a:cs typeface="Sugo Classic"/>
                <a:sym typeface="Sugo Classic"/>
              </a:rPr>
              <a:t>RIESGO MECANICO 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489699" y="3208828"/>
            <a:ext cx="14758777" cy="20178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5330"/>
              </a:lnSpc>
              <a:spcBef>
                <a:spcPct val="0"/>
              </a:spcBef>
            </a:pPr>
            <a:r>
              <a:rPr lang="en-US" b="true" sz="3807">
                <a:solidFill>
                  <a:srgbClr val="000000"/>
                </a:solidFill>
                <a:latin typeface="Blacker Sans Pro Bold"/>
                <a:ea typeface="Blacker Sans Pro Bold"/>
                <a:cs typeface="Blacker Sans Pro Bold"/>
                <a:sym typeface="Blacker Sans Pro Bold"/>
              </a:rPr>
              <a:t>Los riesgos mecánicos son aquellos peligros que surgen del uso de máquinas, herramientas, equipos o estructuras en movimiento, y que pueden causar accidentes laborales o daños a la salud.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8E8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10800000">
            <a:off x="10241361" y="-7423050"/>
            <a:ext cx="9770382" cy="10063128"/>
          </a:xfrm>
          <a:custGeom>
            <a:avLst/>
            <a:gdLst/>
            <a:ahLst/>
            <a:cxnLst/>
            <a:rect r="r" b="b" t="t" l="l"/>
            <a:pathLst>
              <a:path h="10063128" w="9770382">
                <a:moveTo>
                  <a:pt x="0" y="0"/>
                </a:moveTo>
                <a:lnTo>
                  <a:pt x="9770382" y="0"/>
                </a:lnTo>
                <a:lnTo>
                  <a:pt x="9770382" y="10063127"/>
                </a:lnTo>
                <a:lnTo>
                  <a:pt x="0" y="1006312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1351559">
            <a:off x="11524738" y="-5182791"/>
            <a:ext cx="6547369" cy="9837260"/>
          </a:xfrm>
          <a:custGeom>
            <a:avLst/>
            <a:gdLst/>
            <a:ahLst/>
            <a:cxnLst/>
            <a:rect r="r" b="b" t="t" l="l"/>
            <a:pathLst>
              <a:path h="9837260" w="6547369">
                <a:moveTo>
                  <a:pt x="6547368" y="0"/>
                </a:moveTo>
                <a:lnTo>
                  <a:pt x="0" y="0"/>
                </a:lnTo>
                <a:lnTo>
                  <a:pt x="0" y="9837260"/>
                </a:lnTo>
                <a:lnTo>
                  <a:pt x="6547368" y="9837260"/>
                </a:lnTo>
                <a:lnTo>
                  <a:pt x="6547368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4" id="4"/>
          <p:cNvSpPr/>
          <p:nvPr/>
        </p:nvSpPr>
        <p:spPr>
          <a:xfrm>
            <a:off x="1028700" y="5453175"/>
            <a:ext cx="16230600" cy="0"/>
          </a:xfrm>
          <a:prstGeom prst="line">
            <a:avLst/>
          </a:prstGeom>
          <a:ln cap="flat" w="57150">
            <a:solidFill>
              <a:srgbClr val="6E7BDA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5" id="5"/>
          <p:cNvGrpSpPr/>
          <p:nvPr/>
        </p:nvGrpSpPr>
        <p:grpSpPr>
          <a:xfrm rot="0">
            <a:off x="1663116" y="4553982"/>
            <a:ext cx="1992314" cy="1992314"/>
            <a:chOff x="0" y="0"/>
            <a:chExt cx="812800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E7BDA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44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6121759" y="4537206"/>
            <a:ext cx="1992314" cy="1992314"/>
            <a:chOff x="0" y="0"/>
            <a:chExt cx="812800" cy="8128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E7BDA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44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10241361" y="4537206"/>
            <a:ext cx="1992314" cy="1992314"/>
            <a:chOff x="0" y="0"/>
            <a:chExt cx="812800" cy="8128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E7BDA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44"/>
                </a:lnSpc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14632570" y="4537206"/>
            <a:ext cx="1992314" cy="1992314"/>
            <a:chOff x="0" y="0"/>
            <a:chExt cx="812800" cy="8128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E7BDA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44"/>
                </a:lnSpc>
              </a:pP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17140509" y="5359254"/>
            <a:ext cx="190885" cy="190885"/>
            <a:chOff x="0" y="0"/>
            <a:chExt cx="812800" cy="81280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E7BDA"/>
            </a:solidFill>
          </p:spPr>
        </p:sp>
        <p:sp>
          <p:nvSpPr>
            <p:cNvPr name="TextBox 19" id="1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44"/>
                </a:lnSpc>
              </a:pPr>
            </a:p>
          </p:txBody>
        </p:sp>
      </p:grpSp>
      <p:sp>
        <p:nvSpPr>
          <p:cNvPr name="Freeform 20" id="20"/>
          <p:cNvSpPr/>
          <p:nvPr/>
        </p:nvSpPr>
        <p:spPr>
          <a:xfrm flipH="false" flipV="true" rot="0">
            <a:off x="-1637210" y="8786022"/>
            <a:ext cx="4971660" cy="1500978"/>
          </a:xfrm>
          <a:custGeom>
            <a:avLst/>
            <a:gdLst/>
            <a:ahLst/>
            <a:cxnLst/>
            <a:rect r="r" b="b" t="t" l="l"/>
            <a:pathLst>
              <a:path h="1500978" w="4971660">
                <a:moveTo>
                  <a:pt x="0" y="1500978"/>
                </a:moveTo>
                <a:lnTo>
                  <a:pt x="4971660" y="1500978"/>
                </a:lnTo>
                <a:lnTo>
                  <a:pt x="4971660" y="0"/>
                </a:lnTo>
                <a:lnTo>
                  <a:pt x="0" y="0"/>
                </a:lnTo>
                <a:lnTo>
                  <a:pt x="0" y="1500978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false" flipV="false" rot="0">
            <a:off x="1737278" y="4687402"/>
            <a:ext cx="1486776" cy="1691922"/>
          </a:xfrm>
          <a:custGeom>
            <a:avLst/>
            <a:gdLst/>
            <a:ahLst/>
            <a:cxnLst/>
            <a:rect r="r" b="b" t="t" l="l"/>
            <a:pathLst>
              <a:path h="1691922" w="1486776">
                <a:moveTo>
                  <a:pt x="0" y="0"/>
                </a:moveTo>
                <a:lnTo>
                  <a:pt x="1486776" y="0"/>
                </a:lnTo>
                <a:lnTo>
                  <a:pt x="1486776" y="1691922"/>
                </a:lnTo>
                <a:lnTo>
                  <a:pt x="0" y="169192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0">
            <a:off x="6275474" y="4614746"/>
            <a:ext cx="1684884" cy="1489016"/>
          </a:xfrm>
          <a:custGeom>
            <a:avLst/>
            <a:gdLst/>
            <a:ahLst/>
            <a:cxnLst/>
            <a:rect r="r" b="b" t="t" l="l"/>
            <a:pathLst>
              <a:path h="1489016" w="1684884">
                <a:moveTo>
                  <a:pt x="0" y="0"/>
                </a:moveTo>
                <a:lnTo>
                  <a:pt x="1684884" y="0"/>
                </a:lnTo>
                <a:lnTo>
                  <a:pt x="1684884" y="1489016"/>
                </a:lnTo>
                <a:lnTo>
                  <a:pt x="0" y="148901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-5400000">
            <a:off x="10757291" y="4549217"/>
            <a:ext cx="960454" cy="1807914"/>
          </a:xfrm>
          <a:custGeom>
            <a:avLst/>
            <a:gdLst/>
            <a:ahLst/>
            <a:cxnLst/>
            <a:rect r="r" b="b" t="t" l="l"/>
            <a:pathLst>
              <a:path h="1807914" w="960454">
                <a:moveTo>
                  <a:pt x="0" y="0"/>
                </a:moveTo>
                <a:lnTo>
                  <a:pt x="960454" y="0"/>
                </a:lnTo>
                <a:lnTo>
                  <a:pt x="960454" y="1807915"/>
                </a:lnTo>
                <a:lnTo>
                  <a:pt x="0" y="180791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4" id="24"/>
          <p:cNvSpPr/>
          <p:nvPr/>
        </p:nvSpPr>
        <p:spPr>
          <a:xfrm flipH="false" flipV="false" rot="0">
            <a:off x="14853050" y="4866834"/>
            <a:ext cx="1536572" cy="1369470"/>
          </a:xfrm>
          <a:custGeom>
            <a:avLst/>
            <a:gdLst/>
            <a:ahLst/>
            <a:cxnLst/>
            <a:rect r="r" b="b" t="t" l="l"/>
            <a:pathLst>
              <a:path h="1369470" w="1536572">
                <a:moveTo>
                  <a:pt x="0" y="0"/>
                </a:moveTo>
                <a:lnTo>
                  <a:pt x="1536572" y="0"/>
                </a:lnTo>
                <a:lnTo>
                  <a:pt x="1536572" y="1369470"/>
                </a:lnTo>
                <a:lnTo>
                  <a:pt x="0" y="136947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1028700" y="908575"/>
            <a:ext cx="6457667" cy="28839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0765"/>
              </a:lnSpc>
            </a:pPr>
            <a:r>
              <a:rPr lang="en-US" sz="11332" spc="577">
                <a:solidFill>
                  <a:srgbClr val="6E7BDA"/>
                </a:solidFill>
                <a:latin typeface="Sugo Classic"/>
                <a:ea typeface="Sugo Classic"/>
                <a:cs typeface="Sugo Classic"/>
                <a:sym typeface="Sugo Classic"/>
              </a:rPr>
              <a:t>RIESGOS MECANICOS 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848620" y="3951467"/>
            <a:ext cx="3264093" cy="523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Atrapamiento 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5340157" y="3943079"/>
            <a:ext cx="3803843" cy="523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Aplastamiento 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9064471" y="3951467"/>
            <a:ext cx="4346093" cy="523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Proyección de partículas 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13756784" y="3943079"/>
            <a:ext cx="4171055" cy="523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superficies cortantes 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-30468" y="6727270"/>
            <a:ext cx="4740831" cy="9307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89826" indent="-294913" lvl="1">
              <a:lnSpc>
                <a:spcPts val="3824"/>
              </a:lnSpc>
              <a:buFont typeface="Arial"/>
              <a:buChar char="•"/>
            </a:pPr>
            <a:r>
              <a:rPr lang="en-US" sz="27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Fracturas o dislocaciones </a:t>
            </a:r>
          </a:p>
          <a:p>
            <a:pPr algn="l" marL="589826" indent="-294913" lvl="1">
              <a:lnSpc>
                <a:spcPts val="3824"/>
              </a:lnSpc>
              <a:buFont typeface="Arial"/>
              <a:buChar char="•"/>
            </a:pPr>
            <a:r>
              <a:rPr lang="en-US" sz="27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Amputaciones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4581342" y="6727270"/>
            <a:ext cx="4740831" cy="9307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89826" indent="-294913" lvl="1">
              <a:lnSpc>
                <a:spcPts val="3824"/>
              </a:lnSpc>
              <a:buFont typeface="Arial"/>
              <a:buChar char="•"/>
            </a:pPr>
            <a:r>
              <a:rPr lang="en-US" sz="27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Fracturas o dislocaciones </a:t>
            </a:r>
          </a:p>
          <a:p>
            <a:pPr algn="l" marL="589826" indent="-294913" lvl="1">
              <a:lnSpc>
                <a:spcPts val="3824"/>
              </a:lnSpc>
              <a:buFont typeface="Arial"/>
              <a:buChar char="•"/>
            </a:pPr>
            <a:r>
              <a:rPr lang="en-US" sz="27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Amputaciones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9464758" y="6727270"/>
            <a:ext cx="4382214" cy="9307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89826" indent="-294913" lvl="1">
              <a:lnSpc>
                <a:spcPts val="3824"/>
              </a:lnSpc>
              <a:buFont typeface="Arial"/>
              <a:buChar char="•"/>
            </a:pPr>
            <a:r>
              <a:rPr lang="en-US" sz="27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Irritación  de ojos </a:t>
            </a:r>
          </a:p>
          <a:p>
            <a:pPr algn="l" marL="589826" indent="-294913" lvl="1">
              <a:lnSpc>
                <a:spcPts val="3824"/>
              </a:lnSpc>
              <a:buFont typeface="Arial"/>
              <a:buChar char="•"/>
            </a:pPr>
            <a:r>
              <a:rPr lang="en-US" sz="27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Enrojecimiento de ojos 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3846972" y="6786842"/>
            <a:ext cx="4047530" cy="9307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89826" indent="-294913" lvl="1">
              <a:lnSpc>
                <a:spcPts val="3824"/>
              </a:lnSpc>
              <a:buFont typeface="Arial"/>
              <a:buChar char="•"/>
            </a:pPr>
            <a:r>
              <a:rPr lang="en-US" sz="27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Heridas superficiales </a:t>
            </a:r>
          </a:p>
          <a:p>
            <a:pPr algn="l" marL="589826" indent="-294913" lvl="1">
              <a:lnSpc>
                <a:spcPts val="3824"/>
              </a:lnSpc>
              <a:buFont typeface="Arial"/>
              <a:buChar char="•"/>
            </a:pPr>
            <a:r>
              <a:rPr lang="en-US" sz="27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Cortes profundos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8E8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10800000">
            <a:off x="10241361" y="-7423050"/>
            <a:ext cx="9770382" cy="10063128"/>
          </a:xfrm>
          <a:custGeom>
            <a:avLst/>
            <a:gdLst/>
            <a:ahLst/>
            <a:cxnLst/>
            <a:rect r="r" b="b" t="t" l="l"/>
            <a:pathLst>
              <a:path h="10063128" w="9770382">
                <a:moveTo>
                  <a:pt x="0" y="0"/>
                </a:moveTo>
                <a:lnTo>
                  <a:pt x="9770382" y="0"/>
                </a:lnTo>
                <a:lnTo>
                  <a:pt x="9770382" y="10063127"/>
                </a:lnTo>
                <a:lnTo>
                  <a:pt x="0" y="1006312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1351559">
            <a:off x="11524738" y="-5182791"/>
            <a:ext cx="6547369" cy="9837260"/>
          </a:xfrm>
          <a:custGeom>
            <a:avLst/>
            <a:gdLst/>
            <a:ahLst/>
            <a:cxnLst/>
            <a:rect r="r" b="b" t="t" l="l"/>
            <a:pathLst>
              <a:path h="9837260" w="6547369">
                <a:moveTo>
                  <a:pt x="6547368" y="0"/>
                </a:moveTo>
                <a:lnTo>
                  <a:pt x="0" y="0"/>
                </a:lnTo>
                <a:lnTo>
                  <a:pt x="0" y="9837260"/>
                </a:lnTo>
                <a:lnTo>
                  <a:pt x="6547368" y="9837260"/>
                </a:lnTo>
                <a:lnTo>
                  <a:pt x="6547368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4" id="4"/>
          <p:cNvSpPr/>
          <p:nvPr/>
        </p:nvSpPr>
        <p:spPr>
          <a:xfrm>
            <a:off x="1028700" y="5453175"/>
            <a:ext cx="16230600" cy="0"/>
          </a:xfrm>
          <a:prstGeom prst="line">
            <a:avLst/>
          </a:prstGeom>
          <a:ln cap="flat" w="57150">
            <a:solidFill>
              <a:srgbClr val="6E7BDA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5" id="5"/>
          <p:cNvGrpSpPr/>
          <p:nvPr/>
        </p:nvGrpSpPr>
        <p:grpSpPr>
          <a:xfrm rot="0">
            <a:off x="1455195" y="4537206"/>
            <a:ext cx="2237689" cy="2237689"/>
            <a:chOff x="0" y="0"/>
            <a:chExt cx="812800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E7BDA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44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5770559" y="4537206"/>
            <a:ext cx="2343514" cy="2343514"/>
            <a:chOff x="0" y="0"/>
            <a:chExt cx="812800" cy="8128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E7BDA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44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9890161" y="4537206"/>
            <a:ext cx="2343514" cy="2343514"/>
            <a:chOff x="0" y="0"/>
            <a:chExt cx="812800" cy="8128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E7BDA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44"/>
                </a:lnSpc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17140509" y="5359254"/>
            <a:ext cx="190885" cy="190885"/>
            <a:chOff x="0" y="0"/>
            <a:chExt cx="812800" cy="8128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E7BDA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44"/>
                </a:lnSpc>
              </a:pPr>
            </a:p>
          </p:txBody>
        </p:sp>
      </p:grpSp>
      <p:sp>
        <p:nvSpPr>
          <p:cNvPr name="Freeform 17" id="17"/>
          <p:cNvSpPr/>
          <p:nvPr/>
        </p:nvSpPr>
        <p:spPr>
          <a:xfrm flipH="false" flipV="true" rot="0">
            <a:off x="-1637210" y="8786022"/>
            <a:ext cx="4971660" cy="1500978"/>
          </a:xfrm>
          <a:custGeom>
            <a:avLst/>
            <a:gdLst/>
            <a:ahLst/>
            <a:cxnLst/>
            <a:rect r="r" b="b" t="t" l="l"/>
            <a:pathLst>
              <a:path h="1500978" w="4971660">
                <a:moveTo>
                  <a:pt x="0" y="1500978"/>
                </a:moveTo>
                <a:lnTo>
                  <a:pt x="4971660" y="1500978"/>
                </a:lnTo>
                <a:lnTo>
                  <a:pt x="4971660" y="0"/>
                </a:lnTo>
                <a:lnTo>
                  <a:pt x="0" y="0"/>
                </a:lnTo>
                <a:lnTo>
                  <a:pt x="0" y="1500978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736809" y="4769476"/>
            <a:ext cx="1597640" cy="1597640"/>
          </a:xfrm>
          <a:custGeom>
            <a:avLst/>
            <a:gdLst/>
            <a:ahLst/>
            <a:cxnLst/>
            <a:rect r="r" b="b" t="t" l="l"/>
            <a:pathLst>
              <a:path h="1597640" w="1597640">
                <a:moveTo>
                  <a:pt x="0" y="0"/>
                </a:moveTo>
                <a:lnTo>
                  <a:pt x="1597641" y="0"/>
                </a:lnTo>
                <a:lnTo>
                  <a:pt x="1597641" y="1597640"/>
                </a:lnTo>
                <a:lnTo>
                  <a:pt x="0" y="159764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6539008" y="4640426"/>
            <a:ext cx="947360" cy="2171598"/>
          </a:xfrm>
          <a:custGeom>
            <a:avLst/>
            <a:gdLst/>
            <a:ahLst/>
            <a:cxnLst/>
            <a:rect r="r" b="b" t="t" l="l"/>
            <a:pathLst>
              <a:path h="2171598" w="947360">
                <a:moveTo>
                  <a:pt x="0" y="0"/>
                </a:moveTo>
                <a:lnTo>
                  <a:pt x="947359" y="0"/>
                </a:lnTo>
                <a:lnTo>
                  <a:pt x="947359" y="2171598"/>
                </a:lnTo>
                <a:lnTo>
                  <a:pt x="0" y="217159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0241361" y="4699610"/>
            <a:ext cx="1690754" cy="1667507"/>
          </a:xfrm>
          <a:custGeom>
            <a:avLst/>
            <a:gdLst/>
            <a:ahLst/>
            <a:cxnLst/>
            <a:rect r="r" b="b" t="t" l="l"/>
            <a:pathLst>
              <a:path h="1667507" w="1690754">
                <a:moveTo>
                  <a:pt x="0" y="0"/>
                </a:moveTo>
                <a:lnTo>
                  <a:pt x="1690755" y="0"/>
                </a:lnTo>
                <a:lnTo>
                  <a:pt x="1690755" y="1667506"/>
                </a:lnTo>
                <a:lnTo>
                  <a:pt x="0" y="166750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1" id="21"/>
          <p:cNvSpPr txBox="true"/>
          <p:nvPr/>
        </p:nvSpPr>
        <p:spPr>
          <a:xfrm rot="0">
            <a:off x="1028700" y="908575"/>
            <a:ext cx="6457667" cy="28839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0765"/>
              </a:lnSpc>
            </a:pPr>
            <a:r>
              <a:rPr lang="en-US" sz="11332" spc="577">
                <a:solidFill>
                  <a:srgbClr val="6E7BDA"/>
                </a:solidFill>
                <a:latin typeface="Sugo Classic"/>
                <a:ea typeface="Sugo Classic"/>
                <a:cs typeface="Sugo Classic"/>
                <a:sym typeface="Sugo Classic"/>
              </a:rPr>
              <a:t>RIESGOS MECANICOS 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317249" y="3943079"/>
            <a:ext cx="3264093" cy="523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vibraciones 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5340157" y="3943079"/>
            <a:ext cx="3803843" cy="523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Golpes 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8941784" y="3943079"/>
            <a:ext cx="4346093" cy="523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choques 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-30468" y="6727270"/>
            <a:ext cx="3395782" cy="14069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89826" indent="-294913" lvl="1">
              <a:lnSpc>
                <a:spcPts val="3824"/>
              </a:lnSpc>
              <a:buFont typeface="Arial"/>
              <a:buChar char="•"/>
            </a:pPr>
            <a:r>
              <a:rPr lang="en-US" sz="27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Fatiga </a:t>
            </a:r>
          </a:p>
          <a:p>
            <a:pPr algn="l" marL="589826" indent="-294913" lvl="1">
              <a:lnSpc>
                <a:spcPts val="3824"/>
              </a:lnSpc>
              <a:buFont typeface="Arial"/>
              <a:buChar char="•"/>
            </a:pPr>
            <a:r>
              <a:rPr lang="en-US" sz="27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Malestar general</a:t>
            </a:r>
          </a:p>
          <a:p>
            <a:pPr algn="l" marL="589826" indent="-294913" lvl="1">
              <a:lnSpc>
                <a:spcPts val="3824"/>
              </a:lnSpc>
              <a:buFont typeface="Arial"/>
              <a:buChar char="•"/>
            </a:pPr>
            <a:r>
              <a:rPr lang="en-US" sz="27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Entumecimiento 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4581342" y="6937870"/>
            <a:ext cx="3728889" cy="14069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89826" indent="-294913" lvl="1">
              <a:lnSpc>
                <a:spcPts val="3824"/>
              </a:lnSpc>
              <a:buFont typeface="Arial"/>
              <a:buChar char="•"/>
            </a:pPr>
            <a:r>
              <a:rPr lang="en-US" sz="27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Moretones </a:t>
            </a:r>
          </a:p>
          <a:p>
            <a:pPr algn="l" marL="589826" indent="-294913" lvl="1">
              <a:lnSpc>
                <a:spcPts val="3824"/>
              </a:lnSpc>
              <a:buFont typeface="Arial"/>
              <a:buChar char="•"/>
            </a:pPr>
            <a:r>
              <a:rPr lang="en-US" sz="27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Raspones o cortes .</a:t>
            </a:r>
          </a:p>
          <a:p>
            <a:pPr algn="l" marL="589826" indent="-294913" lvl="1">
              <a:lnSpc>
                <a:spcPts val="3824"/>
              </a:lnSpc>
              <a:buFont typeface="Arial"/>
              <a:buChar char="•"/>
            </a:pPr>
            <a:r>
              <a:rPr lang="en-US" sz="27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Dolor localizado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9144000" y="6899770"/>
            <a:ext cx="4554379" cy="9307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89826" indent="-294913" lvl="1">
              <a:lnSpc>
                <a:spcPts val="3824"/>
              </a:lnSpc>
              <a:buFont typeface="Arial"/>
              <a:buChar char="•"/>
            </a:pPr>
            <a:r>
              <a:rPr lang="en-US" sz="27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Contusiones musculares</a:t>
            </a:r>
          </a:p>
          <a:p>
            <a:pPr algn="l" marL="589826" indent="-294913" lvl="1">
              <a:lnSpc>
                <a:spcPts val="3824"/>
              </a:lnSpc>
              <a:buFont typeface="Arial"/>
              <a:buChar char="•"/>
            </a:pPr>
            <a:r>
              <a:rPr lang="en-US" sz="27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Dolor localizado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E7BD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837461" y="-235536"/>
            <a:ext cx="19125461" cy="10758072"/>
          </a:xfrm>
          <a:custGeom>
            <a:avLst/>
            <a:gdLst/>
            <a:ahLst/>
            <a:cxnLst/>
            <a:rect r="r" b="b" t="t" l="l"/>
            <a:pathLst>
              <a:path h="10758072" w="19125461">
                <a:moveTo>
                  <a:pt x="0" y="0"/>
                </a:moveTo>
                <a:lnTo>
                  <a:pt x="19125461" y="0"/>
                </a:lnTo>
                <a:lnTo>
                  <a:pt x="19125461" y="10758072"/>
                </a:lnTo>
                <a:lnTo>
                  <a:pt x="0" y="1075807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999"/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384130" y="631964"/>
            <a:ext cx="17519740" cy="10726222"/>
            <a:chOff x="0" y="0"/>
            <a:chExt cx="5545007" cy="339485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545007" cy="3394855"/>
            </a:xfrm>
            <a:custGeom>
              <a:avLst/>
              <a:gdLst/>
              <a:ahLst/>
              <a:cxnLst/>
              <a:rect r="r" b="b" t="t" l="l"/>
              <a:pathLst>
                <a:path h="3394855" w="5545007">
                  <a:moveTo>
                    <a:pt x="2651" y="0"/>
                  </a:moveTo>
                  <a:lnTo>
                    <a:pt x="5542355" y="0"/>
                  </a:lnTo>
                  <a:cubicBezTo>
                    <a:pt x="5543059" y="0"/>
                    <a:pt x="5543733" y="279"/>
                    <a:pt x="5544230" y="777"/>
                  </a:cubicBezTo>
                  <a:cubicBezTo>
                    <a:pt x="5544727" y="1274"/>
                    <a:pt x="5545007" y="1948"/>
                    <a:pt x="5545007" y="2651"/>
                  </a:cubicBezTo>
                  <a:lnTo>
                    <a:pt x="5545007" y="3392203"/>
                  </a:lnTo>
                  <a:cubicBezTo>
                    <a:pt x="5545007" y="3393668"/>
                    <a:pt x="5543820" y="3394855"/>
                    <a:pt x="5542355" y="3394855"/>
                  </a:cubicBezTo>
                  <a:lnTo>
                    <a:pt x="2651" y="3394855"/>
                  </a:lnTo>
                  <a:cubicBezTo>
                    <a:pt x="1187" y="3394855"/>
                    <a:pt x="0" y="3393668"/>
                    <a:pt x="0" y="3392203"/>
                  </a:cubicBezTo>
                  <a:lnTo>
                    <a:pt x="0" y="2651"/>
                  </a:lnTo>
                  <a:cubicBezTo>
                    <a:pt x="0" y="1187"/>
                    <a:pt x="1187" y="0"/>
                    <a:pt x="2651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sq">
              <a:solidFill>
                <a:srgbClr val="FFB413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5545007" cy="34424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l">
                <a:lnSpc>
                  <a:spcPts val="2844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6535954" y="5562204"/>
            <a:ext cx="4666268" cy="4114800"/>
          </a:xfrm>
          <a:custGeom>
            <a:avLst/>
            <a:gdLst/>
            <a:ahLst/>
            <a:cxnLst/>
            <a:rect r="r" b="b" t="t" l="l"/>
            <a:pathLst>
              <a:path h="4114800" w="4666268">
                <a:moveTo>
                  <a:pt x="0" y="0"/>
                </a:moveTo>
                <a:lnTo>
                  <a:pt x="4666268" y="0"/>
                </a:lnTo>
                <a:lnTo>
                  <a:pt x="466626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28700" y="1071745"/>
            <a:ext cx="15941017" cy="22888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7634"/>
              </a:lnSpc>
              <a:spcBef>
                <a:spcPct val="0"/>
              </a:spcBef>
            </a:pPr>
            <a:r>
              <a:rPr lang="en-US" sz="13777" spc="702">
                <a:solidFill>
                  <a:srgbClr val="FFB413"/>
                </a:solidFill>
                <a:latin typeface="Sugo Classic"/>
                <a:ea typeface="Sugo Classic"/>
                <a:cs typeface="Sugo Classic"/>
                <a:sym typeface="Sugo Classic"/>
              </a:rPr>
              <a:t>RIESGOS AMBIENTALES 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489699" y="3208828"/>
            <a:ext cx="14758777" cy="20178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5330"/>
              </a:lnSpc>
              <a:spcBef>
                <a:spcPct val="0"/>
              </a:spcBef>
            </a:pPr>
            <a:r>
              <a:rPr lang="en-US" b="true" sz="3807">
                <a:solidFill>
                  <a:srgbClr val="000000"/>
                </a:solidFill>
                <a:latin typeface="Blacker Sans Pro Bold"/>
                <a:ea typeface="Blacker Sans Pro Bold"/>
                <a:cs typeface="Blacker Sans Pro Bold"/>
                <a:sym typeface="Blacker Sans Pro Bold"/>
              </a:rPr>
              <a:t> Este tipo de riesgos están vinculados a fenómenos naturales como el calentamiento global y sus efectos, cada vez más impredecibles y extremos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E7BD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74637" y="334067"/>
            <a:ext cx="17738725" cy="9618865"/>
            <a:chOff x="0" y="0"/>
            <a:chExt cx="4671928" cy="253336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671928" cy="2533364"/>
            </a:xfrm>
            <a:custGeom>
              <a:avLst/>
              <a:gdLst/>
              <a:ahLst/>
              <a:cxnLst/>
              <a:rect r="r" b="b" t="t" l="l"/>
              <a:pathLst>
                <a:path h="2533364" w="4671928">
                  <a:moveTo>
                    <a:pt x="0" y="0"/>
                  </a:moveTo>
                  <a:lnTo>
                    <a:pt x="4671928" y="0"/>
                  </a:lnTo>
                  <a:lnTo>
                    <a:pt x="4671928" y="2533364"/>
                  </a:lnTo>
                  <a:lnTo>
                    <a:pt x="0" y="2533364"/>
                  </a:lnTo>
                  <a:close/>
                </a:path>
              </a:pathLst>
            </a:custGeom>
            <a:solidFill>
              <a:srgbClr val="E8E8E8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4671928" cy="258098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44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-10800000">
            <a:off x="11670157" y="-7601818"/>
            <a:ext cx="10895241" cy="11221690"/>
          </a:xfrm>
          <a:custGeom>
            <a:avLst/>
            <a:gdLst/>
            <a:ahLst/>
            <a:cxnLst/>
            <a:rect r="r" b="b" t="t" l="l"/>
            <a:pathLst>
              <a:path h="11221690" w="10895241">
                <a:moveTo>
                  <a:pt x="0" y="0"/>
                </a:moveTo>
                <a:lnTo>
                  <a:pt x="10895241" y="0"/>
                </a:lnTo>
                <a:lnTo>
                  <a:pt x="10895241" y="11221690"/>
                </a:lnTo>
                <a:lnTo>
                  <a:pt x="0" y="1122169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3331391" y="3266290"/>
            <a:ext cx="2796510" cy="3033689"/>
          </a:xfrm>
          <a:custGeom>
            <a:avLst/>
            <a:gdLst/>
            <a:ahLst/>
            <a:cxnLst/>
            <a:rect r="r" b="b" t="t" l="l"/>
            <a:pathLst>
              <a:path h="3033689" w="2796510">
                <a:moveTo>
                  <a:pt x="0" y="0"/>
                </a:moveTo>
                <a:lnTo>
                  <a:pt x="2796510" y="0"/>
                </a:lnTo>
                <a:lnTo>
                  <a:pt x="2796510" y="3033689"/>
                </a:lnTo>
                <a:lnTo>
                  <a:pt x="0" y="303368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0847264" y="3266290"/>
            <a:ext cx="3149468" cy="3318405"/>
          </a:xfrm>
          <a:custGeom>
            <a:avLst/>
            <a:gdLst/>
            <a:ahLst/>
            <a:cxnLst/>
            <a:rect r="r" b="b" t="t" l="l"/>
            <a:pathLst>
              <a:path h="3318405" w="3149468">
                <a:moveTo>
                  <a:pt x="0" y="0"/>
                </a:moveTo>
                <a:lnTo>
                  <a:pt x="3149468" y="0"/>
                </a:lnTo>
                <a:lnTo>
                  <a:pt x="3149468" y="3318405"/>
                </a:lnTo>
                <a:lnTo>
                  <a:pt x="0" y="331840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4874047" y="-1340599"/>
            <a:ext cx="4487460" cy="4487460"/>
          </a:xfrm>
          <a:custGeom>
            <a:avLst/>
            <a:gdLst/>
            <a:ahLst/>
            <a:cxnLst/>
            <a:rect r="r" b="b" t="t" l="l"/>
            <a:pathLst>
              <a:path h="4487460" w="4487460">
                <a:moveTo>
                  <a:pt x="0" y="0"/>
                </a:moveTo>
                <a:lnTo>
                  <a:pt x="4487460" y="0"/>
                </a:lnTo>
                <a:lnTo>
                  <a:pt x="4487460" y="4487460"/>
                </a:lnTo>
                <a:lnTo>
                  <a:pt x="0" y="44874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453780" y="1103156"/>
            <a:ext cx="12020561" cy="15239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0765"/>
              </a:lnSpc>
              <a:spcBef>
                <a:spcPct val="0"/>
              </a:spcBef>
            </a:pPr>
            <a:r>
              <a:rPr lang="en-US" sz="11332" spc="577">
                <a:solidFill>
                  <a:srgbClr val="6E7BDA"/>
                </a:solidFill>
                <a:latin typeface="Sugo Classic"/>
                <a:ea typeface="Sugo Classic"/>
                <a:cs typeface="Sugo Classic"/>
                <a:sym typeface="Sugo Classic"/>
              </a:rPr>
              <a:t>RIESGOS AMBIENTALES 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609110" y="6670420"/>
            <a:ext cx="4790076" cy="4872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47"/>
              </a:lnSpc>
            </a:pPr>
            <a:r>
              <a:rPr lang="en-US" sz="3799" b="true">
                <a:solidFill>
                  <a:srgbClr val="6E7BDA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Humedad relativa 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9401892" y="6856157"/>
            <a:ext cx="6040212" cy="4872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48"/>
              </a:lnSpc>
            </a:pPr>
            <a:r>
              <a:rPr lang="en-US" sz="3800" b="true">
                <a:solidFill>
                  <a:srgbClr val="6E7BDA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Temperaturas extremas 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609110" y="7427529"/>
            <a:ext cx="6777395" cy="14069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89826" indent="-294913" lvl="1">
              <a:lnSpc>
                <a:spcPts val="3824"/>
              </a:lnSpc>
              <a:buFont typeface="Arial"/>
              <a:buChar char="•"/>
            </a:pPr>
            <a:r>
              <a:rPr lang="en-US" sz="27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Golpe de calor y fatiga</a:t>
            </a:r>
          </a:p>
          <a:p>
            <a:pPr algn="l" marL="589826" indent="-294913" lvl="1">
              <a:lnSpc>
                <a:spcPts val="3824"/>
              </a:lnSpc>
              <a:buFont typeface="Arial"/>
              <a:buChar char="•"/>
            </a:pPr>
            <a:r>
              <a:rPr lang="en-US" sz="27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Aumento de sudoración</a:t>
            </a:r>
          </a:p>
          <a:p>
            <a:pPr algn="l" marL="589826" indent="-294913" lvl="1">
              <a:lnSpc>
                <a:spcPts val="3824"/>
              </a:lnSpc>
              <a:buFont typeface="Arial"/>
              <a:buChar char="•"/>
            </a:pPr>
            <a:r>
              <a:rPr lang="en-US" sz="27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Resequedad en la piel, ojos y garganta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9785045" y="7476807"/>
            <a:ext cx="7539395" cy="14069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89826" indent="-294913" lvl="1">
              <a:lnSpc>
                <a:spcPts val="3824"/>
              </a:lnSpc>
              <a:buFont typeface="Arial"/>
              <a:buChar char="•"/>
            </a:pPr>
            <a:r>
              <a:rPr lang="en-US" sz="27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Deshidratación</a:t>
            </a:r>
          </a:p>
          <a:p>
            <a:pPr algn="l" marL="589826" indent="-294913" lvl="1">
              <a:lnSpc>
                <a:spcPts val="3824"/>
              </a:lnSpc>
              <a:buFont typeface="Arial"/>
              <a:buChar char="•"/>
            </a:pPr>
            <a:r>
              <a:rPr lang="en-US" sz="27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Reducción del rendimiento y productividad</a:t>
            </a:r>
          </a:p>
          <a:p>
            <a:pPr algn="l" marL="589826" indent="-294913" lvl="1">
              <a:lnSpc>
                <a:spcPts val="3824"/>
              </a:lnSpc>
              <a:buFont typeface="Arial"/>
              <a:buChar char="•"/>
            </a:pPr>
            <a:r>
              <a:rPr lang="en-US" sz="27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Mayor riesgo de accidentes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E7BD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84130" y="631964"/>
            <a:ext cx="17519740" cy="10726222"/>
            <a:chOff x="0" y="0"/>
            <a:chExt cx="5545007" cy="339485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545007" cy="3394855"/>
            </a:xfrm>
            <a:custGeom>
              <a:avLst/>
              <a:gdLst/>
              <a:ahLst/>
              <a:cxnLst/>
              <a:rect r="r" b="b" t="t" l="l"/>
              <a:pathLst>
                <a:path h="3394855" w="5545007">
                  <a:moveTo>
                    <a:pt x="2651" y="0"/>
                  </a:moveTo>
                  <a:lnTo>
                    <a:pt x="5542355" y="0"/>
                  </a:lnTo>
                  <a:cubicBezTo>
                    <a:pt x="5543059" y="0"/>
                    <a:pt x="5543733" y="279"/>
                    <a:pt x="5544230" y="777"/>
                  </a:cubicBezTo>
                  <a:cubicBezTo>
                    <a:pt x="5544727" y="1274"/>
                    <a:pt x="5545007" y="1948"/>
                    <a:pt x="5545007" y="2651"/>
                  </a:cubicBezTo>
                  <a:lnTo>
                    <a:pt x="5545007" y="3392203"/>
                  </a:lnTo>
                  <a:cubicBezTo>
                    <a:pt x="5545007" y="3393668"/>
                    <a:pt x="5543820" y="3394855"/>
                    <a:pt x="5542355" y="3394855"/>
                  </a:cubicBezTo>
                  <a:lnTo>
                    <a:pt x="2651" y="3394855"/>
                  </a:lnTo>
                  <a:cubicBezTo>
                    <a:pt x="1187" y="3394855"/>
                    <a:pt x="0" y="3393668"/>
                    <a:pt x="0" y="3392203"/>
                  </a:cubicBezTo>
                  <a:lnTo>
                    <a:pt x="0" y="2651"/>
                  </a:lnTo>
                  <a:cubicBezTo>
                    <a:pt x="0" y="1187"/>
                    <a:pt x="1187" y="0"/>
                    <a:pt x="2651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sq">
              <a:solidFill>
                <a:srgbClr val="FFB413"/>
              </a:solidFill>
              <a:prstDash val="solid"/>
              <a:miter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5545007" cy="34424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l">
                <a:lnSpc>
                  <a:spcPts val="2844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59345" y="-1090163"/>
            <a:ext cx="18169310" cy="12128014"/>
          </a:xfrm>
          <a:custGeom>
            <a:avLst/>
            <a:gdLst/>
            <a:ahLst/>
            <a:cxnLst/>
            <a:rect r="r" b="b" t="t" l="l"/>
            <a:pathLst>
              <a:path h="12128014" w="18169310">
                <a:moveTo>
                  <a:pt x="0" y="0"/>
                </a:moveTo>
                <a:lnTo>
                  <a:pt x="18169310" y="0"/>
                </a:lnTo>
                <a:lnTo>
                  <a:pt x="18169310" y="12128014"/>
                </a:lnTo>
                <a:lnTo>
                  <a:pt x="0" y="1212801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6000"/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173492" y="1166507"/>
            <a:ext cx="16085808" cy="35942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4034"/>
              </a:lnSpc>
              <a:spcBef>
                <a:spcPct val="0"/>
              </a:spcBef>
            </a:pPr>
            <a:r>
              <a:rPr lang="en-US" sz="10964" spc="559">
                <a:solidFill>
                  <a:srgbClr val="FFB413"/>
                </a:solidFill>
                <a:latin typeface="Sugo Classic"/>
                <a:ea typeface="Sugo Classic"/>
                <a:cs typeface="Sugo Classic"/>
                <a:sym typeface="Sugo Classic"/>
              </a:rPr>
              <a:t>ELEMENTOS DE PROTECCION PERSONAL (EPP)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173492" y="5057775"/>
            <a:ext cx="16085808" cy="33703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5330"/>
              </a:lnSpc>
              <a:spcBef>
                <a:spcPct val="0"/>
              </a:spcBef>
            </a:pPr>
            <a:r>
              <a:rPr lang="en-US" b="true" sz="3807">
                <a:solidFill>
                  <a:srgbClr val="000000"/>
                </a:solidFill>
                <a:latin typeface="Blacker Sans Pro Bold"/>
                <a:ea typeface="Blacker Sans Pro Bold"/>
                <a:cs typeface="Blacker Sans Pro Bold"/>
                <a:sym typeface="Blacker Sans Pro Bold"/>
              </a:rPr>
              <a:t>Los EPP (Elementos de Protección Personal) son elementos diseñados para proteger a los trabajadores de riesgos que puedan afectar su salud y seguridad en el entorno laboral. Su uso es obligatorio en muchos sectores y debe estar en buen estado, adecuado al tipo de riesgo y certificado según las normativas de seguridad.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E7BD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903388" y="3782253"/>
            <a:ext cx="6706892" cy="934652"/>
            <a:chOff x="0" y="0"/>
            <a:chExt cx="1725607" cy="24047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725607" cy="240475"/>
            </a:xfrm>
            <a:custGeom>
              <a:avLst/>
              <a:gdLst/>
              <a:ahLst/>
              <a:cxnLst/>
              <a:rect r="r" b="b" t="t" l="l"/>
              <a:pathLst>
                <a:path h="240475" w="1725607">
                  <a:moveTo>
                    <a:pt x="6926" y="0"/>
                  </a:moveTo>
                  <a:lnTo>
                    <a:pt x="1718681" y="0"/>
                  </a:lnTo>
                  <a:cubicBezTo>
                    <a:pt x="1720518" y="0"/>
                    <a:pt x="1722279" y="730"/>
                    <a:pt x="1723578" y="2029"/>
                  </a:cubicBezTo>
                  <a:cubicBezTo>
                    <a:pt x="1724877" y="3327"/>
                    <a:pt x="1725607" y="5089"/>
                    <a:pt x="1725607" y="6926"/>
                  </a:cubicBezTo>
                  <a:lnTo>
                    <a:pt x="1725607" y="233549"/>
                  </a:lnTo>
                  <a:cubicBezTo>
                    <a:pt x="1725607" y="237374"/>
                    <a:pt x="1722506" y="240475"/>
                    <a:pt x="1718681" y="240475"/>
                  </a:cubicBezTo>
                  <a:lnTo>
                    <a:pt x="6926" y="240475"/>
                  </a:lnTo>
                  <a:cubicBezTo>
                    <a:pt x="5089" y="240475"/>
                    <a:pt x="3327" y="239745"/>
                    <a:pt x="2029" y="238447"/>
                  </a:cubicBezTo>
                  <a:cubicBezTo>
                    <a:pt x="730" y="237148"/>
                    <a:pt x="0" y="235386"/>
                    <a:pt x="0" y="233549"/>
                  </a:cubicBezTo>
                  <a:lnTo>
                    <a:pt x="0" y="6926"/>
                  </a:lnTo>
                  <a:cubicBezTo>
                    <a:pt x="0" y="3101"/>
                    <a:pt x="3101" y="0"/>
                    <a:pt x="6926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1725607" cy="2881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l">
                <a:lnSpc>
                  <a:spcPts val="2844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9581830" y="3782253"/>
            <a:ext cx="8097458" cy="934652"/>
            <a:chOff x="0" y="0"/>
            <a:chExt cx="2083384" cy="24047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083383" cy="240475"/>
            </a:xfrm>
            <a:custGeom>
              <a:avLst/>
              <a:gdLst/>
              <a:ahLst/>
              <a:cxnLst/>
              <a:rect r="r" b="b" t="t" l="l"/>
              <a:pathLst>
                <a:path h="240475" w="2083383">
                  <a:moveTo>
                    <a:pt x="5737" y="0"/>
                  </a:moveTo>
                  <a:lnTo>
                    <a:pt x="2077647" y="0"/>
                  </a:lnTo>
                  <a:cubicBezTo>
                    <a:pt x="2080815" y="0"/>
                    <a:pt x="2083383" y="2568"/>
                    <a:pt x="2083383" y="5737"/>
                  </a:cubicBezTo>
                  <a:lnTo>
                    <a:pt x="2083383" y="234739"/>
                  </a:lnTo>
                  <a:cubicBezTo>
                    <a:pt x="2083383" y="236260"/>
                    <a:pt x="2082779" y="237719"/>
                    <a:pt x="2081703" y="238795"/>
                  </a:cubicBezTo>
                  <a:cubicBezTo>
                    <a:pt x="2080627" y="239871"/>
                    <a:pt x="2079168" y="240475"/>
                    <a:pt x="2077647" y="240475"/>
                  </a:cubicBezTo>
                  <a:lnTo>
                    <a:pt x="5737" y="240475"/>
                  </a:lnTo>
                  <a:cubicBezTo>
                    <a:pt x="4215" y="240475"/>
                    <a:pt x="2756" y="239871"/>
                    <a:pt x="1680" y="238795"/>
                  </a:cubicBezTo>
                  <a:cubicBezTo>
                    <a:pt x="604" y="237719"/>
                    <a:pt x="0" y="236260"/>
                    <a:pt x="0" y="234739"/>
                  </a:cubicBezTo>
                  <a:lnTo>
                    <a:pt x="0" y="5737"/>
                  </a:lnTo>
                  <a:cubicBezTo>
                    <a:pt x="0" y="4215"/>
                    <a:pt x="604" y="2756"/>
                    <a:pt x="1680" y="1680"/>
                  </a:cubicBezTo>
                  <a:cubicBezTo>
                    <a:pt x="2756" y="604"/>
                    <a:pt x="4215" y="0"/>
                    <a:pt x="5737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2083384" cy="2881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l">
                <a:lnSpc>
                  <a:spcPts val="2844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true" flipV="false" rot="0">
            <a:off x="14782168" y="541438"/>
            <a:ext cx="4683913" cy="1414105"/>
          </a:xfrm>
          <a:custGeom>
            <a:avLst/>
            <a:gdLst/>
            <a:ahLst/>
            <a:cxnLst/>
            <a:rect r="r" b="b" t="t" l="l"/>
            <a:pathLst>
              <a:path h="1414105" w="4683913">
                <a:moveTo>
                  <a:pt x="4683913" y="0"/>
                </a:moveTo>
                <a:lnTo>
                  <a:pt x="0" y="0"/>
                </a:lnTo>
                <a:lnTo>
                  <a:pt x="0" y="1414105"/>
                </a:lnTo>
                <a:lnTo>
                  <a:pt x="4683913" y="1414105"/>
                </a:lnTo>
                <a:lnTo>
                  <a:pt x="4683913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10800000">
            <a:off x="-11268986" y="-932544"/>
            <a:ext cx="12471968" cy="12845660"/>
          </a:xfrm>
          <a:custGeom>
            <a:avLst/>
            <a:gdLst/>
            <a:ahLst/>
            <a:cxnLst/>
            <a:rect r="r" b="b" t="t" l="l"/>
            <a:pathLst>
              <a:path h="12845660" w="12471968">
                <a:moveTo>
                  <a:pt x="0" y="0"/>
                </a:moveTo>
                <a:lnTo>
                  <a:pt x="12471967" y="0"/>
                </a:lnTo>
                <a:lnTo>
                  <a:pt x="12471967" y="12845659"/>
                </a:lnTo>
                <a:lnTo>
                  <a:pt x="0" y="1284565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2749367" y="4916929"/>
            <a:ext cx="3808334" cy="4044088"/>
          </a:xfrm>
          <a:custGeom>
            <a:avLst/>
            <a:gdLst/>
            <a:ahLst/>
            <a:cxnLst/>
            <a:rect r="r" b="b" t="t" l="l"/>
            <a:pathLst>
              <a:path h="4044088" w="3808334">
                <a:moveTo>
                  <a:pt x="0" y="0"/>
                </a:moveTo>
                <a:lnTo>
                  <a:pt x="3808334" y="0"/>
                </a:lnTo>
                <a:lnTo>
                  <a:pt x="3808334" y="4044088"/>
                </a:lnTo>
                <a:lnTo>
                  <a:pt x="0" y="404408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1931272" y="4831252"/>
            <a:ext cx="3941158" cy="4044088"/>
          </a:xfrm>
          <a:custGeom>
            <a:avLst/>
            <a:gdLst/>
            <a:ahLst/>
            <a:cxnLst/>
            <a:rect r="r" b="b" t="t" l="l"/>
            <a:pathLst>
              <a:path h="4044088" w="3941158">
                <a:moveTo>
                  <a:pt x="0" y="0"/>
                </a:moveTo>
                <a:lnTo>
                  <a:pt x="3941158" y="0"/>
                </a:lnTo>
                <a:lnTo>
                  <a:pt x="3941158" y="4044087"/>
                </a:lnTo>
                <a:lnTo>
                  <a:pt x="0" y="404408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3573" t="0" r="-3573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599682" y="898483"/>
            <a:ext cx="16659618" cy="28837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0765"/>
              </a:lnSpc>
              <a:spcBef>
                <a:spcPct val="0"/>
              </a:spcBef>
            </a:pPr>
            <a:r>
              <a:rPr lang="en-US" sz="11332" spc="577">
                <a:solidFill>
                  <a:srgbClr val="191919"/>
                </a:solidFill>
                <a:latin typeface="Sugo Classic"/>
                <a:ea typeface="Sugo Classic"/>
                <a:cs typeface="Sugo Classic"/>
                <a:sym typeface="Sugo Classic"/>
              </a:rPr>
              <a:t>ELEMENTOS DE PROTECCION PERSONAL (EPP)</a:t>
            </a:r>
            <a:r>
              <a:rPr lang="en-US" sz="11332" spc="577">
                <a:solidFill>
                  <a:srgbClr val="191919"/>
                </a:solidFill>
                <a:latin typeface="Sugo Classic"/>
                <a:ea typeface="Sugo Classic"/>
                <a:cs typeface="Sugo Classic"/>
                <a:sym typeface="Sugo Classic"/>
              </a:rPr>
              <a:t> 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2175692" y="3877578"/>
            <a:ext cx="6293029" cy="6520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28"/>
              </a:lnSpc>
            </a:pPr>
            <a:r>
              <a:rPr lang="en-US" b="true" sz="3591" spc="219">
                <a:solidFill>
                  <a:srgbClr val="000000"/>
                </a:solidFill>
                <a:latin typeface="Sugo Classic Bold"/>
                <a:ea typeface="Sugo Classic Bold"/>
                <a:cs typeface="Sugo Classic Bold"/>
                <a:sym typeface="Sugo Classic Bold"/>
              </a:rPr>
              <a:t>GUANTES DE PROTECCION MECANICA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765459" y="3873174"/>
            <a:ext cx="7730199" cy="657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169"/>
              </a:lnSpc>
              <a:spcBef>
                <a:spcPct val="0"/>
              </a:spcBef>
            </a:pPr>
            <a:r>
              <a:rPr lang="en-US" b="true" sz="3692" spc="225">
                <a:solidFill>
                  <a:srgbClr val="000000"/>
                </a:solidFill>
                <a:latin typeface="Sugo Classic Bold"/>
                <a:ea typeface="Sugo Classic Bold"/>
                <a:cs typeface="Sugo Classic Bold"/>
                <a:sym typeface="Sugo Classic Bold"/>
              </a:rPr>
              <a:t>GUANTES DE PROTECCION TERMINA KEVLAR 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9532481" y="8980067"/>
            <a:ext cx="8738740" cy="10858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100"/>
              </a:lnSpc>
              <a:spcBef>
                <a:spcPct val="0"/>
              </a:spcBef>
            </a:pPr>
            <a:r>
              <a:rPr lang="en-US" b="true" sz="2000">
                <a:solidFill>
                  <a:srgbClr val="000000"/>
                </a:solidFill>
                <a:latin typeface="Blacker Sans Pro Bold"/>
                <a:ea typeface="Blacker Sans Pro Bold"/>
                <a:cs typeface="Blacker Sans Pro Bold"/>
                <a:sym typeface="Blacker Sans Pro Bold"/>
              </a:rPr>
              <a:t>El Kevlar es una fibra sintética extremadamente fuerte, Esta característica permite que los guantes ofrezcan una gran durabilidad y resistencia térmica, soportando temperaturas de hasta 500°C, . Además, su capacidad ignífuga evita que el material se derrita o prenda fuego, 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599682" y="9027739"/>
            <a:ext cx="8287878" cy="10532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44"/>
              </a:lnSpc>
              <a:spcBef>
                <a:spcPct val="0"/>
              </a:spcBef>
            </a:pPr>
            <a:r>
              <a:rPr lang="en-US" b="true" sz="203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Los guantes de protección mecánica son equipos de seguridad diseñados para proteger las manos de riesgos físicos como cortes, abrasiones, perforaciones, desgarros y golpes.</a:t>
            </a:r>
            <a:r>
              <a:rPr lang="en-US" sz="20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E7BD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839454" y="3782253"/>
            <a:ext cx="2518317" cy="934652"/>
            <a:chOff x="0" y="0"/>
            <a:chExt cx="647934" cy="24047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47934" cy="240475"/>
            </a:xfrm>
            <a:custGeom>
              <a:avLst/>
              <a:gdLst/>
              <a:ahLst/>
              <a:cxnLst/>
              <a:rect r="r" b="b" t="t" l="l"/>
              <a:pathLst>
                <a:path h="240475" w="647934">
                  <a:moveTo>
                    <a:pt x="18445" y="0"/>
                  </a:moveTo>
                  <a:lnTo>
                    <a:pt x="629489" y="0"/>
                  </a:lnTo>
                  <a:cubicBezTo>
                    <a:pt x="634381" y="0"/>
                    <a:pt x="639072" y="1943"/>
                    <a:pt x="642532" y="5403"/>
                  </a:cubicBezTo>
                  <a:cubicBezTo>
                    <a:pt x="645991" y="8862"/>
                    <a:pt x="647934" y="13553"/>
                    <a:pt x="647934" y="18445"/>
                  </a:cubicBezTo>
                  <a:lnTo>
                    <a:pt x="647934" y="222030"/>
                  </a:lnTo>
                  <a:cubicBezTo>
                    <a:pt x="647934" y="232217"/>
                    <a:pt x="639676" y="240475"/>
                    <a:pt x="629489" y="240475"/>
                  </a:cubicBezTo>
                  <a:lnTo>
                    <a:pt x="18445" y="240475"/>
                  </a:lnTo>
                  <a:cubicBezTo>
                    <a:pt x="13553" y="240475"/>
                    <a:pt x="8862" y="238532"/>
                    <a:pt x="5403" y="235073"/>
                  </a:cubicBezTo>
                  <a:cubicBezTo>
                    <a:pt x="1943" y="231613"/>
                    <a:pt x="0" y="226922"/>
                    <a:pt x="0" y="222030"/>
                  </a:cubicBezTo>
                  <a:lnTo>
                    <a:pt x="0" y="18445"/>
                  </a:lnTo>
                  <a:cubicBezTo>
                    <a:pt x="0" y="13553"/>
                    <a:pt x="1943" y="8862"/>
                    <a:pt x="5403" y="5403"/>
                  </a:cubicBezTo>
                  <a:cubicBezTo>
                    <a:pt x="8862" y="1943"/>
                    <a:pt x="13553" y="0"/>
                    <a:pt x="18445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647934" cy="2881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l">
                <a:lnSpc>
                  <a:spcPts val="2844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1066671" y="3782253"/>
            <a:ext cx="4868518" cy="934652"/>
            <a:chOff x="0" y="0"/>
            <a:chExt cx="1252614" cy="24047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252614" cy="240475"/>
            </a:xfrm>
            <a:custGeom>
              <a:avLst/>
              <a:gdLst/>
              <a:ahLst/>
              <a:cxnLst/>
              <a:rect r="r" b="b" t="t" l="l"/>
              <a:pathLst>
                <a:path h="240475" w="1252614">
                  <a:moveTo>
                    <a:pt x="9541" y="0"/>
                  </a:moveTo>
                  <a:lnTo>
                    <a:pt x="1243073" y="0"/>
                  </a:lnTo>
                  <a:cubicBezTo>
                    <a:pt x="1248342" y="0"/>
                    <a:pt x="1252614" y="4272"/>
                    <a:pt x="1252614" y="9541"/>
                  </a:cubicBezTo>
                  <a:lnTo>
                    <a:pt x="1252614" y="230934"/>
                  </a:lnTo>
                  <a:cubicBezTo>
                    <a:pt x="1252614" y="236203"/>
                    <a:pt x="1248342" y="240475"/>
                    <a:pt x="1243073" y="240475"/>
                  </a:cubicBezTo>
                  <a:lnTo>
                    <a:pt x="9541" y="240475"/>
                  </a:lnTo>
                  <a:cubicBezTo>
                    <a:pt x="4272" y="240475"/>
                    <a:pt x="0" y="236203"/>
                    <a:pt x="0" y="230934"/>
                  </a:cubicBezTo>
                  <a:lnTo>
                    <a:pt x="0" y="9541"/>
                  </a:lnTo>
                  <a:cubicBezTo>
                    <a:pt x="0" y="4272"/>
                    <a:pt x="4272" y="0"/>
                    <a:pt x="9541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1252614" cy="2881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l">
                <a:lnSpc>
                  <a:spcPts val="2844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true" flipV="false" rot="0">
            <a:off x="14782168" y="541438"/>
            <a:ext cx="4683913" cy="1414105"/>
          </a:xfrm>
          <a:custGeom>
            <a:avLst/>
            <a:gdLst/>
            <a:ahLst/>
            <a:cxnLst/>
            <a:rect r="r" b="b" t="t" l="l"/>
            <a:pathLst>
              <a:path h="1414105" w="4683913">
                <a:moveTo>
                  <a:pt x="4683913" y="0"/>
                </a:moveTo>
                <a:lnTo>
                  <a:pt x="0" y="0"/>
                </a:lnTo>
                <a:lnTo>
                  <a:pt x="0" y="1414105"/>
                </a:lnTo>
                <a:lnTo>
                  <a:pt x="4683913" y="1414105"/>
                </a:lnTo>
                <a:lnTo>
                  <a:pt x="4683913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10800000">
            <a:off x="-11268986" y="-932544"/>
            <a:ext cx="12471968" cy="12845660"/>
          </a:xfrm>
          <a:custGeom>
            <a:avLst/>
            <a:gdLst/>
            <a:ahLst/>
            <a:cxnLst/>
            <a:rect r="r" b="b" t="t" l="l"/>
            <a:pathLst>
              <a:path h="12845660" w="12471968">
                <a:moveTo>
                  <a:pt x="0" y="0"/>
                </a:moveTo>
                <a:lnTo>
                  <a:pt x="12471967" y="0"/>
                </a:lnTo>
                <a:lnTo>
                  <a:pt x="12471967" y="12845659"/>
                </a:lnTo>
                <a:lnTo>
                  <a:pt x="0" y="1284565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2175692" y="4816917"/>
            <a:ext cx="4560832" cy="4044088"/>
          </a:xfrm>
          <a:custGeom>
            <a:avLst/>
            <a:gdLst/>
            <a:ahLst/>
            <a:cxnLst/>
            <a:rect r="r" b="b" t="t" l="l"/>
            <a:pathLst>
              <a:path h="4044088" w="4560832">
                <a:moveTo>
                  <a:pt x="0" y="0"/>
                </a:moveTo>
                <a:lnTo>
                  <a:pt x="4560832" y="0"/>
                </a:lnTo>
                <a:lnTo>
                  <a:pt x="4560832" y="4044087"/>
                </a:lnTo>
                <a:lnTo>
                  <a:pt x="0" y="404408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0972719" y="5084270"/>
            <a:ext cx="5315681" cy="3509381"/>
          </a:xfrm>
          <a:custGeom>
            <a:avLst/>
            <a:gdLst/>
            <a:ahLst/>
            <a:cxnLst/>
            <a:rect r="r" b="b" t="t" l="l"/>
            <a:pathLst>
              <a:path h="3509381" w="5315681">
                <a:moveTo>
                  <a:pt x="0" y="0"/>
                </a:moveTo>
                <a:lnTo>
                  <a:pt x="5315680" y="0"/>
                </a:lnTo>
                <a:lnTo>
                  <a:pt x="5315680" y="3509381"/>
                </a:lnTo>
                <a:lnTo>
                  <a:pt x="0" y="350938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599682" y="898483"/>
            <a:ext cx="16659618" cy="28837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0765"/>
              </a:lnSpc>
              <a:spcBef>
                <a:spcPct val="0"/>
              </a:spcBef>
            </a:pPr>
            <a:r>
              <a:rPr lang="en-US" sz="11332" spc="577">
                <a:solidFill>
                  <a:srgbClr val="191919"/>
                </a:solidFill>
                <a:latin typeface="Sugo Classic"/>
                <a:ea typeface="Sugo Classic"/>
                <a:cs typeface="Sugo Classic"/>
                <a:sym typeface="Sugo Classic"/>
              </a:rPr>
              <a:t>ELEMENTOS DE PROTECCION PERSONAL (EPP)</a:t>
            </a:r>
            <a:r>
              <a:rPr lang="en-US" sz="11332" spc="577">
                <a:solidFill>
                  <a:srgbClr val="191919"/>
                </a:solidFill>
                <a:latin typeface="Sugo Classic"/>
                <a:ea typeface="Sugo Classic"/>
                <a:cs typeface="Sugo Classic"/>
                <a:sym typeface="Sugo Classic"/>
              </a:rPr>
              <a:t> 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2175692" y="3877578"/>
            <a:ext cx="3865432" cy="6520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28"/>
              </a:lnSpc>
            </a:pPr>
            <a:r>
              <a:rPr lang="en-US" b="true" sz="3591" spc="219">
                <a:solidFill>
                  <a:srgbClr val="000000"/>
                </a:solidFill>
                <a:latin typeface="Sugo Classic Bold"/>
                <a:ea typeface="Sugo Classic Bold"/>
                <a:cs typeface="Sugo Classic Bold"/>
                <a:sym typeface="Sugo Classic Bold"/>
              </a:rPr>
              <a:t>DEDALES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765459" y="3873174"/>
            <a:ext cx="7730199" cy="657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169"/>
              </a:lnSpc>
              <a:spcBef>
                <a:spcPct val="0"/>
              </a:spcBef>
            </a:pPr>
            <a:r>
              <a:rPr lang="en-US" b="true" sz="3692" spc="225">
                <a:solidFill>
                  <a:srgbClr val="000000"/>
                </a:solidFill>
                <a:latin typeface="Sugo Classic Bold"/>
                <a:ea typeface="Sugo Classic Bold"/>
                <a:cs typeface="Sugo Classic Bold"/>
                <a:sym typeface="Sugo Classic Bold"/>
              </a:rPr>
              <a:t>PROTECTOR AUDITIVO 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027178" y="8880054"/>
            <a:ext cx="6947503" cy="819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100"/>
              </a:lnSpc>
              <a:spcBef>
                <a:spcPct val="0"/>
              </a:spcBef>
            </a:pPr>
            <a:r>
              <a:rPr lang="en-US" b="true" sz="2000">
                <a:solidFill>
                  <a:srgbClr val="000000"/>
                </a:solidFill>
                <a:latin typeface="Blacker Sans Pro Bold"/>
                <a:ea typeface="Blacker Sans Pro Bold"/>
                <a:cs typeface="Blacker Sans Pro Bold"/>
                <a:sym typeface="Blacker Sans Pro Bold"/>
              </a:rPr>
              <a:t>son diseñados para reducir la exposición al ruido y proteger los oídos de posibles daños auditivos causados por sonidos fuertes o prolongados.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599682" y="8913392"/>
            <a:ext cx="8287878" cy="10532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44"/>
              </a:lnSpc>
              <a:spcBef>
                <a:spcPct val="0"/>
              </a:spcBef>
            </a:pPr>
            <a:r>
              <a:rPr lang="en-US" b="true" sz="203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Los dedales son pequeñas fundas protectoras que se colocan en los dedos, para proteger la piel de pinchazos y facilitar el trabajo con agujas al coser.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8E8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529333" y="2491804"/>
            <a:ext cx="11948748" cy="12306763"/>
          </a:xfrm>
          <a:custGeom>
            <a:avLst/>
            <a:gdLst/>
            <a:ahLst/>
            <a:cxnLst/>
            <a:rect r="r" b="b" t="t" l="l"/>
            <a:pathLst>
              <a:path h="12306763" w="11948748">
                <a:moveTo>
                  <a:pt x="0" y="0"/>
                </a:moveTo>
                <a:lnTo>
                  <a:pt x="11948748" y="0"/>
                </a:lnTo>
                <a:lnTo>
                  <a:pt x="11948748" y="12306763"/>
                </a:lnTo>
                <a:lnTo>
                  <a:pt x="0" y="123067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14447961" y="371111"/>
            <a:ext cx="5084279" cy="1621320"/>
          </a:xfrm>
          <a:custGeom>
            <a:avLst/>
            <a:gdLst/>
            <a:ahLst/>
            <a:cxnLst/>
            <a:rect r="r" b="b" t="t" l="l"/>
            <a:pathLst>
              <a:path h="1621320" w="5084279">
                <a:moveTo>
                  <a:pt x="5084280" y="0"/>
                </a:moveTo>
                <a:lnTo>
                  <a:pt x="0" y="0"/>
                </a:lnTo>
                <a:lnTo>
                  <a:pt x="0" y="1621320"/>
                </a:lnTo>
                <a:lnTo>
                  <a:pt x="5084280" y="1621320"/>
                </a:lnTo>
                <a:lnTo>
                  <a:pt x="508428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478786" y="2831871"/>
            <a:ext cx="10707647" cy="51280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524"/>
              </a:lnSpc>
              <a:spcBef>
                <a:spcPct val="0"/>
              </a:spcBef>
            </a:pPr>
            <a:r>
              <a:rPr lang="en-US" sz="323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En conclusión, la identificación, evaluación y control de los riesgos en el entorno laboral son fundamentales para garantizar un espacio de trabajo seguro y saludable. La prevención, el uso de tecnologías seguras, la capacitación del personal y el cumplimiento de normativas vigentes son estrategias clave para reducir accidentes y enfermedades laborales, promoviendo así el bienestar de los trabajadores y la eficiencia de las empresas.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3114355" y="4737157"/>
            <a:ext cx="4842109" cy="4806893"/>
          </a:xfrm>
          <a:custGeom>
            <a:avLst/>
            <a:gdLst/>
            <a:ahLst/>
            <a:cxnLst/>
            <a:rect r="r" b="b" t="t" l="l"/>
            <a:pathLst>
              <a:path h="4806893" w="4842109">
                <a:moveTo>
                  <a:pt x="0" y="0"/>
                </a:moveTo>
                <a:lnTo>
                  <a:pt x="4842109" y="0"/>
                </a:lnTo>
                <a:lnTo>
                  <a:pt x="4842109" y="4806893"/>
                </a:lnTo>
                <a:lnTo>
                  <a:pt x="0" y="480689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028700" y="909095"/>
            <a:ext cx="10157733" cy="15217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0765"/>
              </a:lnSpc>
              <a:spcBef>
                <a:spcPct val="0"/>
              </a:spcBef>
            </a:pPr>
            <a:r>
              <a:rPr lang="en-US" sz="11332" spc="577">
                <a:solidFill>
                  <a:srgbClr val="6E7BDA"/>
                </a:solidFill>
                <a:latin typeface="Sugo Classic"/>
                <a:ea typeface="Sugo Classic"/>
                <a:cs typeface="Sugo Classic"/>
                <a:sym typeface="Sugo Classic"/>
              </a:rPr>
              <a:t>CONCLUSION 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E7BD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74638" y="334067"/>
            <a:ext cx="17738725" cy="9618865"/>
            <a:chOff x="0" y="0"/>
            <a:chExt cx="4671928" cy="253336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671928" cy="2533364"/>
            </a:xfrm>
            <a:custGeom>
              <a:avLst/>
              <a:gdLst/>
              <a:ahLst/>
              <a:cxnLst/>
              <a:rect r="r" b="b" t="t" l="l"/>
              <a:pathLst>
                <a:path h="2533364" w="4671928">
                  <a:moveTo>
                    <a:pt x="0" y="0"/>
                  </a:moveTo>
                  <a:lnTo>
                    <a:pt x="4671928" y="0"/>
                  </a:lnTo>
                  <a:lnTo>
                    <a:pt x="4671928" y="2533364"/>
                  </a:lnTo>
                  <a:lnTo>
                    <a:pt x="0" y="2533364"/>
                  </a:lnTo>
                  <a:close/>
                </a:path>
              </a:pathLst>
            </a:custGeom>
            <a:solidFill>
              <a:srgbClr val="E8E8E8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4671928" cy="258098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44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7789765" y="3382684"/>
            <a:ext cx="884051" cy="878842"/>
            <a:chOff x="0" y="0"/>
            <a:chExt cx="261125" cy="25958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61125" cy="259587"/>
            </a:xfrm>
            <a:custGeom>
              <a:avLst/>
              <a:gdLst/>
              <a:ahLst/>
              <a:cxnLst/>
              <a:rect r="r" b="b" t="t" l="l"/>
              <a:pathLst>
                <a:path h="259587" w="261125">
                  <a:moveTo>
                    <a:pt x="52544" y="0"/>
                  </a:moveTo>
                  <a:lnTo>
                    <a:pt x="208582" y="0"/>
                  </a:lnTo>
                  <a:cubicBezTo>
                    <a:pt x="237601" y="0"/>
                    <a:pt x="261125" y="23525"/>
                    <a:pt x="261125" y="52544"/>
                  </a:cubicBezTo>
                  <a:lnTo>
                    <a:pt x="261125" y="207043"/>
                  </a:lnTo>
                  <a:cubicBezTo>
                    <a:pt x="261125" y="236062"/>
                    <a:pt x="237601" y="259587"/>
                    <a:pt x="208582" y="259587"/>
                  </a:cubicBezTo>
                  <a:lnTo>
                    <a:pt x="52544" y="259587"/>
                  </a:lnTo>
                  <a:cubicBezTo>
                    <a:pt x="23525" y="259587"/>
                    <a:pt x="0" y="236062"/>
                    <a:pt x="0" y="207043"/>
                  </a:cubicBezTo>
                  <a:lnTo>
                    <a:pt x="0" y="52544"/>
                  </a:lnTo>
                  <a:cubicBezTo>
                    <a:pt x="0" y="23525"/>
                    <a:pt x="23525" y="0"/>
                    <a:pt x="52544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114300"/>
              <a:ext cx="261125" cy="3738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644"/>
                </a:lnSpc>
              </a:pPr>
              <a:r>
                <a:rPr lang="en-US" sz="4031">
                  <a:solidFill>
                    <a:srgbClr val="191919"/>
                  </a:solidFill>
                  <a:latin typeface="Sugo Classic"/>
                  <a:ea typeface="Sugo Classic"/>
                  <a:cs typeface="Sugo Classic"/>
                  <a:sym typeface="Sugo Classic"/>
                </a:rPr>
                <a:t>3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7789765" y="4787054"/>
            <a:ext cx="884051" cy="878842"/>
            <a:chOff x="0" y="0"/>
            <a:chExt cx="261125" cy="259587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61125" cy="259587"/>
            </a:xfrm>
            <a:custGeom>
              <a:avLst/>
              <a:gdLst/>
              <a:ahLst/>
              <a:cxnLst/>
              <a:rect r="r" b="b" t="t" l="l"/>
              <a:pathLst>
                <a:path h="259587" w="261125">
                  <a:moveTo>
                    <a:pt x="52544" y="0"/>
                  </a:moveTo>
                  <a:lnTo>
                    <a:pt x="208582" y="0"/>
                  </a:lnTo>
                  <a:cubicBezTo>
                    <a:pt x="237601" y="0"/>
                    <a:pt x="261125" y="23525"/>
                    <a:pt x="261125" y="52544"/>
                  </a:cubicBezTo>
                  <a:lnTo>
                    <a:pt x="261125" y="207043"/>
                  </a:lnTo>
                  <a:cubicBezTo>
                    <a:pt x="261125" y="236062"/>
                    <a:pt x="237601" y="259587"/>
                    <a:pt x="208582" y="259587"/>
                  </a:cubicBezTo>
                  <a:lnTo>
                    <a:pt x="52544" y="259587"/>
                  </a:lnTo>
                  <a:cubicBezTo>
                    <a:pt x="23525" y="259587"/>
                    <a:pt x="0" y="236062"/>
                    <a:pt x="0" y="207043"/>
                  </a:cubicBezTo>
                  <a:lnTo>
                    <a:pt x="0" y="52544"/>
                  </a:lnTo>
                  <a:cubicBezTo>
                    <a:pt x="0" y="23525"/>
                    <a:pt x="23525" y="0"/>
                    <a:pt x="52544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114300"/>
              <a:ext cx="261125" cy="3738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644"/>
                </a:lnSpc>
              </a:pPr>
              <a:r>
                <a:rPr lang="en-US" sz="4031">
                  <a:solidFill>
                    <a:srgbClr val="191919"/>
                  </a:solidFill>
                  <a:latin typeface="Sugo Classic"/>
                  <a:ea typeface="Sugo Classic"/>
                  <a:cs typeface="Sugo Classic"/>
                  <a:sym typeface="Sugo Classic"/>
                </a:rPr>
                <a:t>4</a:t>
              </a: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7789765" y="6205962"/>
            <a:ext cx="884051" cy="878842"/>
            <a:chOff x="0" y="0"/>
            <a:chExt cx="261125" cy="259587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61125" cy="259587"/>
            </a:xfrm>
            <a:custGeom>
              <a:avLst/>
              <a:gdLst/>
              <a:ahLst/>
              <a:cxnLst/>
              <a:rect r="r" b="b" t="t" l="l"/>
              <a:pathLst>
                <a:path h="259587" w="261125">
                  <a:moveTo>
                    <a:pt x="52544" y="0"/>
                  </a:moveTo>
                  <a:lnTo>
                    <a:pt x="208582" y="0"/>
                  </a:lnTo>
                  <a:cubicBezTo>
                    <a:pt x="237601" y="0"/>
                    <a:pt x="261125" y="23525"/>
                    <a:pt x="261125" y="52544"/>
                  </a:cubicBezTo>
                  <a:lnTo>
                    <a:pt x="261125" y="207043"/>
                  </a:lnTo>
                  <a:cubicBezTo>
                    <a:pt x="261125" y="236062"/>
                    <a:pt x="237601" y="259587"/>
                    <a:pt x="208582" y="259587"/>
                  </a:cubicBezTo>
                  <a:lnTo>
                    <a:pt x="52544" y="259587"/>
                  </a:lnTo>
                  <a:cubicBezTo>
                    <a:pt x="23525" y="259587"/>
                    <a:pt x="0" y="236062"/>
                    <a:pt x="0" y="207043"/>
                  </a:cubicBezTo>
                  <a:lnTo>
                    <a:pt x="0" y="52544"/>
                  </a:lnTo>
                  <a:cubicBezTo>
                    <a:pt x="0" y="23525"/>
                    <a:pt x="23525" y="0"/>
                    <a:pt x="52544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114300"/>
              <a:ext cx="261125" cy="3738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644"/>
                </a:lnSpc>
              </a:pPr>
              <a:r>
                <a:rPr lang="en-US" sz="4031">
                  <a:solidFill>
                    <a:srgbClr val="191919"/>
                  </a:solidFill>
                  <a:latin typeface="Sugo Classic"/>
                  <a:ea typeface="Sugo Classic"/>
                  <a:cs typeface="Sugo Classic"/>
                  <a:sym typeface="Sugo Classic"/>
                </a:rPr>
                <a:t>7</a:t>
              </a: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7789765" y="7571402"/>
            <a:ext cx="884051" cy="878842"/>
            <a:chOff x="0" y="0"/>
            <a:chExt cx="261125" cy="259587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61125" cy="259587"/>
            </a:xfrm>
            <a:custGeom>
              <a:avLst/>
              <a:gdLst/>
              <a:ahLst/>
              <a:cxnLst/>
              <a:rect r="r" b="b" t="t" l="l"/>
              <a:pathLst>
                <a:path h="259587" w="261125">
                  <a:moveTo>
                    <a:pt x="52544" y="0"/>
                  </a:moveTo>
                  <a:lnTo>
                    <a:pt x="208582" y="0"/>
                  </a:lnTo>
                  <a:cubicBezTo>
                    <a:pt x="237601" y="0"/>
                    <a:pt x="261125" y="23525"/>
                    <a:pt x="261125" y="52544"/>
                  </a:cubicBezTo>
                  <a:lnTo>
                    <a:pt x="261125" y="207043"/>
                  </a:lnTo>
                  <a:cubicBezTo>
                    <a:pt x="261125" y="236062"/>
                    <a:pt x="237601" y="259587"/>
                    <a:pt x="208582" y="259587"/>
                  </a:cubicBezTo>
                  <a:lnTo>
                    <a:pt x="52544" y="259587"/>
                  </a:lnTo>
                  <a:cubicBezTo>
                    <a:pt x="23525" y="259587"/>
                    <a:pt x="0" y="236062"/>
                    <a:pt x="0" y="207043"/>
                  </a:cubicBezTo>
                  <a:lnTo>
                    <a:pt x="0" y="52544"/>
                  </a:lnTo>
                  <a:cubicBezTo>
                    <a:pt x="0" y="23525"/>
                    <a:pt x="23525" y="0"/>
                    <a:pt x="52544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114300"/>
              <a:ext cx="261125" cy="3738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644"/>
                </a:lnSpc>
              </a:pPr>
              <a:r>
                <a:rPr lang="en-US" sz="4031">
                  <a:solidFill>
                    <a:srgbClr val="191919"/>
                  </a:solidFill>
                  <a:latin typeface="Sugo Classic"/>
                  <a:ea typeface="Sugo Classic"/>
                  <a:cs typeface="Sugo Classic"/>
                  <a:sym typeface="Sugo Classic"/>
                </a:rPr>
                <a:t>9</a:t>
              </a: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9333148" y="3387537"/>
            <a:ext cx="884051" cy="878842"/>
            <a:chOff x="0" y="0"/>
            <a:chExt cx="261125" cy="259587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261125" cy="259587"/>
            </a:xfrm>
            <a:custGeom>
              <a:avLst/>
              <a:gdLst/>
              <a:ahLst/>
              <a:cxnLst/>
              <a:rect r="r" b="b" t="t" l="l"/>
              <a:pathLst>
                <a:path h="259587" w="261125">
                  <a:moveTo>
                    <a:pt x="52544" y="0"/>
                  </a:moveTo>
                  <a:lnTo>
                    <a:pt x="208582" y="0"/>
                  </a:lnTo>
                  <a:cubicBezTo>
                    <a:pt x="237601" y="0"/>
                    <a:pt x="261125" y="23525"/>
                    <a:pt x="261125" y="52544"/>
                  </a:cubicBezTo>
                  <a:lnTo>
                    <a:pt x="261125" y="207043"/>
                  </a:lnTo>
                  <a:cubicBezTo>
                    <a:pt x="261125" y="236062"/>
                    <a:pt x="237601" y="259587"/>
                    <a:pt x="208582" y="259587"/>
                  </a:cubicBezTo>
                  <a:lnTo>
                    <a:pt x="52544" y="259587"/>
                  </a:lnTo>
                  <a:cubicBezTo>
                    <a:pt x="23525" y="259587"/>
                    <a:pt x="0" y="236062"/>
                    <a:pt x="0" y="207043"/>
                  </a:cubicBezTo>
                  <a:lnTo>
                    <a:pt x="0" y="52544"/>
                  </a:lnTo>
                  <a:cubicBezTo>
                    <a:pt x="0" y="23525"/>
                    <a:pt x="23525" y="0"/>
                    <a:pt x="52544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19" id="19"/>
            <p:cNvSpPr txBox="true"/>
            <p:nvPr/>
          </p:nvSpPr>
          <p:spPr>
            <a:xfrm>
              <a:off x="0" y="-114300"/>
              <a:ext cx="261125" cy="3738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644"/>
                </a:lnSpc>
              </a:pPr>
              <a:r>
                <a:rPr lang="en-US" sz="4031">
                  <a:solidFill>
                    <a:srgbClr val="191919"/>
                  </a:solidFill>
                  <a:latin typeface="Sugo Classic"/>
                  <a:ea typeface="Sugo Classic"/>
                  <a:cs typeface="Sugo Classic"/>
                  <a:sym typeface="Sugo Classic"/>
                </a:rPr>
                <a:t>11</a:t>
              </a:r>
            </a:p>
          </p:txBody>
        </p:sp>
      </p:grpSp>
      <p:grpSp>
        <p:nvGrpSpPr>
          <p:cNvPr name="Group 20" id="20"/>
          <p:cNvGrpSpPr/>
          <p:nvPr/>
        </p:nvGrpSpPr>
        <p:grpSpPr>
          <a:xfrm rot="0">
            <a:off x="9333148" y="4787054"/>
            <a:ext cx="884051" cy="878842"/>
            <a:chOff x="0" y="0"/>
            <a:chExt cx="261125" cy="259587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261125" cy="259587"/>
            </a:xfrm>
            <a:custGeom>
              <a:avLst/>
              <a:gdLst/>
              <a:ahLst/>
              <a:cxnLst/>
              <a:rect r="r" b="b" t="t" l="l"/>
              <a:pathLst>
                <a:path h="259587" w="261125">
                  <a:moveTo>
                    <a:pt x="52544" y="0"/>
                  </a:moveTo>
                  <a:lnTo>
                    <a:pt x="208582" y="0"/>
                  </a:lnTo>
                  <a:cubicBezTo>
                    <a:pt x="237601" y="0"/>
                    <a:pt x="261125" y="23525"/>
                    <a:pt x="261125" y="52544"/>
                  </a:cubicBezTo>
                  <a:lnTo>
                    <a:pt x="261125" y="207043"/>
                  </a:lnTo>
                  <a:cubicBezTo>
                    <a:pt x="261125" y="236062"/>
                    <a:pt x="237601" y="259587"/>
                    <a:pt x="208582" y="259587"/>
                  </a:cubicBezTo>
                  <a:lnTo>
                    <a:pt x="52544" y="259587"/>
                  </a:lnTo>
                  <a:cubicBezTo>
                    <a:pt x="23525" y="259587"/>
                    <a:pt x="0" y="236062"/>
                    <a:pt x="0" y="207043"/>
                  </a:cubicBezTo>
                  <a:lnTo>
                    <a:pt x="0" y="52544"/>
                  </a:lnTo>
                  <a:cubicBezTo>
                    <a:pt x="0" y="23525"/>
                    <a:pt x="23525" y="0"/>
                    <a:pt x="52544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114300"/>
              <a:ext cx="261125" cy="3738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644"/>
                </a:lnSpc>
              </a:pPr>
              <a:r>
                <a:rPr lang="en-US" sz="4031">
                  <a:solidFill>
                    <a:srgbClr val="191919"/>
                  </a:solidFill>
                  <a:latin typeface="Sugo Classic"/>
                  <a:ea typeface="Sugo Classic"/>
                  <a:cs typeface="Sugo Classic"/>
                  <a:sym typeface="Sugo Classic"/>
                </a:rPr>
                <a:t>13</a:t>
              </a:r>
            </a:p>
          </p:txBody>
        </p:sp>
      </p:grpSp>
      <p:grpSp>
        <p:nvGrpSpPr>
          <p:cNvPr name="Group 23" id="23"/>
          <p:cNvGrpSpPr/>
          <p:nvPr/>
        </p:nvGrpSpPr>
        <p:grpSpPr>
          <a:xfrm rot="0">
            <a:off x="9333148" y="6205962"/>
            <a:ext cx="884051" cy="878842"/>
            <a:chOff x="0" y="0"/>
            <a:chExt cx="261125" cy="259587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61125" cy="259587"/>
            </a:xfrm>
            <a:custGeom>
              <a:avLst/>
              <a:gdLst/>
              <a:ahLst/>
              <a:cxnLst/>
              <a:rect r="r" b="b" t="t" l="l"/>
              <a:pathLst>
                <a:path h="259587" w="261125">
                  <a:moveTo>
                    <a:pt x="52544" y="0"/>
                  </a:moveTo>
                  <a:lnTo>
                    <a:pt x="208582" y="0"/>
                  </a:lnTo>
                  <a:cubicBezTo>
                    <a:pt x="237601" y="0"/>
                    <a:pt x="261125" y="23525"/>
                    <a:pt x="261125" y="52544"/>
                  </a:cubicBezTo>
                  <a:lnTo>
                    <a:pt x="261125" y="207043"/>
                  </a:lnTo>
                  <a:cubicBezTo>
                    <a:pt x="261125" y="236062"/>
                    <a:pt x="237601" y="259587"/>
                    <a:pt x="208582" y="259587"/>
                  </a:cubicBezTo>
                  <a:lnTo>
                    <a:pt x="52544" y="259587"/>
                  </a:lnTo>
                  <a:cubicBezTo>
                    <a:pt x="23525" y="259587"/>
                    <a:pt x="0" y="236062"/>
                    <a:pt x="0" y="207043"/>
                  </a:cubicBezTo>
                  <a:lnTo>
                    <a:pt x="0" y="52544"/>
                  </a:lnTo>
                  <a:cubicBezTo>
                    <a:pt x="0" y="23525"/>
                    <a:pt x="23525" y="0"/>
                    <a:pt x="52544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25" id="25"/>
            <p:cNvSpPr txBox="true"/>
            <p:nvPr/>
          </p:nvSpPr>
          <p:spPr>
            <a:xfrm>
              <a:off x="0" y="-114300"/>
              <a:ext cx="261125" cy="3738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644"/>
                </a:lnSpc>
              </a:pPr>
              <a:r>
                <a:rPr lang="en-US" sz="4031">
                  <a:solidFill>
                    <a:srgbClr val="191919"/>
                  </a:solidFill>
                  <a:latin typeface="Sugo Classic"/>
                  <a:ea typeface="Sugo Classic"/>
                  <a:cs typeface="Sugo Classic"/>
                  <a:sym typeface="Sugo Classic"/>
                </a:rPr>
                <a:t>16</a:t>
              </a:r>
            </a:p>
          </p:txBody>
        </p:sp>
      </p:grpSp>
      <p:grpSp>
        <p:nvGrpSpPr>
          <p:cNvPr name="Group 26" id="26"/>
          <p:cNvGrpSpPr/>
          <p:nvPr/>
        </p:nvGrpSpPr>
        <p:grpSpPr>
          <a:xfrm rot="0">
            <a:off x="9333148" y="7571402"/>
            <a:ext cx="884051" cy="878842"/>
            <a:chOff x="0" y="0"/>
            <a:chExt cx="261125" cy="259587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261125" cy="259587"/>
            </a:xfrm>
            <a:custGeom>
              <a:avLst/>
              <a:gdLst/>
              <a:ahLst/>
              <a:cxnLst/>
              <a:rect r="r" b="b" t="t" l="l"/>
              <a:pathLst>
                <a:path h="259587" w="261125">
                  <a:moveTo>
                    <a:pt x="52544" y="0"/>
                  </a:moveTo>
                  <a:lnTo>
                    <a:pt x="208582" y="0"/>
                  </a:lnTo>
                  <a:cubicBezTo>
                    <a:pt x="237601" y="0"/>
                    <a:pt x="261125" y="23525"/>
                    <a:pt x="261125" y="52544"/>
                  </a:cubicBezTo>
                  <a:lnTo>
                    <a:pt x="261125" y="207043"/>
                  </a:lnTo>
                  <a:cubicBezTo>
                    <a:pt x="261125" y="236062"/>
                    <a:pt x="237601" y="259587"/>
                    <a:pt x="208582" y="259587"/>
                  </a:cubicBezTo>
                  <a:lnTo>
                    <a:pt x="52544" y="259587"/>
                  </a:lnTo>
                  <a:cubicBezTo>
                    <a:pt x="23525" y="259587"/>
                    <a:pt x="0" y="236062"/>
                    <a:pt x="0" y="207043"/>
                  </a:cubicBezTo>
                  <a:lnTo>
                    <a:pt x="0" y="52544"/>
                  </a:lnTo>
                  <a:cubicBezTo>
                    <a:pt x="0" y="23525"/>
                    <a:pt x="23525" y="0"/>
                    <a:pt x="52544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28" id="28"/>
            <p:cNvSpPr txBox="true"/>
            <p:nvPr/>
          </p:nvSpPr>
          <p:spPr>
            <a:xfrm>
              <a:off x="0" y="-114300"/>
              <a:ext cx="261125" cy="3738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644"/>
                </a:lnSpc>
              </a:pPr>
              <a:r>
                <a:rPr lang="en-US" sz="4031">
                  <a:solidFill>
                    <a:srgbClr val="191919"/>
                  </a:solidFill>
                  <a:latin typeface="Sugo Classic"/>
                  <a:ea typeface="Sugo Classic"/>
                  <a:cs typeface="Sugo Classic"/>
                  <a:sym typeface="Sugo Classic"/>
                </a:rPr>
                <a:t>19</a:t>
              </a:r>
            </a:p>
          </p:txBody>
        </p:sp>
      </p:grpSp>
      <p:sp>
        <p:nvSpPr>
          <p:cNvPr name="AutoShape 29" id="29"/>
          <p:cNvSpPr/>
          <p:nvPr/>
        </p:nvSpPr>
        <p:spPr>
          <a:xfrm>
            <a:off x="9002429" y="3387537"/>
            <a:ext cx="0" cy="5062707"/>
          </a:xfrm>
          <a:prstGeom prst="line">
            <a:avLst/>
          </a:prstGeom>
          <a:ln cap="flat" w="28575">
            <a:solidFill>
              <a:srgbClr val="FFD37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0" id="30"/>
          <p:cNvSpPr/>
          <p:nvPr/>
        </p:nvSpPr>
        <p:spPr>
          <a:xfrm flipH="false" flipV="false" rot="0">
            <a:off x="-322534" y="-349263"/>
            <a:ext cx="3010770" cy="5351644"/>
          </a:xfrm>
          <a:custGeom>
            <a:avLst/>
            <a:gdLst/>
            <a:ahLst/>
            <a:cxnLst/>
            <a:rect r="r" b="b" t="t" l="l"/>
            <a:pathLst>
              <a:path h="5351644" w="3010770">
                <a:moveTo>
                  <a:pt x="0" y="0"/>
                </a:moveTo>
                <a:lnTo>
                  <a:pt x="3010770" y="0"/>
                </a:lnTo>
                <a:lnTo>
                  <a:pt x="3010770" y="5351645"/>
                </a:lnTo>
                <a:lnTo>
                  <a:pt x="0" y="535164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1" id="31"/>
          <p:cNvSpPr txBox="true"/>
          <p:nvPr/>
        </p:nvSpPr>
        <p:spPr>
          <a:xfrm rot="0">
            <a:off x="5829516" y="582334"/>
            <a:ext cx="6628967" cy="2038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5451"/>
              </a:lnSpc>
              <a:spcBef>
                <a:spcPct val="0"/>
              </a:spcBef>
            </a:pPr>
            <a:r>
              <a:rPr lang="en-US" sz="12876" spc="656" strike="noStrike" u="none">
                <a:solidFill>
                  <a:srgbClr val="6E7BDA"/>
                </a:solidFill>
                <a:latin typeface="Sugo Classic"/>
                <a:ea typeface="Sugo Classic"/>
                <a:cs typeface="Sugo Classic"/>
                <a:sym typeface="Sugo Classic"/>
              </a:rPr>
              <a:t>CONTENIDO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3109970" y="3418746"/>
            <a:ext cx="4355945" cy="7519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5957"/>
              </a:lnSpc>
              <a:spcBef>
                <a:spcPct val="0"/>
              </a:spcBef>
            </a:pPr>
            <a:r>
              <a:rPr lang="en-US" sz="4255" strike="noStrike" u="none">
                <a:solidFill>
                  <a:srgbClr val="6E7BDA"/>
                </a:solidFill>
                <a:latin typeface="Sugo Classic"/>
                <a:ea typeface="Sugo Classic"/>
                <a:cs typeface="Sugo Classic"/>
                <a:sym typeface="Sugo Classic"/>
              </a:rPr>
              <a:t>INTRODUCCIÓN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2967933" y="4792652"/>
            <a:ext cx="4497983" cy="7519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5957"/>
              </a:lnSpc>
              <a:spcBef>
                <a:spcPct val="0"/>
              </a:spcBef>
            </a:pPr>
            <a:r>
              <a:rPr lang="en-US" sz="4255">
                <a:solidFill>
                  <a:srgbClr val="6E7BDA"/>
                </a:solidFill>
                <a:latin typeface="Sugo Classic"/>
                <a:ea typeface="Sugo Classic"/>
                <a:cs typeface="Sugo Classic"/>
                <a:sym typeface="Sugo Classic"/>
              </a:rPr>
              <a:t>RIESGOS FISICOS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2967933" y="6222486"/>
            <a:ext cx="4497983" cy="7519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5957"/>
              </a:lnSpc>
              <a:spcBef>
                <a:spcPct val="0"/>
              </a:spcBef>
            </a:pPr>
            <a:r>
              <a:rPr lang="en-US" sz="4255">
                <a:solidFill>
                  <a:srgbClr val="6E7BDA"/>
                </a:solidFill>
                <a:latin typeface="Sugo Classic"/>
                <a:ea typeface="Sugo Classic"/>
                <a:cs typeface="Sugo Classic"/>
                <a:sym typeface="Sugo Classic"/>
              </a:rPr>
              <a:t>RIESGOS ERGONOMICOS 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3109970" y="7582463"/>
            <a:ext cx="4251170" cy="7519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5957"/>
              </a:lnSpc>
              <a:spcBef>
                <a:spcPct val="0"/>
              </a:spcBef>
            </a:pPr>
            <a:r>
              <a:rPr lang="en-US" sz="4255">
                <a:solidFill>
                  <a:srgbClr val="6E7BDA"/>
                </a:solidFill>
                <a:latin typeface="Sugo Classic"/>
                <a:ea typeface="Sugo Classic"/>
                <a:cs typeface="Sugo Classic"/>
                <a:sym typeface="Sugo Classic"/>
              </a:rPr>
              <a:t>RIESGOS QUIMICOS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10648572" y="3404061"/>
            <a:ext cx="4675680" cy="7410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957"/>
              </a:lnSpc>
              <a:spcBef>
                <a:spcPct val="0"/>
              </a:spcBef>
            </a:pPr>
            <a:r>
              <a:rPr lang="en-US" sz="4255">
                <a:solidFill>
                  <a:srgbClr val="6E7BDA"/>
                </a:solidFill>
                <a:latin typeface="Sugo Classic"/>
                <a:ea typeface="Sugo Classic"/>
                <a:cs typeface="Sugo Classic"/>
                <a:sym typeface="Sugo Classic"/>
              </a:rPr>
              <a:t>RIESGOS MECANICOS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10648572" y="4803578"/>
            <a:ext cx="4083069" cy="7410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957"/>
              </a:lnSpc>
              <a:spcBef>
                <a:spcPct val="0"/>
              </a:spcBef>
            </a:pPr>
            <a:r>
              <a:rPr lang="en-US" sz="4255">
                <a:solidFill>
                  <a:srgbClr val="6E7BDA"/>
                </a:solidFill>
                <a:latin typeface="Sugo Classic"/>
                <a:ea typeface="Sugo Classic"/>
                <a:cs typeface="Sugo Classic"/>
                <a:sym typeface="Sugo Classic"/>
              </a:rPr>
              <a:t>RIESGO AMBIENTAL</a:t>
            </a:r>
          </a:p>
        </p:txBody>
      </p:sp>
      <p:sp>
        <p:nvSpPr>
          <p:cNvPr name="TextBox 38" id="38"/>
          <p:cNvSpPr txBox="true"/>
          <p:nvPr/>
        </p:nvSpPr>
        <p:spPr>
          <a:xfrm rot="0">
            <a:off x="10648572" y="6222486"/>
            <a:ext cx="7009049" cy="7410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957"/>
              </a:lnSpc>
              <a:spcBef>
                <a:spcPct val="0"/>
              </a:spcBef>
            </a:pPr>
            <a:r>
              <a:rPr lang="en-US" sz="4255">
                <a:solidFill>
                  <a:srgbClr val="6E7BDA"/>
                </a:solidFill>
                <a:latin typeface="Sugo Classic"/>
                <a:ea typeface="Sugo Classic"/>
                <a:cs typeface="Sugo Classic"/>
                <a:sym typeface="Sugo Classic"/>
              </a:rPr>
              <a:t>ELEMENTOS DE PROTECCION PERSONAL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10648572" y="7744388"/>
            <a:ext cx="6610728" cy="5816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255"/>
              </a:lnSpc>
            </a:pPr>
            <a:r>
              <a:rPr lang="en-US" sz="4255">
                <a:solidFill>
                  <a:srgbClr val="6E7BDA"/>
                </a:solidFill>
                <a:latin typeface="Sugo Classic"/>
                <a:ea typeface="Sugo Classic"/>
                <a:cs typeface="Sugo Classic"/>
                <a:sym typeface="Sugo Classic"/>
              </a:rPr>
              <a:t>CONCLUSIONES</a:t>
            </a:r>
          </a:p>
        </p:txBody>
      </p:sp>
      <p:sp>
        <p:nvSpPr>
          <p:cNvPr name="Freeform 40" id="40"/>
          <p:cNvSpPr/>
          <p:nvPr/>
        </p:nvSpPr>
        <p:spPr>
          <a:xfrm flipH="true" flipV="false" rot="0">
            <a:off x="15585764" y="-465264"/>
            <a:ext cx="3010770" cy="5351644"/>
          </a:xfrm>
          <a:custGeom>
            <a:avLst/>
            <a:gdLst/>
            <a:ahLst/>
            <a:cxnLst/>
            <a:rect r="r" b="b" t="t" l="l"/>
            <a:pathLst>
              <a:path h="5351644" w="3010770">
                <a:moveTo>
                  <a:pt x="3010771" y="0"/>
                </a:moveTo>
                <a:lnTo>
                  <a:pt x="0" y="0"/>
                </a:lnTo>
                <a:lnTo>
                  <a:pt x="0" y="5351644"/>
                </a:lnTo>
                <a:lnTo>
                  <a:pt x="3010771" y="5351644"/>
                </a:lnTo>
                <a:lnTo>
                  <a:pt x="301077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8E8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5400000">
            <a:off x="12464407" y="2814063"/>
            <a:ext cx="11647187" cy="4658875"/>
          </a:xfrm>
          <a:custGeom>
            <a:avLst/>
            <a:gdLst/>
            <a:ahLst/>
            <a:cxnLst/>
            <a:rect r="r" b="b" t="t" l="l"/>
            <a:pathLst>
              <a:path h="4658875" w="11647187">
                <a:moveTo>
                  <a:pt x="0" y="0"/>
                </a:moveTo>
                <a:lnTo>
                  <a:pt x="11647186" y="0"/>
                </a:lnTo>
                <a:lnTo>
                  <a:pt x="11647186" y="4658874"/>
                </a:lnTo>
                <a:lnTo>
                  <a:pt x="0" y="465887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4756120" y="-278169"/>
            <a:ext cx="3322330" cy="9536469"/>
          </a:xfrm>
          <a:custGeom>
            <a:avLst/>
            <a:gdLst/>
            <a:ahLst/>
            <a:cxnLst/>
            <a:rect r="r" b="b" t="t" l="l"/>
            <a:pathLst>
              <a:path h="9536469" w="3322330">
                <a:moveTo>
                  <a:pt x="0" y="0"/>
                </a:moveTo>
                <a:lnTo>
                  <a:pt x="3322330" y="0"/>
                </a:lnTo>
                <a:lnTo>
                  <a:pt x="3322330" y="9536469"/>
                </a:lnTo>
                <a:lnTo>
                  <a:pt x="0" y="95364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1226741" y="8993245"/>
            <a:ext cx="4836774" cy="1293755"/>
          </a:xfrm>
          <a:custGeom>
            <a:avLst/>
            <a:gdLst/>
            <a:ahLst/>
            <a:cxnLst/>
            <a:rect r="r" b="b" t="t" l="l"/>
            <a:pathLst>
              <a:path h="1293755" w="4836774">
                <a:moveTo>
                  <a:pt x="0" y="0"/>
                </a:moveTo>
                <a:lnTo>
                  <a:pt x="4836774" y="0"/>
                </a:lnTo>
                <a:lnTo>
                  <a:pt x="4836774" y="1293755"/>
                </a:lnTo>
                <a:lnTo>
                  <a:pt x="0" y="129375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-273855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057275" y="638551"/>
            <a:ext cx="7628218" cy="17904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3599"/>
              </a:lnSpc>
            </a:pPr>
            <a:r>
              <a:rPr lang="en-US" sz="11332" spc="577">
                <a:solidFill>
                  <a:srgbClr val="6E7BDA"/>
                </a:solidFill>
                <a:latin typeface="Sugo Classic"/>
                <a:ea typeface="Sugo Classic"/>
                <a:cs typeface="Sugo Classic"/>
                <a:sym typeface="Sugo Classic"/>
              </a:rPr>
              <a:t>INTRODUCCIÓN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3561901"/>
            <a:ext cx="13588836" cy="4791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A través del tiempo cuando se realiza una actividad laboral  se pueden presentar ciertos riesgos que afectan a los trabajadores en cuestión de su salud e integridad física. Estos riesgos dependen de las labores que se realicen , el sector económico que trabaja además de las tareas que debe hacer y su lugar de trabajo. cuando se identifica y gestionan los riesgos adecuadamente se pueden prevenir accidentes y enfermedades laborales , en este proyecto el sector económico escogido es el sector manufacturero de ropa y accesorios deportivos el cual tiene riesgos como ruido excesivo , temperaturas altas en la maquinaria , elementos cortopunzantes , entre otros.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5144" t="-6765" r="-3671" b="-22121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384130" y="360099"/>
            <a:ext cx="17519740" cy="9503066"/>
            <a:chOff x="0" y="0"/>
            <a:chExt cx="5545007" cy="300772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545007" cy="3007725"/>
            </a:xfrm>
            <a:custGeom>
              <a:avLst/>
              <a:gdLst/>
              <a:ahLst/>
              <a:cxnLst/>
              <a:rect r="r" b="b" t="t" l="l"/>
              <a:pathLst>
                <a:path h="3007725" w="5545007">
                  <a:moveTo>
                    <a:pt x="2651" y="0"/>
                  </a:moveTo>
                  <a:lnTo>
                    <a:pt x="5542355" y="0"/>
                  </a:lnTo>
                  <a:cubicBezTo>
                    <a:pt x="5543059" y="0"/>
                    <a:pt x="5543733" y="279"/>
                    <a:pt x="5544230" y="777"/>
                  </a:cubicBezTo>
                  <a:cubicBezTo>
                    <a:pt x="5544727" y="1274"/>
                    <a:pt x="5545007" y="1948"/>
                    <a:pt x="5545007" y="2651"/>
                  </a:cubicBezTo>
                  <a:lnTo>
                    <a:pt x="5545007" y="3005074"/>
                  </a:lnTo>
                  <a:cubicBezTo>
                    <a:pt x="5545007" y="3006538"/>
                    <a:pt x="5543820" y="3007725"/>
                    <a:pt x="5542355" y="3007725"/>
                  </a:cubicBezTo>
                  <a:lnTo>
                    <a:pt x="2651" y="3007725"/>
                  </a:lnTo>
                  <a:cubicBezTo>
                    <a:pt x="1187" y="3007725"/>
                    <a:pt x="0" y="3006538"/>
                    <a:pt x="0" y="3005074"/>
                  </a:cubicBezTo>
                  <a:lnTo>
                    <a:pt x="0" y="2651"/>
                  </a:lnTo>
                  <a:cubicBezTo>
                    <a:pt x="0" y="1187"/>
                    <a:pt x="1187" y="0"/>
                    <a:pt x="2651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sq">
              <a:solidFill>
                <a:srgbClr val="FFB413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5545007" cy="30553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l">
                <a:lnSpc>
                  <a:spcPts val="2844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89699" y="3208828"/>
            <a:ext cx="14758777" cy="33703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5330"/>
              </a:lnSpc>
              <a:spcBef>
                <a:spcPct val="0"/>
              </a:spcBef>
            </a:pPr>
            <a:r>
              <a:rPr lang="en-US" b="true" sz="3807">
                <a:solidFill>
                  <a:srgbClr val="000000"/>
                </a:solidFill>
                <a:latin typeface="Blacker Sans Pro Bold"/>
                <a:ea typeface="Blacker Sans Pro Bold"/>
                <a:cs typeface="Blacker Sans Pro Bold"/>
                <a:sym typeface="Blacker Sans Pro Bold"/>
              </a:rPr>
              <a:t>Los riesgos físicos son aquellos factores ambientales que pueden causar daño a la salud de los trabajadores debido a su exposición en el entorno laboral. Estos riesgos incluyen elementos como ruido, vibraciones, temperaturas extremas, radiaciones, iluminación inadecuada 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7526068" y="6961950"/>
            <a:ext cx="3235863" cy="2647524"/>
          </a:xfrm>
          <a:custGeom>
            <a:avLst/>
            <a:gdLst/>
            <a:ahLst/>
            <a:cxnLst/>
            <a:rect r="r" b="b" t="t" l="l"/>
            <a:pathLst>
              <a:path h="2647524" w="3235863">
                <a:moveTo>
                  <a:pt x="0" y="0"/>
                </a:moveTo>
                <a:lnTo>
                  <a:pt x="3235864" y="0"/>
                </a:lnTo>
                <a:lnTo>
                  <a:pt x="3235864" y="2647524"/>
                </a:lnTo>
                <a:lnTo>
                  <a:pt x="0" y="26475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1028700" y="375327"/>
            <a:ext cx="17566164" cy="33762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6132"/>
              </a:lnSpc>
            </a:pPr>
            <a:r>
              <a:rPr lang="en-US" sz="20416" spc="1041">
                <a:solidFill>
                  <a:srgbClr val="FFB413"/>
                </a:solidFill>
                <a:latin typeface="Sugo Classic"/>
                <a:ea typeface="Sugo Classic"/>
                <a:cs typeface="Sugo Classic"/>
                <a:sym typeface="Sugo Classic"/>
              </a:rPr>
              <a:t>RIESGOS FISICOS 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E7BD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53190" y="334067"/>
            <a:ext cx="17738725" cy="9618865"/>
            <a:chOff x="0" y="0"/>
            <a:chExt cx="4671928" cy="253336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671928" cy="2533364"/>
            </a:xfrm>
            <a:custGeom>
              <a:avLst/>
              <a:gdLst/>
              <a:ahLst/>
              <a:cxnLst/>
              <a:rect r="r" b="b" t="t" l="l"/>
              <a:pathLst>
                <a:path h="2533364" w="4671928">
                  <a:moveTo>
                    <a:pt x="0" y="0"/>
                  </a:moveTo>
                  <a:lnTo>
                    <a:pt x="4671928" y="0"/>
                  </a:lnTo>
                  <a:lnTo>
                    <a:pt x="4671928" y="2533364"/>
                  </a:lnTo>
                  <a:lnTo>
                    <a:pt x="0" y="2533364"/>
                  </a:lnTo>
                  <a:close/>
                </a:path>
              </a:pathLst>
            </a:custGeom>
            <a:solidFill>
              <a:srgbClr val="E8E8E8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4671928" cy="258098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44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3434060" y="2601885"/>
            <a:ext cx="3217973" cy="652689"/>
            <a:chOff x="0" y="0"/>
            <a:chExt cx="1040859" cy="211113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040859" cy="211113"/>
            </a:xfrm>
            <a:custGeom>
              <a:avLst/>
              <a:gdLst/>
              <a:ahLst/>
              <a:cxnLst/>
              <a:rect r="r" b="b" t="t" l="l"/>
              <a:pathLst>
                <a:path h="211113" w="1040859">
                  <a:moveTo>
                    <a:pt x="14435" y="0"/>
                  </a:moveTo>
                  <a:lnTo>
                    <a:pt x="1026424" y="0"/>
                  </a:lnTo>
                  <a:cubicBezTo>
                    <a:pt x="1034396" y="0"/>
                    <a:pt x="1040859" y="6463"/>
                    <a:pt x="1040859" y="14435"/>
                  </a:cubicBezTo>
                  <a:lnTo>
                    <a:pt x="1040859" y="196678"/>
                  </a:lnTo>
                  <a:cubicBezTo>
                    <a:pt x="1040859" y="200507"/>
                    <a:pt x="1039338" y="204178"/>
                    <a:pt x="1036631" y="206885"/>
                  </a:cubicBezTo>
                  <a:cubicBezTo>
                    <a:pt x="1033924" y="209593"/>
                    <a:pt x="1030252" y="211113"/>
                    <a:pt x="1026424" y="211113"/>
                  </a:cubicBezTo>
                  <a:lnTo>
                    <a:pt x="14435" y="211113"/>
                  </a:lnTo>
                  <a:cubicBezTo>
                    <a:pt x="6463" y="211113"/>
                    <a:pt x="0" y="204651"/>
                    <a:pt x="0" y="196678"/>
                  </a:cubicBezTo>
                  <a:lnTo>
                    <a:pt x="0" y="14435"/>
                  </a:lnTo>
                  <a:cubicBezTo>
                    <a:pt x="0" y="6463"/>
                    <a:pt x="6463" y="0"/>
                    <a:pt x="14435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1040859" cy="25873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l">
                <a:lnSpc>
                  <a:spcPts val="2844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1823178" y="2601885"/>
            <a:ext cx="3217973" cy="652689"/>
            <a:chOff x="0" y="0"/>
            <a:chExt cx="1040859" cy="211113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040859" cy="211113"/>
            </a:xfrm>
            <a:custGeom>
              <a:avLst/>
              <a:gdLst/>
              <a:ahLst/>
              <a:cxnLst/>
              <a:rect r="r" b="b" t="t" l="l"/>
              <a:pathLst>
                <a:path h="211113" w="1040859">
                  <a:moveTo>
                    <a:pt x="14435" y="0"/>
                  </a:moveTo>
                  <a:lnTo>
                    <a:pt x="1026424" y="0"/>
                  </a:lnTo>
                  <a:cubicBezTo>
                    <a:pt x="1034396" y="0"/>
                    <a:pt x="1040859" y="6463"/>
                    <a:pt x="1040859" y="14435"/>
                  </a:cubicBezTo>
                  <a:lnTo>
                    <a:pt x="1040859" y="196678"/>
                  </a:lnTo>
                  <a:cubicBezTo>
                    <a:pt x="1040859" y="200507"/>
                    <a:pt x="1039338" y="204178"/>
                    <a:pt x="1036631" y="206885"/>
                  </a:cubicBezTo>
                  <a:cubicBezTo>
                    <a:pt x="1033924" y="209593"/>
                    <a:pt x="1030252" y="211113"/>
                    <a:pt x="1026424" y="211113"/>
                  </a:cubicBezTo>
                  <a:lnTo>
                    <a:pt x="14435" y="211113"/>
                  </a:lnTo>
                  <a:cubicBezTo>
                    <a:pt x="6463" y="211113"/>
                    <a:pt x="0" y="204651"/>
                    <a:pt x="0" y="196678"/>
                  </a:cubicBezTo>
                  <a:lnTo>
                    <a:pt x="0" y="14435"/>
                  </a:lnTo>
                  <a:cubicBezTo>
                    <a:pt x="0" y="6463"/>
                    <a:pt x="6463" y="0"/>
                    <a:pt x="14435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47625"/>
              <a:ext cx="1040859" cy="25873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l">
                <a:lnSpc>
                  <a:spcPts val="2844"/>
                </a:lnSpc>
              </a:pP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3821721" y="7154548"/>
            <a:ext cx="2663623" cy="1787957"/>
          </a:xfrm>
          <a:custGeom>
            <a:avLst/>
            <a:gdLst/>
            <a:ahLst/>
            <a:cxnLst/>
            <a:rect r="r" b="b" t="t" l="l"/>
            <a:pathLst>
              <a:path h="1787957" w="2663623">
                <a:moveTo>
                  <a:pt x="0" y="0"/>
                </a:moveTo>
                <a:lnTo>
                  <a:pt x="2663624" y="0"/>
                </a:lnTo>
                <a:lnTo>
                  <a:pt x="2663624" y="1787957"/>
                </a:lnTo>
                <a:lnTo>
                  <a:pt x="0" y="17879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1258858" y="6696686"/>
            <a:ext cx="931053" cy="1969534"/>
          </a:xfrm>
          <a:custGeom>
            <a:avLst/>
            <a:gdLst/>
            <a:ahLst/>
            <a:cxnLst/>
            <a:rect r="r" b="b" t="t" l="l"/>
            <a:pathLst>
              <a:path h="1969534" w="931053">
                <a:moveTo>
                  <a:pt x="0" y="0"/>
                </a:moveTo>
                <a:lnTo>
                  <a:pt x="931053" y="0"/>
                </a:lnTo>
                <a:lnTo>
                  <a:pt x="931053" y="1969534"/>
                </a:lnTo>
                <a:lnTo>
                  <a:pt x="0" y="19695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028700" y="908575"/>
            <a:ext cx="15940142" cy="15218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0765"/>
              </a:lnSpc>
            </a:pPr>
            <a:r>
              <a:rPr lang="en-US" sz="11332" spc="577">
                <a:solidFill>
                  <a:srgbClr val="191919"/>
                </a:solidFill>
                <a:latin typeface="Sugo Classic"/>
                <a:ea typeface="Sugo Classic"/>
                <a:cs typeface="Sugo Classic"/>
                <a:sym typeface="Sugo Classic"/>
              </a:rPr>
              <a:t>RIESGOS FÍSICOS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3600747" y="2615334"/>
            <a:ext cx="2884598" cy="5335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193"/>
              </a:lnSpc>
              <a:spcBef>
                <a:spcPct val="0"/>
              </a:spcBef>
            </a:pPr>
            <a:r>
              <a:rPr lang="en-US" sz="2995">
                <a:solidFill>
                  <a:srgbClr val="191919"/>
                </a:solidFill>
                <a:latin typeface="Sugo Classic"/>
                <a:ea typeface="Sugo Classic"/>
                <a:cs typeface="Sugo Classic"/>
                <a:sym typeface="Sugo Classic"/>
              </a:rPr>
              <a:t>EXCESO DE RIUDO 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253190" y="3836310"/>
            <a:ext cx="8745581" cy="18933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84520" indent="-292260" lvl="1">
              <a:lnSpc>
                <a:spcPts val="3790"/>
              </a:lnSpc>
              <a:buFont typeface="Arial"/>
              <a:buChar char="•"/>
            </a:pPr>
            <a:r>
              <a:rPr lang="en-US" sz="2707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Pérdida de audición (temporal o permanente).</a:t>
            </a:r>
          </a:p>
          <a:p>
            <a:pPr algn="l" marL="584520" indent="-292260" lvl="1">
              <a:lnSpc>
                <a:spcPts val="3790"/>
              </a:lnSpc>
              <a:buFont typeface="Arial"/>
              <a:buChar char="•"/>
            </a:pPr>
            <a:r>
              <a:rPr lang="en-US" sz="2707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Hipoacusia (dificultad para oír sonidos bajos o entender conversaciones).</a:t>
            </a:r>
          </a:p>
          <a:p>
            <a:pPr algn="l" marL="584520" indent="-292260" lvl="1">
              <a:lnSpc>
                <a:spcPts val="3790"/>
              </a:lnSpc>
              <a:buFont typeface="Arial"/>
              <a:buChar char="•"/>
            </a:pPr>
            <a:r>
              <a:rPr lang="en-US" sz="2707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Fatiga auditiva, que reduce la sensibilidad del oído.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2072416" y="2615334"/>
            <a:ext cx="2884598" cy="5335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193"/>
              </a:lnSpc>
              <a:spcBef>
                <a:spcPct val="0"/>
              </a:spcBef>
            </a:pPr>
            <a:r>
              <a:rPr lang="en-US" sz="2995">
                <a:solidFill>
                  <a:srgbClr val="191919"/>
                </a:solidFill>
                <a:latin typeface="Sugo Classic"/>
                <a:ea typeface="Sugo Classic"/>
                <a:cs typeface="Sugo Classic"/>
                <a:sym typeface="Sugo Classic"/>
              </a:rPr>
              <a:t>MALA ILUMINACION 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9255818" y="3836310"/>
            <a:ext cx="8745581" cy="23696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84520" indent="-292260" lvl="1">
              <a:lnSpc>
                <a:spcPts val="3790"/>
              </a:lnSpc>
              <a:buFont typeface="Arial"/>
              <a:buChar char="•"/>
            </a:pPr>
            <a:r>
              <a:rPr lang="en-US" sz="2707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Fatiga visual (ojos can</a:t>
            </a:r>
            <a:r>
              <a:rPr lang="en-US" sz="2707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sados, sequedad, irritación).</a:t>
            </a:r>
          </a:p>
          <a:p>
            <a:pPr algn="l" marL="584520" indent="-292260" lvl="1">
              <a:lnSpc>
                <a:spcPts val="3790"/>
              </a:lnSpc>
              <a:buFont typeface="Arial"/>
              <a:buChar char="•"/>
            </a:pPr>
            <a:r>
              <a:rPr lang="en-US" sz="2707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Dolor de cabeza debido al esfuerzo ocular.</a:t>
            </a:r>
          </a:p>
          <a:p>
            <a:pPr algn="l" marL="584520" indent="-292260" lvl="1">
              <a:lnSpc>
                <a:spcPts val="3790"/>
              </a:lnSpc>
              <a:spcBef>
                <a:spcPct val="0"/>
              </a:spcBef>
              <a:buFont typeface="Arial"/>
              <a:buChar char="•"/>
            </a:pPr>
            <a:r>
              <a:rPr lang="en-US" sz="2707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Mayor riesgo de desarrollar miopía en exposiciones prolongadas.</a:t>
            </a:r>
          </a:p>
          <a:p>
            <a:pPr algn="l" marL="0" indent="0" lvl="0">
              <a:lnSpc>
                <a:spcPts val="3790"/>
              </a:lnSpc>
              <a:spcBef>
                <a:spcPct val="0"/>
              </a:spcBef>
            </a:pPr>
          </a:p>
        </p:txBody>
      </p:sp>
      <p:sp>
        <p:nvSpPr>
          <p:cNvPr name="Freeform 18" id="18"/>
          <p:cNvSpPr/>
          <p:nvPr/>
        </p:nvSpPr>
        <p:spPr>
          <a:xfrm flipH="false" flipV="false" rot="0">
            <a:off x="12189911" y="7288766"/>
            <a:ext cx="931053" cy="1969534"/>
          </a:xfrm>
          <a:custGeom>
            <a:avLst/>
            <a:gdLst/>
            <a:ahLst/>
            <a:cxnLst/>
            <a:rect r="r" b="b" t="t" l="l"/>
            <a:pathLst>
              <a:path h="1969534" w="931053">
                <a:moveTo>
                  <a:pt x="0" y="0"/>
                </a:moveTo>
                <a:lnTo>
                  <a:pt x="931052" y="0"/>
                </a:lnTo>
                <a:lnTo>
                  <a:pt x="931052" y="1969534"/>
                </a:lnTo>
                <a:lnTo>
                  <a:pt x="0" y="19695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2966638" y="6696686"/>
            <a:ext cx="931053" cy="1969534"/>
          </a:xfrm>
          <a:custGeom>
            <a:avLst/>
            <a:gdLst/>
            <a:ahLst/>
            <a:cxnLst/>
            <a:rect r="r" b="b" t="t" l="l"/>
            <a:pathLst>
              <a:path h="1969534" w="931053">
                <a:moveTo>
                  <a:pt x="0" y="0"/>
                </a:moveTo>
                <a:lnTo>
                  <a:pt x="931053" y="0"/>
                </a:lnTo>
                <a:lnTo>
                  <a:pt x="931053" y="1969534"/>
                </a:lnTo>
                <a:lnTo>
                  <a:pt x="0" y="19695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3897691" y="7154548"/>
            <a:ext cx="931053" cy="1969534"/>
          </a:xfrm>
          <a:custGeom>
            <a:avLst/>
            <a:gdLst/>
            <a:ahLst/>
            <a:cxnLst/>
            <a:rect r="r" b="b" t="t" l="l"/>
            <a:pathLst>
              <a:path h="1969534" w="931053">
                <a:moveTo>
                  <a:pt x="0" y="0"/>
                </a:moveTo>
                <a:lnTo>
                  <a:pt x="931052" y="0"/>
                </a:lnTo>
                <a:lnTo>
                  <a:pt x="931052" y="1969534"/>
                </a:lnTo>
                <a:lnTo>
                  <a:pt x="0" y="19695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E7BD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74637" y="334067"/>
            <a:ext cx="17738725" cy="9618865"/>
            <a:chOff x="0" y="0"/>
            <a:chExt cx="4671928" cy="253336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671928" cy="2533364"/>
            </a:xfrm>
            <a:custGeom>
              <a:avLst/>
              <a:gdLst/>
              <a:ahLst/>
              <a:cxnLst/>
              <a:rect r="r" b="b" t="t" l="l"/>
              <a:pathLst>
                <a:path h="2533364" w="4671928">
                  <a:moveTo>
                    <a:pt x="0" y="0"/>
                  </a:moveTo>
                  <a:lnTo>
                    <a:pt x="4671928" y="0"/>
                  </a:lnTo>
                  <a:lnTo>
                    <a:pt x="4671928" y="2533364"/>
                  </a:lnTo>
                  <a:lnTo>
                    <a:pt x="0" y="2533364"/>
                  </a:lnTo>
                  <a:close/>
                </a:path>
              </a:pathLst>
            </a:custGeom>
            <a:solidFill>
              <a:srgbClr val="E8E8E8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4671928" cy="258098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44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1575568" y="2625510"/>
            <a:ext cx="3217973" cy="652689"/>
            <a:chOff x="0" y="0"/>
            <a:chExt cx="1040859" cy="211113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040859" cy="211113"/>
            </a:xfrm>
            <a:custGeom>
              <a:avLst/>
              <a:gdLst/>
              <a:ahLst/>
              <a:cxnLst/>
              <a:rect r="r" b="b" t="t" l="l"/>
              <a:pathLst>
                <a:path h="211113" w="1040859">
                  <a:moveTo>
                    <a:pt x="14435" y="0"/>
                  </a:moveTo>
                  <a:lnTo>
                    <a:pt x="1026424" y="0"/>
                  </a:lnTo>
                  <a:cubicBezTo>
                    <a:pt x="1034396" y="0"/>
                    <a:pt x="1040859" y="6463"/>
                    <a:pt x="1040859" y="14435"/>
                  </a:cubicBezTo>
                  <a:lnTo>
                    <a:pt x="1040859" y="196678"/>
                  </a:lnTo>
                  <a:cubicBezTo>
                    <a:pt x="1040859" y="200507"/>
                    <a:pt x="1039338" y="204178"/>
                    <a:pt x="1036631" y="206885"/>
                  </a:cubicBezTo>
                  <a:cubicBezTo>
                    <a:pt x="1033924" y="209593"/>
                    <a:pt x="1030252" y="211113"/>
                    <a:pt x="1026424" y="211113"/>
                  </a:cubicBezTo>
                  <a:lnTo>
                    <a:pt x="14435" y="211113"/>
                  </a:lnTo>
                  <a:cubicBezTo>
                    <a:pt x="6463" y="211113"/>
                    <a:pt x="0" y="204651"/>
                    <a:pt x="0" y="196678"/>
                  </a:cubicBezTo>
                  <a:lnTo>
                    <a:pt x="0" y="14435"/>
                  </a:lnTo>
                  <a:cubicBezTo>
                    <a:pt x="0" y="6463"/>
                    <a:pt x="6463" y="0"/>
                    <a:pt x="14435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1040859" cy="25873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l">
                <a:lnSpc>
                  <a:spcPts val="2844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3231469" y="2628783"/>
            <a:ext cx="3217973" cy="652689"/>
            <a:chOff x="0" y="0"/>
            <a:chExt cx="1040859" cy="211113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040859" cy="211113"/>
            </a:xfrm>
            <a:custGeom>
              <a:avLst/>
              <a:gdLst/>
              <a:ahLst/>
              <a:cxnLst/>
              <a:rect r="r" b="b" t="t" l="l"/>
              <a:pathLst>
                <a:path h="211113" w="1040859">
                  <a:moveTo>
                    <a:pt x="14435" y="0"/>
                  </a:moveTo>
                  <a:lnTo>
                    <a:pt x="1026424" y="0"/>
                  </a:lnTo>
                  <a:cubicBezTo>
                    <a:pt x="1034396" y="0"/>
                    <a:pt x="1040859" y="6463"/>
                    <a:pt x="1040859" y="14435"/>
                  </a:cubicBezTo>
                  <a:lnTo>
                    <a:pt x="1040859" y="196678"/>
                  </a:lnTo>
                  <a:cubicBezTo>
                    <a:pt x="1040859" y="200507"/>
                    <a:pt x="1039338" y="204178"/>
                    <a:pt x="1036631" y="206885"/>
                  </a:cubicBezTo>
                  <a:cubicBezTo>
                    <a:pt x="1033924" y="209593"/>
                    <a:pt x="1030252" y="211113"/>
                    <a:pt x="1026424" y="211113"/>
                  </a:cubicBezTo>
                  <a:lnTo>
                    <a:pt x="14435" y="211113"/>
                  </a:lnTo>
                  <a:cubicBezTo>
                    <a:pt x="6463" y="211113"/>
                    <a:pt x="0" y="204651"/>
                    <a:pt x="0" y="196678"/>
                  </a:cubicBezTo>
                  <a:lnTo>
                    <a:pt x="0" y="14435"/>
                  </a:lnTo>
                  <a:cubicBezTo>
                    <a:pt x="0" y="6463"/>
                    <a:pt x="6463" y="0"/>
                    <a:pt x="14435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47625"/>
              <a:ext cx="1040859" cy="25873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l">
                <a:lnSpc>
                  <a:spcPts val="2844"/>
                </a:lnSpc>
              </a:pP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3424064" y="6593916"/>
            <a:ext cx="2627573" cy="3024545"/>
          </a:xfrm>
          <a:custGeom>
            <a:avLst/>
            <a:gdLst/>
            <a:ahLst/>
            <a:cxnLst/>
            <a:rect r="r" b="b" t="t" l="l"/>
            <a:pathLst>
              <a:path h="3024545" w="2627573">
                <a:moveTo>
                  <a:pt x="0" y="0"/>
                </a:moveTo>
                <a:lnTo>
                  <a:pt x="2627574" y="0"/>
                </a:lnTo>
                <a:lnTo>
                  <a:pt x="2627574" y="3024545"/>
                </a:lnTo>
                <a:lnTo>
                  <a:pt x="0" y="30245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1012817" y="6246492"/>
            <a:ext cx="3455791" cy="3173045"/>
          </a:xfrm>
          <a:custGeom>
            <a:avLst/>
            <a:gdLst/>
            <a:ahLst/>
            <a:cxnLst/>
            <a:rect r="r" b="b" t="t" l="l"/>
            <a:pathLst>
              <a:path h="3173045" w="3455791">
                <a:moveTo>
                  <a:pt x="0" y="0"/>
                </a:moveTo>
                <a:lnTo>
                  <a:pt x="3455791" y="0"/>
                </a:lnTo>
                <a:lnTo>
                  <a:pt x="3455791" y="3173045"/>
                </a:lnTo>
                <a:lnTo>
                  <a:pt x="0" y="31730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028700" y="908575"/>
            <a:ext cx="15940142" cy="15218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0765"/>
              </a:lnSpc>
            </a:pPr>
            <a:r>
              <a:rPr lang="en-US" sz="11332" spc="577">
                <a:solidFill>
                  <a:srgbClr val="191919"/>
                </a:solidFill>
                <a:latin typeface="Sugo Classic"/>
                <a:ea typeface="Sugo Classic"/>
                <a:cs typeface="Sugo Classic"/>
                <a:sym typeface="Sugo Classic"/>
              </a:rPr>
              <a:t>RIESGOS FÍSICOS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476931" y="3678626"/>
            <a:ext cx="7891559" cy="33221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584520" indent="-292260" lvl="1">
              <a:lnSpc>
                <a:spcPts val="3790"/>
              </a:lnSpc>
              <a:buFont typeface="Arial"/>
              <a:buChar char="•"/>
            </a:pPr>
            <a:r>
              <a:rPr lang="en-US" sz="2707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Dolor de espalda (lumbalgias, hernias discales).</a:t>
            </a:r>
          </a:p>
          <a:p>
            <a:pPr algn="just" marL="584520" indent="-292260" lvl="1">
              <a:lnSpc>
                <a:spcPts val="3790"/>
              </a:lnSpc>
              <a:buFont typeface="Arial"/>
              <a:buChar char="•"/>
            </a:pPr>
            <a:r>
              <a:rPr lang="en-US" sz="2707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Les</a:t>
            </a:r>
            <a:r>
              <a:rPr lang="en-US" sz="2707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iones en la columna vertebral por una mala postura.</a:t>
            </a:r>
          </a:p>
          <a:p>
            <a:pPr algn="just" marL="584520" indent="-292260" lvl="1">
              <a:lnSpc>
                <a:spcPts val="3790"/>
              </a:lnSpc>
              <a:buFont typeface="Arial"/>
              <a:buChar char="•"/>
            </a:pPr>
            <a:r>
              <a:rPr lang="en-US" sz="2707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Dol</a:t>
            </a:r>
            <a:r>
              <a:rPr lang="en-US" sz="2707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or y desgaste en las articulaciones (rodillas, codos, hombros).</a:t>
            </a:r>
          </a:p>
          <a:p>
            <a:pPr algn="just">
              <a:lnSpc>
                <a:spcPts val="3790"/>
              </a:lnSpc>
              <a:spcBef>
                <a:spcPct val="0"/>
              </a:spcBef>
            </a:pPr>
          </a:p>
          <a:p>
            <a:pPr algn="just" marL="0" indent="0" lvl="0">
              <a:lnSpc>
                <a:spcPts val="3790"/>
              </a:lnSpc>
              <a:spcBef>
                <a:spcPct val="0"/>
              </a:spcBef>
            </a:pPr>
          </a:p>
        </p:txBody>
      </p:sp>
      <p:sp>
        <p:nvSpPr>
          <p:cNvPr name="TextBox 15" id="15"/>
          <p:cNvSpPr txBox="true"/>
          <p:nvPr/>
        </p:nvSpPr>
        <p:spPr>
          <a:xfrm rot="0">
            <a:off x="11742255" y="2638959"/>
            <a:ext cx="3051285" cy="5400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193"/>
              </a:lnSpc>
              <a:spcBef>
                <a:spcPct val="0"/>
              </a:spcBef>
            </a:pPr>
            <a:r>
              <a:rPr lang="en-US" sz="2995">
                <a:solidFill>
                  <a:srgbClr val="191919"/>
                </a:solidFill>
                <a:latin typeface="Sugo Classic"/>
                <a:ea typeface="Sugo Classic"/>
                <a:cs typeface="Sugo Classic"/>
                <a:sym typeface="Sugo Classic"/>
              </a:rPr>
              <a:t>SUPERFICIES CALIENTES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3398157" y="2642232"/>
            <a:ext cx="2884598" cy="5335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193"/>
              </a:lnSpc>
              <a:spcBef>
                <a:spcPct val="0"/>
              </a:spcBef>
            </a:pPr>
            <a:r>
              <a:rPr lang="en-US" sz="2995">
                <a:solidFill>
                  <a:srgbClr val="191919"/>
                </a:solidFill>
                <a:latin typeface="Sugo Classic"/>
                <a:ea typeface="Sugo Classic"/>
                <a:cs typeface="Sugo Classic"/>
                <a:sym typeface="Sugo Classic"/>
              </a:rPr>
              <a:t>MANEJO DE CARGAS 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9144000" y="3597475"/>
            <a:ext cx="8341760" cy="28458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584520" indent="-292260" lvl="1">
              <a:lnSpc>
                <a:spcPts val="3790"/>
              </a:lnSpc>
              <a:buFont typeface="Arial"/>
              <a:buChar char="•"/>
            </a:pPr>
            <a:r>
              <a:rPr lang="en-US" sz="2707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Quemaduras (de primer, segundo o tercer grado) al tocar superficies calientes.</a:t>
            </a:r>
          </a:p>
          <a:p>
            <a:pPr algn="just" marL="584520" indent="-292260" lvl="1">
              <a:lnSpc>
                <a:spcPts val="3790"/>
              </a:lnSpc>
              <a:buFont typeface="Arial"/>
              <a:buChar char="•"/>
            </a:pPr>
            <a:r>
              <a:rPr lang="en-US" sz="2707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Ampollas y daño en la piel, aumentando el riesgo de infecciones.</a:t>
            </a:r>
          </a:p>
          <a:p>
            <a:pPr algn="just">
              <a:lnSpc>
                <a:spcPts val="3790"/>
              </a:lnSpc>
              <a:spcBef>
                <a:spcPct val="0"/>
              </a:spcBef>
            </a:pPr>
          </a:p>
          <a:p>
            <a:pPr algn="just" marL="0" indent="0" lvl="0">
              <a:lnSpc>
                <a:spcPts val="3790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1621" t="-13231" r="-3291" b="-11031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384130" y="391967"/>
            <a:ext cx="17519740" cy="9503066"/>
            <a:chOff x="0" y="0"/>
            <a:chExt cx="5545007" cy="300772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545007" cy="3007725"/>
            </a:xfrm>
            <a:custGeom>
              <a:avLst/>
              <a:gdLst/>
              <a:ahLst/>
              <a:cxnLst/>
              <a:rect r="r" b="b" t="t" l="l"/>
              <a:pathLst>
                <a:path h="3007725" w="5545007">
                  <a:moveTo>
                    <a:pt x="2651" y="0"/>
                  </a:moveTo>
                  <a:lnTo>
                    <a:pt x="5542355" y="0"/>
                  </a:lnTo>
                  <a:cubicBezTo>
                    <a:pt x="5543059" y="0"/>
                    <a:pt x="5543733" y="279"/>
                    <a:pt x="5544230" y="777"/>
                  </a:cubicBezTo>
                  <a:cubicBezTo>
                    <a:pt x="5544727" y="1274"/>
                    <a:pt x="5545007" y="1948"/>
                    <a:pt x="5545007" y="2651"/>
                  </a:cubicBezTo>
                  <a:lnTo>
                    <a:pt x="5545007" y="3005074"/>
                  </a:lnTo>
                  <a:cubicBezTo>
                    <a:pt x="5545007" y="3006538"/>
                    <a:pt x="5543820" y="3007725"/>
                    <a:pt x="5542355" y="3007725"/>
                  </a:cubicBezTo>
                  <a:lnTo>
                    <a:pt x="2651" y="3007725"/>
                  </a:lnTo>
                  <a:cubicBezTo>
                    <a:pt x="1187" y="3007725"/>
                    <a:pt x="0" y="3006538"/>
                    <a:pt x="0" y="3005074"/>
                  </a:cubicBezTo>
                  <a:lnTo>
                    <a:pt x="0" y="2651"/>
                  </a:lnTo>
                  <a:cubicBezTo>
                    <a:pt x="0" y="1187"/>
                    <a:pt x="1187" y="0"/>
                    <a:pt x="2651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sq">
              <a:solidFill>
                <a:srgbClr val="FFB413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190500"/>
              <a:ext cx="5545007" cy="31982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l" marL="0" indent="0" lvl="0">
                <a:lnSpc>
                  <a:spcPts val="17634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7541010" y="6039404"/>
            <a:ext cx="2656156" cy="3601567"/>
          </a:xfrm>
          <a:custGeom>
            <a:avLst/>
            <a:gdLst/>
            <a:ahLst/>
            <a:cxnLst/>
            <a:rect r="r" b="b" t="t" l="l"/>
            <a:pathLst>
              <a:path h="3601567" w="2656156">
                <a:moveTo>
                  <a:pt x="0" y="0"/>
                </a:moveTo>
                <a:lnTo>
                  <a:pt x="2656156" y="0"/>
                </a:lnTo>
                <a:lnTo>
                  <a:pt x="2656156" y="3601567"/>
                </a:lnTo>
                <a:lnTo>
                  <a:pt x="0" y="360156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28700" y="431939"/>
            <a:ext cx="17609939" cy="50405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9683"/>
              </a:lnSpc>
            </a:pPr>
            <a:r>
              <a:rPr lang="en-US" sz="15377" spc="784">
                <a:solidFill>
                  <a:srgbClr val="FFB413"/>
                </a:solidFill>
                <a:latin typeface="Sugo Classic"/>
                <a:ea typeface="Sugo Classic"/>
                <a:cs typeface="Sugo Classic"/>
                <a:sym typeface="Sugo Classic"/>
              </a:rPr>
              <a:t>RIESGOS ERGONÓMICOS</a:t>
            </a:r>
          </a:p>
          <a:p>
            <a:pPr algn="l" marL="0" indent="0" lvl="0">
              <a:lnSpc>
                <a:spcPts val="19683"/>
              </a:lnSpc>
              <a:spcBef>
                <a:spcPct val="0"/>
              </a:spcBef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1489699" y="3208828"/>
            <a:ext cx="14758777" cy="26941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5330"/>
              </a:lnSpc>
              <a:spcBef>
                <a:spcPct val="0"/>
              </a:spcBef>
            </a:pPr>
            <a:r>
              <a:rPr lang="en-US" b="true" sz="3807">
                <a:solidFill>
                  <a:srgbClr val="000000"/>
                </a:solidFill>
                <a:latin typeface="Blacker Sans Pro Bold"/>
                <a:ea typeface="Blacker Sans Pro Bold"/>
                <a:cs typeface="Blacker Sans Pro Bold"/>
                <a:sym typeface="Blacker Sans Pro Bold"/>
              </a:rPr>
              <a:t>Los riesgos ergonómicos son aquellos factores en el ambiente laboral que pueden causar lesiones musculoesqueléticas, fatiga y malestar físico o mental, debido a una mala adaptación de las condiciones de trabajo a las capacidades del trabajador.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8E8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10800000">
            <a:off x="9347200" y="-1642780"/>
            <a:ext cx="12471968" cy="12845660"/>
          </a:xfrm>
          <a:custGeom>
            <a:avLst/>
            <a:gdLst/>
            <a:ahLst/>
            <a:cxnLst/>
            <a:rect r="r" b="b" t="t" l="l"/>
            <a:pathLst>
              <a:path h="12845660" w="12471968">
                <a:moveTo>
                  <a:pt x="0" y="0"/>
                </a:moveTo>
                <a:lnTo>
                  <a:pt x="12471968" y="0"/>
                </a:lnTo>
                <a:lnTo>
                  <a:pt x="12471968" y="12845660"/>
                </a:lnTo>
                <a:lnTo>
                  <a:pt x="0" y="128456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446507" y="6126242"/>
            <a:ext cx="2851962" cy="1834061"/>
            <a:chOff x="0" y="0"/>
            <a:chExt cx="902647" cy="58048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902647" cy="580481"/>
            </a:xfrm>
            <a:custGeom>
              <a:avLst/>
              <a:gdLst/>
              <a:ahLst/>
              <a:cxnLst/>
              <a:rect r="r" b="b" t="t" l="l"/>
              <a:pathLst>
                <a:path h="580481" w="902647">
                  <a:moveTo>
                    <a:pt x="16288" y="0"/>
                  </a:moveTo>
                  <a:lnTo>
                    <a:pt x="886360" y="0"/>
                  </a:lnTo>
                  <a:cubicBezTo>
                    <a:pt x="890680" y="0"/>
                    <a:pt x="894822" y="1716"/>
                    <a:pt x="897877" y="4771"/>
                  </a:cubicBezTo>
                  <a:cubicBezTo>
                    <a:pt x="900931" y="7825"/>
                    <a:pt x="902647" y="11968"/>
                    <a:pt x="902647" y="16288"/>
                  </a:cubicBezTo>
                  <a:lnTo>
                    <a:pt x="902647" y="564194"/>
                  </a:lnTo>
                  <a:cubicBezTo>
                    <a:pt x="902647" y="568513"/>
                    <a:pt x="900931" y="572656"/>
                    <a:pt x="897877" y="575711"/>
                  </a:cubicBezTo>
                  <a:cubicBezTo>
                    <a:pt x="894822" y="578765"/>
                    <a:pt x="890680" y="580481"/>
                    <a:pt x="886360" y="580481"/>
                  </a:cubicBezTo>
                  <a:lnTo>
                    <a:pt x="16288" y="580481"/>
                  </a:lnTo>
                  <a:cubicBezTo>
                    <a:pt x="11968" y="580481"/>
                    <a:pt x="7825" y="578765"/>
                    <a:pt x="4771" y="575711"/>
                  </a:cubicBezTo>
                  <a:cubicBezTo>
                    <a:pt x="1716" y="572656"/>
                    <a:pt x="0" y="568513"/>
                    <a:pt x="0" y="564194"/>
                  </a:cubicBezTo>
                  <a:lnTo>
                    <a:pt x="0" y="16288"/>
                  </a:lnTo>
                  <a:cubicBezTo>
                    <a:pt x="0" y="11968"/>
                    <a:pt x="1716" y="7825"/>
                    <a:pt x="4771" y="4771"/>
                  </a:cubicBezTo>
                  <a:cubicBezTo>
                    <a:pt x="7825" y="1716"/>
                    <a:pt x="11968" y="0"/>
                    <a:pt x="16288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902647" cy="62810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l">
                <a:lnSpc>
                  <a:spcPts val="2844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4095633" y="6126242"/>
            <a:ext cx="2851962" cy="1834061"/>
            <a:chOff x="0" y="0"/>
            <a:chExt cx="902647" cy="5804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902647" cy="580481"/>
            </a:xfrm>
            <a:custGeom>
              <a:avLst/>
              <a:gdLst/>
              <a:ahLst/>
              <a:cxnLst/>
              <a:rect r="r" b="b" t="t" l="l"/>
              <a:pathLst>
                <a:path h="580481" w="902647">
                  <a:moveTo>
                    <a:pt x="16288" y="0"/>
                  </a:moveTo>
                  <a:lnTo>
                    <a:pt x="886360" y="0"/>
                  </a:lnTo>
                  <a:cubicBezTo>
                    <a:pt x="890680" y="0"/>
                    <a:pt x="894822" y="1716"/>
                    <a:pt x="897877" y="4771"/>
                  </a:cubicBezTo>
                  <a:cubicBezTo>
                    <a:pt x="900931" y="7825"/>
                    <a:pt x="902647" y="11968"/>
                    <a:pt x="902647" y="16288"/>
                  </a:cubicBezTo>
                  <a:lnTo>
                    <a:pt x="902647" y="564194"/>
                  </a:lnTo>
                  <a:cubicBezTo>
                    <a:pt x="902647" y="568513"/>
                    <a:pt x="900931" y="572656"/>
                    <a:pt x="897877" y="575711"/>
                  </a:cubicBezTo>
                  <a:cubicBezTo>
                    <a:pt x="894822" y="578765"/>
                    <a:pt x="890680" y="580481"/>
                    <a:pt x="886360" y="580481"/>
                  </a:cubicBezTo>
                  <a:lnTo>
                    <a:pt x="16288" y="580481"/>
                  </a:lnTo>
                  <a:cubicBezTo>
                    <a:pt x="11968" y="580481"/>
                    <a:pt x="7825" y="578765"/>
                    <a:pt x="4771" y="575711"/>
                  </a:cubicBezTo>
                  <a:cubicBezTo>
                    <a:pt x="1716" y="572656"/>
                    <a:pt x="0" y="568513"/>
                    <a:pt x="0" y="564194"/>
                  </a:cubicBezTo>
                  <a:lnTo>
                    <a:pt x="0" y="16288"/>
                  </a:lnTo>
                  <a:cubicBezTo>
                    <a:pt x="0" y="11968"/>
                    <a:pt x="1716" y="7825"/>
                    <a:pt x="4771" y="4771"/>
                  </a:cubicBezTo>
                  <a:cubicBezTo>
                    <a:pt x="7825" y="1716"/>
                    <a:pt x="11968" y="0"/>
                    <a:pt x="16288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902647" cy="62810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l">
                <a:lnSpc>
                  <a:spcPts val="2844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4095633" y="2665480"/>
            <a:ext cx="2851962" cy="1834061"/>
            <a:chOff x="0" y="0"/>
            <a:chExt cx="902647" cy="580481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902647" cy="580481"/>
            </a:xfrm>
            <a:custGeom>
              <a:avLst/>
              <a:gdLst/>
              <a:ahLst/>
              <a:cxnLst/>
              <a:rect r="r" b="b" t="t" l="l"/>
              <a:pathLst>
                <a:path h="580481" w="902647">
                  <a:moveTo>
                    <a:pt x="16288" y="0"/>
                  </a:moveTo>
                  <a:lnTo>
                    <a:pt x="886360" y="0"/>
                  </a:lnTo>
                  <a:cubicBezTo>
                    <a:pt x="890680" y="0"/>
                    <a:pt x="894822" y="1716"/>
                    <a:pt x="897877" y="4771"/>
                  </a:cubicBezTo>
                  <a:cubicBezTo>
                    <a:pt x="900931" y="7825"/>
                    <a:pt x="902647" y="11968"/>
                    <a:pt x="902647" y="16288"/>
                  </a:cubicBezTo>
                  <a:lnTo>
                    <a:pt x="902647" y="564194"/>
                  </a:lnTo>
                  <a:cubicBezTo>
                    <a:pt x="902647" y="568513"/>
                    <a:pt x="900931" y="572656"/>
                    <a:pt x="897877" y="575711"/>
                  </a:cubicBezTo>
                  <a:cubicBezTo>
                    <a:pt x="894822" y="578765"/>
                    <a:pt x="890680" y="580481"/>
                    <a:pt x="886360" y="580481"/>
                  </a:cubicBezTo>
                  <a:lnTo>
                    <a:pt x="16288" y="580481"/>
                  </a:lnTo>
                  <a:cubicBezTo>
                    <a:pt x="11968" y="580481"/>
                    <a:pt x="7825" y="578765"/>
                    <a:pt x="4771" y="575711"/>
                  </a:cubicBezTo>
                  <a:cubicBezTo>
                    <a:pt x="1716" y="572656"/>
                    <a:pt x="0" y="568513"/>
                    <a:pt x="0" y="564194"/>
                  </a:cubicBezTo>
                  <a:lnTo>
                    <a:pt x="0" y="16288"/>
                  </a:lnTo>
                  <a:cubicBezTo>
                    <a:pt x="0" y="11968"/>
                    <a:pt x="1716" y="7825"/>
                    <a:pt x="4771" y="4771"/>
                  </a:cubicBezTo>
                  <a:cubicBezTo>
                    <a:pt x="7825" y="1716"/>
                    <a:pt x="11968" y="0"/>
                    <a:pt x="16288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47625"/>
              <a:ext cx="902647" cy="62810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l">
                <a:lnSpc>
                  <a:spcPts val="2844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-10800000">
            <a:off x="13942173" y="180668"/>
            <a:ext cx="5970062" cy="1903786"/>
          </a:xfrm>
          <a:custGeom>
            <a:avLst/>
            <a:gdLst/>
            <a:ahLst/>
            <a:cxnLst/>
            <a:rect r="r" b="b" t="t" l="l"/>
            <a:pathLst>
              <a:path h="1903786" w="5970062">
                <a:moveTo>
                  <a:pt x="0" y="0"/>
                </a:moveTo>
                <a:lnTo>
                  <a:pt x="5970062" y="0"/>
                </a:lnTo>
                <a:lnTo>
                  <a:pt x="5970062" y="1903787"/>
                </a:lnTo>
                <a:lnTo>
                  <a:pt x="0" y="19037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48282" y="2579755"/>
            <a:ext cx="8089409" cy="18078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803"/>
              </a:lnSpc>
            </a:pPr>
            <a:r>
              <a:rPr lang="en-US" sz="3431" b="true">
                <a:solidFill>
                  <a:srgbClr val="000000"/>
                </a:solidFill>
                <a:latin typeface="Blacker Sans Pro Bold"/>
                <a:ea typeface="Blacker Sans Pro Bold"/>
                <a:cs typeface="Blacker Sans Pro Bold"/>
                <a:sym typeface="Blacker Sans Pro Bold"/>
              </a:rPr>
              <a:t>Debido a los riesgos ergonómicos, se producen los trastornos músculo-esqueléticos (TME)</a:t>
            </a:r>
          </a:p>
        </p:txBody>
      </p:sp>
      <p:sp>
        <p:nvSpPr>
          <p:cNvPr name="Freeform 14" id="14"/>
          <p:cNvSpPr/>
          <p:nvPr/>
        </p:nvSpPr>
        <p:spPr>
          <a:xfrm flipH="false" flipV="false" rot="5400000">
            <a:off x="5845790" y="-1031352"/>
            <a:ext cx="5605978" cy="1787684"/>
          </a:xfrm>
          <a:custGeom>
            <a:avLst/>
            <a:gdLst/>
            <a:ahLst/>
            <a:cxnLst/>
            <a:rect r="r" b="b" t="t" l="l"/>
            <a:pathLst>
              <a:path h="1787684" w="5605978">
                <a:moveTo>
                  <a:pt x="0" y="0"/>
                </a:moveTo>
                <a:lnTo>
                  <a:pt x="5605978" y="0"/>
                </a:lnTo>
                <a:lnTo>
                  <a:pt x="5605978" y="1787684"/>
                </a:lnTo>
                <a:lnTo>
                  <a:pt x="0" y="178768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5" id="15"/>
          <p:cNvGrpSpPr/>
          <p:nvPr/>
        </p:nvGrpSpPr>
        <p:grpSpPr>
          <a:xfrm rot="0">
            <a:off x="10459585" y="2656249"/>
            <a:ext cx="2851962" cy="1834061"/>
            <a:chOff x="0" y="0"/>
            <a:chExt cx="902647" cy="580481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902647" cy="580481"/>
            </a:xfrm>
            <a:custGeom>
              <a:avLst/>
              <a:gdLst/>
              <a:ahLst/>
              <a:cxnLst/>
              <a:rect r="r" b="b" t="t" l="l"/>
              <a:pathLst>
                <a:path h="580481" w="902647">
                  <a:moveTo>
                    <a:pt x="16288" y="0"/>
                  </a:moveTo>
                  <a:lnTo>
                    <a:pt x="886360" y="0"/>
                  </a:lnTo>
                  <a:cubicBezTo>
                    <a:pt x="890680" y="0"/>
                    <a:pt x="894822" y="1716"/>
                    <a:pt x="897877" y="4771"/>
                  </a:cubicBezTo>
                  <a:cubicBezTo>
                    <a:pt x="900931" y="7825"/>
                    <a:pt x="902647" y="11968"/>
                    <a:pt x="902647" y="16288"/>
                  </a:cubicBezTo>
                  <a:lnTo>
                    <a:pt x="902647" y="564194"/>
                  </a:lnTo>
                  <a:cubicBezTo>
                    <a:pt x="902647" y="568513"/>
                    <a:pt x="900931" y="572656"/>
                    <a:pt x="897877" y="575711"/>
                  </a:cubicBezTo>
                  <a:cubicBezTo>
                    <a:pt x="894822" y="578765"/>
                    <a:pt x="890680" y="580481"/>
                    <a:pt x="886360" y="580481"/>
                  </a:cubicBezTo>
                  <a:lnTo>
                    <a:pt x="16288" y="580481"/>
                  </a:lnTo>
                  <a:cubicBezTo>
                    <a:pt x="11968" y="580481"/>
                    <a:pt x="7825" y="578765"/>
                    <a:pt x="4771" y="575711"/>
                  </a:cubicBezTo>
                  <a:cubicBezTo>
                    <a:pt x="1716" y="572656"/>
                    <a:pt x="0" y="568513"/>
                    <a:pt x="0" y="564194"/>
                  </a:cubicBezTo>
                  <a:lnTo>
                    <a:pt x="0" y="16288"/>
                  </a:lnTo>
                  <a:cubicBezTo>
                    <a:pt x="0" y="11968"/>
                    <a:pt x="1716" y="7825"/>
                    <a:pt x="4771" y="4771"/>
                  </a:cubicBezTo>
                  <a:cubicBezTo>
                    <a:pt x="7825" y="1716"/>
                    <a:pt x="11968" y="0"/>
                    <a:pt x="16288" y="0"/>
                  </a:cubicBezTo>
                  <a:close/>
                </a:path>
              </a:pathLst>
            </a:custGeom>
            <a:solidFill>
              <a:srgbClr val="FFB413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47625"/>
              <a:ext cx="902647" cy="62810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l">
                <a:lnSpc>
                  <a:spcPts val="2844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1179952" y="2665480"/>
            <a:ext cx="1385072" cy="1844079"/>
          </a:xfrm>
          <a:custGeom>
            <a:avLst/>
            <a:gdLst/>
            <a:ahLst/>
            <a:cxnLst/>
            <a:rect r="r" b="b" t="t" l="l"/>
            <a:pathLst>
              <a:path h="1844079" w="1385072">
                <a:moveTo>
                  <a:pt x="0" y="0"/>
                </a:moveTo>
                <a:lnTo>
                  <a:pt x="1385072" y="0"/>
                </a:lnTo>
                <a:lnTo>
                  <a:pt x="1385072" y="1844079"/>
                </a:lnTo>
                <a:lnTo>
                  <a:pt x="0" y="184407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-3745" r="0" b="-3745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5079978" y="2772622"/>
            <a:ext cx="1357969" cy="1736937"/>
          </a:xfrm>
          <a:custGeom>
            <a:avLst/>
            <a:gdLst/>
            <a:ahLst/>
            <a:cxnLst/>
            <a:rect r="r" b="b" t="t" l="l"/>
            <a:pathLst>
              <a:path h="1736937" w="1357969">
                <a:moveTo>
                  <a:pt x="0" y="0"/>
                </a:moveTo>
                <a:lnTo>
                  <a:pt x="1357969" y="0"/>
                </a:lnTo>
                <a:lnTo>
                  <a:pt x="1357969" y="1736937"/>
                </a:lnTo>
                <a:lnTo>
                  <a:pt x="0" y="173693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1179952" y="6052338"/>
            <a:ext cx="1371350" cy="1907965"/>
          </a:xfrm>
          <a:custGeom>
            <a:avLst/>
            <a:gdLst/>
            <a:ahLst/>
            <a:cxnLst/>
            <a:rect r="r" b="b" t="t" l="l"/>
            <a:pathLst>
              <a:path h="1907965" w="1371350">
                <a:moveTo>
                  <a:pt x="0" y="0"/>
                </a:moveTo>
                <a:lnTo>
                  <a:pt x="1371350" y="0"/>
                </a:lnTo>
                <a:lnTo>
                  <a:pt x="1371350" y="1907965"/>
                </a:lnTo>
                <a:lnTo>
                  <a:pt x="0" y="190796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false" flipV="false" rot="0">
            <a:off x="14912137" y="6221876"/>
            <a:ext cx="1218953" cy="1642793"/>
          </a:xfrm>
          <a:custGeom>
            <a:avLst/>
            <a:gdLst/>
            <a:ahLst/>
            <a:cxnLst/>
            <a:rect r="r" b="b" t="t" l="l"/>
            <a:pathLst>
              <a:path h="1642793" w="1218953">
                <a:moveTo>
                  <a:pt x="0" y="0"/>
                </a:moveTo>
                <a:lnTo>
                  <a:pt x="1218953" y="0"/>
                </a:lnTo>
                <a:lnTo>
                  <a:pt x="1218953" y="1642793"/>
                </a:lnTo>
                <a:lnTo>
                  <a:pt x="0" y="164279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2" id="22"/>
          <p:cNvSpPr txBox="true"/>
          <p:nvPr/>
        </p:nvSpPr>
        <p:spPr>
          <a:xfrm rot="0">
            <a:off x="355792" y="333068"/>
            <a:ext cx="6851298" cy="2177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8132"/>
              </a:lnSpc>
              <a:spcBef>
                <a:spcPct val="0"/>
              </a:spcBef>
            </a:pPr>
            <a:r>
              <a:rPr lang="en-US" sz="8560" spc="436">
                <a:solidFill>
                  <a:srgbClr val="6E7BDA"/>
                </a:solidFill>
                <a:latin typeface="Sugo Classic"/>
                <a:ea typeface="Sugo Classic"/>
                <a:cs typeface="Sugo Classic"/>
                <a:sym typeface="Sugo Classic"/>
              </a:rPr>
              <a:t>RIESGOS ERGONOMICOS 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0701949" y="4747943"/>
            <a:ext cx="2341078" cy="8101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077"/>
              </a:lnSpc>
              <a:spcBef>
                <a:spcPct val="0"/>
              </a:spcBef>
            </a:pPr>
            <a:r>
              <a:rPr lang="en-US" sz="2959">
                <a:solidFill>
                  <a:srgbClr val="000000"/>
                </a:solidFill>
                <a:latin typeface="Sugo Classic"/>
                <a:ea typeface="Sugo Classic"/>
                <a:cs typeface="Sugo Classic"/>
                <a:sym typeface="Sugo Classic"/>
              </a:rPr>
              <a:t>POSTURAS INADECUADAS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3942173" y="8255578"/>
            <a:ext cx="3158881" cy="4224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077"/>
              </a:lnSpc>
              <a:spcBef>
                <a:spcPct val="0"/>
              </a:spcBef>
            </a:pPr>
            <a:r>
              <a:rPr lang="en-US" sz="2959">
                <a:solidFill>
                  <a:srgbClr val="000000"/>
                </a:solidFill>
                <a:latin typeface="Sugo Classic"/>
                <a:ea typeface="Sugo Classic"/>
                <a:cs typeface="Sugo Classic"/>
                <a:sym typeface="Sugo Classic"/>
              </a:rPr>
              <a:t>MOBILIARIO INADECUADO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0183829" y="8255578"/>
            <a:ext cx="3403474" cy="8037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077"/>
              </a:lnSpc>
              <a:spcBef>
                <a:spcPct val="0"/>
              </a:spcBef>
            </a:pPr>
            <a:r>
              <a:rPr lang="en-US" sz="2959">
                <a:solidFill>
                  <a:srgbClr val="000000"/>
                </a:solidFill>
                <a:latin typeface="Sugo Classic"/>
                <a:ea typeface="Sugo Classic"/>
                <a:cs typeface="Sugo Classic"/>
                <a:sym typeface="Sugo Classic"/>
              </a:rPr>
              <a:t> MANIPULACIÓN DE CARGAS PESADAS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3835625" y="4805498"/>
            <a:ext cx="3371977" cy="4224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077"/>
              </a:lnSpc>
              <a:spcBef>
                <a:spcPct val="0"/>
              </a:spcBef>
            </a:pPr>
            <a:r>
              <a:rPr lang="en-US" sz="2959">
                <a:solidFill>
                  <a:srgbClr val="000000"/>
                </a:solidFill>
                <a:latin typeface="Sugo Classic"/>
                <a:ea typeface="Sugo Classic"/>
                <a:cs typeface="Sugo Classic"/>
                <a:sym typeface="Sugo Classic"/>
              </a:rPr>
              <a:t>MOVIMIENTOS REPETITIVOS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381000" y="4885442"/>
            <a:ext cx="8318500" cy="49909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36"/>
              </a:lnSpc>
            </a:pPr>
            <a:r>
              <a:rPr lang="en-US" sz="2811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Afectan principalmente a la espalda, el cuello, los hombros y las extremidades, e incluyen cualquier daño o trastorno de las articulaciones u otros tejidos.  </a:t>
            </a:r>
          </a:p>
          <a:p>
            <a:pPr algn="l">
              <a:lnSpc>
                <a:spcPts val="3936"/>
              </a:lnSpc>
            </a:pPr>
            <a:r>
              <a:rPr lang="en-US" sz="2811">
                <a:solidFill>
                  <a:srgbClr val="191919"/>
                </a:solidFill>
                <a:latin typeface="Blacker Sans Pro"/>
                <a:ea typeface="Blacker Sans Pro"/>
                <a:cs typeface="Blacker Sans Pro"/>
                <a:sym typeface="Blacker Sans Pro"/>
              </a:rPr>
              <a:t>Los problemas de salud varían desde molestias y dolores leves hasta enfermedades más graves que requieren baja por enfermedad o tratamiento médico. También pueden provocar discapacidad e impedir que la persona afectada siga trabajando. </a:t>
            </a:r>
          </a:p>
          <a:p>
            <a:pPr algn="l" marL="0" indent="0" lvl="0">
              <a:lnSpc>
                <a:spcPts val="3936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E7BD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714074" y="-1167724"/>
            <a:ext cx="20137134" cy="13416366"/>
          </a:xfrm>
          <a:custGeom>
            <a:avLst/>
            <a:gdLst/>
            <a:ahLst/>
            <a:cxnLst/>
            <a:rect r="r" b="b" t="t" l="l"/>
            <a:pathLst>
              <a:path h="13416366" w="20137134">
                <a:moveTo>
                  <a:pt x="0" y="0"/>
                </a:moveTo>
                <a:lnTo>
                  <a:pt x="20137134" y="0"/>
                </a:lnTo>
                <a:lnTo>
                  <a:pt x="20137134" y="13416366"/>
                </a:lnTo>
                <a:lnTo>
                  <a:pt x="0" y="134163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2000"/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315141" y="533114"/>
            <a:ext cx="17551931" cy="10509514"/>
            <a:chOff x="0" y="0"/>
            <a:chExt cx="814293" cy="48757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14293" cy="487572"/>
            </a:xfrm>
            <a:custGeom>
              <a:avLst/>
              <a:gdLst/>
              <a:ahLst/>
              <a:cxnLst/>
              <a:rect r="r" b="b" t="t" l="l"/>
              <a:pathLst>
                <a:path h="487572" w="814293">
                  <a:moveTo>
                    <a:pt x="2647" y="0"/>
                  </a:moveTo>
                  <a:lnTo>
                    <a:pt x="811647" y="0"/>
                  </a:lnTo>
                  <a:cubicBezTo>
                    <a:pt x="812349" y="0"/>
                    <a:pt x="813022" y="279"/>
                    <a:pt x="813518" y="775"/>
                  </a:cubicBezTo>
                  <a:cubicBezTo>
                    <a:pt x="814015" y="1271"/>
                    <a:pt x="814293" y="1945"/>
                    <a:pt x="814293" y="2647"/>
                  </a:cubicBezTo>
                  <a:lnTo>
                    <a:pt x="814293" y="484925"/>
                  </a:lnTo>
                  <a:cubicBezTo>
                    <a:pt x="814293" y="485627"/>
                    <a:pt x="814015" y="486300"/>
                    <a:pt x="813518" y="486797"/>
                  </a:cubicBezTo>
                  <a:cubicBezTo>
                    <a:pt x="813022" y="487293"/>
                    <a:pt x="812349" y="487572"/>
                    <a:pt x="811647" y="487572"/>
                  </a:cubicBezTo>
                  <a:lnTo>
                    <a:pt x="2647" y="487572"/>
                  </a:lnTo>
                  <a:cubicBezTo>
                    <a:pt x="1945" y="487572"/>
                    <a:pt x="1271" y="487293"/>
                    <a:pt x="775" y="486797"/>
                  </a:cubicBezTo>
                  <a:cubicBezTo>
                    <a:pt x="279" y="486300"/>
                    <a:pt x="0" y="485627"/>
                    <a:pt x="0" y="484925"/>
                  </a:cubicBezTo>
                  <a:lnTo>
                    <a:pt x="0" y="2647"/>
                  </a:lnTo>
                  <a:cubicBezTo>
                    <a:pt x="0" y="1945"/>
                    <a:pt x="279" y="1271"/>
                    <a:pt x="775" y="775"/>
                  </a:cubicBezTo>
                  <a:cubicBezTo>
                    <a:pt x="1271" y="279"/>
                    <a:pt x="1945" y="0"/>
                    <a:pt x="264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sq">
              <a:solidFill>
                <a:srgbClr val="FFB413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814293" cy="53519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l">
                <a:lnSpc>
                  <a:spcPts val="2844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89699" y="3208828"/>
            <a:ext cx="14758777" cy="33703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5330"/>
              </a:lnSpc>
              <a:spcBef>
                <a:spcPct val="0"/>
              </a:spcBef>
            </a:pPr>
            <a:r>
              <a:rPr lang="en-US" b="true" sz="3807">
                <a:solidFill>
                  <a:srgbClr val="000000"/>
                </a:solidFill>
                <a:latin typeface="Blacker Sans Pro Bold"/>
                <a:ea typeface="Blacker Sans Pro Bold"/>
                <a:cs typeface="Blacker Sans Pro Bold"/>
                <a:sym typeface="Blacker Sans Pro Bold"/>
              </a:rPr>
              <a:t>Los riesgos químicos son aquellos peligros derivados de la exposición a sustancias químicas en el ambiente laboral. Estas sustancias pueden estar en forma de gases, vapores, polvos, líquidos o sólidos y pueden provocar daños a la salud a corto o largo plazo.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7876614" y="6421651"/>
            <a:ext cx="2534772" cy="3707778"/>
          </a:xfrm>
          <a:custGeom>
            <a:avLst/>
            <a:gdLst/>
            <a:ahLst/>
            <a:cxnLst/>
            <a:rect r="r" b="b" t="t" l="l"/>
            <a:pathLst>
              <a:path h="3707778" w="2534772">
                <a:moveTo>
                  <a:pt x="0" y="0"/>
                </a:moveTo>
                <a:lnTo>
                  <a:pt x="2534772" y="0"/>
                </a:lnTo>
                <a:lnTo>
                  <a:pt x="2534772" y="3707779"/>
                </a:lnTo>
                <a:lnTo>
                  <a:pt x="0" y="370777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2556335" y="635610"/>
            <a:ext cx="17066519" cy="22888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7634"/>
              </a:lnSpc>
              <a:spcBef>
                <a:spcPct val="0"/>
              </a:spcBef>
            </a:pPr>
            <a:r>
              <a:rPr lang="en-US" sz="13777" spc="702">
                <a:solidFill>
                  <a:srgbClr val="FFB413"/>
                </a:solidFill>
                <a:latin typeface="Sugo Classic"/>
                <a:ea typeface="Sugo Classic"/>
                <a:cs typeface="Sugo Classic"/>
                <a:sym typeface="Sugo Classic"/>
              </a:rPr>
              <a:t>RIESGOS QUIMICOS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DAGgSwrYStU</dc:identifier>
  <dcterms:modified xsi:type="dcterms:W3CDTF">2011-08-01T06:04:30Z</dcterms:modified>
  <cp:revision>1</cp:revision>
  <dc:title>Presentación Riesgos OVA</dc:title>
</cp:coreProperties>
</file>