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3"/>
  </p:notesMasterIdLst>
  <p:sldIdLst>
    <p:sldId id="275" r:id="rId2"/>
    <p:sldId id="257" r:id="rId3"/>
    <p:sldId id="256" r:id="rId4"/>
    <p:sldId id="258" r:id="rId5"/>
    <p:sldId id="259" r:id="rId6"/>
    <p:sldId id="260" r:id="rId7"/>
    <p:sldId id="261" r:id="rId8"/>
    <p:sldId id="262" r:id="rId9"/>
    <p:sldId id="263" r:id="rId10"/>
    <p:sldId id="264" r:id="rId11"/>
    <p:sldId id="270" r:id="rId12"/>
    <p:sldId id="267" r:id="rId13"/>
    <p:sldId id="268" r:id="rId14"/>
    <p:sldId id="295" r:id="rId15"/>
    <p:sldId id="271" r:id="rId16"/>
    <p:sldId id="273" r:id="rId17"/>
    <p:sldId id="274" r:id="rId18"/>
    <p:sldId id="276" r:id="rId19"/>
    <p:sldId id="277" r:id="rId20"/>
    <p:sldId id="278" r:id="rId21"/>
    <p:sldId id="296" r:id="rId22"/>
  </p:sldIdLst>
  <p:sldSz cx="9144000" cy="5143500" type="screen16x9"/>
  <p:notesSz cx="6858000" cy="9144000"/>
  <p:embeddedFontLst>
    <p:embeddedFont>
      <p:font typeface="Nixie One" panose="020B0604020202020204" charset="0"/>
      <p:regular r:id="rId24"/>
    </p:embeddedFont>
    <p:embeddedFont>
      <p:font typeface="Varela Round" panose="020B0604020202020204" charset="-79"/>
      <p:regular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42A20BD-2505-46DF-82F6-A791D1CCFF51}">
  <a:tblStyle styleId="{242A20BD-2505-46DF-82F6-A791D1CCFF5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BB38DEC-D873-43F8-8245-15F6AB083779}"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35ed75ccf_0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35ed75ccf_0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8626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35ed75ccf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35ed75ccf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35ed75ccf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35ed75ccf_0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35ed75ccf_0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35ed75ccf_0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35ed75ccf_0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209425" y="502200"/>
            <a:ext cx="206100" cy="2061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197475" y="-802775"/>
            <a:ext cx="6749100" cy="6749100"/>
          </a:xfrm>
          <a:prstGeom prst="ellipse">
            <a:avLst/>
          </a:prstGeom>
          <a:noFill/>
          <a:ln w="9525" cap="flat" cmpd="sng">
            <a:solidFill>
              <a:srgbClr val="A1BEC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2255425" y="1991825"/>
            <a:ext cx="4633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48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13" name="Google Shape;13;p2"/>
          <p:cNvSpPr/>
          <p:nvPr/>
        </p:nvSpPr>
        <p:spPr>
          <a:xfrm>
            <a:off x="267550" y="-886750"/>
            <a:ext cx="2347200" cy="2347200"/>
          </a:xfrm>
          <a:prstGeom prst="donut">
            <a:avLst>
              <a:gd name="adj" fmla="val 29778"/>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348875" y="2882375"/>
            <a:ext cx="978600" cy="9786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255425" y="541800"/>
            <a:ext cx="657600" cy="657600"/>
          </a:xfrm>
          <a:prstGeom prst="ellipse">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752750" y="3465100"/>
            <a:ext cx="2284200" cy="2284200"/>
          </a:xfrm>
          <a:prstGeom prst="donut">
            <a:avLst>
              <a:gd name="adj" fmla="val 11909"/>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37775" y="3193200"/>
            <a:ext cx="657600" cy="6576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76550" y="4217275"/>
            <a:ext cx="1207800" cy="1207800"/>
          </a:xfrm>
          <a:prstGeom prst="donut">
            <a:avLst>
              <a:gd name="adj" fmla="val 42915"/>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244625" y="2541950"/>
            <a:ext cx="304800" cy="3048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7598775" y="-300250"/>
            <a:ext cx="1370700" cy="13707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244625" y="802850"/>
            <a:ext cx="657600" cy="657600"/>
          </a:xfrm>
          <a:prstGeom prst="ellipse">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13975" y="695900"/>
            <a:ext cx="871500" cy="871500"/>
          </a:xfrm>
          <a:prstGeom prst="ellipse">
            <a:avLst/>
          </a:prstGeom>
          <a:noFill/>
          <a:ln w="9525" cap="flat" cmpd="sng">
            <a:solidFill>
              <a:srgbClr val="00ACC3"/>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22175" y="2933250"/>
            <a:ext cx="1177500" cy="1177500"/>
          </a:xfrm>
          <a:prstGeom prst="ellipse">
            <a:avLst/>
          </a:prstGeom>
          <a:noFill/>
          <a:ln w="9525" cap="flat" cmpd="sng">
            <a:solidFill>
              <a:srgbClr val="BBCD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150075" y="708300"/>
            <a:ext cx="846600" cy="846600"/>
          </a:xfrm>
          <a:prstGeom prst="ellipse">
            <a:avLst/>
          </a:prstGeom>
          <a:noFill/>
          <a:ln w="9525" cap="flat" cmpd="sng">
            <a:solidFill>
              <a:srgbClr val="65BB48"/>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055325" y="3904575"/>
            <a:ext cx="206100" cy="2061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mpletely blank">
  <p:cSld name="BLANK_1">
    <p:spTree>
      <p:nvGrpSpPr>
        <p:cNvPr id="1" name="Shape 188"/>
        <p:cNvGrpSpPr/>
        <p:nvPr/>
      </p:nvGrpSpPr>
      <p:grpSpPr>
        <a:xfrm>
          <a:off x="0" y="0"/>
          <a:ext cx="0" cy="0"/>
          <a:chOff x="0" y="0"/>
          <a:chExt cx="0" cy="0"/>
        </a:xfrm>
      </p:grpSpPr>
      <p:sp>
        <p:nvSpPr>
          <p:cNvPr id="189" name="Google Shape;189;p12"/>
          <p:cNvSpPr/>
          <p:nvPr/>
        </p:nvSpPr>
        <p:spPr>
          <a:xfrm>
            <a:off x="419100" y="-1581150"/>
            <a:ext cx="8305800" cy="8305800"/>
          </a:xfrm>
          <a:prstGeom prst="ellipse">
            <a:avLst/>
          </a:prstGeom>
          <a:noFill/>
          <a:ln w="9525" cap="flat" cmpd="sng">
            <a:solidFill>
              <a:srgbClr val="A1BEC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2"/>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lvl1pPr lvl="0" algn="ctr" rtl="0">
              <a:buNone/>
              <a:defRPr/>
            </a:lvl1pPr>
            <a:lvl2pPr lvl="1" algn="ctr" rtl="0">
              <a:buNone/>
              <a:defRPr/>
            </a:lvl2pPr>
            <a:lvl3pPr lvl="2" algn="ctr" rtl="0">
              <a:buNone/>
              <a:defRPr/>
            </a:lvl3pPr>
            <a:lvl4pPr lvl="3" algn="ctr" rtl="0">
              <a:buNone/>
              <a:defRPr/>
            </a:lvl4pPr>
            <a:lvl5pPr lvl="4" algn="ctr" rtl="0">
              <a:buNone/>
              <a:defRPr/>
            </a:lvl5pPr>
            <a:lvl6pPr lvl="5" algn="ctr" rtl="0">
              <a:buNone/>
              <a:defRPr/>
            </a:lvl6pPr>
            <a:lvl7pPr lvl="6" algn="ctr" rtl="0">
              <a:buNone/>
              <a:defRPr/>
            </a:lvl7pPr>
            <a:lvl8pPr lvl="7" algn="ctr" rtl="0">
              <a:buNone/>
              <a:defRPr/>
            </a:lvl8pPr>
            <a:lvl9pPr lvl="8" algn="ctr" rtl="0">
              <a:buNone/>
              <a:defRPr/>
            </a:lvl9pPr>
          </a:lstStyle>
          <a:p>
            <a:pPr marL="0" lvl="0" indent="0" algn="ct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6"/>
        <p:cNvGrpSpPr/>
        <p:nvPr/>
      </p:nvGrpSpPr>
      <p:grpSpPr>
        <a:xfrm>
          <a:off x="0" y="0"/>
          <a:ext cx="0" cy="0"/>
          <a:chOff x="0" y="0"/>
          <a:chExt cx="0" cy="0"/>
        </a:xfrm>
      </p:grpSpPr>
      <p:sp>
        <p:nvSpPr>
          <p:cNvPr id="27" name="Google Shape;27;p3"/>
          <p:cNvSpPr/>
          <p:nvPr/>
        </p:nvSpPr>
        <p:spPr>
          <a:xfrm>
            <a:off x="3058200" y="-295450"/>
            <a:ext cx="3027600" cy="3027900"/>
          </a:xfrm>
          <a:prstGeom prst="ellipse">
            <a:avLst/>
          </a:prstGeom>
          <a:noFill/>
          <a:ln w="9525" cap="flat" cmpd="sng">
            <a:solidFill>
              <a:srgbClr val="A1BEC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txBox="1">
            <a:spLocks noGrp="1"/>
          </p:cNvSpPr>
          <p:nvPr>
            <p:ph type="ctrTitle"/>
          </p:nvPr>
        </p:nvSpPr>
        <p:spPr>
          <a:xfrm>
            <a:off x="1773750" y="2421550"/>
            <a:ext cx="55965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29" name="Google Shape;29;p3"/>
          <p:cNvSpPr txBox="1">
            <a:spLocks noGrp="1"/>
          </p:cNvSpPr>
          <p:nvPr>
            <p:ph type="subTitle" idx="1"/>
          </p:nvPr>
        </p:nvSpPr>
        <p:spPr>
          <a:xfrm>
            <a:off x="1773750" y="3449654"/>
            <a:ext cx="55965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A1BECC"/>
              </a:buClr>
              <a:buSzPts val="2400"/>
              <a:buNone/>
              <a:defRPr b="1">
                <a:solidFill>
                  <a:srgbClr val="A1BECC"/>
                </a:solidFill>
              </a:defRPr>
            </a:lvl1pPr>
            <a:lvl2pPr lvl="1" algn="ctr" rtl="0">
              <a:spcBef>
                <a:spcPts val="0"/>
              </a:spcBef>
              <a:spcAft>
                <a:spcPts val="0"/>
              </a:spcAft>
              <a:buClr>
                <a:srgbClr val="A1BECC"/>
              </a:buClr>
              <a:buSzPts val="3000"/>
              <a:buNone/>
              <a:defRPr sz="3000" b="1">
                <a:solidFill>
                  <a:srgbClr val="A1BECC"/>
                </a:solidFill>
              </a:defRPr>
            </a:lvl2pPr>
            <a:lvl3pPr lvl="2" algn="ctr" rtl="0">
              <a:spcBef>
                <a:spcPts val="0"/>
              </a:spcBef>
              <a:spcAft>
                <a:spcPts val="0"/>
              </a:spcAft>
              <a:buClr>
                <a:srgbClr val="A1BECC"/>
              </a:buClr>
              <a:buSzPts val="3000"/>
              <a:buNone/>
              <a:defRPr sz="3000" b="1">
                <a:solidFill>
                  <a:srgbClr val="A1BECC"/>
                </a:solidFill>
              </a:defRPr>
            </a:lvl3pPr>
            <a:lvl4pPr lvl="3" algn="ctr" rtl="0">
              <a:spcBef>
                <a:spcPts val="0"/>
              </a:spcBef>
              <a:spcAft>
                <a:spcPts val="0"/>
              </a:spcAft>
              <a:buClr>
                <a:srgbClr val="A1BECC"/>
              </a:buClr>
              <a:buSzPts val="3000"/>
              <a:buNone/>
              <a:defRPr sz="3000" b="1">
                <a:solidFill>
                  <a:srgbClr val="A1BECC"/>
                </a:solidFill>
              </a:defRPr>
            </a:lvl4pPr>
            <a:lvl5pPr lvl="4" algn="ctr" rtl="0">
              <a:spcBef>
                <a:spcPts val="0"/>
              </a:spcBef>
              <a:spcAft>
                <a:spcPts val="0"/>
              </a:spcAft>
              <a:buClr>
                <a:srgbClr val="A1BECC"/>
              </a:buClr>
              <a:buSzPts val="3000"/>
              <a:buNone/>
              <a:defRPr sz="3000" b="1">
                <a:solidFill>
                  <a:srgbClr val="A1BECC"/>
                </a:solidFill>
              </a:defRPr>
            </a:lvl5pPr>
            <a:lvl6pPr lvl="5" algn="ctr" rtl="0">
              <a:spcBef>
                <a:spcPts val="0"/>
              </a:spcBef>
              <a:spcAft>
                <a:spcPts val="0"/>
              </a:spcAft>
              <a:buClr>
                <a:srgbClr val="A1BECC"/>
              </a:buClr>
              <a:buSzPts val="3000"/>
              <a:buNone/>
              <a:defRPr sz="3000" b="1">
                <a:solidFill>
                  <a:srgbClr val="A1BECC"/>
                </a:solidFill>
              </a:defRPr>
            </a:lvl6pPr>
            <a:lvl7pPr lvl="6" algn="ctr" rtl="0">
              <a:spcBef>
                <a:spcPts val="0"/>
              </a:spcBef>
              <a:spcAft>
                <a:spcPts val="0"/>
              </a:spcAft>
              <a:buClr>
                <a:srgbClr val="A1BECC"/>
              </a:buClr>
              <a:buSzPts val="3000"/>
              <a:buNone/>
              <a:defRPr sz="3000" b="1">
                <a:solidFill>
                  <a:srgbClr val="A1BECC"/>
                </a:solidFill>
              </a:defRPr>
            </a:lvl7pPr>
            <a:lvl8pPr lvl="7" algn="ctr" rtl="0">
              <a:spcBef>
                <a:spcPts val="0"/>
              </a:spcBef>
              <a:spcAft>
                <a:spcPts val="0"/>
              </a:spcAft>
              <a:buClr>
                <a:srgbClr val="A1BECC"/>
              </a:buClr>
              <a:buSzPts val="3000"/>
              <a:buNone/>
              <a:defRPr sz="3000" b="1">
                <a:solidFill>
                  <a:srgbClr val="A1BECC"/>
                </a:solidFill>
              </a:defRPr>
            </a:lvl8pPr>
            <a:lvl9pPr lvl="8" algn="ctr" rtl="0">
              <a:spcBef>
                <a:spcPts val="0"/>
              </a:spcBef>
              <a:spcAft>
                <a:spcPts val="0"/>
              </a:spcAft>
              <a:buClr>
                <a:srgbClr val="A1BECC"/>
              </a:buClr>
              <a:buSzPts val="3000"/>
              <a:buNone/>
              <a:defRPr sz="3000" b="1">
                <a:solidFill>
                  <a:srgbClr val="A1BECC"/>
                </a:solidFill>
              </a:defRPr>
            </a:lvl9pPr>
          </a:lstStyle>
          <a:p>
            <a:endParaRPr/>
          </a:p>
        </p:txBody>
      </p:sp>
      <p:sp>
        <p:nvSpPr>
          <p:cNvPr id="30" name="Google Shape;30;p3"/>
          <p:cNvSpPr/>
          <p:nvPr/>
        </p:nvSpPr>
        <p:spPr>
          <a:xfrm>
            <a:off x="1414538" y="3988225"/>
            <a:ext cx="206100" cy="2061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7630150" y="2469625"/>
            <a:ext cx="2347200" cy="2347200"/>
          </a:xfrm>
          <a:prstGeom prst="donut">
            <a:avLst>
              <a:gd name="adj" fmla="val 29778"/>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376550" y="1139200"/>
            <a:ext cx="978600" cy="9786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7240275" y="4662700"/>
            <a:ext cx="657600" cy="6576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231175" y="-571700"/>
            <a:ext cx="2284200" cy="2284200"/>
          </a:xfrm>
          <a:prstGeom prst="donut">
            <a:avLst>
              <a:gd name="adj" fmla="val 11909"/>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7507625" y="917475"/>
            <a:ext cx="657600" cy="6576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8065925" y="-295450"/>
            <a:ext cx="1207800" cy="1207800"/>
          </a:xfrm>
          <a:prstGeom prst="donut">
            <a:avLst>
              <a:gd name="adj" fmla="val 42915"/>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1417200" y="2052650"/>
            <a:ext cx="304800" cy="3048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180500" y="4023250"/>
            <a:ext cx="1370700" cy="13707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246046" y="3365546"/>
            <a:ext cx="456000" cy="456000"/>
          </a:xfrm>
          <a:prstGeom prst="ellipse">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7072325" y="4494725"/>
            <a:ext cx="993600" cy="993300"/>
          </a:xfrm>
          <a:prstGeom prst="ellipse">
            <a:avLst/>
          </a:prstGeom>
          <a:noFill/>
          <a:ln w="9525" cap="flat" cmpd="sng">
            <a:solidFill>
              <a:srgbClr val="00ACC3"/>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370250" y="780100"/>
            <a:ext cx="932400" cy="932400"/>
          </a:xfrm>
          <a:prstGeom prst="ellipse">
            <a:avLst/>
          </a:prstGeom>
          <a:noFill/>
          <a:ln w="9525" cap="flat" cmpd="sng">
            <a:solidFill>
              <a:srgbClr val="BBCD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180500" y="3300000"/>
            <a:ext cx="586800" cy="586800"/>
          </a:xfrm>
          <a:prstGeom prst="ellipse">
            <a:avLst/>
          </a:prstGeom>
          <a:noFill/>
          <a:ln w="9525" cap="flat" cmpd="sng">
            <a:solidFill>
              <a:srgbClr val="65BB48"/>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7733375" y="467300"/>
            <a:ext cx="206100" cy="2061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598175" y="-204700"/>
            <a:ext cx="1550100" cy="1550100"/>
          </a:xfrm>
          <a:prstGeom prst="ellipse">
            <a:avLst/>
          </a:prstGeom>
          <a:noFill/>
          <a:ln w="9525" cap="flat" cmpd="sng">
            <a:solidFill>
              <a:srgbClr val="E8004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6"/>
        <p:cNvGrpSpPr/>
        <p:nvPr/>
      </p:nvGrpSpPr>
      <p:grpSpPr>
        <a:xfrm>
          <a:off x="0" y="0"/>
          <a:ext cx="0" cy="0"/>
          <a:chOff x="0" y="0"/>
          <a:chExt cx="0" cy="0"/>
        </a:xfrm>
      </p:grpSpPr>
      <p:sp>
        <p:nvSpPr>
          <p:cNvPr id="47" name="Google Shape;47;p4"/>
          <p:cNvSpPr/>
          <p:nvPr/>
        </p:nvSpPr>
        <p:spPr>
          <a:xfrm>
            <a:off x="1197475" y="-802775"/>
            <a:ext cx="6749100" cy="6749100"/>
          </a:xfrm>
          <a:prstGeom prst="ellipse">
            <a:avLst/>
          </a:prstGeom>
          <a:noFill/>
          <a:ln w="9525" cap="flat" cmpd="sng">
            <a:solidFill>
              <a:srgbClr val="A1BEC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4"/>
          <p:cNvSpPr/>
          <p:nvPr/>
        </p:nvSpPr>
        <p:spPr>
          <a:xfrm>
            <a:off x="8334450" y="4139625"/>
            <a:ext cx="424800" cy="4248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4"/>
          <p:cNvSpPr/>
          <p:nvPr/>
        </p:nvSpPr>
        <p:spPr>
          <a:xfrm>
            <a:off x="4308288" y="-1078650"/>
            <a:ext cx="2347200" cy="2347200"/>
          </a:xfrm>
          <a:prstGeom prst="donut">
            <a:avLst>
              <a:gd name="adj" fmla="val 17100"/>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
          <p:cNvSpPr/>
          <p:nvPr/>
        </p:nvSpPr>
        <p:spPr>
          <a:xfrm>
            <a:off x="4047750" y="805125"/>
            <a:ext cx="1048500" cy="1048500"/>
          </a:xfrm>
          <a:prstGeom prst="ellipse">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txBox="1">
            <a:spLocks noGrp="1"/>
          </p:cNvSpPr>
          <p:nvPr>
            <p:ph type="body" idx="1"/>
          </p:nvPr>
        </p:nvSpPr>
        <p:spPr>
          <a:xfrm>
            <a:off x="1880850" y="1920300"/>
            <a:ext cx="5382300" cy="2079600"/>
          </a:xfrm>
          <a:prstGeom prst="rect">
            <a:avLst/>
          </a:prstGeom>
        </p:spPr>
        <p:txBody>
          <a:bodyPr spcFirstLastPara="1" wrap="square" lIns="91425" tIns="91425" rIns="91425" bIns="91425" anchor="t" anchorCtr="0">
            <a:noAutofit/>
          </a:bodyPr>
          <a:lstStyle>
            <a:lvl1pPr marL="457200" lvl="0" indent="-381000" algn="ctr" rtl="0">
              <a:spcBef>
                <a:spcPts val="600"/>
              </a:spcBef>
              <a:spcAft>
                <a:spcPts val="0"/>
              </a:spcAft>
              <a:buSzPts val="2400"/>
              <a:buChar char="◎"/>
              <a:defRPr/>
            </a:lvl1pPr>
            <a:lvl2pPr marL="914400" lvl="1" indent="-381000" algn="ctr" rtl="0">
              <a:spcBef>
                <a:spcPts val="0"/>
              </a:spcBef>
              <a:spcAft>
                <a:spcPts val="0"/>
              </a:spcAft>
              <a:buSzPts val="2400"/>
              <a:buChar char="◉"/>
              <a:defRPr/>
            </a:lvl2pPr>
            <a:lvl3pPr marL="1371600" lvl="2" indent="-381000" algn="ctr" rtl="0">
              <a:spcBef>
                <a:spcPts val="0"/>
              </a:spcBef>
              <a:spcAft>
                <a:spcPts val="0"/>
              </a:spcAft>
              <a:buSzPts val="2400"/>
              <a:buChar char="￮"/>
              <a:defRPr/>
            </a:lvl3pPr>
            <a:lvl4pPr marL="1828800" lvl="3" indent="-381000" algn="ctr" rtl="0">
              <a:spcBef>
                <a:spcPts val="0"/>
              </a:spcBef>
              <a:spcAft>
                <a:spcPts val="0"/>
              </a:spcAft>
              <a:buSzPts val="2400"/>
              <a:buChar char="●"/>
              <a:defRPr/>
            </a:lvl4pPr>
            <a:lvl5pPr marL="2286000" lvl="4" indent="-381000" algn="ctr" rtl="0">
              <a:spcBef>
                <a:spcPts val="0"/>
              </a:spcBef>
              <a:spcAft>
                <a:spcPts val="0"/>
              </a:spcAft>
              <a:buSzPts val="2400"/>
              <a:buChar char="○"/>
              <a:defRPr/>
            </a:lvl5pPr>
            <a:lvl6pPr marL="2743200" lvl="5" indent="-381000" algn="ctr" rtl="0">
              <a:spcBef>
                <a:spcPts val="0"/>
              </a:spcBef>
              <a:spcAft>
                <a:spcPts val="0"/>
              </a:spcAft>
              <a:buSzPts val="2400"/>
              <a:buChar char="■"/>
              <a:defRPr/>
            </a:lvl6pPr>
            <a:lvl7pPr marL="3200400" lvl="6" indent="-381000" algn="ctr" rtl="0">
              <a:spcBef>
                <a:spcPts val="0"/>
              </a:spcBef>
              <a:spcAft>
                <a:spcPts val="0"/>
              </a:spcAft>
              <a:buSzPts val="2400"/>
              <a:buChar char="●"/>
              <a:defRPr/>
            </a:lvl7pPr>
            <a:lvl8pPr marL="3657600" lvl="7" indent="-381000" algn="ctr" rtl="0">
              <a:spcBef>
                <a:spcPts val="0"/>
              </a:spcBef>
              <a:spcAft>
                <a:spcPts val="0"/>
              </a:spcAft>
              <a:buSzPts val="2400"/>
              <a:buChar char="○"/>
              <a:defRPr/>
            </a:lvl8pPr>
            <a:lvl9pPr marL="4114800" lvl="8" indent="-381000" algn="ctr">
              <a:spcBef>
                <a:spcPts val="0"/>
              </a:spcBef>
              <a:spcAft>
                <a:spcPts val="0"/>
              </a:spcAft>
              <a:buSzPts val="2400"/>
              <a:buChar char="■"/>
              <a:defRPr/>
            </a:lvl9pPr>
          </a:lstStyle>
          <a:p>
            <a:endParaRPr/>
          </a:p>
        </p:txBody>
      </p:sp>
      <p:sp>
        <p:nvSpPr>
          <p:cNvPr id="52" name="Google Shape;52;p4"/>
          <p:cNvSpPr txBox="1"/>
          <p:nvPr/>
        </p:nvSpPr>
        <p:spPr>
          <a:xfrm>
            <a:off x="3593400" y="781369"/>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Nixie One"/>
                <a:ea typeface="Nixie One"/>
                <a:cs typeface="Nixie One"/>
                <a:sym typeface="Nixie One"/>
              </a:rPr>
              <a:t>“</a:t>
            </a:r>
            <a:endParaRPr sz="9600">
              <a:solidFill>
                <a:srgbClr val="FFFFFF"/>
              </a:solidFill>
              <a:latin typeface="Nixie One"/>
              <a:ea typeface="Nixie One"/>
              <a:cs typeface="Nixie One"/>
              <a:sym typeface="Nixie One"/>
            </a:endParaRPr>
          </a:p>
        </p:txBody>
      </p:sp>
      <p:sp>
        <p:nvSpPr>
          <p:cNvPr id="53" name="Google Shape;53;p4"/>
          <p:cNvSpPr/>
          <p:nvPr/>
        </p:nvSpPr>
        <p:spPr>
          <a:xfrm>
            <a:off x="229225" y="2988350"/>
            <a:ext cx="802800" cy="8031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4"/>
          <p:cNvSpPr/>
          <p:nvPr/>
        </p:nvSpPr>
        <p:spPr>
          <a:xfrm>
            <a:off x="-442225" y="3999900"/>
            <a:ext cx="1695900" cy="1695900"/>
          </a:xfrm>
          <a:prstGeom prst="donut">
            <a:avLst>
              <a:gd name="adj" fmla="val 10084"/>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
          <p:cNvSpPr/>
          <p:nvPr/>
        </p:nvSpPr>
        <p:spPr>
          <a:xfrm>
            <a:off x="1334025" y="-231725"/>
            <a:ext cx="1666800" cy="16668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4"/>
          <p:cNvSpPr/>
          <p:nvPr/>
        </p:nvSpPr>
        <p:spPr>
          <a:xfrm>
            <a:off x="550525" y="710300"/>
            <a:ext cx="481500" cy="481800"/>
          </a:xfrm>
          <a:prstGeom prst="donut">
            <a:avLst>
              <a:gd name="adj" fmla="val 37274"/>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4"/>
          <p:cNvSpPr/>
          <p:nvPr/>
        </p:nvSpPr>
        <p:spPr>
          <a:xfrm>
            <a:off x="1032025" y="3791450"/>
            <a:ext cx="304800" cy="3048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1217050" y="1311325"/>
            <a:ext cx="304800" cy="304800"/>
          </a:xfrm>
          <a:prstGeom prst="ellipse">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4"/>
          <p:cNvSpPr/>
          <p:nvPr/>
        </p:nvSpPr>
        <p:spPr>
          <a:xfrm>
            <a:off x="7744475" y="1473300"/>
            <a:ext cx="1048500" cy="10485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8050675" y="2042175"/>
            <a:ext cx="1520100" cy="1520100"/>
          </a:xfrm>
          <a:prstGeom prst="donut">
            <a:avLst>
              <a:gd name="adj" fmla="val 5022"/>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4"/>
          <p:cNvSpPr/>
          <p:nvPr/>
        </p:nvSpPr>
        <p:spPr>
          <a:xfrm>
            <a:off x="7969775" y="3713850"/>
            <a:ext cx="597900" cy="598200"/>
          </a:xfrm>
          <a:prstGeom prst="donut">
            <a:avLst>
              <a:gd name="adj" fmla="val 43984"/>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4"/>
          <p:cNvSpPr/>
          <p:nvPr/>
        </p:nvSpPr>
        <p:spPr>
          <a:xfrm>
            <a:off x="8608775" y="1192100"/>
            <a:ext cx="184200" cy="1842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4"/>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lvl1pPr lvl="0" algn="ctr" rtl="0">
              <a:buNone/>
              <a:defRPr/>
            </a:lvl1pPr>
            <a:lvl2pPr lvl="1" algn="ctr" rtl="0">
              <a:buNone/>
              <a:defRPr/>
            </a:lvl2pPr>
            <a:lvl3pPr lvl="2" algn="ctr" rtl="0">
              <a:buNone/>
              <a:defRPr/>
            </a:lvl3pPr>
            <a:lvl4pPr lvl="3" algn="ctr" rtl="0">
              <a:buNone/>
              <a:defRPr/>
            </a:lvl4pPr>
            <a:lvl5pPr lvl="4" algn="ctr" rtl="0">
              <a:buNone/>
              <a:defRPr/>
            </a:lvl5pPr>
            <a:lvl6pPr lvl="5" algn="ctr" rtl="0">
              <a:buNone/>
              <a:defRPr/>
            </a:lvl6pPr>
            <a:lvl7pPr lvl="6" algn="ctr" rtl="0">
              <a:buNone/>
              <a:defRPr/>
            </a:lvl7pPr>
            <a:lvl8pPr lvl="7" algn="ctr" rtl="0">
              <a:buNone/>
              <a:defRPr/>
            </a:lvl8pPr>
            <a:lvl9pPr lvl="8" algn="ctr" rtl="0">
              <a:buNone/>
              <a:defRPr/>
            </a:lvl9pPr>
          </a:lstStyle>
          <a:p>
            <a:pPr marL="0" lvl="0" indent="0" algn="ct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4"/>
        <p:cNvGrpSpPr/>
        <p:nvPr/>
      </p:nvGrpSpPr>
      <p:grpSpPr>
        <a:xfrm>
          <a:off x="0" y="0"/>
          <a:ext cx="0" cy="0"/>
          <a:chOff x="0" y="0"/>
          <a:chExt cx="0" cy="0"/>
        </a:xfrm>
      </p:grpSpPr>
      <p:sp>
        <p:nvSpPr>
          <p:cNvPr id="65" name="Google Shape;65;p5"/>
          <p:cNvSpPr/>
          <p:nvPr/>
        </p:nvSpPr>
        <p:spPr>
          <a:xfrm>
            <a:off x="1144200" y="2698575"/>
            <a:ext cx="893700" cy="893700"/>
          </a:xfrm>
          <a:prstGeom prst="ellipse">
            <a:avLst/>
          </a:prstGeom>
          <a:noFill/>
          <a:ln w="9525" cap="flat" cmpd="sng">
            <a:solidFill>
              <a:srgbClr val="BBCD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txBox="1">
            <a:spLocks noGrp="1"/>
          </p:cNvSpPr>
          <p:nvPr>
            <p:ph type="title"/>
          </p:nvPr>
        </p:nvSpPr>
        <p:spPr>
          <a:xfrm>
            <a:off x="2935875" y="909050"/>
            <a:ext cx="5275500" cy="6411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67" name="Google Shape;67;p5"/>
          <p:cNvSpPr txBox="1">
            <a:spLocks noGrp="1"/>
          </p:cNvSpPr>
          <p:nvPr>
            <p:ph type="body" idx="1"/>
          </p:nvPr>
        </p:nvSpPr>
        <p:spPr>
          <a:xfrm>
            <a:off x="2935875" y="1525758"/>
            <a:ext cx="5275500" cy="27861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sz="2400"/>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sz="2400"/>
            </a:lvl4pPr>
            <a:lvl5pPr marL="2286000" lvl="4" indent="-381000">
              <a:spcBef>
                <a:spcPts val="0"/>
              </a:spcBef>
              <a:spcAft>
                <a:spcPts val="0"/>
              </a:spcAft>
              <a:buSzPts val="2400"/>
              <a:buChar char="○"/>
              <a:defRPr sz="2400"/>
            </a:lvl5pPr>
            <a:lvl6pPr marL="2743200" lvl="5" indent="-381000">
              <a:spcBef>
                <a:spcPts val="0"/>
              </a:spcBef>
              <a:spcAft>
                <a:spcPts val="0"/>
              </a:spcAft>
              <a:buSzPts val="2400"/>
              <a:buChar char="■"/>
              <a:defRPr sz="2400"/>
            </a:lvl6pPr>
            <a:lvl7pPr marL="3200400" lvl="6" indent="-381000">
              <a:spcBef>
                <a:spcPts val="0"/>
              </a:spcBef>
              <a:spcAft>
                <a:spcPts val="0"/>
              </a:spcAft>
              <a:buSzPts val="2400"/>
              <a:buChar char="●"/>
              <a:defRPr sz="2400"/>
            </a:lvl7pPr>
            <a:lvl8pPr marL="3657600" lvl="7" indent="-381000">
              <a:spcBef>
                <a:spcPts val="0"/>
              </a:spcBef>
              <a:spcAft>
                <a:spcPts val="0"/>
              </a:spcAft>
              <a:buSzPts val="2400"/>
              <a:buChar char="○"/>
              <a:defRPr sz="2400"/>
            </a:lvl8pPr>
            <a:lvl9pPr marL="4114800" lvl="8" indent="-381000">
              <a:spcBef>
                <a:spcPts val="0"/>
              </a:spcBef>
              <a:spcAft>
                <a:spcPts val="0"/>
              </a:spcAft>
              <a:buSzPts val="2400"/>
              <a:buChar char="■"/>
              <a:defRPr sz="2400"/>
            </a:lvl9pPr>
          </a:lstStyle>
          <a:p>
            <a:endParaRPr/>
          </a:p>
        </p:txBody>
      </p:sp>
      <p:sp>
        <p:nvSpPr>
          <p:cNvPr id="68" name="Google Shape;68;p5"/>
          <p:cNvSpPr/>
          <p:nvPr/>
        </p:nvSpPr>
        <p:spPr>
          <a:xfrm>
            <a:off x="259925" y="-206300"/>
            <a:ext cx="2347200" cy="2347200"/>
          </a:xfrm>
          <a:prstGeom prst="donut">
            <a:avLst>
              <a:gd name="adj" fmla="val 29778"/>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5"/>
          <p:cNvSpPr/>
          <p:nvPr/>
        </p:nvSpPr>
        <p:spPr>
          <a:xfrm>
            <a:off x="-152925" y="1360050"/>
            <a:ext cx="978600" cy="9786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5"/>
          <p:cNvSpPr/>
          <p:nvPr/>
        </p:nvSpPr>
        <p:spPr>
          <a:xfrm>
            <a:off x="2339600" y="243625"/>
            <a:ext cx="657600" cy="657600"/>
          </a:xfrm>
          <a:prstGeom prst="ellipse">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a:off x="788725" y="2338650"/>
            <a:ext cx="811200" cy="811200"/>
          </a:xfrm>
          <a:prstGeom prst="donut">
            <a:avLst>
              <a:gd name="adj" fmla="val 22275"/>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5"/>
          <p:cNvSpPr/>
          <p:nvPr/>
        </p:nvSpPr>
        <p:spPr>
          <a:xfrm>
            <a:off x="153675" y="4149950"/>
            <a:ext cx="1207800" cy="12078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a:off x="1315800" y="3860975"/>
            <a:ext cx="550500" cy="550500"/>
          </a:xfrm>
          <a:prstGeom prst="donut">
            <a:avLst>
              <a:gd name="adj" fmla="val 42915"/>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a:off x="438575" y="2993025"/>
            <a:ext cx="304800" cy="3048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5"/>
          <p:cNvSpPr/>
          <p:nvPr/>
        </p:nvSpPr>
        <p:spPr>
          <a:xfrm>
            <a:off x="7744850" y="420475"/>
            <a:ext cx="550500" cy="5505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5"/>
          <p:cNvSpPr/>
          <p:nvPr/>
        </p:nvSpPr>
        <p:spPr>
          <a:xfrm>
            <a:off x="8839500" y="1019775"/>
            <a:ext cx="397500" cy="3975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a:off x="8295350" y="-321125"/>
            <a:ext cx="741600" cy="741600"/>
          </a:xfrm>
          <a:prstGeom prst="donut">
            <a:avLst>
              <a:gd name="adj" fmla="val 31897"/>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a:off x="8651500" y="1616325"/>
            <a:ext cx="188100" cy="1881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2179100" y="83125"/>
            <a:ext cx="978600" cy="978600"/>
          </a:xfrm>
          <a:prstGeom prst="ellipse">
            <a:avLst/>
          </a:prstGeom>
          <a:noFill/>
          <a:ln w="9525" cap="flat" cmpd="sng">
            <a:solidFill>
              <a:srgbClr val="00ACC3"/>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5"/>
          <p:cNvSpPr/>
          <p:nvPr/>
        </p:nvSpPr>
        <p:spPr>
          <a:xfrm>
            <a:off x="8062825" y="688875"/>
            <a:ext cx="449700" cy="449700"/>
          </a:xfrm>
          <a:prstGeom prst="ellipse">
            <a:avLst/>
          </a:prstGeom>
          <a:noFill/>
          <a:ln w="9525" cap="flat" cmpd="sng">
            <a:solidFill>
              <a:srgbClr val="ED4A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5"/>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95"/>
        <p:cNvGrpSpPr/>
        <p:nvPr/>
      </p:nvGrpSpPr>
      <p:grpSpPr>
        <a:xfrm>
          <a:off x="0" y="0"/>
          <a:ext cx="0" cy="0"/>
          <a:chOff x="0" y="0"/>
          <a:chExt cx="0" cy="0"/>
        </a:xfrm>
      </p:grpSpPr>
      <p:sp>
        <p:nvSpPr>
          <p:cNvPr id="96" name="Google Shape;96;p7"/>
          <p:cNvSpPr txBox="1">
            <a:spLocks noGrp="1"/>
          </p:cNvSpPr>
          <p:nvPr>
            <p:ph type="title"/>
          </p:nvPr>
        </p:nvSpPr>
        <p:spPr>
          <a:xfrm>
            <a:off x="2935875" y="909050"/>
            <a:ext cx="5275500" cy="6411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97" name="Google Shape;97;p7"/>
          <p:cNvSpPr txBox="1">
            <a:spLocks noGrp="1"/>
          </p:cNvSpPr>
          <p:nvPr>
            <p:ph type="body" idx="1"/>
          </p:nvPr>
        </p:nvSpPr>
        <p:spPr>
          <a:xfrm>
            <a:off x="2935875" y="1550150"/>
            <a:ext cx="2560500" cy="33759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98" name="Google Shape;98;p7"/>
          <p:cNvSpPr txBox="1">
            <a:spLocks noGrp="1"/>
          </p:cNvSpPr>
          <p:nvPr>
            <p:ph type="body" idx="2"/>
          </p:nvPr>
        </p:nvSpPr>
        <p:spPr>
          <a:xfrm>
            <a:off x="5650849" y="1550150"/>
            <a:ext cx="2560500" cy="33759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99" name="Google Shape;99;p7"/>
          <p:cNvSpPr/>
          <p:nvPr/>
        </p:nvSpPr>
        <p:spPr>
          <a:xfrm>
            <a:off x="-358950" y="2194400"/>
            <a:ext cx="2347200" cy="2347200"/>
          </a:xfrm>
          <a:prstGeom prst="donut">
            <a:avLst>
              <a:gd name="adj" fmla="val 36789"/>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7"/>
          <p:cNvSpPr/>
          <p:nvPr/>
        </p:nvSpPr>
        <p:spPr>
          <a:xfrm>
            <a:off x="198450" y="-321125"/>
            <a:ext cx="978600" cy="978600"/>
          </a:xfrm>
          <a:prstGeom prst="ellipse">
            <a:avLst/>
          </a:prstGeom>
          <a:noFill/>
          <a:ln w="9525" cap="flat" cmpd="sng">
            <a:solidFill>
              <a:srgbClr val="E8004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7"/>
          <p:cNvSpPr/>
          <p:nvPr/>
        </p:nvSpPr>
        <p:spPr>
          <a:xfrm>
            <a:off x="198450" y="420475"/>
            <a:ext cx="657600" cy="6576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7"/>
          <p:cNvSpPr/>
          <p:nvPr/>
        </p:nvSpPr>
        <p:spPr>
          <a:xfrm>
            <a:off x="1177051" y="657475"/>
            <a:ext cx="846900" cy="846900"/>
          </a:xfrm>
          <a:prstGeom prst="donut">
            <a:avLst>
              <a:gd name="adj" fmla="val 22275"/>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7"/>
          <p:cNvSpPr/>
          <p:nvPr/>
        </p:nvSpPr>
        <p:spPr>
          <a:xfrm>
            <a:off x="887650" y="4142300"/>
            <a:ext cx="1207800" cy="1207800"/>
          </a:xfrm>
          <a:prstGeom prst="ellipse">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7"/>
          <p:cNvSpPr/>
          <p:nvPr/>
        </p:nvSpPr>
        <p:spPr>
          <a:xfrm>
            <a:off x="153675" y="4799600"/>
            <a:ext cx="550500" cy="550500"/>
          </a:xfrm>
          <a:prstGeom prst="donut">
            <a:avLst>
              <a:gd name="adj" fmla="val 18606"/>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7"/>
          <p:cNvSpPr/>
          <p:nvPr/>
        </p:nvSpPr>
        <p:spPr>
          <a:xfrm>
            <a:off x="1172525" y="1696950"/>
            <a:ext cx="304800" cy="3048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7"/>
          <p:cNvSpPr/>
          <p:nvPr/>
        </p:nvSpPr>
        <p:spPr>
          <a:xfrm>
            <a:off x="7844250" y="619275"/>
            <a:ext cx="550500" cy="5505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7"/>
          <p:cNvSpPr/>
          <p:nvPr/>
        </p:nvSpPr>
        <p:spPr>
          <a:xfrm>
            <a:off x="7515500" y="-72500"/>
            <a:ext cx="397500" cy="397500"/>
          </a:xfrm>
          <a:prstGeom prst="donut">
            <a:avLst>
              <a:gd name="adj" fmla="val 30568"/>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7"/>
          <p:cNvSpPr/>
          <p:nvPr/>
        </p:nvSpPr>
        <p:spPr>
          <a:xfrm>
            <a:off x="8651500" y="1030850"/>
            <a:ext cx="304800" cy="3048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7"/>
          <p:cNvSpPr/>
          <p:nvPr/>
        </p:nvSpPr>
        <p:spPr>
          <a:xfrm>
            <a:off x="8097900" y="167450"/>
            <a:ext cx="741600" cy="741600"/>
          </a:xfrm>
          <a:prstGeom prst="donut">
            <a:avLst>
              <a:gd name="adj" fmla="val 8064"/>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7"/>
          <p:cNvSpPr/>
          <p:nvPr/>
        </p:nvSpPr>
        <p:spPr>
          <a:xfrm>
            <a:off x="8394750" y="1504375"/>
            <a:ext cx="188100" cy="1881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7"/>
          <p:cNvSpPr/>
          <p:nvPr/>
        </p:nvSpPr>
        <p:spPr>
          <a:xfrm>
            <a:off x="-205625" y="2347725"/>
            <a:ext cx="2040600" cy="2040600"/>
          </a:xfrm>
          <a:prstGeom prst="ellipse">
            <a:avLst/>
          </a:prstGeom>
          <a:noFill/>
          <a:ln w="9525" cap="flat" cmpd="sng">
            <a:solidFill>
              <a:srgbClr val="65BB48"/>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7"/>
          <p:cNvSpPr/>
          <p:nvPr/>
        </p:nvSpPr>
        <p:spPr>
          <a:xfrm>
            <a:off x="305125" y="-214450"/>
            <a:ext cx="765300" cy="7653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7"/>
          <p:cNvSpPr/>
          <p:nvPr/>
        </p:nvSpPr>
        <p:spPr>
          <a:xfrm>
            <a:off x="8532600" y="911950"/>
            <a:ext cx="542700" cy="542700"/>
          </a:xfrm>
          <a:prstGeom prst="ellipse">
            <a:avLst/>
          </a:prstGeom>
          <a:noFill/>
          <a:ln w="9525" cap="flat" cmpd="sng">
            <a:solidFill>
              <a:srgbClr val="F8BB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7"/>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15"/>
        <p:cNvGrpSpPr/>
        <p:nvPr/>
      </p:nvGrpSpPr>
      <p:grpSpPr>
        <a:xfrm>
          <a:off x="0" y="0"/>
          <a:ext cx="0" cy="0"/>
          <a:chOff x="0" y="0"/>
          <a:chExt cx="0" cy="0"/>
        </a:xfrm>
      </p:grpSpPr>
      <p:sp>
        <p:nvSpPr>
          <p:cNvPr id="116" name="Google Shape;116;p8"/>
          <p:cNvSpPr/>
          <p:nvPr/>
        </p:nvSpPr>
        <p:spPr>
          <a:xfrm>
            <a:off x="8638525" y="1472600"/>
            <a:ext cx="978600" cy="978600"/>
          </a:xfrm>
          <a:prstGeom prst="ellipse">
            <a:avLst/>
          </a:prstGeom>
          <a:noFill/>
          <a:ln w="9525" cap="flat" cmpd="sng">
            <a:solidFill>
              <a:srgbClr val="ED4A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txBox="1">
            <a:spLocks noGrp="1"/>
          </p:cNvSpPr>
          <p:nvPr>
            <p:ph type="title"/>
          </p:nvPr>
        </p:nvSpPr>
        <p:spPr>
          <a:xfrm>
            <a:off x="2935875" y="909050"/>
            <a:ext cx="5275500" cy="6411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118" name="Google Shape;118;p8"/>
          <p:cNvSpPr txBox="1">
            <a:spLocks noGrp="1"/>
          </p:cNvSpPr>
          <p:nvPr>
            <p:ph type="body" idx="1"/>
          </p:nvPr>
        </p:nvSpPr>
        <p:spPr>
          <a:xfrm>
            <a:off x="2935875" y="1550150"/>
            <a:ext cx="1700400" cy="33756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19" name="Google Shape;119;p8"/>
          <p:cNvSpPr txBox="1">
            <a:spLocks noGrp="1"/>
          </p:cNvSpPr>
          <p:nvPr>
            <p:ph type="body" idx="2"/>
          </p:nvPr>
        </p:nvSpPr>
        <p:spPr>
          <a:xfrm>
            <a:off x="4723373" y="1550150"/>
            <a:ext cx="1700400" cy="33756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20" name="Google Shape;120;p8"/>
          <p:cNvSpPr txBox="1">
            <a:spLocks noGrp="1"/>
          </p:cNvSpPr>
          <p:nvPr>
            <p:ph type="body" idx="3"/>
          </p:nvPr>
        </p:nvSpPr>
        <p:spPr>
          <a:xfrm>
            <a:off x="6510871" y="1550150"/>
            <a:ext cx="1700400" cy="33756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121" name="Google Shape;121;p8"/>
          <p:cNvSpPr/>
          <p:nvPr/>
        </p:nvSpPr>
        <p:spPr>
          <a:xfrm>
            <a:off x="1016475" y="2981600"/>
            <a:ext cx="440400" cy="440400"/>
          </a:xfrm>
          <a:prstGeom prst="ellipse">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p:nvPr/>
        </p:nvSpPr>
        <p:spPr>
          <a:xfrm>
            <a:off x="-68725" y="3346150"/>
            <a:ext cx="819600" cy="819600"/>
          </a:xfrm>
          <a:prstGeom prst="ellipse">
            <a:avLst/>
          </a:prstGeom>
          <a:noFill/>
          <a:ln w="9525" cap="flat" cmpd="sng">
            <a:solidFill>
              <a:srgbClr val="00D1C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8"/>
          <p:cNvSpPr/>
          <p:nvPr/>
        </p:nvSpPr>
        <p:spPr>
          <a:xfrm>
            <a:off x="1361475" y="140725"/>
            <a:ext cx="862800" cy="863400"/>
          </a:xfrm>
          <a:prstGeom prst="donut">
            <a:avLst>
              <a:gd name="adj" fmla="val 43200"/>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8"/>
          <p:cNvSpPr/>
          <p:nvPr/>
        </p:nvSpPr>
        <p:spPr>
          <a:xfrm>
            <a:off x="1438125" y="3422000"/>
            <a:ext cx="1062000" cy="1062000"/>
          </a:xfrm>
          <a:prstGeom prst="donut">
            <a:avLst>
              <a:gd name="adj" fmla="val 9905"/>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8"/>
          <p:cNvSpPr/>
          <p:nvPr/>
        </p:nvSpPr>
        <p:spPr>
          <a:xfrm>
            <a:off x="2059425" y="1112475"/>
            <a:ext cx="304800" cy="3048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8"/>
          <p:cNvSpPr/>
          <p:nvPr/>
        </p:nvSpPr>
        <p:spPr>
          <a:xfrm>
            <a:off x="8723500" y="270225"/>
            <a:ext cx="550500" cy="5505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8"/>
          <p:cNvSpPr/>
          <p:nvPr/>
        </p:nvSpPr>
        <p:spPr>
          <a:xfrm>
            <a:off x="8546800" y="608625"/>
            <a:ext cx="397500" cy="397500"/>
          </a:xfrm>
          <a:prstGeom prst="donut">
            <a:avLst>
              <a:gd name="adj" fmla="val 8754"/>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8"/>
          <p:cNvSpPr/>
          <p:nvPr/>
        </p:nvSpPr>
        <p:spPr>
          <a:xfrm>
            <a:off x="8211275" y="1152650"/>
            <a:ext cx="397500" cy="3975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8"/>
          <p:cNvSpPr/>
          <p:nvPr/>
        </p:nvSpPr>
        <p:spPr>
          <a:xfrm>
            <a:off x="7599600" y="-275250"/>
            <a:ext cx="741600" cy="741600"/>
          </a:xfrm>
          <a:prstGeom prst="donut">
            <a:avLst>
              <a:gd name="adj" fmla="val 39163"/>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8"/>
          <p:cNvSpPr/>
          <p:nvPr/>
        </p:nvSpPr>
        <p:spPr>
          <a:xfrm>
            <a:off x="9033775" y="1867850"/>
            <a:ext cx="188100" cy="1881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8"/>
          <p:cNvSpPr/>
          <p:nvPr/>
        </p:nvSpPr>
        <p:spPr>
          <a:xfrm>
            <a:off x="-480225" y="243625"/>
            <a:ext cx="2347200" cy="2347200"/>
          </a:xfrm>
          <a:prstGeom prst="donut">
            <a:avLst>
              <a:gd name="adj" fmla="val 21094"/>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8"/>
          <p:cNvSpPr/>
          <p:nvPr/>
        </p:nvSpPr>
        <p:spPr>
          <a:xfrm>
            <a:off x="1016475" y="4091700"/>
            <a:ext cx="1207800" cy="1207800"/>
          </a:xfrm>
          <a:prstGeom prst="ellipse">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8"/>
          <p:cNvSpPr/>
          <p:nvPr/>
        </p:nvSpPr>
        <p:spPr>
          <a:xfrm>
            <a:off x="204075" y="927925"/>
            <a:ext cx="978600" cy="978600"/>
          </a:xfrm>
          <a:prstGeom prst="ellipse">
            <a:avLst/>
          </a:prstGeom>
          <a:noFill/>
          <a:ln w="9525" cap="flat" cmpd="sng">
            <a:solidFill>
              <a:srgbClr val="BBCD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8"/>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5"/>
        <p:cNvGrpSpPr/>
        <p:nvPr/>
      </p:nvGrpSpPr>
      <p:grpSpPr>
        <a:xfrm>
          <a:off x="0" y="0"/>
          <a:ext cx="0" cy="0"/>
          <a:chOff x="0" y="0"/>
          <a:chExt cx="0" cy="0"/>
        </a:xfrm>
      </p:grpSpPr>
      <p:sp>
        <p:nvSpPr>
          <p:cNvPr id="136" name="Google Shape;136;p9"/>
          <p:cNvSpPr txBox="1">
            <a:spLocks noGrp="1"/>
          </p:cNvSpPr>
          <p:nvPr>
            <p:ph type="title"/>
          </p:nvPr>
        </p:nvSpPr>
        <p:spPr>
          <a:xfrm>
            <a:off x="2935875" y="909050"/>
            <a:ext cx="5275500" cy="6411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7" name="Google Shape;137;p9"/>
          <p:cNvSpPr/>
          <p:nvPr/>
        </p:nvSpPr>
        <p:spPr>
          <a:xfrm>
            <a:off x="1280688" y="3669150"/>
            <a:ext cx="206100" cy="2061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9"/>
          <p:cNvSpPr/>
          <p:nvPr/>
        </p:nvSpPr>
        <p:spPr>
          <a:xfrm>
            <a:off x="180500" y="4023250"/>
            <a:ext cx="1370700" cy="13707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9"/>
          <p:cNvSpPr/>
          <p:nvPr/>
        </p:nvSpPr>
        <p:spPr>
          <a:xfrm>
            <a:off x="246046" y="3213146"/>
            <a:ext cx="456000" cy="456000"/>
          </a:xfrm>
          <a:prstGeom prst="ellipse">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9"/>
          <p:cNvSpPr/>
          <p:nvPr/>
        </p:nvSpPr>
        <p:spPr>
          <a:xfrm>
            <a:off x="71500" y="3038600"/>
            <a:ext cx="804900" cy="804900"/>
          </a:xfrm>
          <a:prstGeom prst="ellipse">
            <a:avLst/>
          </a:prstGeom>
          <a:noFill/>
          <a:ln w="9525" cap="flat" cmpd="sng">
            <a:solidFill>
              <a:srgbClr val="65BB48"/>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9"/>
          <p:cNvSpPr/>
          <p:nvPr/>
        </p:nvSpPr>
        <p:spPr>
          <a:xfrm>
            <a:off x="1280700" y="1608475"/>
            <a:ext cx="1043400" cy="1044000"/>
          </a:xfrm>
          <a:prstGeom prst="donut">
            <a:avLst>
              <a:gd name="adj" fmla="val 43200"/>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9"/>
          <p:cNvSpPr/>
          <p:nvPr/>
        </p:nvSpPr>
        <p:spPr>
          <a:xfrm>
            <a:off x="1640475" y="-201875"/>
            <a:ext cx="750300" cy="7503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9"/>
          <p:cNvSpPr/>
          <p:nvPr/>
        </p:nvSpPr>
        <p:spPr>
          <a:xfrm>
            <a:off x="-480225" y="243625"/>
            <a:ext cx="2347200" cy="2347200"/>
          </a:xfrm>
          <a:prstGeom prst="donut">
            <a:avLst>
              <a:gd name="adj" fmla="val 6129"/>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9"/>
          <p:cNvSpPr/>
          <p:nvPr/>
        </p:nvSpPr>
        <p:spPr>
          <a:xfrm>
            <a:off x="-222975" y="500875"/>
            <a:ext cx="1832700" cy="1832700"/>
          </a:xfrm>
          <a:prstGeom prst="ellipse">
            <a:avLst/>
          </a:prstGeom>
          <a:noFill/>
          <a:ln w="9525" cap="flat" cmpd="sng">
            <a:solidFill>
              <a:srgbClr val="ED4A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9"/>
          <p:cNvSpPr/>
          <p:nvPr/>
        </p:nvSpPr>
        <p:spPr>
          <a:xfrm>
            <a:off x="1280700" y="3950125"/>
            <a:ext cx="750300" cy="750300"/>
          </a:xfrm>
          <a:prstGeom prst="ellipse">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9"/>
          <p:cNvSpPr/>
          <p:nvPr/>
        </p:nvSpPr>
        <p:spPr>
          <a:xfrm>
            <a:off x="7913000" y="600225"/>
            <a:ext cx="550500" cy="5505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9"/>
          <p:cNvSpPr/>
          <p:nvPr/>
        </p:nvSpPr>
        <p:spPr>
          <a:xfrm>
            <a:off x="8703400" y="1608475"/>
            <a:ext cx="287100" cy="287100"/>
          </a:xfrm>
          <a:prstGeom prst="donut">
            <a:avLst>
              <a:gd name="adj" fmla="val 18608"/>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9"/>
          <p:cNvSpPr/>
          <p:nvPr/>
        </p:nvSpPr>
        <p:spPr>
          <a:xfrm>
            <a:off x="8809377" y="886439"/>
            <a:ext cx="416400" cy="4164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9"/>
          <p:cNvSpPr/>
          <p:nvPr/>
        </p:nvSpPr>
        <p:spPr>
          <a:xfrm>
            <a:off x="8118000" y="-244550"/>
            <a:ext cx="741600" cy="741600"/>
          </a:xfrm>
          <a:prstGeom prst="donut">
            <a:avLst>
              <a:gd name="adj" fmla="val 37879"/>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9"/>
          <p:cNvSpPr/>
          <p:nvPr/>
        </p:nvSpPr>
        <p:spPr>
          <a:xfrm>
            <a:off x="7813725" y="312775"/>
            <a:ext cx="188100" cy="1881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p:nvPr/>
        </p:nvSpPr>
        <p:spPr>
          <a:xfrm>
            <a:off x="8646900" y="723963"/>
            <a:ext cx="741600" cy="741600"/>
          </a:xfrm>
          <a:prstGeom prst="ellipse">
            <a:avLst/>
          </a:prstGeom>
          <a:noFill/>
          <a:ln w="9525" cap="flat" cmpd="sng">
            <a:solidFill>
              <a:srgbClr val="F8BB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9"/>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53"/>
        <p:cNvGrpSpPr/>
        <p:nvPr/>
      </p:nvGrpSpPr>
      <p:grpSpPr>
        <a:xfrm>
          <a:off x="0" y="0"/>
          <a:ext cx="0" cy="0"/>
          <a:chOff x="0" y="0"/>
          <a:chExt cx="0" cy="0"/>
        </a:xfrm>
      </p:grpSpPr>
      <p:sp>
        <p:nvSpPr>
          <p:cNvPr id="154" name="Google Shape;154;p10"/>
          <p:cNvSpPr/>
          <p:nvPr/>
        </p:nvSpPr>
        <p:spPr>
          <a:xfrm>
            <a:off x="1197475" y="-802775"/>
            <a:ext cx="6749100" cy="6749100"/>
          </a:xfrm>
          <a:prstGeom prst="ellipse">
            <a:avLst/>
          </a:prstGeom>
          <a:noFill/>
          <a:ln w="9525" cap="flat" cmpd="sng">
            <a:solidFill>
              <a:srgbClr val="A1BEC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0"/>
          <p:cNvSpPr txBox="1">
            <a:spLocks noGrp="1"/>
          </p:cNvSpPr>
          <p:nvPr>
            <p:ph type="body" idx="1"/>
          </p:nvPr>
        </p:nvSpPr>
        <p:spPr>
          <a:xfrm>
            <a:off x="1246225" y="4177700"/>
            <a:ext cx="6651600" cy="519600"/>
          </a:xfrm>
          <a:prstGeom prst="rect">
            <a:avLst/>
          </a:prstGeom>
        </p:spPr>
        <p:txBody>
          <a:bodyPr spcFirstLastPara="1" wrap="square" lIns="91425" tIns="91425" rIns="91425" bIns="91425" anchor="t" anchorCtr="0">
            <a:noAutofit/>
          </a:bodyPr>
          <a:lstStyle>
            <a:lvl1pPr marL="457200" lvl="0" indent="-228600" algn="ctr">
              <a:spcBef>
                <a:spcPts val="360"/>
              </a:spcBef>
              <a:spcAft>
                <a:spcPts val="0"/>
              </a:spcAft>
              <a:buSzPts val="1600"/>
              <a:buNone/>
              <a:defRPr sz="1600"/>
            </a:lvl1pPr>
          </a:lstStyle>
          <a:p>
            <a:endParaRPr/>
          </a:p>
        </p:txBody>
      </p:sp>
      <p:sp>
        <p:nvSpPr>
          <p:cNvPr id="156" name="Google Shape;156;p10"/>
          <p:cNvSpPr/>
          <p:nvPr/>
        </p:nvSpPr>
        <p:spPr>
          <a:xfrm rot="10800000">
            <a:off x="8705950" y="3777263"/>
            <a:ext cx="617400" cy="6174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0"/>
          <p:cNvSpPr/>
          <p:nvPr/>
        </p:nvSpPr>
        <p:spPr>
          <a:xfrm rot="10800000">
            <a:off x="608750" y="841361"/>
            <a:ext cx="515400" cy="515400"/>
          </a:xfrm>
          <a:prstGeom prst="donut">
            <a:avLst>
              <a:gd name="adj" fmla="val 18608"/>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0"/>
          <p:cNvSpPr/>
          <p:nvPr/>
        </p:nvSpPr>
        <p:spPr>
          <a:xfrm rot="10800000">
            <a:off x="8195021" y="4553300"/>
            <a:ext cx="831600" cy="831600"/>
          </a:xfrm>
          <a:prstGeom prst="donut">
            <a:avLst>
              <a:gd name="adj" fmla="val 37879"/>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0"/>
          <p:cNvSpPr/>
          <p:nvPr/>
        </p:nvSpPr>
        <p:spPr>
          <a:xfrm rot="10800000">
            <a:off x="8458384" y="4183763"/>
            <a:ext cx="210900" cy="2109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0"/>
          <p:cNvSpPr/>
          <p:nvPr/>
        </p:nvSpPr>
        <p:spPr>
          <a:xfrm rot="10800000">
            <a:off x="-153147" y="-444547"/>
            <a:ext cx="1128300" cy="1128300"/>
          </a:xfrm>
          <a:prstGeom prst="ellipse">
            <a:avLst/>
          </a:prstGeom>
          <a:noFill/>
          <a:ln w="9525" cap="flat" cmpd="sng">
            <a:solidFill>
              <a:srgbClr val="ED4A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0"/>
          <p:cNvSpPr/>
          <p:nvPr/>
        </p:nvSpPr>
        <p:spPr>
          <a:xfrm rot="10800000">
            <a:off x="8012016" y="133391"/>
            <a:ext cx="434700" cy="434700"/>
          </a:xfrm>
          <a:prstGeom prst="donut">
            <a:avLst>
              <a:gd name="adj" fmla="val 8754"/>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0"/>
          <p:cNvSpPr/>
          <p:nvPr/>
        </p:nvSpPr>
        <p:spPr>
          <a:xfrm rot="10800000">
            <a:off x="-73577" y="841500"/>
            <a:ext cx="330900" cy="3309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0"/>
          <p:cNvSpPr/>
          <p:nvPr/>
        </p:nvSpPr>
        <p:spPr>
          <a:xfrm rot="10800000">
            <a:off x="8512150" y="133404"/>
            <a:ext cx="811200" cy="811200"/>
          </a:xfrm>
          <a:prstGeom prst="donut">
            <a:avLst>
              <a:gd name="adj" fmla="val 39163"/>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0"/>
          <p:cNvSpPr/>
          <p:nvPr/>
        </p:nvSpPr>
        <p:spPr>
          <a:xfrm rot="10800000">
            <a:off x="117998" y="-173402"/>
            <a:ext cx="586200" cy="5862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0"/>
          <p:cNvSpPr/>
          <p:nvPr/>
        </p:nvSpPr>
        <p:spPr>
          <a:xfrm rot="10800000">
            <a:off x="748825" y="4695050"/>
            <a:ext cx="345000" cy="345000"/>
          </a:xfrm>
          <a:prstGeom prst="donut">
            <a:avLst>
              <a:gd name="adj" fmla="val 30568"/>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0"/>
          <p:cNvSpPr/>
          <p:nvPr/>
        </p:nvSpPr>
        <p:spPr>
          <a:xfrm rot="10800000">
            <a:off x="-107786" y="4259033"/>
            <a:ext cx="663000" cy="6630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0"/>
          <p:cNvSpPr/>
          <p:nvPr/>
        </p:nvSpPr>
        <p:spPr>
          <a:xfrm rot="10800000">
            <a:off x="-316662" y="3443534"/>
            <a:ext cx="506100" cy="5061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0"/>
          <p:cNvSpPr/>
          <p:nvPr/>
        </p:nvSpPr>
        <p:spPr>
          <a:xfrm rot="10800000">
            <a:off x="-226170" y="4140650"/>
            <a:ext cx="899400" cy="899400"/>
          </a:xfrm>
          <a:prstGeom prst="ellipse">
            <a:avLst/>
          </a:prstGeom>
          <a:noFill/>
          <a:ln w="9525" cap="flat" cmpd="sng">
            <a:solidFill>
              <a:srgbClr val="F8BB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0"/>
          <p:cNvSpPr/>
          <p:nvPr/>
        </p:nvSpPr>
        <p:spPr>
          <a:xfrm rot="10800000">
            <a:off x="8700641" y="1100250"/>
            <a:ext cx="333300" cy="3333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0"/>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lvl1pPr lvl="0" algn="ctr" rtl="0">
              <a:buNone/>
              <a:defRPr/>
            </a:lvl1pPr>
            <a:lvl2pPr lvl="1" algn="ctr" rtl="0">
              <a:buNone/>
              <a:defRPr/>
            </a:lvl2pPr>
            <a:lvl3pPr lvl="2" algn="ctr" rtl="0">
              <a:buNone/>
              <a:defRPr/>
            </a:lvl3pPr>
            <a:lvl4pPr lvl="3" algn="ctr" rtl="0">
              <a:buNone/>
              <a:defRPr/>
            </a:lvl4pPr>
            <a:lvl5pPr lvl="4" algn="ctr" rtl="0">
              <a:buNone/>
              <a:defRPr/>
            </a:lvl5pPr>
            <a:lvl6pPr lvl="5" algn="ctr" rtl="0">
              <a:buNone/>
              <a:defRPr/>
            </a:lvl6pPr>
            <a:lvl7pPr lvl="6" algn="ctr" rtl="0">
              <a:buNone/>
              <a:defRPr/>
            </a:lvl7pPr>
            <a:lvl8pPr lvl="7" algn="ctr" rtl="0">
              <a:buNone/>
              <a:defRPr/>
            </a:lvl8pPr>
            <a:lvl9pPr lvl="8" algn="ctr" rtl="0">
              <a:buNone/>
              <a:defRPr/>
            </a:lvl9pPr>
          </a:lstStyle>
          <a:p>
            <a:pPr marL="0" lvl="0" indent="0" algn="ct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1"/>
        <p:cNvGrpSpPr/>
        <p:nvPr/>
      </p:nvGrpSpPr>
      <p:grpSpPr>
        <a:xfrm>
          <a:off x="0" y="0"/>
          <a:ext cx="0" cy="0"/>
          <a:chOff x="0" y="0"/>
          <a:chExt cx="0" cy="0"/>
        </a:xfrm>
      </p:grpSpPr>
      <p:sp>
        <p:nvSpPr>
          <p:cNvPr id="172" name="Google Shape;172;p11"/>
          <p:cNvSpPr/>
          <p:nvPr/>
        </p:nvSpPr>
        <p:spPr>
          <a:xfrm>
            <a:off x="419100" y="-1581150"/>
            <a:ext cx="8305800" cy="8305800"/>
          </a:xfrm>
          <a:prstGeom prst="ellipse">
            <a:avLst/>
          </a:prstGeom>
          <a:noFill/>
          <a:ln w="9525" cap="flat" cmpd="sng">
            <a:solidFill>
              <a:srgbClr val="A1BEC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1"/>
          <p:cNvSpPr/>
          <p:nvPr/>
        </p:nvSpPr>
        <p:spPr>
          <a:xfrm>
            <a:off x="-164200" y="686175"/>
            <a:ext cx="550500" cy="5505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1"/>
          <p:cNvSpPr/>
          <p:nvPr/>
        </p:nvSpPr>
        <p:spPr>
          <a:xfrm>
            <a:off x="8204500" y="3898800"/>
            <a:ext cx="447000" cy="447000"/>
          </a:xfrm>
          <a:prstGeom prst="donut">
            <a:avLst>
              <a:gd name="adj" fmla="val 18608"/>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1"/>
          <p:cNvSpPr/>
          <p:nvPr/>
        </p:nvSpPr>
        <p:spPr>
          <a:xfrm>
            <a:off x="100425" y="-196925"/>
            <a:ext cx="741600" cy="741600"/>
          </a:xfrm>
          <a:prstGeom prst="donut">
            <a:avLst>
              <a:gd name="adj" fmla="val 37879"/>
            </a:avLst>
          </a:prstGeom>
          <a:solidFill>
            <a:srgbClr val="00ACC3">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1"/>
          <p:cNvSpPr/>
          <p:nvPr/>
        </p:nvSpPr>
        <p:spPr>
          <a:xfrm>
            <a:off x="419100" y="686175"/>
            <a:ext cx="188100" cy="1881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1"/>
          <p:cNvSpPr/>
          <p:nvPr/>
        </p:nvSpPr>
        <p:spPr>
          <a:xfrm>
            <a:off x="8333725" y="4482500"/>
            <a:ext cx="978600" cy="978600"/>
          </a:xfrm>
          <a:prstGeom prst="ellipse">
            <a:avLst/>
          </a:prstGeom>
          <a:noFill/>
          <a:ln w="9525" cap="flat" cmpd="sng">
            <a:solidFill>
              <a:srgbClr val="ED4A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1"/>
          <p:cNvSpPr/>
          <p:nvPr/>
        </p:nvSpPr>
        <p:spPr>
          <a:xfrm>
            <a:off x="741750" y="4449750"/>
            <a:ext cx="397500" cy="397500"/>
          </a:xfrm>
          <a:prstGeom prst="donut">
            <a:avLst>
              <a:gd name="adj" fmla="val 8754"/>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1"/>
          <p:cNvSpPr/>
          <p:nvPr/>
        </p:nvSpPr>
        <p:spPr>
          <a:xfrm>
            <a:off x="8956300" y="4058696"/>
            <a:ext cx="287100" cy="287100"/>
          </a:xfrm>
          <a:prstGeom prst="ellipse">
            <a:avLst/>
          </a:prstGeom>
          <a:solidFill>
            <a:srgbClr val="ED4A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1"/>
          <p:cNvSpPr/>
          <p:nvPr/>
        </p:nvSpPr>
        <p:spPr>
          <a:xfrm>
            <a:off x="-164200" y="4277700"/>
            <a:ext cx="741600" cy="741600"/>
          </a:xfrm>
          <a:prstGeom prst="donut">
            <a:avLst>
              <a:gd name="adj" fmla="val 39163"/>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1"/>
          <p:cNvSpPr/>
          <p:nvPr/>
        </p:nvSpPr>
        <p:spPr>
          <a:xfrm>
            <a:off x="8568725" y="4717500"/>
            <a:ext cx="508500" cy="508500"/>
          </a:xfrm>
          <a:prstGeom prst="ellipse">
            <a:avLst/>
          </a:prstGeom>
          <a:solidFill>
            <a:srgbClr val="E8004C">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1"/>
          <p:cNvSpPr/>
          <p:nvPr/>
        </p:nvSpPr>
        <p:spPr>
          <a:xfrm>
            <a:off x="8077475" y="224125"/>
            <a:ext cx="304800" cy="304800"/>
          </a:xfrm>
          <a:prstGeom prst="donut">
            <a:avLst>
              <a:gd name="adj" fmla="val 30568"/>
            </a:avLst>
          </a:prstGeom>
          <a:solidFill>
            <a:srgbClr val="65BB48">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a:off x="8553248" y="328373"/>
            <a:ext cx="585600" cy="585600"/>
          </a:xfrm>
          <a:prstGeom prst="ellipse">
            <a:avLst/>
          </a:prstGeom>
          <a:solidFill>
            <a:srgbClr val="F8BB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1"/>
          <p:cNvSpPr/>
          <p:nvPr/>
        </p:nvSpPr>
        <p:spPr>
          <a:xfrm>
            <a:off x="8876350" y="1187325"/>
            <a:ext cx="447000" cy="447000"/>
          </a:xfrm>
          <a:prstGeom prst="ellipse">
            <a:avLst/>
          </a:prstGeom>
          <a:solidFill>
            <a:srgbClr val="BBCD00">
              <a:alpha val="86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1"/>
          <p:cNvSpPr/>
          <p:nvPr/>
        </p:nvSpPr>
        <p:spPr>
          <a:xfrm>
            <a:off x="8449000" y="224125"/>
            <a:ext cx="794400" cy="794400"/>
          </a:xfrm>
          <a:prstGeom prst="ellipse">
            <a:avLst/>
          </a:prstGeom>
          <a:noFill/>
          <a:ln w="9525" cap="flat" cmpd="sng">
            <a:solidFill>
              <a:srgbClr val="F8BB0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a:off x="100425" y="3830625"/>
            <a:ext cx="304800" cy="304800"/>
          </a:xfrm>
          <a:prstGeom prst="ellipse">
            <a:avLst/>
          </a:prstGeom>
          <a:solidFill>
            <a:srgbClr val="00D1C6">
              <a:alpha val="86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lvl1pPr lvl="0" algn="ctr" rtl="0">
              <a:buNone/>
              <a:defRPr/>
            </a:lvl1pPr>
            <a:lvl2pPr lvl="1" algn="ctr" rtl="0">
              <a:buNone/>
              <a:defRPr/>
            </a:lvl2pPr>
            <a:lvl3pPr lvl="2" algn="ctr" rtl="0">
              <a:buNone/>
              <a:defRPr/>
            </a:lvl3pPr>
            <a:lvl4pPr lvl="3" algn="ctr" rtl="0">
              <a:buNone/>
              <a:defRPr/>
            </a:lvl4pPr>
            <a:lvl5pPr lvl="4" algn="ctr" rtl="0">
              <a:buNone/>
              <a:defRPr/>
            </a:lvl5pPr>
            <a:lvl6pPr lvl="5" algn="ctr" rtl="0">
              <a:buNone/>
              <a:defRPr/>
            </a:lvl6pPr>
            <a:lvl7pPr lvl="6" algn="ctr" rtl="0">
              <a:buNone/>
              <a:defRPr/>
            </a:lvl7pPr>
            <a:lvl8pPr lvl="7" algn="ctr" rtl="0">
              <a:buNone/>
              <a:defRPr/>
            </a:lvl8pPr>
            <a:lvl9pPr lvl="8" algn="ctr" rtl="0">
              <a:buNone/>
              <a:defRPr/>
            </a:lvl9pPr>
          </a:lstStyle>
          <a:p>
            <a:pPr marL="0" lvl="0" indent="0" algn="ct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35875" y="909050"/>
            <a:ext cx="5275500" cy="6411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1pPr>
            <a:lvl2pPr lvl="1">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2pPr>
            <a:lvl3pPr lvl="2">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3pPr>
            <a:lvl4pPr lvl="3">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4pPr>
            <a:lvl5pPr lvl="4">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5pPr>
            <a:lvl6pPr lvl="5">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6pPr>
            <a:lvl7pPr lvl="6">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7pPr>
            <a:lvl8pPr lvl="7">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8pPr>
            <a:lvl9pPr lvl="8">
              <a:spcBef>
                <a:spcPts val="0"/>
              </a:spcBef>
              <a:spcAft>
                <a:spcPts val="0"/>
              </a:spcAft>
              <a:buClr>
                <a:srgbClr val="617A86"/>
              </a:buClr>
              <a:buSzPts val="1800"/>
              <a:buFont typeface="Nixie One"/>
              <a:buNone/>
              <a:defRPr sz="1800">
                <a:solidFill>
                  <a:srgbClr val="617A86"/>
                </a:solidFill>
                <a:latin typeface="Nixie One"/>
                <a:ea typeface="Nixie One"/>
                <a:cs typeface="Nixie One"/>
                <a:sym typeface="Nixie One"/>
              </a:defRPr>
            </a:lvl9pPr>
          </a:lstStyle>
          <a:p>
            <a:endParaRPr/>
          </a:p>
        </p:txBody>
      </p:sp>
      <p:sp>
        <p:nvSpPr>
          <p:cNvPr id="7" name="Google Shape;7;p1"/>
          <p:cNvSpPr txBox="1">
            <a:spLocks noGrp="1"/>
          </p:cNvSpPr>
          <p:nvPr>
            <p:ph type="body" idx="1"/>
          </p:nvPr>
        </p:nvSpPr>
        <p:spPr>
          <a:xfrm>
            <a:off x="2935875" y="1525758"/>
            <a:ext cx="5275500" cy="27861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1pPr>
            <a:lvl2pPr marL="914400" lvl="1"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2pPr>
            <a:lvl3pPr marL="1371600" lvl="2"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3pPr>
            <a:lvl4pPr marL="1828800" lvl="3"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4pPr>
            <a:lvl5pPr marL="2286000" lvl="4"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5pPr>
            <a:lvl6pPr marL="2743200" lvl="5"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6pPr>
            <a:lvl7pPr marL="3200400" lvl="6"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7pPr>
            <a:lvl8pPr marL="3657600" lvl="7"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8pPr>
            <a:lvl9pPr marL="4114800" lvl="8" indent="-381000">
              <a:spcBef>
                <a:spcPts val="0"/>
              </a:spcBef>
              <a:spcAft>
                <a:spcPts val="0"/>
              </a:spcAft>
              <a:buClr>
                <a:srgbClr val="A1BECC"/>
              </a:buClr>
              <a:buSzPts val="2400"/>
              <a:buFont typeface="Varela Round"/>
              <a:buChar char="■"/>
              <a:defRPr sz="2400">
                <a:solidFill>
                  <a:srgbClr val="617A86"/>
                </a:solidFill>
                <a:latin typeface="Varela Round"/>
                <a:ea typeface="Varela Round"/>
                <a:cs typeface="Varela Round"/>
                <a:sym typeface="Varela Round"/>
              </a:defRPr>
            </a:lvl9pPr>
          </a:lstStyle>
          <a:p>
            <a:endParaRPr/>
          </a:p>
        </p:txBody>
      </p:sp>
      <p:sp>
        <p:nvSpPr>
          <p:cNvPr id="8" name="Google Shape;8;p1"/>
          <p:cNvSpPr txBox="1">
            <a:spLocks noGrp="1"/>
          </p:cNvSpPr>
          <p:nvPr>
            <p:ph type="sldNum" idx="12"/>
          </p:nvPr>
        </p:nvSpPr>
        <p:spPr>
          <a:xfrm>
            <a:off x="8635625" y="4751625"/>
            <a:ext cx="469800" cy="391500"/>
          </a:xfrm>
          <a:prstGeom prst="rect">
            <a:avLst/>
          </a:prstGeom>
          <a:noFill/>
          <a:ln>
            <a:noFill/>
          </a:ln>
        </p:spPr>
        <p:txBody>
          <a:bodyPr spcFirstLastPara="1" wrap="square" lIns="91425" tIns="91425" rIns="91425" bIns="91425" anchor="t" anchorCtr="0">
            <a:noAutofit/>
          </a:bodyPr>
          <a:lstStyle>
            <a:lvl1pPr lvl="0" algn="r">
              <a:buNone/>
              <a:defRPr sz="1200">
                <a:solidFill>
                  <a:srgbClr val="A1BECC"/>
                </a:solidFill>
                <a:latin typeface="Nixie One"/>
                <a:ea typeface="Nixie One"/>
                <a:cs typeface="Nixie One"/>
                <a:sym typeface="Nixie One"/>
              </a:defRPr>
            </a:lvl1pPr>
            <a:lvl2pPr lvl="1" algn="r">
              <a:buNone/>
              <a:defRPr sz="1200">
                <a:solidFill>
                  <a:srgbClr val="A1BECC"/>
                </a:solidFill>
                <a:latin typeface="Nixie One"/>
                <a:ea typeface="Nixie One"/>
                <a:cs typeface="Nixie One"/>
                <a:sym typeface="Nixie One"/>
              </a:defRPr>
            </a:lvl2pPr>
            <a:lvl3pPr lvl="2" algn="r">
              <a:buNone/>
              <a:defRPr sz="1200">
                <a:solidFill>
                  <a:srgbClr val="A1BECC"/>
                </a:solidFill>
                <a:latin typeface="Nixie One"/>
                <a:ea typeface="Nixie One"/>
                <a:cs typeface="Nixie One"/>
                <a:sym typeface="Nixie One"/>
              </a:defRPr>
            </a:lvl3pPr>
            <a:lvl4pPr lvl="3" algn="r">
              <a:buNone/>
              <a:defRPr sz="1200">
                <a:solidFill>
                  <a:srgbClr val="A1BECC"/>
                </a:solidFill>
                <a:latin typeface="Nixie One"/>
                <a:ea typeface="Nixie One"/>
                <a:cs typeface="Nixie One"/>
                <a:sym typeface="Nixie One"/>
              </a:defRPr>
            </a:lvl4pPr>
            <a:lvl5pPr lvl="4" algn="r">
              <a:buNone/>
              <a:defRPr sz="1200">
                <a:solidFill>
                  <a:srgbClr val="A1BECC"/>
                </a:solidFill>
                <a:latin typeface="Nixie One"/>
                <a:ea typeface="Nixie One"/>
                <a:cs typeface="Nixie One"/>
                <a:sym typeface="Nixie One"/>
              </a:defRPr>
            </a:lvl5pPr>
            <a:lvl6pPr lvl="5" algn="r">
              <a:buNone/>
              <a:defRPr sz="1200">
                <a:solidFill>
                  <a:srgbClr val="A1BECC"/>
                </a:solidFill>
                <a:latin typeface="Nixie One"/>
                <a:ea typeface="Nixie One"/>
                <a:cs typeface="Nixie One"/>
                <a:sym typeface="Nixie One"/>
              </a:defRPr>
            </a:lvl6pPr>
            <a:lvl7pPr lvl="6" algn="r">
              <a:buNone/>
              <a:defRPr sz="1200">
                <a:solidFill>
                  <a:srgbClr val="A1BECC"/>
                </a:solidFill>
                <a:latin typeface="Nixie One"/>
                <a:ea typeface="Nixie One"/>
                <a:cs typeface="Nixie One"/>
                <a:sym typeface="Nixie One"/>
              </a:defRPr>
            </a:lvl7pPr>
            <a:lvl8pPr lvl="7" algn="r">
              <a:buNone/>
              <a:defRPr sz="1200">
                <a:solidFill>
                  <a:srgbClr val="A1BECC"/>
                </a:solidFill>
                <a:latin typeface="Nixie One"/>
                <a:ea typeface="Nixie One"/>
                <a:cs typeface="Nixie One"/>
                <a:sym typeface="Nixie One"/>
              </a:defRPr>
            </a:lvl8pPr>
            <a:lvl9pPr lvl="8" algn="r">
              <a:buNone/>
              <a:defRPr sz="1200">
                <a:solidFill>
                  <a:srgbClr val="A1BECC"/>
                </a:solidFill>
                <a:latin typeface="Nixie One"/>
                <a:ea typeface="Nixie One"/>
                <a:cs typeface="Nixie One"/>
                <a:sym typeface="Nixie One"/>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7" name="Google Shape;387;p32"/>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a:t>
            </a:fld>
            <a:endParaRPr/>
          </a:p>
        </p:txBody>
      </p:sp>
      <p:sp>
        <p:nvSpPr>
          <p:cNvPr id="3" name="Rectángulo 2">
            <a:extLst>
              <a:ext uri="{FF2B5EF4-FFF2-40B4-BE49-F238E27FC236}">
                <a16:creationId xmlns:a16="http://schemas.microsoft.com/office/drawing/2014/main" id="{CC6932AF-6EB3-4DFF-8D8B-5157146975FF}"/>
              </a:ext>
            </a:extLst>
          </p:cNvPr>
          <p:cNvSpPr/>
          <p:nvPr/>
        </p:nvSpPr>
        <p:spPr>
          <a:xfrm>
            <a:off x="889624" y="1694587"/>
            <a:ext cx="7494359" cy="1754326"/>
          </a:xfrm>
          <a:prstGeom prst="rect">
            <a:avLst/>
          </a:prstGeom>
          <a:noFill/>
        </p:spPr>
        <p:txBody>
          <a:bodyPr wrap="none" lIns="91440" tIns="45720" rIns="91440" bIns="45720">
            <a:spAutoFit/>
          </a:bodyPr>
          <a:lstStyle/>
          <a:p>
            <a:pPr algn="ctr"/>
            <a:r>
              <a:rPr lang="es-ES" sz="5400" b="1" dirty="0">
                <a:ln w="22225">
                  <a:solidFill>
                    <a:schemeClr val="accent2"/>
                  </a:solidFill>
                  <a:prstDash val="solid"/>
                </a:ln>
                <a:solidFill>
                  <a:schemeClr val="accent2">
                    <a:lumMod val="40000"/>
                    <a:lumOff val="60000"/>
                  </a:schemeClr>
                </a:solidFill>
              </a:rPr>
              <a:t>TIEMPOS VERBALES:</a:t>
            </a:r>
          </a:p>
          <a:p>
            <a:pPr algn="ctr"/>
            <a:r>
              <a:rPr lang="es-ES" sz="5400" b="1" cap="none" spc="0" dirty="0">
                <a:ln w="22225">
                  <a:solidFill>
                    <a:schemeClr val="accent2"/>
                  </a:solidFill>
                  <a:prstDash val="solid"/>
                </a:ln>
                <a:solidFill>
                  <a:schemeClr val="accent2">
                    <a:lumMod val="40000"/>
                    <a:lumOff val="60000"/>
                  </a:schemeClr>
                </a:solidFill>
                <a:effectLst/>
              </a:rPr>
              <a:t>EL PRETÉRITO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10" name="CuadroTexto 9">
            <a:extLst>
              <a:ext uri="{FF2B5EF4-FFF2-40B4-BE49-F238E27FC236}">
                <a16:creationId xmlns:a16="http://schemas.microsoft.com/office/drawing/2014/main" id="{B4F7DCE1-27B1-4801-B6C5-A11365B8A2CB}"/>
              </a:ext>
            </a:extLst>
          </p:cNvPr>
          <p:cNvSpPr txBox="1"/>
          <p:nvPr/>
        </p:nvSpPr>
        <p:spPr>
          <a:xfrm>
            <a:off x="1893600" y="885600"/>
            <a:ext cx="5004000" cy="523220"/>
          </a:xfrm>
          <a:prstGeom prst="rect">
            <a:avLst/>
          </a:prstGeom>
          <a:noFill/>
        </p:spPr>
        <p:txBody>
          <a:bodyPr wrap="square" rtlCol="0">
            <a:spAutoFit/>
          </a:bodyPr>
          <a:lstStyle/>
          <a:p>
            <a:r>
              <a:rPr lang="es-CO" i="1" dirty="0"/>
              <a:t>Mi hermano </a:t>
            </a:r>
            <a:r>
              <a:rPr lang="es-CO" i="1" u="sng" dirty="0"/>
              <a:t>llegaba</a:t>
            </a:r>
            <a:r>
              <a:rPr lang="es-CO" i="1" dirty="0"/>
              <a:t> ayer, pero el vuelo se canceló por una tormenta de nieve</a:t>
            </a:r>
          </a:p>
        </p:txBody>
      </p:sp>
      <p:sp>
        <p:nvSpPr>
          <p:cNvPr id="11" name="CuadroTexto 10">
            <a:extLst>
              <a:ext uri="{FF2B5EF4-FFF2-40B4-BE49-F238E27FC236}">
                <a16:creationId xmlns:a16="http://schemas.microsoft.com/office/drawing/2014/main" id="{42F2B6B4-32DE-4A45-98BF-2ABAE0A0D8B2}"/>
              </a:ext>
            </a:extLst>
          </p:cNvPr>
          <p:cNvSpPr txBox="1"/>
          <p:nvPr/>
        </p:nvSpPr>
        <p:spPr>
          <a:xfrm>
            <a:off x="1893600" y="1554891"/>
            <a:ext cx="4752000" cy="307777"/>
          </a:xfrm>
          <a:prstGeom prst="rect">
            <a:avLst/>
          </a:prstGeom>
          <a:noFill/>
        </p:spPr>
        <p:txBody>
          <a:bodyPr wrap="square" rtlCol="0">
            <a:spAutoFit/>
          </a:bodyPr>
          <a:lstStyle/>
          <a:p>
            <a:r>
              <a:rPr lang="es-CO" dirty="0"/>
              <a:t>¿Cuál es la función semántica del verbo </a:t>
            </a:r>
            <a:r>
              <a:rPr lang="es-CO" i="1" dirty="0"/>
              <a:t>llegaba?</a:t>
            </a:r>
            <a:endParaRPr lang="es-CO" dirty="0"/>
          </a:p>
        </p:txBody>
      </p:sp>
      <p:sp>
        <p:nvSpPr>
          <p:cNvPr id="12" name="CuadroTexto 11">
            <a:extLst>
              <a:ext uri="{FF2B5EF4-FFF2-40B4-BE49-F238E27FC236}">
                <a16:creationId xmlns:a16="http://schemas.microsoft.com/office/drawing/2014/main" id="{2983A13D-D609-4640-BB91-0D035D968D6A}"/>
              </a:ext>
            </a:extLst>
          </p:cNvPr>
          <p:cNvSpPr txBox="1"/>
          <p:nvPr/>
        </p:nvSpPr>
        <p:spPr>
          <a:xfrm>
            <a:off x="1800000" y="2055413"/>
            <a:ext cx="5227200" cy="1169551"/>
          </a:xfrm>
          <a:prstGeom prst="rect">
            <a:avLst/>
          </a:prstGeom>
          <a:noFill/>
        </p:spPr>
        <p:txBody>
          <a:bodyPr wrap="square" rtlCol="0">
            <a:spAutoFit/>
          </a:bodyPr>
          <a:lstStyle/>
          <a:p>
            <a:r>
              <a:rPr lang="es-CO" dirty="0"/>
              <a:t>Este verbo permite entender que un evento estaba destinado a suceder. Precisamente, el </a:t>
            </a:r>
            <a:r>
              <a:rPr lang="es-CO" dirty="0">
                <a:highlight>
                  <a:srgbClr val="FFFF00"/>
                </a:highlight>
              </a:rPr>
              <a:t>PI prospectivo </a:t>
            </a:r>
            <a:r>
              <a:rPr lang="es-CO" dirty="0"/>
              <a:t>describe hechos previstos o planeados. A su vez, también puede ocurrir que sean eventos frustrados, como en el presente caso, pero eso depende del complemento</a:t>
            </a:r>
          </a:p>
        </p:txBody>
      </p:sp>
      <p:sp>
        <p:nvSpPr>
          <p:cNvPr id="13" name="CuadroTexto 12">
            <a:extLst>
              <a:ext uri="{FF2B5EF4-FFF2-40B4-BE49-F238E27FC236}">
                <a16:creationId xmlns:a16="http://schemas.microsoft.com/office/drawing/2014/main" id="{F234C095-74A5-41D7-90D0-2774D162931A}"/>
              </a:ext>
            </a:extLst>
          </p:cNvPr>
          <p:cNvSpPr txBox="1"/>
          <p:nvPr/>
        </p:nvSpPr>
        <p:spPr>
          <a:xfrm>
            <a:off x="1605600" y="3375236"/>
            <a:ext cx="2700000" cy="738664"/>
          </a:xfrm>
          <a:prstGeom prst="rect">
            <a:avLst/>
          </a:prstGeom>
          <a:noFill/>
        </p:spPr>
        <p:txBody>
          <a:bodyPr wrap="square" rtlCol="0">
            <a:spAutoFit/>
          </a:bodyPr>
          <a:lstStyle/>
          <a:p>
            <a:r>
              <a:rPr lang="es-CO" i="1" dirty="0"/>
              <a:t>El bus hacia Bogotá </a:t>
            </a:r>
            <a:r>
              <a:rPr lang="es-CO" i="1" u="sng" dirty="0"/>
              <a:t>salía</a:t>
            </a:r>
            <a:r>
              <a:rPr lang="es-CO" i="1" dirty="0"/>
              <a:t> la mañana siguiente, pero la vía sufrió un daño.</a:t>
            </a:r>
          </a:p>
        </p:txBody>
      </p:sp>
      <p:sp>
        <p:nvSpPr>
          <p:cNvPr id="19" name="CuadroTexto 18">
            <a:extLst>
              <a:ext uri="{FF2B5EF4-FFF2-40B4-BE49-F238E27FC236}">
                <a16:creationId xmlns:a16="http://schemas.microsoft.com/office/drawing/2014/main" id="{6890DBA7-5C13-4783-8CD5-DA8EAA98056A}"/>
              </a:ext>
            </a:extLst>
          </p:cNvPr>
          <p:cNvSpPr txBox="1"/>
          <p:nvPr/>
        </p:nvSpPr>
        <p:spPr>
          <a:xfrm>
            <a:off x="4395600" y="3324472"/>
            <a:ext cx="2700000" cy="738664"/>
          </a:xfrm>
          <a:prstGeom prst="rect">
            <a:avLst/>
          </a:prstGeom>
          <a:noFill/>
        </p:spPr>
        <p:txBody>
          <a:bodyPr wrap="square" rtlCol="0">
            <a:spAutoFit/>
          </a:bodyPr>
          <a:lstStyle/>
          <a:p>
            <a:r>
              <a:rPr lang="es-CO" i="1" dirty="0"/>
              <a:t>El bus hacia Bogotá </a:t>
            </a:r>
            <a:r>
              <a:rPr lang="es-CO" i="1" u="sng" dirty="0"/>
              <a:t>salía</a:t>
            </a:r>
            <a:r>
              <a:rPr lang="es-CO" i="1" dirty="0"/>
              <a:t> a las 10, pero me quedé dormido y me dejó.</a:t>
            </a:r>
          </a:p>
        </p:txBody>
      </p:sp>
      <p:cxnSp>
        <p:nvCxnSpPr>
          <p:cNvPr id="20" name="Conector recto de flecha 19">
            <a:extLst>
              <a:ext uri="{FF2B5EF4-FFF2-40B4-BE49-F238E27FC236}">
                <a16:creationId xmlns:a16="http://schemas.microsoft.com/office/drawing/2014/main" id="{248FE4B0-3A6B-46BB-819D-27065E231580}"/>
              </a:ext>
            </a:extLst>
          </p:cNvPr>
          <p:cNvCxnSpPr/>
          <p:nvPr/>
        </p:nvCxnSpPr>
        <p:spPr>
          <a:xfrm>
            <a:off x="2736000" y="4113900"/>
            <a:ext cx="0" cy="285313"/>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1" name="Conector recto de flecha 20">
            <a:extLst>
              <a:ext uri="{FF2B5EF4-FFF2-40B4-BE49-F238E27FC236}">
                <a16:creationId xmlns:a16="http://schemas.microsoft.com/office/drawing/2014/main" id="{7DB196C8-3C16-483B-A54D-D5EC9C16F786}"/>
              </a:ext>
            </a:extLst>
          </p:cNvPr>
          <p:cNvCxnSpPr/>
          <p:nvPr/>
        </p:nvCxnSpPr>
        <p:spPr>
          <a:xfrm>
            <a:off x="5408400" y="4057500"/>
            <a:ext cx="0" cy="285313"/>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14" name="CuadroTexto 13">
            <a:extLst>
              <a:ext uri="{FF2B5EF4-FFF2-40B4-BE49-F238E27FC236}">
                <a16:creationId xmlns:a16="http://schemas.microsoft.com/office/drawing/2014/main" id="{51CA3029-2AAA-474B-9805-1726E26B3151}"/>
              </a:ext>
            </a:extLst>
          </p:cNvPr>
          <p:cNvSpPr txBox="1"/>
          <p:nvPr/>
        </p:nvSpPr>
        <p:spPr>
          <a:xfrm>
            <a:off x="1800000" y="4357226"/>
            <a:ext cx="2145598" cy="523220"/>
          </a:xfrm>
          <a:prstGeom prst="rect">
            <a:avLst/>
          </a:prstGeom>
          <a:noFill/>
        </p:spPr>
        <p:txBody>
          <a:bodyPr wrap="square" rtlCol="0">
            <a:spAutoFit/>
          </a:bodyPr>
          <a:lstStyle/>
          <a:p>
            <a:r>
              <a:rPr lang="es-CO" dirty="0"/>
              <a:t>El bus no pudo viajar por el daño vial</a:t>
            </a:r>
          </a:p>
        </p:txBody>
      </p:sp>
      <p:sp>
        <p:nvSpPr>
          <p:cNvPr id="23" name="CuadroTexto 22">
            <a:extLst>
              <a:ext uri="{FF2B5EF4-FFF2-40B4-BE49-F238E27FC236}">
                <a16:creationId xmlns:a16="http://schemas.microsoft.com/office/drawing/2014/main" id="{C3A03AB1-F843-4CA4-B534-80342BD7B9F4}"/>
              </a:ext>
            </a:extLst>
          </p:cNvPr>
          <p:cNvSpPr txBox="1"/>
          <p:nvPr/>
        </p:nvSpPr>
        <p:spPr>
          <a:xfrm>
            <a:off x="4378800" y="4365626"/>
            <a:ext cx="2145598" cy="523220"/>
          </a:xfrm>
          <a:prstGeom prst="rect">
            <a:avLst/>
          </a:prstGeom>
          <a:noFill/>
        </p:spPr>
        <p:txBody>
          <a:bodyPr wrap="square" rtlCol="0">
            <a:spAutoFit/>
          </a:bodyPr>
          <a:lstStyle/>
          <a:p>
            <a:r>
              <a:rPr lang="es-CO" dirty="0"/>
              <a:t>El bus viajó, pero el enunciador 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80">
                                          <p:stCondLst>
                                            <p:cond delay="0"/>
                                          </p:stCondLst>
                                        </p:cTn>
                                        <p:tgtEl>
                                          <p:spTgt spid="13"/>
                                        </p:tgtEl>
                                      </p:cBhvr>
                                    </p:animEffect>
                                    <p:anim calcmode="lin" valueType="num">
                                      <p:cBhvr>
                                        <p:cTn id="23"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8" dur="26">
                                          <p:stCondLst>
                                            <p:cond delay="650"/>
                                          </p:stCondLst>
                                        </p:cTn>
                                        <p:tgtEl>
                                          <p:spTgt spid="13"/>
                                        </p:tgtEl>
                                      </p:cBhvr>
                                      <p:to x="100000" y="60000"/>
                                    </p:animScale>
                                    <p:animScale>
                                      <p:cBhvr>
                                        <p:cTn id="29" dur="166" decel="50000">
                                          <p:stCondLst>
                                            <p:cond delay="676"/>
                                          </p:stCondLst>
                                        </p:cTn>
                                        <p:tgtEl>
                                          <p:spTgt spid="13"/>
                                        </p:tgtEl>
                                      </p:cBhvr>
                                      <p:to x="100000" y="100000"/>
                                    </p:animScale>
                                    <p:animScale>
                                      <p:cBhvr>
                                        <p:cTn id="30" dur="26">
                                          <p:stCondLst>
                                            <p:cond delay="1312"/>
                                          </p:stCondLst>
                                        </p:cTn>
                                        <p:tgtEl>
                                          <p:spTgt spid="13"/>
                                        </p:tgtEl>
                                      </p:cBhvr>
                                      <p:to x="100000" y="80000"/>
                                    </p:animScale>
                                    <p:animScale>
                                      <p:cBhvr>
                                        <p:cTn id="31" dur="166" decel="50000">
                                          <p:stCondLst>
                                            <p:cond delay="1338"/>
                                          </p:stCondLst>
                                        </p:cTn>
                                        <p:tgtEl>
                                          <p:spTgt spid="13"/>
                                        </p:tgtEl>
                                      </p:cBhvr>
                                      <p:to x="100000" y="100000"/>
                                    </p:animScale>
                                    <p:animScale>
                                      <p:cBhvr>
                                        <p:cTn id="32" dur="26">
                                          <p:stCondLst>
                                            <p:cond delay="1642"/>
                                          </p:stCondLst>
                                        </p:cTn>
                                        <p:tgtEl>
                                          <p:spTgt spid="13"/>
                                        </p:tgtEl>
                                      </p:cBhvr>
                                      <p:to x="100000" y="90000"/>
                                    </p:animScale>
                                    <p:animScale>
                                      <p:cBhvr>
                                        <p:cTn id="33" dur="166" decel="50000">
                                          <p:stCondLst>
                                            <p:cond delay="1668"/>
                                          </p:stCondLst>
                                        </p:cTn>
                                        <p:tgtEl>
                                          <p:spTgt spid="13"/>
                                        </p:tgtEl>
                                      </p:cBhvr>
                                      <p:to x="100000" y="100000"/>
                                    </p:animScale>
                                    <p:animScale>
                                      <p:cBhvr>
                                        <p:cTn id="34" dur="26">
                                          <p:stCondLst>
                                            <p:cond delay="1808"/>
                                          </p:stCondLst>
                                        </p:cTn>
                                        <p:tgtEl>
                                          <p:spTgt spid="13"/>
                                        </p:tgtEl>
                                      </p:cBhvr>
                                      <p:to x="100000" y="95000"/>
                                    </p:animScale>
                                    <p:animScale>
                                      <p:cBhvr>
                                        <p:cTn id="35" dur="166" decel="50000">
                                          <p:stCondLst>
                                            <p:cond delay="1834"/>
                                          </p:stCondLst>
                                        </p:cTn>
                                        <p:tgtEl>
                                          <p:spTgt spid="13"/>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down)">
                                      <p:cBhvr>
                                        <p:cTn id="38" dur="580">
                                          <p:stCondLst>
                                            <p:cond delay="0"/>
                                          </p:stCondLst>
                                        </p:cTn>
                                        <p:tgtEl>
                                          <p:spTgt spid="19"/>
                                        </p:tgtEl>
                                      </p:cBhvr>
                                    </p:animEffect>
                                    <p:anim calcmode="lin" valueType="num">
                                      <p:cBhvr>
                                        <p:cTn id="39"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44" dur="26">
                                          <p:stCondLst>
                                            <p:cond delay="650"/>
                                          </p:stCondLst>
                                        </p:cTn>
                                        <p:tgtEl>
                                          <p:spTgt spid="19"/>
                                        </p:tgtEl>
                                      </p:cBhvr>
                                      <p:to x="100000" y="60000"/>
                                    </p:animScale>
                                    <p:animScale>
                                      <p:cBhvr>
                                        <p:cTn id="45" dur="166" decel="50000">
                                          <p:stCondLst>
                                            <p:cond delay="676"/>
                                          </p:stCondLst>
                                        </p:cTn>
                                        <p:tgtEl>
                                          <p:spTgt spid="19"/>
                                        </p:tgtEl>
                                      </p:cBhvr>
                                      <p:to x="100000" y="100000"/>
                                    </p:animScale>
                                    <p:animScale>
                                      <p:cBhvr>
                                        <p:cTn id="46" dur="26">
                                          <p:stCondLst>
                                            <p:cond delay="1312"/>
                                          </p:stCondLst>
                                        </p:cTn>
                                        <p:tgtEl>
                                          <p:spTgt spid="19"/>
                                        </p:tgtEl>
                                      </p:cBhvr>
                                      <p:to x="100000" y="80000"/>
                                    </p:animScale>
                                    <p:animScale>
                                      <p:cBhvr>
                                        <p:cTn id="47" dur="166" decel="50000">
                                          <p:stCondLst>
                                            <p:cond delay="1338"/>
                                          </p:stCondLst>
                                        </p:cTn>
                                        <p:tgtEl>
                                          <p:spTgt spid="19"/>
                                        </p:tgtEl>
                                      </p:cBhvr>
                                      <p:to x="100000" y="100000"/>
                                    </p:animScale>
                                    <p:animScale>
                                      <p:cBhvr>
                                        <p:cTn id="48" dur="26">
                                          <p:stCondLst>
                                            <p:cond delay="1642"/>
                                          </p:stCondLst>
                                        </p:cTn>
                                        <p:tgtEl>
                                          <p:spTgt spid="19"/>
                                        </p:tgtEl>
                                      </p:cBhvr>
                                      <p:to x="100000" y="90000"/>
                                    </p:animScale>
                                    <p:animScale>
                                      <p:cBhvr>
                                        <p:cTn id="49" dur="166" decel="50000">
                                          <p:stCondLst>
                                            <p:cond delay="1668"/>
                                          </p:stCondLst>
                                        </p:cTn>
                                        <p:tgtEl>
                                          <p:spTgt spid="19"/>
                                        </p:tgtEl>
                                      </p:cBhvr>
                                      <p:to x="100000" y="100000"/>
                                    </p:animScale>
                                    <p:animScale>
                                      <p:cBhvr>
                                        <p:cTn id="50" dur="26">
                                          <p:stCondLst>
                                            <p:cond delay="1808"/>
                                          </p:stCondLst>
                                        </p:cTn>
                                        <p:tgtEl>
                                          <p:spTgt spid="19"/>
                                        </p:tgtEl>
                                      </p:cBhvr>
                                      <p:to x="100000" y="95000"/>
                                    </p:animScale>
                                    <p:animScale>
                                      <p:cBhvr>
                                        <p:cTn id="51" dur="166" decel="50000">
                                          <p:stCondLst>
                                            <p:cond delay="1834"/>
                                          </p:stCondLst>
                                        </p:cTn>
                                        <p:tgtEl>
                                          <p:spTgt spid="19"/>
                                        </p:tgtEl>
                                      </p:cBhvr>
                                      <p:to x="100000" y="100000"/>
                                    </p:animScale>
                                  </p:childTnLst>
                                </p:cTn>
                              </p:par>
                              <p:par>
                                <p:cTn id="52" presetID="26" presetClass="entr" presetSubtype="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down)">
                                      <p:cBhvr>
                                        <p:cTn id="54" dur="580">
                                          <p:stCondLst>
                                            <p:cond delay="0"/>
                                          </p:stCondLst>
                                        </p:cTn>
                                        <p:tgtEl>
                                          <p:spTgt spid="21"/>
                                        </p:tgtEl>
                                      </p:cBhvr>
                                    </p:animEffect>
                                    <p:anim calcmode="lin" valueType="num">
                                      <p:cBhvr>
                                        <p:cTn id="55"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60" dur="26">
                                          <p:stCondLst>
                                            <p:cond delay="650"/>
                                          </p:stCondLst>
                                        </p:cTn>
                                        <p:tgtEl>
                                          <p:spTgt spid="21"/>
                                        </p:tgtEl>
                                      </p:cBhvr>
                                      <p:to x="100000" y="60000"/>
                                    </p:animScale>
                                    <p:animScale>
                                      <p:cBhvr>
                                        <p:cTn id="61" dur="166" decel="50000">
                                          <p:stCondLst>
                                            <p:cond delay="676"/>
                                          </p:stCondLst>
                                        </p:cTn>
                                        <p:tgtEl>
                                          <p:spTgt spid="21"/>
                                        </p:tgtEl>
                                      </p:cBhvr>
                                      <p:to x="100000" y="100000"/>
                                    </p:animScale>
                                    <p:animScale>
                                      <p:cBhvr>
                                        <p:cTn id="62" dur="26">
                                          <p:stCondLst>
                                            <p:cond delay="1312"/>
                                          </p:stCondLst>
                                        </p:cTn>
                                        <p:tgtEl>
                                          <p:spTgt spid="21"/>
                                        </p:tgtEl>
                                      </p:cBhvr>
                                      <p:to x="100000" y="80000"/>
                                    </p:animScale>
                                    <p:animScale>
                                      <p:cBhvr>
                                        <p:cTn id="63" dur="166" decel="50000">
                                          <p:stCondLst>
                                            <p:cond delay="1338"/>
                                          </p:stCondLst>
                                        </p:cTn>
                                        <p:tgtEl>
                                          <p:spTgt spid="21"/>
                                        </p:tgtEl>
                                      </p:cBhvr>
                                      <p:to x="100000" y="100000"/>
                                    </p:animScale>
                                    <p:animScale>
                                      <p:cBhvr>
                                        <p:cTn id="64" dur="26">
                                          <p:stCondLst>
                                            <p:cond delay="1642"/>
                                          </p:stCondLst>
                                        </p:cTn>
                                        <p:tgtEl>
                                          <p:spTgt spid="21"/>
                                        </p:tgtEl>
                                      </p:cBhvr>
                                      <p:to x="100000" y="90000"/>
                                    </p:animScale>
                                    <p:animScale>
                                      <p:cBhvr>
                                        <p:cTn id="65" dur="166" decel="50000">
                                          <p:stCondLst>
                                            <p:cond delay="1668"/>
                                          </p:stCondLst>
                                        </p:cTn>
                                        <p:tgtEl>
                                          <p:spTgt spid="21"/>
                                        </p:tgtEl>
                                      </p:cBhvr>
                                      <p:to x="100000" y="100000"/>
                                    </p:animScale>
                                    <p:animScale>
                                      <p:cBhvr>
                                        <p:cTn id="66" dur="26">
                                          <p:stCondLst>
                                            <p:cond delay="1808"/>
                                          </p:stCondLst>
                                        </p:cTn>
                                        <p:tgtEl>
                                          <p:spTgt spid="21"/>
                                        </p:tgtEl>
                                      </p:cBhvr>
                                      <p:to x="100000" y="95000"/>
                                    </p:animScale>
                                    <p:animScale>
                                      <p:cBhvr>
                                        <p:cTn id="67" dur="166" decel="50000">
                                          <p:stCondLst>
                                            <p:cond delay="1834"/>
                                          </p:stCondLst>
                                        </p:cTn>
                                        <p:tgtEl>
                                          <p:spTgt spid="21"/>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4"/>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9" grpId="0"/>
      <p:bldP spid="14"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8" name="Google Shape;318;p27"/>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11</a:t>
            </a:fld>
            <a:endParaRPr/>
          </a:p>
        </p:txBody>
      </p:sp>
      <p:sp>
        <p:nvSpPr>
          <p:cNvPr id="2" name="CuadroTexto 1">
            <a:extLst>
              <a:ext uri="{FF2B5EF4-FFF2-40B4-BE49-F238E27FC236}">
                <a16:creationId xmlns:a16="http://schemas.microsoft.com/office/drawing/2014/main" id="{F70D9CE3-A730-48CC-8D3C-683CCFD756EE}"/>
              </a:ext>
            </a:extLst>
          </p:cNvPr>
          <p:cNvSpPr txBox="1"/>
          <p:nvPr/>
        </p:nvSpPr>
        <p:spPr>
          <a:xfrm>
            <a:off x="1764000" y="3192680"/>
            <a:ext cx="5472000" cy="954107"/>
          </a:xfrm>
          <a:prstGeom prst="rect">
            <a:avLst/>
          </a:prstGeom>
          <a:noFill/>
        </p:spPr>
        <p:txBody>
          <a:bodyPr wrap="square" rtlCol="0">
            <a:spAutoFit/>
          </a:bodyPr>
          <a:lstStyle/>
          <a:p>
            <a:r>
              <a:rPr lang="es-CO" dirty="0"/>
              <a:t>Cuando el PI presenta eventos en serie, estos no se organizan de forma concatenada. Es decir, el orden temporal (qué fue primero) dentro de la cadena de eventos no está definido. No obstante, las sucesos sí están inmersos dentro de un marco pretérito</a:t>
            </a:r>
          </a:p>
        </p:txBody>
      </p:sp>
      <p:sp>
        <p:nvSpPr>
          <p:cNvPr id="3" name="CuadroTexto 2">
            <a:extLst>
              <a:ext uri="{FF2B5EF4-FFF2-40B4-BE49-F238E27FC236}">
                <a16:creationId xmlns:a16="http://schemas.microsoft.com/office/drawing/2014/main" id="{59EBB1C8-7026-4DAB-B126-CA169D3C76E3}"/>
              </a:ext>
            </a:extLst>
          </p:cNvPr>
          <p:cNvSpPr txBox="1"/>
          <p:nvPr/>
        </p:nvSpPr>
        <p:spPr>
          <a:xfrm>
            <a:off x="1764000" y="788507"/>
            <a:ext cx="5356800" cy="1384995"/>
          </a:xfrm>
          <a:prstGeom prst="rect">
            <a:avLst/>
          </a:prstGeom>
          <a:noFill/>
        </p:spPr>
        <p:txBody>
          <a:bodyPr wrap="square" rtlCol="0">
            <a:spAutoFit/>
          </a:bodyPr>
          <a:lstStyle/>
          <a:p>
            <a:r>
              <a:rPr lang="es-MX" dirty="0"/>
              <a:t>Analiza la siguiente frase…</a:t>
            </a:r>
          </a:p>
          <a:p>
            <a:endParaRPr lang="es-MX" dirty="0"/>
          </a:p>
          <a:p>
            <a:r>
              <a:rPr lang="es-MX" i="1" u="sng" dirty="0"/>
              <a:t>Seguí</a:t>
            </a:r>
            <a:r>
              <a:rPr lang="es-MX" i="1" dirty="0"/>
              <a:t>a hundido en sus pensamientos. Distraídamente, </a:t>
            </a:r>
            <a:r>
              <a:rPr lang="es-MX" i="1" u="sng" dirty="0"/>
              <a:t>miraba</a:t>
            </a:r>
            <a:r>
              <a:rPr lang="es-MX" i="1" dirty="0"/>
              <a:t> por la ventanilla, todo se le </a:t>
            </a:r>
            <a:r>
              <a:rPr lang="es-MX" i="1" u="sng" dirty="0"/>
              <a:t>desdibujaba</a:t>
            </a:r>
          </a:p>
          <a:p>
            <a:endParaRPr lang="es-MX" u="sng" dirty="0"/>
          </a:p>
          <a:p>
            <a:r>
              <a:rPr lang="es-MX" dirty="0"/>
              <a:t>¿Qué evento (seguir, mirar, desdibujar) sucedió primero?</a:t>
            </a:r>
          </a:p>
        </p:txBody>
      </p:sp>
      <p:sp>
        <p:nvSpPr>
          <p:cNvPr id="4" name="CuadroTexto 3">
            <a:extLst>
              <a:ext uri="{FF2B5EF4-FFF2-40B4-BE49-F238E27FC236}">
                <a16:creationId xmlns:a16="http://schemas.microsoft.com/office/drawing/2014/main" id="{4B9B017F-92E5-41DC-B2E5-2B1777E0F753}"/>
              </a:ext>
            </a:extLst>
          </p:cNvPr>
          <p:cNvSpPr txBox="1"/>
          <p:nvPr/>
        </p:nvSpPr>
        <p:spPr>
          <a:xfrm>
            <a:off x="1764000" y="2364086"/>
            <a:ext cx="5155200" cy="738664"/>
          </a:xfrm>
          <a:prstGeom prst="rect">
            <a:avLst/>
          </a:prstGeom>
          <a:noFill/>
        </p:spPr>
        <p:txBody>
          <a:bodyPr wrap="square" rtlCol="0">
            <a:spAutoFit/>
          </a:bodyPr>
          <a:lstStyle/>
          <a:p>
            <a:r>
              <a:rPr lang="es-MX" dirty="0"/>
              <a:t>Se puede afirmar que ningún evento fue primero que otro. Lo que sí se sabe es que los tres eventos (seguir, mirar y desdibujar) suceden en tiempos similares y pasados.</a:t>
            </a:r>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90" name="Google Shape;290;p24"/>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12</a:t>
            </a:fld>
            <a:endParaRPr/>
          </a:p>
        </p:txBody>
      </p:sp>
      <p:sp>
        <p:nvSpPr>
          <p:cNvPr id="2" name="CuadroTexto 1">
            <a:extLst>
              <a:ext uri="{FF2B5EF4-FFF2-40B4-BE49-F238E27FC236}">
                <a16:creationId xmlns:a16="http://schemas.microsoft.com/office/drawing/2014/main" id="{F120D6E7-E6E3-49CB-8108-E23764B0E091}"/>
              </a:ext>
            </a:extLst>
          </p:cNvPr>
          <p:cNvSpPr txBox="1"/>
          <p:nvPr/>
        </p:nvSpPr>
        <p:spPr>
          <a:xfrm>
            <a:off x="1703700" y="288000"/>
            <a:ext cx="5961600" cy="523220"/>
          </a:xfrm>
          <a:prstGeom prst="rect">
            <a:avLst/>
          </a:prstGeom>
          <a:noFill/>
        </p:spPr>
        <p:txBody>
          <a:bodyPr wrap="square" rtlCol="0">
            <a:spAutoFit/>
          </a:bodyPr>
          <a:lstStyle/>
          <a:p>
            <a:r>
              <a:rPr lang="es-CO" dirty="0"/>
              <a:t>Dejando de lado las nociones aprendidas en el anterior modulo, analizamos…</a:t>
            </a:r>
          </a:p>
        </p:txBody>
      </p:sp>
      <p:sp>
        <p:nvSpPr>
          <p:cNvPr id="3" name="CuadroTexto 2">
            <a:extLst>
              <a:ext uri="{FF2B5EF4-FFF2-40B4-BE49-F238E27FC236}">
                <a16:creationId xmlns:a16="http://schemas.microsoft.com/office/drawing/2014/main" id="{C7F3C958-B57E-4FCC-83F5-2172E78902AD}"/>
              </a:ext>
            </a:extLst>
          </p:cNvPr>
          <p:cNvSpPr txBox="1"/>
          <p:nvPr/>
        </p:nvSpPr>
        <p:spPr>
          <a:xfrm>
            <a:off x="1511100" y="1036799"/>
            <a:ext cx="3293100" cy="307777"/>
          </a:xfrm>
          <a:prstGeom prst="rect">
            <a:avLst/>
          </a:prstGeom>
          <a:noFill/>
        </p:spPr>
        <p:txBody>
          <a:bodyPr wrap="square" rtlCol="0">
            <a:spAutoFit/>
          </a:bodyPr>
          <a:lstStyle/>
          <a:p>
            <a:r>
              <a:rPr lang="es-CO" i="1" u="sng" dirty="0"/>
              <a:t>Escribió</a:t>
            </a:r>
            <a:r>
              <a:rPr lang="es-CO" i="1" dirty="0"/>
              <a:t> versos durante toda su vida</a:t>
            </a:r>
            <a:endParaRPr lang="es-CO" i="1" u="sng" dirty="0"/>
          </a:p>
        </p:txBody>
      </p:sp>
      <p:sp>
        <p:nvSpPr>
          <p:cNvPr id="9" name="CuadroTexto 8">
            <a:extLst>
              <a:ext uri="{FF2B5EF4-FFF2-40B4-BE49-F238E27FC236}">
                <a16:creationId xmlns:a16="http://schemas.microsoft.com/office/drawing/2014/main" id="{342C138B-A491-48EB-A84E-29D05B1836CC}"/>
              </a:ext>
            </a:extLst>
          </p:cNvPr>
          <p:cNvSpPr txBox="1"/>
          <p:nvPr/>
        </p:nvSpPr>
        <p:spPr>
          <a:xfrm>
            <a:off x="4908900" y="1036800"/>
            <a:ext cx="2959200" cy="307777"/>
          </a:xfrm>
          <a:prstGeom prst="rect">
            <a:avLst/>
          </a:prstGeom>
          <a:noFill/>
        </p:spPr>
        <p:txBody>
          <a:bodyPr wrap="square" rtlCol="0">
            <a:spAutoFit/>
          </a:bodyPr>
          <a:lstStyle/>
          <a:p>
            <a:r>
              <a:rPr lang="es-CO" i="1" u="sng" dirty="0"/>
              <a:t>Escribió</a:t>
            </a:r>
            <a:r>
              <a:rPr lang="es-CO" i="1" dirty="0"/>
              <a:t> el discurso de graduación</a:t>
            </a:r>
            <a:endParaRPr lang="es-CO" i="1" u="sng" dirty="0"/>
          </a:p>
        </p:txBody>
      </p:sp>
      <p:cxnSp>
        <p:nvCxnSpPr>
          <p:cNvPr id="5" name="Conector recto de flecha 4">
            <a:extLst>
              <a:ext uri="{FF2B5EF4-FFF2-40B4-BE49-F238E27FC236}">
                <a16:creationId xmlns:a16="http://schemas.microsoft.com/office/drawing/2014/main" id="{297A357E-489F-4CB9-BE34-3090E0AD210C}"/>
              </a:ext>
            </a:extLst>
          </p:cNvPr>
          <p:cNvCxnSpPr>
            <a:stCxn id="3" idx="2"/>
          </p:cNvCxnSpPr>
          <p:nvPr/>
        </p:nvCxnSpPr>
        <p:spPr>
          <a:xfrm>
            <a:off x="3157650" y="1344576"/>
            <a:ext cx="0" cy="297024"/>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2" name="Conector recto de flecha 11">
            <a:extLst>
              <a:ext uri="{FF2B5EF4-FFF2-40B4-BE49-F238E27FC236}">
                <a16:creationId xmlns:a16="http://schemas.microsoft.com/office/drawing/2014/main" id="{9ADF0196-CF27-4731-BE74-53BA55885705}"/>
              </a:ext>
            </a:extLst>
          </p:cNvPr>
          <p:cNvCxnSpPr/>
          <p:nvPr/>
        </p:nvCxnSpPr>
        <p:spPr>
          <a:xfrm>
            <a:off x="6305250" y="1288176"/>
            <a:ext cx="0" cy="297024"/>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6" name="CuadroTexto 5">
            <a:extLst>
              <a:ext uri="{FF2B5EF4-FFF2-40B4-BE49-F238E27FC236}">
                <a16:creationId xmlns:a16="http://schemas.microsoft.com/office/drawing/2014/main" id="{5979A344-81AF-4D36-A7FD-E4ABC8732B76}"/>
              </a:ext>
            </a:extLst>
          </p:cNvPr>
          <p:cNvSpPr txBox="1"/>
          <p:nvPr/>
        </p:nvSpPr>
        <p:spPr>
          <a:xfrm>
            <a:off x="1565551" y="1641600"/>
            <a:ext cx="3184197" cy="1384995"/>
          </a:xfrm>
          <a:prstGeom prst="rect">
            <a:avLst/>
          </a:prstGeom>
          <a:noFill/>
        </p:spPr>
        <p:txBody>
          <a:bodyPr wrap="square" rtlCol="0">
            <a:spAutoFit/>
          </a:bodyPr>
          <a:lstStyle/>
          <a:p>
            <a:r>
              <a:rPr lang="es-CO" dirty="0"/>
              <a:t>Se describe un evento finalizado (escribir) pero que </a:t>
            </a:r>
            <a:r>
              <a:rPr lang="es-CO" b="1" dirty="0"/>
              <a:t>NO</a:t>
            </a:r>
            <a:r>
              <a:rPr lang="es-CO" dirty="0"/>
              <a:t> es de </a:t>
            </a:r>
            <a:r>
              <a:rPr lang="es-CO" dirty="0">
                <a:highlight>
                  <a:srgbClr val="FFFF00"/>
                </a:highlight>
              </a:rPr>
              <a:t>carácter puntual.</a:t>
            </a:r>
            <a:r>
              <a:rPr lang="es-CO" dirty="0"/>
              <a:t> Es decir, el sujeto de la oración escribe en determinados momentos de su vida, y no durante todos los momentos de su vida</a:t>
            </a:r>
          </a:p>
        </p:txBody>
      </p:sp>
      <p:sp>
        <p:nvSpPr>
          <p:cNvPr id="14" name="CuadroTexto 13">
            <a:extLst>
              <a:ext uri="{FF2B5EF4-FFF2-40B4-BE49-F238E27FC236}">
                <a16:creationId xmlns:a16="http://schemas.microsoft.com/office/drawing/2014/main" id="{D4FABCE9-6817-4D84-80E1-C1E4FCBC2A89}"/>
              </a:ext>
            </a:extLst>
          </p:cNvPr>
          <p:cNvSpPr txBox="1"/>
          <p:nvPr/>
        </p:nvSpPr>
        <p:spPr>
          <a:xfrm>
            <a:off x="4908900" y="1641600"/>
            <a:ext cx="3184197" cy="1384995"/>
          </a:xfrm>
          <a:prstGeom prst="rect">
            <a:avLst/>
          </a:prstGeom>
          <a:noFill/>
        </p:spPr>
        <p:txBody>
          <a:bodyPr wrap="square" rtlCol="0">
            <a:spAutoFit/>
          </a:bodyPr>
          <a:lstStyle/>
          <a:p>
            <a:r>
              <a:rPr lang="es-CO" dirty="0"/>
              <a:t>Se describe un evento finalizado (escribir) de </a:t>
            </a:r>
            <a:r>
              <a:rPr lang="es-CO" dirty="0">
                <a:highlight>
                  <a:srgbClr val="FFFF00"/>
                </a:highlight>
              </a:rPr>
              <a:t>carácter puntual.</a:t>
            </a:r>
            <a:r>
              <a:rPr lang="es-CO" dirty="0"/>
              <a:t> Es decir, el sujeto de la oración escribe solamente un poema. La acción ocurre puntualmente sólo una vez, pues la graduación es sólo una </a:t>
            </a:r>
          </a:p>
        </p:txBody>
      </p:sp>
      <p:sp>
        <p:nvSpPr>
          <p:cNvPr id="7" name="CuadroTexto 6">
            <a:extLst>
              <a:ext uri="{FF2B5EF4-FFF2-40B4-BE49-F238E27FC236}">
                <a16:creationId xmlns:a16="http://schemas.microsoft.com/office/drawing/2014/main" id="{97D67127-0F2B-4AC0-A7FA-C5D0E3249EAF}"/>
              </a:ext>
            </a:extLst>
          </p:cNvPr>
          <p:cNvSpPr txBox="1"/>
          <p:nvPr/>
        </p:nvSpPr>
        <p:spPr>
          <a:xfrm>
            <a:off x="1792875" y="3152114"/>
            <a:ext cx="6022650" cy="523220"/>
          </a:xfrm>
          <a:prstGeom prst="rect">
            <a:avLst/>
          </a:prstGeom>
          <a:noFill/>
        </p:spPr>
        <p:txBody>
          <a:bodyPr wrap="square" rtlCol="0">
            <a:spAutoFit/>
          </a:bodyPr>
          <a:lstStyle/>
          <a:p>
            <a:r>
              <a:rPr lang="es-CO" dirty="0"/>
              <a:t>Las frases analizadas tienen el verbo conjugado en </a:t>
            </a:r>
            <a:r>
              <a:rPr lang="es-CO" dirty="0">
                <a:highlight>
                  <a:srgbClr val="FFFF00"/>
                </a:highlight>
              </a:rPr>
              <a:t>pretérito perfecto simple (PPS)</a:t>
            </a:r>
          </a:p>
        </p:txBody>
      </p:sp>
      <p:sp>
        <p:nvSpPr>
          <p:cNvPr id="8" name="Rectángulo: esquinas redondeadas 7">
            <a:extLst>
              <a:ext uri="{FF2B5EF4-FFF2-40B4-BE49-F238E27FC236}">
                <a16:creationId xmlns:a16="http://schemas.microsoft.com/office/drawing/2014/main" id="{03EB5AE7-2793-40B6-B69E-F136618B0E3C}"/>
              </a:ext>
            </a:extLst>
          </p:cNvPr>
          <p:cNvSpPr/>
          <p:nvPr/>
        </p:nvSpPr>
        <p:spPr>
          <a:xfrm>
            <a:off x="1800000" y="3926094"/>
            <a:ext cx="5544000" cy="1157105"/>
          </a:xfrm>
          <a:prstGeom prst="roundRect">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r>
              <a:rPr lang="es-CO" dirty="0">
                <a:cs typeface="Times New Roman" panose="02020603050405020304" pitchFamily="18" charset="0"/>
              </a:rPr>
              <a:t>PRETÉRITO PERFECTO SIMPLE</a:t>
            </a:r>
          </a:p>
          <a:p>
            <a:pPr algn="ctr"/>
            <a:r>
              <a:rPr lang="es-CO" dirty="0">
                <a:cs typeface="Times New Roman" panose="02020603050405020304" pitchFamily="18" charset="0"/>
              </a:rPr>
              <a:t>Expresa</a:t>
            </a:r>
            <a:r>
              <a:rPr lang="es-MX" b="0" i="0" dirty="0">
                <a:solidFill>
                  <a:srgbClr val="000000"/>
                </a:solidFill>
                <a:effectLst/>
                <a:cs typeface="Times New Roman" panose="02020603050405020304" pitchFamily="18" charset="0"/>
              </a:rPr>
              <a:t> </a:t>
            </a:r>
            <a:r>
              <a:rPr lang="es-MX" dirty="0">
                <a:solidFill>
                  <a:srgbClr val="000000"/>
                </a:solidFill>
                <a:cs typeface="Times New Roman" panose="02020603050405020304" pitchFamily="18" charset="0"/>
              </a:rPr>
              <a:t>eventos</a:t>
            </a:r>
            <a:r>
              <a:rPr lang="es-MX" b="0" i="0" dirty="0">
                <a:solidFill>
                  <a:srgbClr val="000000"/>
                </a:solidFill>
                <a:effectLst/>
                <a:cs typeface="Times New Roman" panose="02020603050405020304" pitchFamily="18" charset="0"/>
              </a:rPr>
              <a:t> que comenzaron y finalizaron en el pasado y tuvieron lugar de manera puntual o en un espacio temporal delimitado, o que interrumpieron a otro curso de acción también pasado y que se expresa en PI</a:t>
            </a:r>
            <a:endParaRPr lang="es-CO"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16" presetClass="entr" presetSubtype="21"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2000"/>
                                        <p:tgtEl>
                                          <p:spTgt spid="6"/>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grpId="0" nodeType="clickEffect">
                                  <p:stCondLst>
                                    <p:cond delay="0"/>
                                  </p:stCondLst>
                                  <p:childTnLst>
                                    <p:set>
                                      <p:cBhvr>
                                        <p:cTn id="31" dur="1" fill="hold">
                                          <p:stCondLst>
                                            <p:cond delay="0"/>
                                          </p:stCondLst>
                                        </p:cTn>
                                        <p:tgtEl>
                                          <p:spTgt spid="290"/>
                                        </p:tgtEl>
                                        <p:attrNameLst>
                                          <p:attrName>style.visibility</p:attrName>
                                        </p:attrNameLst>
                                      </p:cBhvr>
                                      <p:to>
                                        <p:strVal val="visible"/>
                                      </p:to>
                                    </p:set>
                                    <p:anim calcmode="lin" valueType="num">
                                      <p:cBhvr>
                                        <p:cTn id="32" dur="1000" fill="hold"/>
                                        <p:tgtEl>
                                          <p:spTgt spid="290"/>
                                        </p:tgtEl>
                                        <p:attrNameLst>
                                          <p:attrName>ppt_w</p:attrName>
                                        </p:attrNameLst>
                                      </p:cBhvr>
                                      <p:tavLst>
                                        <p:tav tm="0">
                                          <p:val>
                                            <p:fltVal val="0"/>
                                          </p:val>
                                        </p:tav>
                                        <p:tav tm="100000">
                                          <p:val>
                                            <p:strVal val="#ppt_w"/>
                                          </p:val>
                                        </p:tav>
                                      </p:tavLst>
                                    </p:anim>
                                    <p:anim calcmode="lin" valueType="num">
                                      <p:cBhvr>
                                        <p:cTn id="33" dur="1000" fill="hold"/>
                                        <p:tgtEl>
                                          <p:spTgt spid="290"/>
                                        </p:tgtEl>
                                        <p:attrNameLst>
                                          <p:attrName>ppt_h</p:attrName>
                                        </p:attrNameLst>
                                      </p:cBhvr>
                                      <p:tavLst>
                                        <p:tav tm="0">
                                          <p:val>
                                            <p:fltVal val="0"/>
                                          </p:val>
                                        </p:tav>
                                        <p:tav tm="100000">
                                          <p:val>
                                            <p:strVal val="#ppt_h"/>
                                          </p:val>
                                        </p:tav>
                                      </p:tavLst>
                                    </p:anim>
                                    <p:anim calcmode="lin" valueType="num">
                                      <p:cBhvr>
                                        <p:cTn id="34" dur="1000" fill="hold"/>
                                        <p:tgtEl>
                                          <p:spTgt spid="290"/>
                                        </p:tgtEl>
                                        <p:attrNameLst>
                                          <p:attrName>style.rotation</p:attrName>
                                        </p:attrNameLst>
                                      </p:cBhvr>
                                      <p:tavLst>
                                        <p:tav tm="0">
                                          <p:val>
                                            <p:fltVal val="90"/>
                                          </p:val>
                                        </p:tav>
                                        <p:tav tm="100000">
                                          <p:val>
                                            <p:fltVal val="0"/>
                                          </p:val>
                                        </p:tav>
                                      </p:tavLst>
                                    </p:anim>
                                    <p:animEffect transition="in" filter="fade">
                                      <p:cBhvr>
                                        <p:cTn id="35" dur="1000"/>
                                        <p:tgtEl>
                                          <p:spTgt spid="290"/>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fltVal val="0"/>
                                          </p:val>
                                        </p:tav>
                                        <p:tav tm="100000">
                                          <p:val>
                                            <p:strVal val="#ppt_w"/>
                                          </p:val>
                                        </p:tav>
                                      </p:tavLst>
                                    </p:anim>
                                    <p:anim calcmode="lin" valueType="num">
                                      <p:cBhvr>
                                        <p:cTn id="39" dur="1000" fill="hold"/>
                                        <p:tgtEl>
                                          <p:spTgt spid="7"/>
                                        </p:tgtEl>
                                        <p:attrNameLst>
                                          <p:attrName>ppt_h</p:attrName>
                                        </p:attrNameLst>
                                      </p:cBhvr>
                                      <p:tavLst>
                                        <p:tav tm="0">
                                          <p:val>
                                            <p:fltVal val="0"/>
                                          </p:val>
                                        </p:tav>
                                        <p:tav tm="100000">
                                          <p:val>
                                            <p:strVal val="#ppt_h"/>
                                          </p:val>
                                        </p:tav>
                                      </p:tavLst>
                                    </p:anim>
                                    <p:anim calcmode="lin" valueType="num">
                                      <p:cBhvr>
                                        <p:cTn id="40" dur="1000" fill="hold"/>
                                        <p:tgtEl>
                                          <p:spTgt spid="7"/>
                                        </p:tgtEl>
                                        <p:attrNameLst>
                                          <p:attrName>style.rotation</p:attrName>
                                        </p:attrNameLst>
                                      </p:cBhvr>
                                      <p:tavLst>
                                        <p:tav tm="0">
                                          <p:val>
                                            <p:fltVal val="90"/>
                                          </p:val>
                                        </p:tav>
                                        <p:tav tm="100000">
                                          <p:val>
                                            <p:fltVal val="0"/>
                                          </p:val>
                                        </p:tav>
                                      </p:tavLst>
                                    </p:anim>
                                    <p:animEffect transition="in" filter="fade">
                                      <p:cBhvr>
                                        <p:cTn id="41" dur="1000"/>
                                        <p:tgtEl>
                                          <p:spTgt spid="7"/>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fltVal val="0"/>
                                          </p:val>
                                        </p:tav>
                                        <p:tav tm="100000">
                                          <p:val>
                                            <p:strVal val="#ppt_w"/>
                                          </p:val>
                                        </p:tav>
                                      </p:tavLst>
                                    </p:anim>
                                    <p:anim calcmode="lin" valueType="num">
                                      <p:cBhvr>
                                        <p:cTn id="45" dur="1000" fill="hold"/>
                                        <p:tgtEl>
                                          <p:spTgt spid="8"/>
                                        </p:tgtEl>
                                        <p:attrNameLst>
                                          <p:attrName>ppt_h</p:attrName>
                                        </p:attrNameLst>
                                      </p:cBhvr>
                                      <p:tavLst>
                                        <p:tav tm="0">
                                          <p:val>
                                            <p:fltVal val="0"/>
                                          </p:val>
                                        </p:tav>
                                        <p:tav tm="100000">
                                          <p:val>
                                            <p:strVal val="#ppt_h"/>
                                          </p:val>
                                        </p:tav>
                                      </p:tavLst>
                                    </p:anim>
                                    <p:anim calcmode="lin" valueType="num">
                                      <p:cBhvr>
                                        <p:cTn id="46" dur="1000" fill="hold"/>
                                        <p:tgtEl>
                                          <p:spTgt spid="8"/>
                                        </p:tgtEl>
                                        <p:attrNameLst>
                                          <p:attrName>style.rotation</p:attrName>
                                        </p:attrNameLst>
                                      </p:cBhvr>
                                      <p:tavLst>
                                        <p:tav tm="0">
                                          <p:val>
                                            <p:fltVal val="90"/>
                                          </p:val>
                                        </p:tav>
                                        <p:tav tm="100000">
                                          <p:val>
                                            <p:fltVal val="0"/>
                                          </p:val>
                                        </p:tav>
                                      </p:tavLst>
                                    </p:anim>
                                    <p:animEffect transition="in" filter="fade">
                                      <p:cBhvr>
                                        <p:cTn id="4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 grpId="0"/>
      <p:bldP spid="2" grpId="0"/>
      <p:bldP spid="3" grpId="0"/>
      <p:bldP spid="9" grpId="0"/>
      <p:bldP spid="6" grpId="0"/>
      <p:bldP spid="14" grpId="0"/>
      <p:bldP spid="7"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7" name="Google Shape;297;p25"/>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6" name="CuadroTexto 5">
            <a:extLst>
              <a:ext uri="{FF2B5EF4-FFF2-40B4-BE49-F238E27FC236}">
                <a16:creationId xmlns:a16="http://schemas.microsoft.com/office/drawing/2014/main" id="{A55CC8DF-6BF7-420E-9AF7-9804083799A7}"/>
              </a:ext>
            </a:extLst>
          </p:cNvPr>
          <p:cNvSpPr txBox="1"/>
          <p:nvPr/>
        </p:nvSpPr>
        <p:spPr>
          <a:xfrm>
            <a:off x="2764800" y="662400"/>
            <a:ext cx="4730400" cy="307777"/>
          </a:xfrm>
          <a:prstGeom prst="rect">
            <a:avLst/>
          </a:prstGeom>
          <a:noFill/>
        </p:spPr>
        <p:txBody>
          <a:bodyPr wrap="square" rtlCol="0">
            <a:spAutoFit/>
          </a:bodyPr>
          <a:lstStyle/>
          <a:p>
            <a:r>
              <a:rPr lang="es-CO" dirty="0"/>
              <a:t>Terminaciones de los verbos en PPS</a:t>
            </a:r>
          </a:p>
        </p:txBody>
      </p:sp>
      <p:graphicFrame>
        <p:nvGraphicFramePr>
          <p:cNvPr id="10" name="Tabla 8">
            <a:extLst>
              <a:ext uri="{FF2B5EF4-FFF2-40B4-BE49-F238E27FC236}">
                <a16:creationId xmlns:a16="http://schemas.microsoft.com/office/drawing/2014/main" id="{2505B785-1596-429C-8B9C-7FE1923A1256}"/>
              </a:ext>
            </a:extLst>
          </p:cNvPr>
          <p:cNvGraphicFramePr>
            <a:graphicFrameLocks noGrp="1"/>
          </p:cNvGraphicFramePr>
          <p:nvPr>
            <p:extLst>
              <p:ext uri="{D42A27DB-BD31-4B8C-83A1-F6EECF244321}">
                <p14:modId xmlns:p14="http://schemas.microsoft.com/office/powerpoint/2010/main" val="4020088122"/>
              </p:ext>
            </p:extLst>
          </p:nvPr>
        </p:nvGraphicFramePr>
        <p:xfrm>
          <a:off x="885600" y="2452815"/>
          <a:ext cx="3485833" cy="1635642"/>
        </p:xfrm>
        <a:graphic>
          <a:graphicData uri="http://schemas.openxmlformats.org/drawingml/2006/table">
            <a:tbl>
              <a:tblPr firstRow="1" bandRow="1">
                <a:tableStyleId>{242A20BD-2505-46DF-82F6-A791D1CCFF51}</a:tableStyleId>
              </a:tblPr>
              <a:tblGrid>
                <a:gridCol w="989330">
                  <a:extLst>
                    <a:ext uri="{9D8B030D-6E8A-4147-A177-3AD203B41FA5}">
                      <a16:colId xmlns:a16="http://schemas.microsoft.com/office/drawing/2014/main" val="3397871671"/>
                    </a:ext>
                  </a:extLst>
                </a:gridCol>
                <a:gridCol w="833755">
                  <a:extLst>
                    <a:ext uri="{9D8B030D-6E8A-4147-A177-3AD203B41FA5}">
                      <a16:colId xmlns:a16="http://schemas.microsoft.com/office/drawing/2014/main" val="1326577731"/>
                    </a:ext>
                  </a:extLst>
                </a:gridCol>
                <a:gridCol w="957580">
                  <a:extLst>
                    <a:ext uri="{9D8B030D-6E8A-4147-A177-3AD203B41FA5}">
                      <a16:colId xmlns:a16="http://schemas.microsoft.com/office/drawing/2014/main" val="2662296683"/>
                    </a:ext>
                  </a:extLst>
                </a:gridCol>
                <a:gridCol w="705168">
                  <a:extLst>
                    <a:ext uri="{9D8B030D-6E8A-4147-A177-3AD203B41FA5}">
                      <a16:colId xmlns:a16="http://schemas.microsoft.com/office/drawing/2014/main" val="3689880253"/>
                    </a:ext>
                  </a:extLst>
                </a:gridCol>
              </a:tblGrid>
              <a:tr h="272607">
                <a:tc>
                  <a:txBody>
                    <a:bodyPr/>
                    <a:lstStyle/>
                    <a:p>
                      <a:pPr algn="ctr"/>
                      <a:endParaRPr lang="es-CO" sz="800" dirty="0"/>
                    </a:p>
                  </a:txBody>
                  <a:tcPr/>
                </a:tc>
                <a:tc>
                  <a:txBody>
                    <a:bodyPr/>
                    <a:lstStyle/>
                    <a:p>
                      <a:pPr algn="ctr"/>
                      <a:r>
                        <a:rPr lang="es-CO" sz="800" dirty="0"/>
                        <a:t>AR</a:t>
                      </a:r>
                    </a:p>
                  </a:txBody>
                  <a:tcPr/>
                </a:tc>
                <a:tc>
                  <a:txBody>
                    <a:bodyPr/>
                    <a:lstStyle/>
                    <a:p>
                      <a:pPr algn="ctr"/>
                      <a:r>
                        <a:rPr lang="es-CO" sz="800" dirty="0"/>
                        <a:t>ER</a:t>
                      </a:r>
                    </a:p>
                  </a:txBody>
                  <a:tcPr/>
                </a:tc>
                <a:tc>
                  <a:txBody>
                    <a:bodyPr/>
                    <a:lstStyle/>
                    <a:p>
                      <a:pPr algn="ctr"/>
                      <a:r>
                        <a:rPr lang="es-CO" sz="800" dirty="0"/>
                        <a:t>IR</a:t>
                      </a:r>
                    </a:p>
                  </a:txBody>
                  <a:tcPr/>
                </a:tc>
                <a:extLst>
                  <a:ext uri="{0D108BD9-81ED-4DB2-BD59-A6C34878D82A}">
                    <a16:rowId xmlns:a16="http://schemas.microsoft.com/office/drawing/2014/main" val="1251107968"/>
                  </a:ext>
                </a:extLst>
              </a:tr>
              <a:tr h="272607">
                <a:tc>
                  <a:txBody>
                    <a:bodyPr/>
                    <a:lstStyle/>
                    <a:p>
                      <a:pPr algn="ctr"/>
                      <a:r>
                        <a:rPr lang="es-CO" sz="800" dirty="0"/>
                        <a:t>YO</a:t>
                      </a:r>
                    </a:p>
                  </a:txBody>
                  <a:tcPr/>
                </a:tc>
                <a:tc>
                  <a:txBody>
                    <a:bodyPr/>
                    <a:lstStyle/>
                    <a:p>
                      <a:pPr algn="ctr"/>
                      <a:r>
                        <a:rPr lang="es-CO" sz="800" u="none" dirty="0"/>
                        <a:t>HABL</a:t>
                      </a:r>
                      <a:r>
                        <a:rPr lang="es-CO" sz="800" u="sng" dirty="0"/>
                        <a:t>É</a:t>
                      </a:r>
                      <a:endParaRPr lang="es-CO" sz="800" u="none" dirty="0"/>
                    </a:p>
                  </a:txBody>
                  <a:tcPr/>
                </a:tc>
                <a:tc>
                  <a:txBody>
                    <a:bodyPr/>
                    <a:lstStyle/>
                    <a:p>
                      <a:pPr algn="ctr"/>
                      <a:r>
                        <a:rPr lang="es-CO" sz="800" u="none" dirty="0"/>
                        <a:t>APREND</a:t>
                      </a:r>
                      <a:r>
                        <a:rPr lang="es-CO" sz="800" u="sng" dirty="0"/>
                        <a:t>Í</a:t>
                      </a:r>
                      <a:endParaRPr lang="es-CO" sz="800" u="none" dirty="0"/>
                    </a:p>
                  </a:txBody>
                  <a:tcPr/>
                </a:tc>
                <a:tc>
                  <a:txBody>
                    <a:bodyPr/>
                    <a:lstStyle/>
                    <a:p>
                      <a:pPr algn="ctr"/>
                      <a:r>
                        <a:rPr lang="es-CO" sz="800" dirty="0"/>
                        <a:t>VIV</a:t>
                      </a:r>
                      <a:r>
                        <a:rPr lang="es-CO" sz="800" u="sng" dirty="0"/>
                        <a:t>Í</a:t>
                      </a:r>
                    </a:p>
                  </a:txBody>
                  <a:tcPr/>
                </a:tc>
                <a:extLst>
                  <a:ext uri="{0D108BD9-81ED-4DB2-BD59-A6C34878D82A}">
                    <a16:rowId xmlns:a16="http://schemas.microsoft.com/office/drawing/2014/main" val="3186165052"/>
                  </a:ext>
                </a:extLst>
              </a:tr>
              <a:tr h="272607">
                <a:tc>
                  <a:txBody>
                    <a:bodyPr/>
                    <a:lstStyle/>
                    <a:p>
                      <a:pPr algn="ctr"/>
                      <a:r>
                        <a:rPr lang="es-CO" sz="800" dirty="0"/>
                        <a:t>TÚ</a:t>
                      </a:r>
                    </a:p>
                  </a:txBody>
                  <a:tcPr/>
                </a:tc>
                <a:tc>
                  <a:txBody>
                    <a:bodyPr/>
                    <a:lstStyle/>
                    <a:p>
                      <a:pPr algn="ctr"/>
                      <a:r>
                        <a:rPr lang="es-CO" sz="800" u="none" dirty="0"/>
                        <a:t>HABLA</a:t>
                      </a:r>
                      <a:r>
                        <a:rPr lang="es-CO" sz="800" u="sng" dirty="0"/>
                        <a:t>STE</a:t>
                      </a:r>
                      <a:endParaRPr lang="es-CO" sz="800" u="none" dirty="0"/>
                    </a:p>
                  </a:txBody>
                  <a:tcPr/>
                </a:tc>
                <a:tc>
                  <a:txBody>
                    <a:bodyPr/>
                    <a:lstStyle/>
                    <a:p>
                      <a:pPr algn="ctr"/>
                      <a:r>
                        <a:rPr lang="es-CO" sz="800" u="none" dirty="0"/>
                        <a:t>APREND</a:t>
                      </a:r>
                      <a:r>
                        <a:rPr lang="es-CO" sz="800" u="sng" dirty="0"/>
                        <a:t>ISTE</a:t>
                      </a:r>
                    </a:p>
                  </a:txBody>
                  <a:tcPr/>
                </a:tc>
                <a:tc>
                  <a:txBody>
                    <a:bodyPr/>
                    <a:lstStyle/>
                    <a:p>
                      <a:pPr algn="ctr"/>
                      <a:r>
                        <a:rPr lang="es-CO" sz="800" dirty="0"/>
                        <a:t>VIV</a:t>
                      </a:r>
                      <a:r>
                        <a:rPr lang="es-CO" sz="800" u="sng" dirty="0"/>
                        <a:t>ISTE</a:t>
                      </a:r>
                    </a:p>
                  </a:txBody>
                  <a:tcPr/>
                </a:tc>
                <a:extLst>
                  <a:ext uri="{0D108BD9-81ED-4DB2-BD59-A6C34878D82A}">
                    <a16:rowId xmlns:a16="http://schemas.microsoft.com/office/drawing/2014/main" val="1295806239"/>
                  </a:ext>
                </a:extLst>
              </a:tr>
              <a:tr h="272607">
                <a:tc>
                  <a:txBody>
                    <a:bodyPr/>
                    <a:lstStyle/>
                    <a:p>
                      <a:pPr algn="ctr"/>
                      <a:r>
                        <a:rPr lang="es-CO" sz="800" dirty="0"/>
                        <a:t>EL/ELLA/USTED</a:t>
                      </a:r>
                    </a:p>
                  </a:txBody>
                  <a:tcPr/>
                </a:tc>
                <a:tc>
                  <a:txBody>
                    <a:bodyPr/>
                    <a:lstStyle/>
                    <a:p>
                      <a:pPr algn="ctr"/>
                      <a:r>
                        <a:rPr lang="es-CO" sz="800" dirty="0"/>
                        <a:t>HABL</a:t>
                      </a:r>
                      <a:r>
                        <a:rPr lang="es-CO" sz="800" u="sng" dirty="0"/>
                        <a:t>Ó</a:t>
                      </a:r>
                    </a:p>
                  </a:txBody>
                  <a:tcPr/>
                </a:tc>
                <a:tc>
                  <a:txBody>
                    <a:bodyPr/>
                    <a:lstStyle/>
                    <a:p>
                      <a:pPr algn="ctr"/>
                      <a:r>
                        <a:rPr lang="es-CO" sz="800" u="none" dirty="0"/>
                        <a:t>APREND</a:t>
                      </a:r>
                      <a:r>
                        <a:rPr lang="es-CO" sz="800" u="sng" dirty="0"/>
                        <a:t>IÓ</a:t>
                      </a:r>
                      <a:endParaRPr lang="es-CO" sz="800" u="none" dirty="0"/>
                    </a:p>
                  </a:txBody>
                  <a:tcPr/>
                </a:tc>
                <a:tc>
                  <a:txBody>
                    <a:bodyPr/>
                    <a:lstStyle/>
                    <a:p>
                      <a:pPr algn="ctr"/>
                      <a:r>
                        <a:rPr lang="es-CO" sz="800" dirty="0"/>
                        <a:t>VIV</a:t>
                      </a:r>
                      <a:r>
                        <a:rPr lang="es-CO" sz="800" u="sng" dirty="0"/>
                        <a:t>IÓ</a:t>
                      </a:r>
                    </a:p>
                  </a:txBody>
                  <a:tcPr/>
                </a:tc>
                <a:extLst>
                  <a:ext uri="{0D108BD9-81ED-4DB2-BD59-A6C34878D82A}">
                    <a16:rowId xmlns:a16="http://schemas.microsoft.com/office/drawing/2014/main" val="2250201875"/>
                  </a:ext>
                </a:extLst>
              </a:tr>
              <a:tr h="272607">
                <a:tc>
                  <a:txBody>
                    <a:bodyPr/>
                    <a:lstStyle/>
                    <a:p>
                      <a:pPr algn="ctr"/>
                      <a:r>
                        <a:rPr lang="es-CO" sz="800" dirty="0"/>
                        <a:t>NOSOTROS/AS</a:t>
                      </a:r>
                    </a:p>
                  </a:txBody>
                  <a:tcPr/>
                </a:tc>
                <a:tc>
                  <a:txBody>
                    <a:bodyPr/>
                    <a:lstStyle/>
                    <a:p>
                      <a:pPr algn="ctr"/>
                      <a:r>
                        <a:rPr lang="es-CO" sz="800" u="none" dirty="0"/>
                        <a:t>HABL</a:t>
                      </a:r>
                      <a:r>
                        <a:rPr lang="es-CO" sz="800" u="sng" dirty="0"/>
                        <a:t>AMOS</a:t>
                      </a:r>
                    </a:p>
                  </a:txBody>
                  <a:tcPr/>
                </a:tc>
                <a:tc>
                  <a:txBody>
                    <a:bodyPr/>
                    <a:lstStyle/>
                    <a:p>
                      <a:pPr algn="ctr"/>
                      <a:r>
                        <a:rPr lang="es-CO" sz="800" u="none" dirty="0"/>
                        <a:t>APREND</a:t>
                      </a:r>
                      <a:r>
                        <a:rPr lang="es-CO" sz="800" u="sng" dirty="0"/>
                        <a:t>IMOS</a:t>
                      </a:r>
                    </a:p>
                  </a:txBody>
                  <a:tcPr/>
                </a:tc>
                <a:tc>
                  <a:txBody>
                    <a:bodyPr/>
                    <a:lstStyle/>
                    <a:p>
                      <a:pPr algn="ctr"/>
                      <a:r>
                        <a:rPr lang="es-CO" sz="800" dirty="0"/>
                        <a:t>VIV</a:t>
                      </a:r>
                      <a:r>
                        <a:rPr lang="es-CO" sz="800" u="sng" dirty="0"/>
                        <a:t>IMOS</a:t>
                      </a:r>
                    </a:p>
                  </a:txBody>
                  <a:tcPr/>
                </a:tc>
                <a:extLst>
                  <a:ext uri="{0D108BD9-81ED-4DB2-BD59-A6C34878D82A}">
                    <a16:rowId xmlns:a16="http://schemas.microsoft.com/office/drawing/2014/main" val="4294469786"/>
                  </a:ext>
                </a:extLst>
              </a:tr>
              <a:tr h="272607">
                <a:tc>
                  <a:txBody>
                    <a:bodyPr/>
                    <a:lstStyle/>
                    <a:p>
                      <a:pPr algn="ctr"/>
                      <a:r>
                        <a:rPr lang="es-CO" sz="800" dirty="0"/>
                        <a:t>ELLOS/ELLAS</a:t>
                      </a:r>
                    </a:p>
                  </a:txBody>
                  <a:tcPr/>
                </a:tc>
                <a:tc>
                  <a:txBody>
                    <a:bodyPr/>
                    <a:lstStyle/>
                    <a:p>
                      <a:pPr algn="ctr"/>
                      <a:r>
                        <a:rPr lang="es-CO" sz="800" dirty="0"/>
                        <a:t>HABL</a:t>
                      </a:r>
                      <a:r>
                        <a:rPr lang="es-CO" sz="800" u="sng" dirty="0"/>
                        <a:t>ARON</a:t>
                      </a:r>
                    </a:p>
                  </a:txBody>
                  <a:tcPr/>
                </a:tc>
                <a:tc>
                  <a:txBody>
                    <a:bodyPr/>
                    <a:lstStyle/>
                    <a:p>
                      <a:pPr algn="ctr"/>
                      <a:r>
                        <a:rPr lang="es-CO" sz="800" u="none" dirty="0"/>
                        <a:t>APREND</a:t>
                      </a:r>
                      <a:r>
                        <a:rPr lang="es-CO" sz="800" u="sng" dirty="0"/>
                        <a:t>IERON</a:t>
                      </a:r>
                      <a:endParaRPr lang="es-CO" sz="800" u="none" dirty="0"/>
                    </a:p>
                  </a:txBody>
                  <a:tcPr/>
                </a:tc>
                <a:tc>
                  <a:txBody>
                    <a:bodyPr/>
                    <a:lstStyle/>
                    <a:p>
                      <a:pPr algn="ctr"/>
                      <a:r>
                        <a:rPr lang="es-CO" sz="800" dirty="0"/>
                        <a:t>VIV</a:t>
                      </a:r>
                      <a:r>
                        <a:rPr lang="es-CO" sz="800" u="sng" dirty="0"/>
                        <a:t>IERON</a:t>
                      </a:r>
                    </a:p>
                  </a:txBody>
                  <a:tcPr/>
                </a:tc>
                <a:extLst>
                  <a:ext uri="{0D108BD9-81ED-4DB2-BD59-A6C34878D82A}">
                    <a16:rowId xmlns:a16="http://schemas.microsoft.com/office/drawing/2014/main" val="4161457466"/>
                  </a:ext>
                </a:extLst>
              </a:tr>
            </a:tbl>
          </a:graphicData>
        </a:graphic>
      </p:graphicFrame>
      <p:sp>
        <p:nvSpPr>
          <p:cNvPr id="11" name="CuadroTexto 10">
            <a:extLst>
              <a:ext uri="{FF2B5EF4-FFF2-40B4-BE49-F238E27FC236}">
                <a16:creationId xmlns:a16="http://schemas.microsoft.com/office/drawing/2014/main" id="{78A71CD2-64F7-4969-8A1D-32552E25733F}"/>
              </a:ext>
            </a:extLst>
          </p:cNvPr>
          <p:cNvSpPr txBox="1"/>
          <p:nvPr/>
        </p:nvSpPr>
        <p:spPr>
          <a:xfrm>
            <a:off x="1400400" y="1334688"/>
            <a:ext cx="2113200" cy="307777"/>
          </a:xfrm>
          <a:prstGeom prst="rect">
            <a:avLst/>
          </a:prstGeom>
          <a:noFill/>
        </p:spPr>
        <p:txBody>
          <a:bodyPr wrap="square" rtlCol="0">
            <a:spAutoFit/>
          </a:bodyPr>
          <a:lstStyle/>
          <a:p>
            <a:r>
              <a:rPr lang="es-CO" dirty="0"/>
              <a:t>Verbos regulares</a:t>
            </a:r>
          </a:p>
        </p:txBody>
      </p:sp>
      <p:sp>
        <p:nvSpPr>
          <p:cNvPr id="12" name="CuadroTexto 11">
            <a:extLst>
              <a:ext uri="{FF2B5EF4-FFF2-40B4-BE49-F238E27FC236}">
                <a16:creationId xmlns:a16="http://schemas.microsoft.com/office/drawing/2014/main" id="{6B9FF83E-F16F-43F1-B532-4788722E9E54}"/>
              </a:ext>
            </a:extLst>
          </p:cNvPr>
          <p:cNvSpPr txBox="1"/>
          <p:nvPr/>
        </p:nvSpPr>
        <p:spPr>
          <a:xfrm>
            <a:off x="5010635" y="1150419"/>
            <a:ext cx="3386825" cy="1261884"/>
          </a:xfrm>
          <a:prstGeom prst="rect">
            <a:avLst/>
          </a:prstGeom>
          <a:noFill/>
        </p:spPr>
        <p:txBody>
          <a:bodyPr wrap="square" rtlCol="0">
            <a:spAutoFit/>
          </a:bodyPr>
          <a:lstStyle/>
          <a:p>
            <a:pPr algn="ctr"/>
            <a:r>
              <a:rPr lang="es-CO" dirty="0"/>
              <a:t>Verbos irregulares</a:t>
            </a:r>
          </a:p>
          <a:p>
            <a:endParaRPr lang="es-CO" dirty="0"/>
          </a:p>
          <a:p>
            <a:r>
              <a:rPr lang="es-CO" sz="1200" dirty="0"/>
              <a:t>Son demasiados los verbos que se conjugan de manera irregular en PPS. Por ellos sólo se hace énfasis en dos, que son los que generan confusión</a:t>
            </a:r>
          </a:p>
        </p:txBody>
      </p:sp>
      <p:graphicFrame>
        <p:nvGraphicFramePr>
          <p:cNvPr id="13" name="Tabla 11">
            <a:extLst>
              <a:ext uri="{FF2B5EF4-FFF2-40B4-BE49-F238E27FC236}">
                <a16:creationId xmlns:a16="http://schemas.microsoft.com/office/drawing/2014/main" id="{236B8129-A988-4AA2-B5B2-1DDAC86F9E0F}"/>
              </a:ext>
            </a:extLst>
          </p:cNvPr>
          <p:cNvGraphicFramePr>
            <a:graphicFrameLocks noGrp="1"/>
          </p:cNvGraphicFramePr>
          <p:nvPr>
            <p:extLst>
              <p:ext uri="{D42A27DB-BD31-4B8C-83A1-F6EECF244321}">
                <p14:modId xmlns:p14="http://schemas.microsoft.com/office/powerpoint/2010/main" val="2299712294"/>
              </p:ext>
            </p:extLst>
          </p:nvPr>
        </p:nvGraphicFramePr>
        <p:xfrm>
          <a:off x="5493035" y="2452815"/>
          <a:ext cx="2318965" cy="1628130"/>
        </p:xfrm>
        <a:graphic>
          <a:graphicData uri="http://schemas.openxmlformats.org/drawingml/2006/table">
            <a:tbl>
              <a:tblPr firstRow="1" bandRow="1">
                <a:tableStyleId>{242A20BD-2505-46DF-82F6-A791D1CCFF51}</a:tableStyleId>
              </a:tblPr>
              <a:tblGrid>
                <a:gridCol w="989330">
                  <a:extLst>
                    <a:ext uri="{9D8B030D-6E8A-4147-A177-3AD203B41FA5}">
                      <a16:colId xmlns:a16="http://schemas.microsoft.com/office/drawing/2014/main" val="2197177314"/>
                    </a:ext>
                  </a:extLst>
                </a:gridCol>
                <a:gridCol w="652780">
                  <a:extLst>
                    <a:ext uri="{9D8B030D-6E8A-4147-A177-3AD203B41FA5}">
                      <a16:colId xmlns:a16="http://schemas.microsoft.com/office/drawing/2014/main" val="2263401544"/>
                    </a:ext>
                  </a:extLst>
                </a:gridCol>
                <a:gridCol w="676855">
                  <a:extLst>
                    <a:ext uri="{9D8B030D-6E8A-4147-A177-3AD203B41FA5}">
                      <a16:colId xmlns:a16="http://schemas.microsoft.com/office/drawing/2014/main" val="1393887607"/>
                    </a:ext>
                  </a:extLst>
                </a:gridCol>
              </a:tblGrid>
              <a:tr h="271355">
                <a:tc>
                  <a:txBody>
                    <a:bodyPr/>
                    <a:lstStyle/>
                    <a:p>
                      <a:pPr algn="ctr"/>
                      <a:endParaRPr lang="es-CO" sz="800" dirty="0"/>
                    </a:p>
                  </a:txBody>
                  <a:tcPr/>
                </a:tc>
                <a:tc>
                  <a:txBody>
                    <a:bodyPr/>
                    <a:lstStyle/>
                    <a:p>
                      <a:pPr algn="ctr"/>
                      <a:r>
                        <a:rPr lang="es-CO" sz="800" dirty="0"/>
                        <a:t>SER</a:t>
                      </a:r>
                    </a:p>
                  </a:txBody>
                  <a:tcPr/>
                </a:tc>
                <a:tc>
                  <a:txBody>
                    <a:bodyPr/>
                    <a:lstStyle/>
                    <a:p>
                      <a:pPr algn="ctr"/>
                      <a:r>
                        <a:rPr lang="es-CO" sz="800" dirty="0"/>
                        <a:t>IR</a:t>
                      </a:r>
                    </a:p>
                  </a:txBody>
                  <a:tcPr/>
                </a:tc>
                <a:extLst>
                  <a:ext uri="{0D108BD9-81ED-4DB2-BD59-A6C34878D82A}">
                    <a16:rowId xmlns:a16="http://schemas.microsoft.com/office/drawing/2014/main" val="3467035004"/>
                  </a:ext>
                </a:extLst>
              </a:tr>
              <a:tr h="271355">
                <a:tc>
                  <a:txBody>
                    <a:bodyPr/>
                    <a:lstStyle/>
                    <a:p>
                      <a:pPr algn="ctr"/>
                      <a:r>
                        <a:rPr lang="es-CO" sz="800" dirty="0"/>
                        <a:t>YO</a:t>
                      </a:r>
                    </a:p>
                  </a:txBody>
                  <a:tcPr/>
                </a:tc>
                <a:tc>
                  <a:txBody>
                    <a:bodyPr/>
                    <a:lstStyle/>
                    <a:p>
                      <a:pPr algn="ctr"/>
                      <a:r>
                        <a:rPr lang="es-CO" sz="800" dirty="0"/>
                        <a:t>FUI</a:t>
                      </a:r>
                    </a:p>
                  </a:txBody>
                  <a:tcPr/>
                </a:tc>
                <a:tc>
                  <a:txBody>
                    <a:bodyPr/>
                    <a:lstStyle/>
                    <a:p>
                      <a:pPr algn="ctr"/>
                      <a:r>
                        <a:rPr lang="es-CO" sz="800" dirty="0"/>
                        <a:t>FUI</a:t>
                      </a:r>
                    </a:p>
                  </a:txBody>
                  <a:tcPr/>
                </a:tc>
                <a:extLst>
                  <a:ext uri="{0D108BD9-81ED-4DB2-BD59-A6C34878D82A}">
                    <a16:rowId xmlns:a16="http://schemas.microsoft.com/office/drawing/2014/main" val="3607126460"/>
                  </a:ext>
                </a:extLst>
              </a:tr>
              <a:tr h="271355">
                <a:tc>
                  <a:txBody>
                    <a:bodyPr/>
                    <a:lstStyle/>
                    <a:p>
                      <a:pPr algn="ctr"/>
                      <a:r>
                        <a:rPr lang="es-CO" sz="800" dirty="0"/>
                        <a:t>TÚ</a:t>
                      </a:r>
                    </a:p>
                  </a:txBody>
                  <a:tcPr/>
                </a:tc>
                <a:tc>
                  <a:txBody>
                    <a:bodyPr/>
                    <a:lstStyle/>
                    <a:p>
                      <a:pPr algn="ctr"/>
                      <a:r>
                        <a:rPr lang="es-CO" sz="800" dirty="0"/>
                        <a:t>FUISTE</a:t>
                      </a:r>
                    </a:p>
                  </a:txBody>
                  <a:tcPr/>
                </a:tc>
                <a:tc>
                  <a:txBody>
                    <a:bodyPr/>
                    <a:lstStyle/>
                    <a:p>
                      <a:pPr algn="ctr"/>
                      <a:r>
                        <a:rPr lang="es-CO" sz="800" dirty="0"/>
                        <a:t>FUISTE</a:t>
                      </a:r>
                    </a:p>
                  </a:txBody>
                  <a:tcPr/>
                </a:tc>
                <a:extLst>
                  <a:ext uri="{0D108BD9-81ED-4DB2-BD59-A6C34878D82A}">
                    <a16:rowId xmlns:a16="http://schemas.microsoft.com/office/drawing/2014/main" val="3376246714"/>
                  </a:ext>
                </a:extLst>
              </a:tr>
              <a:tr h="271355">
                <a:tc>
                  <a:txBody>
                    <a:bodyPr/>
                    <a:lstStyle/>
                    <a:p>
                      <a:pPr algn="ctr"/>
                      <a:r>
                        <a:rPr lang="es-CO" sz="800" dirty="0"/>
                        <a:t>EL/ELLA/USTED</a:t>
                      </a:r>
                    </a:p>
                  </a:txBody>
                  <a:tcPr/>
                </a:tc>
                <a:tc>
                  <a:txBody>
                    <a:bodyPr/>
                    <a:lstStyle/>
                    <a:p>
                      <a:pPr algn="ctr"/>
                      <a:r>
                        <a:rPr lang="es-CO" sz="800" dirty="0"/>
                        <a:t>FUE</a:t>
                      </a:r>
                    </a:p>
                  </a:txBody>
                  <a:tcPr/>
                </a:tc>
                <a:tc>
                  <a:txBody>
                    <a:bodyPr/>
                    <a:lstStyle/>
                    <a:p>
                      <a:pPr algn="ctr"/>
                      <a:r>
                        <a:rPr lang="es-CO" sz="800" dirty="0"/>
                        <a:t>FUE</a:t>
                      </a:r>
                    </a:p>
                  </a:txBody>
                  <a:tcPr/>
                </a:tc>
                <a:extLst>
                  <a:ext uri="{0D108BD9-81ED-4DB2-BD59-A6C34878D82A}">
                    <a16:rowId xmlns:a16="http://schemas.microsoft.com/office/drawing/2014/main" val="3098171418"/>
                  </a:ext>
                </a:extLst>
              </a:tr>
              <a:tr h="271355">
                <a:tc>
                  <a:txBody>
                    <a:bodyPr/>
                    <a:lstStyle/>
                    <a:p>
                      <a:pPr algn="ctr"/>
                      <a:r>
                        <a:rPr lang="es-CO" sz="800" dirty="0"/>
                        <a:t>NOSOTROS/AS</a:t>
                      </a:r>
                    </a:p>
                  </a:txBody>
                  <a:tcPr/>
                </a:tc>
                <a:tc>
                  <a:txBody>
                    <a:bodyPr/>
                    <a:lstStyle/>
                    <a:p>
                      <a:pPr algn="ctr"/>
                      <a:r>
                        <a:rPr lang="es-CO" sz="800" dirty="0"/>
                        <a:t>FUIMOS</a:t>
                      </a:r>
                    </a:p>
                  </a:txBody>
                  <a:tcPr/>
                </a:tc>
                <a:tc>
                  <a:txBody>
                    <a:bodyPr/>
                    <a:lstStyle/>
                    <a:p>
                      <a:pPr algn="ctr"/>
                      <a:r>
                        <a:rPr lang="es-CO" sz="800" dirty="0"/>
                        <a:t>FUIMOS</a:t>
                      </a:r>
                    </a:p>
                  </a:txBody>
                  <a:tcPr/>
                </a:tc>
                <a:extLst>
                  <a:ext uri="{0D108BD9-81ED-4DB2-BD59-A6C34878D82A}">
                    <a16:rowId xmlns:a16="http://schemas.microsoft.com/office/drawing/2014/main" val="2065372964"/>
                  </a:ext>
                </a:extLst>
              </a:tr>
              <a:tr h="271355">
                <a:tc>
                  <a:txBody>
                    <a:bodyPr/>
                    <a:lstStyle/>
                    <a:p>
                      <a:pPr algn="ctr"/>
                      <a:r>
                        <a:rPr lang="es-CO" sz="800" dirty="0"/>
                        <a:t>ELLOS/ELLAS</a:t>
                      </a:r>
                    </a:p>
                  </a:txBody>
                  <a:tcPr/>
                </a:tc>
                <a:tc>
                  <a:txBody>
                    <a:bodyPr/>
                    <a:lstStyle/>
                    <a:p>
                      <a:pPr algn="ctr"/>
                      <a:r>
                        <a:rPr lang="es-CO" sz="800" dirty="0"/>
                        <a:t>FUERON</a:t>
                      </a:r>
                    </a:p>
                  </a:txBody>
                  <a:tcPr/>
                </a:tc>
                <a:tc>
                  <a:txBody>
                    <a:bodyPr/>
                    <a:lstStyle/>
                    <a:p>
                      <a:pPr algn="ctr"/>
                      <a:r>
                        <a:rPr lang="es-CO" sz="800" dirty="0"/>
                        <a:t>FUERON</a:t>
                      </a:r>
                    </a:p>
                  </a:txBody>
                  <a:tcPr/>
                </a:tc>
                <a:extLst>
                  <a:ext uri="{0D108BD9-81ED-4DB2-BD59-A6C34878D82A}">
                    <a16:rowId xmlns:a16="http://schemas.microsoft.com/office/drawing/2014/main" val="315762392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par>
                                <p:cTn id="14" presetID="21"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7" name="Google Shape;297;p25"/>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
        <p:nvSpPr>
          <p:cNvPr id="4" name="CuadroTexto 3">
            <a:extLst>
              <a:ext uri="{FF2B5EF4-FFF2-40B4-BE49-F238E27FC236}">
                <a16:creationId xmlns:a16="http://schemas.microsoft.com/office/drawing/2014/main" id="{7BA7FEEF-B172-46F8-837E-C0D1523F72C3}"/>
              </a:ext>
            </a:extLst>
          </p:cNvPr>
          <p:cNvSpPr txBox="1"/>
          <p:nvPr/>
        </p:nvSpPr>
        <p:spPr>
          <a:xfrm>
            <a:off x="2052000" y="2807218"/>
            <a:ext cx="5644800" cy="1600438"/>
          </a:xfrm>
          <a:prstGeom prst="rect">
            <a:avLst/>
          </a:prstGeom>
          <a:noFill/>
        </p:spPr>
        <p:txBody>
          <a:bodyPr wrap="square" rtlCol="0">
            <a:spAutoFit/>
          </a:bodyPr>
          <a:lstStyle/>
          <a:p>
            <a:r>
              <a:rPr lang="es-MX" dirty="0"/>
              <a:t>Si el PI (tiempo visto anteriormente) presenta una sucesión de eventos de manera NO concatenada, el PPS lo hace de manera concatenada.  </a:t>
            </a:r>
          </a:p>
          <a:p>
            <a:endParaRPr lang="es-MX" dirty="0"/>
          </a:p>
          <a:p>
            <a:r>
              <a:rPr lang="es-MX" dirty="0"/>
              <a:t>Cuando existe sucesión de verbos en PPS se sugiere el orden en que tienen lugar los eventos que se articulan entre sí. Por esta razón, el PPS se utiliza para dar agilidad a las narraciones</a:t>
            </a:r>
            <a:endParaRPr lang="es-CO" dirty="0"/>
          </a:p>
        </p:txBody>
      </p:sp>
      <p:sp>
        <p:nvSpPr>
          <p:cNvPr id="5" name="CuadroTexto 4">
            <a:extLst>
              <a:ext uri="{FF2B5EF4-FFF2-40B4-BE49-F238E27FC236}">
                <a16:creationId xmlns:a16="http://schemas.microsoft.com/office/drawing/2014/main" id="{3C2767DF-8D09-4779-B184-34DB67A8D2B5}"/>
              </a:ext>
            </a:extLst>
          </p:cNvPr>
          <p:cNvSpPr txBox="1"/>
          <p:nvPr/>
        </p:nvSpPr>
        <p:spPr>
          <a:xfrm>
            <a:off x="2052000" y="962205"/>
            <a:ext cx="5263200" cy="1600438"/>
          </a:xfrm>
          <a:prstGeom prst="rect">
            <a:avLst/>
          </a:prstGeom>
          <a:noFill/>
        </p:spPr>
        <p:txBody>
          <a:bodyPr wrap="square" rtlCol="0">
            <a:spAutoFit/>
          </a:bodyPr>
          <a:lstStyle/>
          <a:p>
            <a:r>
              <a:rPr lang="es-MX" dirty="0"/>
              <a:t>Analizamos la siguiente frase…</a:t>
            </a:r>
          </a:p>
          <a:p>
            <a:endParaRPr lang="es-MX" dirty="0"/>
          </a:p>
          <a:p>
            <a:r>
              <a:rPr lang="es-MX" i="1" u="sng" dirty="0"/>
              <a:t>Observó</a:t>
            </a:r>
            <a:r>
              <a:rPr lang="es-MX" i="1" dirty="0"/>
              <a:t> a su alrededor, </a:t>
            </a:r>
            <a:r>
              <a:rPr lang="es-MX" i="1" u="sng" dirty="0"/>
              <a:t>cerró</a:t>
            </a:r>
            <a:r>
              <a:rPr lang="es-MX" i="1" dirty="0"/>
              <a:t> la puerta del cuerpo, </a:t>
            </a:r>
            <a:r>
              <a:rPr lang="es-MX" i="1" u="sng" dirty="0"/>
              <a:t>prendió</a:t>
            </a:r>
            <a:r>
              <a:rPr lang="es-MX" i="1" dirty="0"/>
              <a:t> el radio y se olvidó del mundo</a:t>
            </a:r>
          </a:p>
          <a:p>
            <a:endParaRPr lang="es-MX" dirty="0"/>
          </a:p>
          <a:p>
            <a:r>
              <a:rPr lang="es-MX" dirty="0"/>
              <a:t>¿Qué características perciben sobre la sucesión de hechos anterior?</a:t>
            </a:r>
            <a:endParaRPr lang="es-CO" dirty="0"/>
          </a:p>
        </p:txBody>
      </p:sp>
    </p:spTree>
    <p:extLst>
      <p:ext uri="{BB962C8B-B14F-4D97-AF65-F5344CB8AC3E}">
        <p14:creationId xmlns:p14="http://schemas.microsoft.com/office/powerpoint/2010/main" val="4267543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2" name="CuadroTexto 1">
            <a:extLst>
              <a:ext uri="{FF2B5EF4-FFF2-40B4-BE49-F238E27FC236}">
                <a16:creationId xmlns:a16="http://schemas.microsoft.com/office/drawing/2014/main" id="{F13EB30B-90CD-45DA-ACF6-D0A6BEF617F4}"/>
              </a:ext>
            </a:extLst>
          </p:cNvPr>
          <p:cNvSpPr txBox="1"/>
          <p:nvPr/>
        </p:nvSpPr>
        <p:spPr>
          <a:xfrm>
            <a:off x="1390186" y="208156"/>
            <a:ext cx="5672254" cy="1384995"/>
          </a:xfrm>
          <a:prstGeom prst="rect">
            <a:avLst/>
          </a:prstGeom>
          <a:noFill/>
        </p:spPr>
        <p:txBody>
          <a:bodyPr wrap="square" rtlCol="0">
            <a:spAutoFit/>
          </a:bodyPr>
          <a:lstStyle/>
          <a:p>
            <a:endParaRPr lang="es-MX" dirty="0"/>
          </a:p>
          <a:p>
            <a:r>
              <a:rPr lang="es-MX" dirty="0"/>
              <a:t>Analicemos….</a:t>
            </a:r>
          </a:p>
          <a:p>
            <a:endParaRPr lang="es-MX" dirty="0"/>
          </a:p>
          <a:p>
            <a:r>
              <a:rPr lang="es-MX" i="1" u="sng" dirty="0"/>
              <a:t>Ayer</a:t>
            </a:r>
            <a:r>
              <a:rPr lang="es-MX" i="1" dirty="0"/>
              <a:t> </a:t>
            </a:r>
            <a:r>
              <a:rPr lang="es-MX" i="1" u="sng" dirty="0"/>
              <a:t>leí</a:t>
            </a:r>
            <a:r>
              <a:rPr lang="es-MX" i="1" dirty="0"/>
              <a:t> uno de los mejores libros de la literatura latinoamericana</a:t>
            </a:r>
          </a:p>
          <a:p>
            <a:endParaRPr lang="es-MX" dirty="0"/>
          </a:p>
          <a:p>
            <a:r>
              <a:rPr lang="es-MX" dirty="0"/>
              <a:t>¿Está finalizado el evento de </a:t>
            </a:r>
            <a:r>
              <a:rPr lang="es-MX" i="1" dirty="0"/>
              <a:t>leer?</a:t>
            </a:r>
            <a:r>
              <a:rPr lang="es-MX" dirty="0"/>
              <a:t>  </a:t>
            </a:r>
            <a:endParaRPr lang="es-CO" dirty="0"/>
          </a:p>
        </p:txBody>
      </p:sp>
      <p:sp>
        <p:nvSpPr>
          <p:cNvPr id="3" name="CuadroTexto 2">
            <a:extLst>
              <a:ext uri="{FF2B5EF4-FFF2-40B4-BE49-F238E27FC236}">
                <a16:creationId xmlns:a16="http://schemas.microsoft.com/office/drawing/2014/main" id="{4DF679FC-02BD-4082-A9F6-E92EEA6D049B}"/>
              </a:ext>
            </a:extLst>
          </p:cNvPr>
          <p:cNvSpPr txBox="1"/>
          <p:nvPr/>
        </p:nvSpPr>
        <p:spPr>
          <a:xfrm>
            <a:off x="1397620" y="1761893"/>
            <a:ext cx="5285677" cy="1815882"/>
          </a:xfrm>
          <a:prstGeom prst="rect">
            <a:avLst/>
          </a:prstGeom>
          <a:noFill/>
        </p:spPr>
        <p:txBody>
          <a:bodyPr wrap="square" rtlCol="0">
            <a:spAutoFit/>
          </a:bodyPr>
          <a:lstStyle/>
          <a:p>
            <a:r>
              <a:rPr lang="es-MX" dirty="0"/>
              <a:t>Una interpretación errónea sería pensar que el sujeto de la oración terminó de leer el libro. Lo adecuado sería pensar que la persona terminó la lectura de ese día en específico (x cantidad de páginas) y no la totalidad.</a:t>
            </a:r>
          </a:p>
          <a:p>
            <a:endParaRPr lang="es-MX" dirty="0"/>
          </a:p>
          <a:p>
            <a:r>
              <a:rPr lang="es-MX" dirty="0"/>
              <a:t>Los adverbios introducen aspectos temporales referidos al verbo conjugado en PPS. No obstante, esto no constituye un proceso de finalización</a:t>
            </a:r>
            <a:r>
              <a:rPr lang="es-CO" dirty="0"/>
              <a:t>.</a:t>
            </a:r>
          </a:p>
        </p:txBody>
      </p:sp>
      <p:sp>
        <p:nvSpPr>
          <p:cNvPr id="12" name="CuadroTexto 11">
            <a:extLst>
              <a:ext uri="{FF2B5EF4-FFF2-40B4-BE49-F238E27FC236}">
                <a16:creationId xmlns:a16="http://schemas.microsoft.com/office/drawing/2014/main" id="{DE976C3C-8DEC-4643-A9E0-354727C13825}"/>
              </a:ext>
            </a:extLst>
          </p:cNvPr>
          <p:cNvSpPr txBox="1"/>
          <p:nvPr/>
        </p:nvSpPr>
        <p:spPr>
          <a:xfrm>
            <a:off x="1397620" y="3822808"/>
            <a:ext cx="4742984" cy="738664"/>
          </a:xfrm>
          <a:prstGeom prst="rect">
            <a:avLst/>
          </a:prstGeom>
          <a:noFill/>
        </p:spPr>
        <p:txBody>
          <a:bodyPr wrap="square">
            <a:spAutoFit/>
          </a:bodyPr>
          <a:lstStyle/>
          <a:p>
            <a:r>
              <a:rPr lang="es-CO" dirty="0"/>
              <a:t>Analicemos…</a:t>
            </a:r>
          </a:p>
          <a:p>
            <a:endParaRPr lang="es-CO" dirty="0"/>
          </a:p>
          <a:p>
            <a:r>
              <a:rPr lang="es-CO" i="1" u="sng" dirty="0"/>
              <a:t>Ayer</a:t>
            </a:r>
            <a:r>
              <a:rPr lang="es-CO" i="1" dirty="0"/>
              <a:t> </a:t>
            </a:r>
            <a:r>
              <a:rPr lang="es-CO" i="1" u="sng" dirty="0"/>
              <a:t>pagué</a:t>
            </a:r>
            <a:r>
              <a:rPr lang="es-CO" i="1" dirty="0"/>
              <a:t> el plan de minutos y datos</a:t>
            </a:r>
            <a:endParaRPr lang="es-MX"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16" name="CuadroTexto 15">
            <a:extLst>
              <a:ext uri="{FF2B5EF4-FFF2-40B4-BE49-F238E27FC236}">
                <a16:creationId xmlns:a16="http://schemas.microsoft.com/office/drawing/2014/main" id="{98984814-1A4C-44F0-A988-17BDAFACC268}"/>
              </a:ext>
            </a:extLst>
          </p:cNvPr>
          <p:cNvSpPr txBox="1"/>
          <p:nvPr/>
        </p:nvSpPr>
        <p:spPr>
          <a:xfrm>
            <a:off x="2217600" y="760895"/>
            <a:ext cx="5284800" cy="954107"/>
          </a:xfrm>
          <a:prstGeom prst="rect">
            <a:avLst/>
          </a:prstGeom>
          <a:noFill/>
        </p:spPr>
        <p:txBody>
          <a:bodyPr wrap="square" rtlCol="0">
            <a:spAutoFit/>
          </a:bodyPr>
          <a:lstStyle/>
          <a:p>
            <a:endParaRPr lang="es-MX" dirty="0"/>
          </a:p>
          <a:p>
            <a:r>
              <a:rPr lang="es-MX" dirty="0"/>
              <a:t>Observa la frase….</a:t>
            </a:r>
          </a:p>
          <a:p>
            <a:endParaRPr lang="es-MX" dirty="0"/>
          </a:p>
          <a:p>
            <a:r>
              <a:rPr lang="es-MX" i="1" dirty="0"/>
              <a:t>Luisa a veces (jugaba / jugó) en el parque</a:t>
            </a:r>
          </a:p>
        </p:txBody>
      </p:sp>
      <p:sp>
        <p:nvSpPr>
          <p:cNvPr id="17" name="CuadroTexto 16">
            <a:extLst>
              <a:ext uri="{FF2B5EF4-FFF2-40B4-BE49-F238E27FC236}">
                <a16:creationId xmlns:a16="http://schemas.microsoft.com/office/drawing/2014/main" id="{8B6B1EB2-1F7C-4B8D-AA68-24BB1D4D8C01}"/>
              </a:ext>
            </a:extLst>
          </p:cNvPr>
          <p:cNvSpPr txBox="1"/>
          <p:nvPr/>
        </p:nvSpPr>
        <p:spPr>
          <a:xfrm>
            <a:off x="2217600" y="2044800"/>
            <a:ext cx="4824000" cy="1169551"/>
          </a:xfrm>
          <a:prstGeom prst="rect">
            <a:avLst/>
          </a:prstGeom>
          <a:noFill/>
        </p:spPr>
        <p:txBody>
          <a:bodyPr wrap="square" rtlCol="0">
            <a:spAutoFit/>
          </a:bodyPr>
          <a:lstStyle/>
          <a:p>
            <a:r>
              <a:rPr lang="es-MX" dirty="0"/>
              <a:t>Con la conjugación en PI (jugaba) se entiende que el evento se repite por un intervalo de tiempo desconocido. Mientras que la conjugación en PPS (jugó) no admite, por su forma, la repetición de eventos. Es decir, conjugar el verbo en PPS, para esta frase, sería un error</a:t>
            </a:r>
            <a:endParaRPr lang="es-CO" dirty="0"/>
          </a:p>
        </p:txBody>
      </p:sp>
      <p:sp>
        <p:nvSpPr>
          <p:cNvPr id="5" name="CuadroTexto 4">
            <a:extLst>
              <a:ext uri="{FF2B5EF4-FFF2-40B4-BE49-F238E27FC236}">
                <a16:creationId xmlns:a16="http://schemas.microsoft.com/office/drawing/2014/main" id="{CF236BB1-98C0-4588-B158-CDFF76592A2A}"/>
              </a:ext>
            </a:extLst>
          </p:cNvPr>
          <p:cNvSpPr txBox="1"/>
          <p:nvPr/>
        </p:nvSpPr>
        <p:spPr>
          <a:xfrm>
            <a:off x="2217600" y="3544149"/>
            <a:ext cx="5054400" cy="738664"/>
          </a:xfrm>
          <a:prstGeom prst="rect">
            <a:avLst/>
          </a:prstGeom>
          <a:noFill/>
        </p:spPr>
        <p:txBody>
          <a:bodyPr wrap="square">
            <a:spAutoFit/>
          </a:bodyPr>
          <a:lstStyle/>
          <a:p>
            <a:r>
              <a:rPr lang="es-MX" dirty="0"/>
              <a:t>Otra de las diferencias entre el PI y el PPS es que este último no se utiliza para denotar acciones repetidas, mientras que el PI sí.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4" name="CuadroTexto 3">
            <a:extLst>
              <a:ext uri="{FF2B5EF4-FFF2-40B4-BE49-F238E27FC236}">
                <a16:creationId xmlns:a16="http://schemas.microsoft.com/office/drawing/2014/main" id="{FDD82290-1D91-4834-8393-506842466573}"/>
              </a:ext>
            </a:extLst>
          </p:cNvPr>
          <p:cNvSpPr txBox="1"/>
          <p:nvPr/>
        </p:nvSpPr>
        <p:spPr>
          <a:xfrm>
            <a:off x="1728000" y="194400"/>
            <a:ext cx="5464800" cy="1815882"/>
          </a:xfrm>
          <a:prstGeom prst="rect">
            <a:avLst/>
          </a:prstGeom>
          <a:noFill/>
        </p:spPr>
        <p:txBody>
          <a:bodyPr wrap="square" rtlCol="0">
            <a:spAutoFit/>
          </a:bodyPr>
          <a:lstStyle/>
          <a:p>
            <a:r>
              <a:rPr lang="es-CO" dirty="0"/>
              <a:t>Dejando de lado el tema del PPS, analizamos la siguiente oración…</a:t>
            </a:r>
          </a:p>
          <a:p>
            <a:endParaRPr lang="es-CO" dirty="0"/>
          </a:p>
          <a:p>
            <a:r>
              <a:rPr lang="es-CO" i="1" dirty="0"/>
              <a:t>Estoy enfermo, no </a:t>
            </a:r>
            <a:r>
              <a:rPr lang="es-CO" i="1" u="sng" dirty="0"/>
              <a:t>he comido</a:t>
            </a:r>
            <a:r>
              <a:rPr lang="es-CO" i="1" dirty="0"/>
              <a:t> nada en todo el día.</a:t>
            </a:r>
          </a:p>
          <a:p>
            <a:endParaRPr lang="es-CO" dirty="0"/>
          </a:p>
          <a:p>
            <a:r>
              <a:rPr lang="es-CO" dirty="0"/>
              <a:t>¿Qué implicación semántica tiene la forma verbal subrayada?</a:t>
            </a:r>
          </a:p>
          <a:p>
            <a:r>
              <a:rPr lang="es-CO" dirty="0"/>
              <a:t>¿Qué diferencias tiene este tiempo verbal con los dos vistos anteriormente?</a:t>
            </a:r>
          </a:p>
        </p:txBody>
      </p:sp>
      <p:sp>
        <p:nvSpPr>
          <p:cNvPr id="5" name="CuadroTexto 4">
            <a:extLst>
              <a:ext uri="{FF2B5EF4-FFF2-40B4-BE49-F238E27FC236}">
                <a16:creationId xmlns:a16="http://schemas.microsoft.com/office/drawing/2014/main" id="{F645093F-FCC7-4084-9236-515F7004CED4}"/>
              </a:ext>
            </a:extLst>
          </p:cNvPr>
          <p:cNvSpPr txBox="1"/>
          <p:nvPr/>
        </p:nvSpPr>
        <p:spPr>
          <a:xfrm>
            <a:off x="1728000" y="2089350"/>
            <a:ext cx="5090400" cy="738664"/>
          </a:xfrm>
          <a:prstGeom prst="rect">
            <a:avLst/>
          </a:prstGeom>
          <a:noFill/>
        </p:spPr>
        <p:txBody>
          <a:bodyPr wrap="square" rtlCol="0">
            <a:spAutoFit/>
          </a:bodyPr>
          <a:lstStyle/>
          <a:p>
            <a:r>
              <a:rPr lang="es-CO" dirty="0"/>
              <a:t>La forma verbal </a:t>
            </a:r>
            <a:r>
              <a:rPr lang="es-CO" i="1" u="sng" dirty="0"/>
              <a:t>he comido</a:t>
            </a:r>
            <a:r>
              <a:rPr lang="es-CO" i="1" dirty="0"/>
              <a:t> </a:t>
            </a:r>
            <a:r>
              <a:rPr lang="es-CO" dirty="0"/>
              <a:t>expresa un evento terminado (no comer), el cual es consecuencia de un suceso en el presente, estar enfermo</a:t>
            </a:r>
          </a:p>
        </p:txBody>
      </p:sp>
      <p:sp>
        <p:nvSpPr>
          <p:cNvPr id="6" name="CuadroTexto 5">
            <a:extLst>
              <a:ext uri="{FF2B5EF4-FFF2-40B4-BE49-F238E27FC236}">
                <a16:creationId xmlns:a16="http://schemas.microsoft.com/office/drawing/2014/main" id="{6C73CBA4-E373-4097-9E5C-D3069B182D74}"/>
              </a:ext>
            </a:extLst>
          </p:cNvPr>
          <p:cNvSpPr txBox="1"/>
          <p:nvPr/>
        </p:nvSpPr>
        <p:spPr>
          <a:xfrm>
            <a:off x="1728000" y="2907082"/>
            <a:ext cx="5594400" cy="738664"/>
          </a:xfrm>
          <a:prstGeom prst="rect">
            <a:avLst/>
          </a:prstGeom>
          <a:noFill/>
        </p:spPr>
        <p:txBody>
          <a:bodyPr wrap="square" rtlCol="0">
            <a:spAutoFit/>
          </a:bodyPr>
          <a:lstStyle/>
          <a:p>
            <a:r>
              <a:rPr lang="es-CO" dirty="0"/>
              <a:t>Los dos tiempos explicados son pretéritos en todo el sentido de la palabra, mientras que </a:t>
            </a:r>
            <a:r>
              <a:rPr lang="es-CO" i="1" u="sng" dirty="0"/>
              <a:t>he comido</a:t>
            </a:r>
            <a:r>
              <a:rPr lang="es-CO" dirty="0"/>
              <a:t> expresa un pasado que tiene una relación directa con el presente </a:t>
            </a:r>
          </a:p>
        </p:txBody>
      </p:sp>
      <p:sp>
        <p:nvSpPr>
          <p:cNvPr id="7" name="Rectángulo: esquinas redondeadas 6">
            <a:extLst>
              <a:ext uri="{FF2B5EF4-FFF2-40B4-BE49-F238E27FC236}">
                <a16:creationId xmlns:a16="http://schemas.microsoft.com/office/drawing/2014/main" id="{672109FD-E9E7-45B2-87A2-F19C6A62076E}"/>
              </a:ext>
            </a:extLst>
          </p:cNvPr>
          <p:cNvSpPr/>
          <p:nvPr/>
        </p:nvSpPr>
        <p:spPr>
          <a:xfrm>
            <a:off x="1980000" y="3895200"/>
            <a:ext cx="5191200" cy="828000"/>
          </a:xfrm>
          <a:prstGeom prst="roundRect">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r>
              <a:rPr lang="es-CO" dirty="0"/>
              <a:t>PRETÉRITO PERFECTO COMPUESTO (PPC)</a:t>
            </a:r>
          </a:p>
          <a:p>
            <a:pPr algn="ctr"/>
            <a:r>
              <a:rPr lang="es-MX" b="0" i="0" dirty="0">
                <a:solidFill>
                  <a:srgbClr val="000000"/>
                </a:solidFill>
                <a:effectLst/>
                <a:latin typeface="ProximaNova"/>
              </a:rPr>
              <a:t>Se refiere a </a:t>
            </a:r>
            <a:r>
              <a:rPr lang="es-MX" dirty="0">
                <a:solidFill>
                  <a:srgbClr val="000000"/>
                </a:solidFill>
                <a:latin typeface="ProximaNova"/>
              </a:rPr>
              <a:t>eventos</a:t>
            </a:r>
            <a:r>
              <a:rPr lang="es-MX" b="0" i="0" dirty="0">
                <a:solidFill>
                  <a:srgbClr val="000000"/>
                </a:solidFill>
                <a:effectLst/>
                <a:latin typeface="ProximaNova"/>
              </a:rPr>
              <a:t> del pasado ya terminados, pero cuyos efectos aún tienen validez en el presente</a:t>
            </a:r>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95A7FA14-1D18-4383-B026-EF8ED6B408EA}"/>
              </a:ext>
            </a:extLst>
          </p:cNvPr>
          <p:cNvSpPr/>
          <p:nvPr/>
        </p:nvSpPr>
        <p:spPr>
          <a:xfrm>
            <a:off x="1809832" y="3857377"/>
            <a:ext cx="4930064" cy="664223"/>
          </a:xfrm>
          <a:prstGeom prst="roundRect">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lang="es-CO"/>
          </a:p>
        </p:txBody>
      </p:sp>
      <p:graphicFrame>
        <p:nvGraphicFramePr>
          <p:cNvPr id="10" name="Tabla 8">
            <a:extLst>
              <a:ext uri="{FF2B5EF4-FFF2-40B4-BE49-F238E27FC236}">
                <a16:creationId xmlns:a16="http://schemas.microsoft.com/office/drawing/2014/main" id="{AF0B0596-1689-4E62-841B-792CB4828680}"/>
              </a:ext>
            </a:extLst>
          </p:cNvPr>
          <p:cNvGraphicFramePr>
            <a:graphicFrameLocks noGrp="1"/>
          </p:cNvGraphicFramePr>
          <p:nvPr>
            <p:extLst>
              <p:ext uri="{D42A27DB-BD31-4B8C-83A1-F6EECF244321}">
                <p14:modId xmlns:p14="http://schemas.microsoft.com/office/powerpoint/2010/main" val="1925855456"/>
              </p:ext>
            </p:extLst>
          </p:nvPr>
        </p:nvGraphicFramePr>
        <p:xfrm>
          <a:off x="2059200" y="1682415"/>
          <a:ext cx="4481032" cy="1635642"/>
        </p:xfrm>
        <a:graphic>
          <a:graphicData uri="http://schemas.openxmlformats.org/drawingml/2006/table">
            <a:tbl>
              <a:tblPr firstRow="1" bandRow="1">
                <a:tableStyleId>{242A20BD-2505-46DF-82F6-A791D1CCFF51}</a:tableStyleId>
              </a:tblPr>
              <a:tblGrid>
                <a:gridCol w="1008000">
                  <a:extLst>
                    <a:ext uri="{9D8B030D-6E8A-4147-A177-3AD203B41FA5}">
                      <a16:colId xmlns:a16="http://schemas.microsoft.com/office/drawing/2014/main" val="3397871671"/>
                    </a:ext>
                  </a:extLst>
                </a:gridCol>
                <a:gridCol w="1137600">
                  <a:extLst>
                    <a:ext uri="{9D8B030D-6E8A-4147-A177-3AD203B41FA5}">
                      <a16:colId xmlns:a16="http://schemas.microsoft.com/office/drawing/2014/main" val="1326577731"/>
                    </a:ext>
                  </a:extLst>
                </a:gridCol>
                <a:gridCol w="1246032">
                  <a:extLst>
                    <a:ext uri="{9D8B030D-6E8A-4147-A177-3AD203B41FA5}">
                      <a16:colId xmlns:a16="http://schemas.microsoft.com/office/drawing/2014/main" val="2662296683"/>
                    </a:ext>
                  </a:extLst>
                </a:gridCol>
                <a:gridCol w="1089400">
                  <a:extLst>
                    <a:ext uri="{9D8B030D-6E8A-4147-A177-3AD203B41FA5}">
                      <a16:colId xmlns:a16="http://schemas.microsoft.com/office/drawing/2014/main" val="3689880253"/>
                    </a:ext>
                  </a:extLst>
                </a:gridCol>
              </a:tblGrid>
              <a:tr h="272607">
                <a:tc>
                  <a:txBody>
                    <a:bodyPr/>
                    <a:lstStyle/>
                    <a:p>
                      <a:pPr algn="ctr"/>
                      <a:endParaRPr lang="es-CO" sz="800" dirty="0"/>
                    </a:p>
                  </a:txBody>
                  <a:tcPr/>
                </a:tc>
                <a:tc>
                  <a:txBody>
                    <a:bodyPr/>
                    <a:lstStyle/>
                    <a:p>
                      <a:pPr algn="ctr"/>
                      <a:r>
                        <a:rPr lang="es-CO" sz="800" dirty="0"/>
                        <a:t>AR</a:t>
                      </a:r>
                    </a:p>
                  </a:txBody>
                  <a:tcPr/>
                </a:tc>
                <a:tc>
                  <a:txBody>
                    <a:bodyPr/>
                    <a:lstStyle/>
                    <a:p>
                      <a:pPr algn="ctr"/>
                      <a:r>
                        <a:rPr lang="es-CO" sz="800" dirty="0"/>
                        <a:t>ER</a:t>
                      </a:r>
                    </a:p>
                  </a:txBody>
                  <a:tcPr/>
                </a:tc>
                <a:tc>
                  <a:txBody>
                    <a:bodyPr/>
                    <a:lstStyle/>
                    <a:p>
                      <a:pPr algn="ctr"/>
                      <a:r>
                        <a:rPr lang="es-CO" sz="800" dirty="0"/>
                        <a:t>IR</a:t>
                      </a:r>
                    </a:p>
                  </a:txBody>
                  <a:tcPr/>
                </a:tc>
                <a:extLst>
                  <a:ext uri="{0D108BD9-81ED-4DB2-BD59-A6C34878D82A}">
                    <a16:rowId xmlns:a16="http://schemas.microsoft.com/office/drawing/2014/main" val="1251107968"/>
                  </a:ext>
                </a:extLst>
              </a:tr>
              <a:tr h="272607">
                <a:tc>
                  <a:txBody>
                    <a:bodyPr/>
                    <a:lstStyle/>
                    <a:p>
                      <a:pPr algn="ctr"/>
                      <a:r>
                        <a:rPr lang="es-CO" sz="800" dirty="0"/>
                        <a:t>YO</a:t>
                      </a:r>
                    </a:p>
                  </a:txBody>
                  <a:tcPr/>
                </a:tc>
                <a:tc>
                  <a:txBody>
                    <a:bodyPr/>
                    <a:lstStyle/>
                    <a:p>
                      <a:pPr algn="ctr"/>
                      <a:r>
                        <a:rPr lang="es-CO" sz="800" u="none" dirty="0"/>
                        <a:t>HE HABLADO</a:t>
                      </a:r>
                    </a:p>
                  </a:txBody>
                  <a:tcPr/>
                </a:tc>
                <a:tc>
                  <a:txBody>
                    <a:bodyPr/>
                    <a:lstStyle/>
                    <a:p>
                      <a:pPr algn="ctr"/>
                      <a:r>
                        <a:rPr lang="es-CO" sz="800" u="none" dirty="0"/>
                        <a:t>HE CORRIDO</a:t>
                      </a:r>
                    </a:p>
                  </a:txBody>
                  <a:tcPr/>
                </a:tc>
                <a:tc>
                  <a:txBody>
                    <a:bodyPr/>
                    <a:lstStyle/>
                    <a:p>
                      <a:pPr algn="ctr"/>
                      <a:r>
                        <a:rPr lang="es-CO" sz="800" u="none" dirty="0"/>
                        <a:t>HE PARTIDO</a:t>
                      </a:r>
                    </a:p>
                  </a:txBody>
                  <a:tcPr/>
                </a:tc>
                <a:extLst>
                  <a:ext uri="{0D108BD9-81ED-4DB2-BD59-A6C34878D82A}">
                    <a16:rowId xmlns:a16="http://schemas.microsoft.com/office/drawing/2014/main" val="3186165052"/>
                  </a:ext>
                </a:extLst>
              </a:tr>
              <a:tr h="272607">
                <a:tc>
                  <a:txBody>
                    <a:bodyPr/>
                    <a:lstStyle/>
                    <a:p>
                      <a:pPr algn="ctr"/>
                      <a:r>
                        <a:rPr lang="es-CO" sz="800" dirty="0"/>
                        <a:t>TÚ</a:t>
                      </a:r>
                    </a:p>
                  </a:txBody>
                  <a:tcPr/>
                </a:tc>
                <a:tc>
                  <a:txBody>
                    <a:bodyPr/>
                    <a:lstStyle/>
                    <a:p>
                      <a:pPr algn="ctr"/>
                      <a:r>
                        <a:rPr lang="es-CO" sz="800" u="none" dirty="0"/>
                        <a:t>HAS HABLADO</a:t>
                      </a:r>
                    </a:p>
                  </a:txBody>
                  <a:tcPr/>
                </a:tc>
                <a:tc>
                  <a:txBody>
                    <a:bodyPr/>
                    <a:lstStyle/>
                    <a:p>
                      <a:pPr algn="ctr"/>
                      <a:r>
                        <a:rPr lang="es-CO" sz="800" u="none" dirty="0"/>
                        <a:t>HAS CORRIDO</a:t>
                      </a:r>
                    </a:p>
                  </a:txBody>
                  <a:tcPr/>
                </a:tc>
                <a:tc>
                  <a:txBody>
                    <a:bodyPr/>
                    <a:lstStyle/>
                    <a:p>
                      <a:pPr algn="ctr"/>
                      <a:r>
                        <a:rPr lang="es-CO" sz="800" u="none" dirty="0"/>
                        <a:t>HAS PARTIDO</a:t>
                      </a:r>
                    </a:p>
                  </a:txBody>
                  <a:tcPr/>
                </a:tc>
                <a:extLst>
                  <a:ext uri="{0D108BD9-81ED-4DB2-BD59-A6C34878D82A}">
                    <a16:rowId xmlns:a16="http://schemas.microsoft.com/office/drawing/2014/main" val="1295806239"/>
                  </a:ext>
                </a:extLst>
              </a:tr>
              <a:tr h="272607">
                <a:tc>
                  <a:txBody>
                    <a:bodyPr/>
                    <a:lstStyle/>
                    <a:p>
                      <a:pPr algn="ctr"/>
                      <a:r>
                        <a:rPr lang="es-CO" sz="800" dirty="0"/>
                        <a:t>EL/ELLA/USTED</a:t>
                      </a:r>
                    </a:p>
                  </a:txBody>
                  <a:tcPr/>
                </a:tc>
                <a:tc>
                  <a:txBody>
                    <a:bodyPr/>
                    <a:lstStyle/>
                    <a:p>
                      <a:pPr algn="ctr"/>
                      <a:r>
                        <a:rPr lang="es-CO" sz="800" u="none" dirty="0"/>
                        <a:t>HA HABLADO</a:t>
                      </a:r>
                    </a:p>
                  </a:txBody>
                  <a:tcPr/>
                </a:tc>
                <a:tc>
                  <a:txBody>
                    <a:bodyPr/>
                    <a:lstStyle/>
                    <a:p>
                      <a:pPr algn="ctr"/>
                      <a:r>
                        <a:rPr lang="es-CO" sz="800" u="none" dirty="0"/>
                        <a:t>HA CORRIDO</a:t>
                      </a:r>
                    </a:p>
                  </a:txBody>
                  <a:tcPr/>
                </a:tc>
                <a:tc>
                  <a:txBody>
                    <a:bodyPr/>
                    <a:lstStyle/>
                    <a:p>
                      <a:pPr algn="ctr"/>
                      <a:r>
                        <a:rPr lang="es-CO" sz="800" u="none" dirty="0"/>
                        <a:t>HA PARTIDO</a:t>
                      </a:r>
                    </a:p>
                  </a:txBody>
                  <a:tcPr/>
                </a:tc>
                <a:extLst>
                  <a:ext uri="{0D108BD9-81ED-4DB2-BD59-A6C34878D82A}">
                    <a16:rowId xmlns:a16="http://schemas.microsoft.com/office/drawing/2014/main" val="2250201875"/>
                  </a:ext>
                </a:extLst>
              </a:tr>
              <a:tr h="272607">
                <a:tc>
                  <a:txBody>
                    <a:bodyPr/>
                    <a:lstStyle/>
                    <a:p>
                      <a:pPr algn="ctr"/>
                      <a:r>
                        <a:rPr lang="es-CO" sz="800" dirty="0"/>
                        <a:t>NOSOTROS/AS</a:t>
                      </a:r>
                    </a:p>
                  </a:txBody>
                  <a:tcPr/>
                </a:tc>
                <a:tc>
                  <a:txBody>
                    <a:bodyPr/>
                    <a:lstStyle/>
                    <a:p>
                      <a:pPr algn="ctr"/>
                      <a:r>
                        <a:rPr lang="es-CO" sz="800" u="none" dirty="0"/>
                        <a:t>HEMOS HABLADO</a:t>
                      </a:r>
                    </a:p>
                  </a:txBody>
                  <a:tcPr/>
                </a:tc>
                <a:tc>
                  <a:txBody>
                    <a:bodyPr/>
                    <a:lstStyle/>
                    <a:p>
                      <a:pPr algn="ctr"/>
                      <a:r>
                        <a:rPr lang="es-CO" sz="800" u="none" dirty="0"/>
                        <a:t>HEMOS CORRIDO</a:t>
                      </a:r>
                    </a:p>
                  </a:txBody>
                  <a:tcPr/>
                </a:tc>
                <a:tc>
                  <a:txBody>
                    <a:bodyPr/>
                    <a:lstStyle/>
                    <a:p>
                      <a:pPr algn="ctr"/>
                      <a:r>
                        <a:rPr lang="es-CO" sz="800" u="none" dirty="0"/>
                        <a:t>HEMOS PARTIDO</a:t>
                      </a:r>
                    </a:p>
                  </a:txBody>
                  <a:tcPr/>
                </a:tc>
                <a:extLst>
                  <a:ext uri="{0D108BD9-81ED-4DB2-BD59-A6C34878D82A}">
                    <a16:rowId xmlns:a16="http://schemas.microsoft.com/office/drawing/2014/main" val="4294469786"/>
                  </a:ext>
                </a:extLst>
              </a:tr>
              <a:tr h="272607">
                <a:tc>
                  <a:txBody>
                    <a:bodyPr/>
                    <a:lstStyle/>
                    <a:p>
                      <a:pPr algn="ctr"/>
                      <a:r>
                        <a:rPr lang="es-CO" sz="800" dirty="0"/>
                        <a:t>ELLOS/ELLAS</a:t>
                      </a:r>
                    </a:p>
                  </a:txBody>
                  <a:tcPr/>
                </a:tc>
                <a:tc>
                  <a:txBody>
                    <a:bodyPr/>
                    <a:lstStyle/>
                    <a:p>
                      <a:pPr algn="ctr"/>
                      <a:r>
                        <a:rPr lang="es-CO" sz="800" u="none" dirty="0"/>
                        <a:t>HAN HABLADO</a:t>
                      </a:r>
                    </a:p>
                  </a:txBody>
                  <a:tcPr/>
                </a:tc>
                <a:tc>
                  <a:txBody>
                    <a:bodyPr/>
                    <a:lstStyle/>
                    <a:p>
                      <a:pPr algn="ctr"/>
                      <a:r>
                        <a:rPr lang="es-CO" sz="800" u="none" dirty="0"/>
                        <a:t>HAN CORRIDO</a:t>
                      </a:r>
                    </a:p>
                  </a:txBody>
                  <a:tcPr/>
                </a:tc>
                <a:tc>
                  <a:txBody>
                    <a:bodyPr/>
                    <a:lstStyle/>
                    <a:p>
                      <a:pPr algn="ctr"/>
                      <a:r>
                        <a:rPr lang="es-CO" sz="800" u="none" dirty="0"/>
                        <a:t>HAN PARTIDO</a:t>
                      </a:r>
                    </a:p>
                  </a:txBody>
                  <a:tcPr/>
                </a:tc>
                <a:extLst>
                  <a:ext uri="{0D108BD9-81ED-4DB2-BD59-A6C34878D82A}">
                    <a16:rowId xmlns:a16="http://schemas.microsoft.com/office/drawing/2014/main" val="4161457466"/>
                  </a:ext>
                </a:extLst>
              </a:tr>
            </a:tbl>
          </a:graphicData>
        </a:graphic>
      </p:graphicFrame>
      <p:sp>
        <p:nvSpPr>
          <p:cNvPr id="2" name="CuadroTexto 1">
            <a:extLst>
              <a:ext uri="{FF2B5EF4-FFF2-40B4-BE49-F238E27FC236}">
                <a16:creationId xmlns:a16="http://schemas.microsoft.com/office/drawing/2014/main" id="{BDE82E96-1E56-4403-A2DA-123BCD4E0D3C}"/>
              </a:ext>
            </a:extLst>
          </p:cNvPr>
          <p:cNvSpPr txBox="1"/>
          <p:nvPr/>
        </p:nvSpPr>
        <p:spPr>
          <a:xfrm>
            <a:off x="2240516" y="747266"/>
            <a:ext cx="4348800" cy="307777"/>
          </a:xfrm>
          <a:prstGeom prst="rect">
            <a:avLst/>
          </a:prstGeom>
          <a:noFill/>
        </p:spPr>
        <p:txBody>
          <a:bodyPr wrap="square" rtlCol="0">
            <a:spAutoFit/>
          </a:bodyPr>
          <a:lstStyle/>
          <a:p>
            <a:r>
              <a:rPr lang="es-CO" dirty="0"/>
              <a:t>TERMINACIONES DE LOS VERBOS EN PPC</a:t>
            </a:r>
          </a:p>
        </p:txBody>
      </p:sp>
      <p:sp>
        <p:nvSpPr>
          <p:cNvPr id="3" name="CuadroTexto 2">
            <a:extLst>
              <a:ext uri="{FF2B5EF4-FFF2-40B4-BE49-F238E27FC236}">
                <a16:creationId xmlns:a16="http://schemas.microsoft.com/office/drawing/2014/main" id="{D6C7BA5A-745F-4CB9-BB70-67B1273ABFFC}"/>
              </a:ext>
            </a:extLst>
          </p:cNvPr>
          <p:cNvSpPr txBox="1"/>
          <p:nvPr/>
        </p:nvSpPr>
        <p:spPr>
          <a:xfrm>
            <a:off x="3592800" y="3549600"/>
            <a:ext cx="1843200" cy="307777"/>
          </a:xfrm>
          <a:prstGeom prst="rect">
            <a:avLst/>
          </a:prstGeom>
          <a:noFill/>
        </p:spPr>
        <p:txBody>
          <a:bodyPr wrap="square" rtlCol="0">
            <a:spAutoFit/>
          </a:bodyPr>
          <a:lstStyle/>
          <a:p>
            <a:r>
              <a:rPr lang="es-CO" dirty="0"/>
              <a:t>El PPC se forma así: </a:t>
            </a:r>
          </a:p>
        </p:txBody>
      </p:sp>
      <p:sp>
        <p:nvSpPr>
          <p:cNvPr id="4" name="CuadroTexto 3">
            <a:extLst>
              <a:ext uri="{FF2B5EF4-FFF2-40B4-BE49-F238E27FC236}">
                <a16:creationId xmlns:a16="http://schemas.microsoft.com/office/drawing/2014/main" id="{0DB52A8C-7E18-4485-8317-7EE44FC76BA8}"/>
              </a:ext>
            </a:extLst>
          </p:cNvPr>
          <p:cNvSpPr txBox="1"/>
          <p:nvPr/>
        </p:nvSpPr>
        <p:spPr>
          <a:xfrm>
            <a:off x="2104026" y="4031829"/>
            <a:ext cx="4930064" cy="307777"/>
          </a:xfrm>
          <a:prstGeom prst="rect">
            <a:avLst/>
          </a:prstGeom>
          <a:noFill/>
        </p:spPr>
        <p:txBody>
          <a:bodyPr wrap="square" rtlCol="0">
            <a:spAutoFit/>
          </a:bodyPr>
          <a:lstStyle/>
          <a:p>
            <a:r>
              <a:rPr lang="es-CO" dirty="0"/>
              <a:t>Presente del verbo haber             Pasado participio </a:t>
            </a:r>
          </a:p>
        </p:txBody>
      </p:sp>
      <p:sp>
        <p:nvSpPr>
          <p:cNvPr id="5" name="Signo más 4">
            <a:extLst>
              <a:ext uri="{FF2B5EF4-FFF2-40B4-BE49-F238E27FC236}">
                <a16:creationId xmlns:a16="http://schemas.microsoft.com/office/drawing/2014/main" id="{C59EE2A7-F9C0-40CE-B0A9-6AAC373CE814}"/>
              </a:ext>
            </a:extLst>
          </p:cNvPr>
          <p:cNvSpPr/>
          <p:nvPr/>
        </p:nvSpPr>
        <p:spPr>
          <a:xfrm>
            <a:off x="4393316" y="4031829"/>
            <a:ext cx="308284" cy="307777"/>
          </a:xfrm>
          <a:prstGeom prst="mathPlu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CO"/>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2" name="CuadroTexto 1">
            <a:extLst>
              <a:ext uri="{FF2B5EF4-FFF2-40B4-BE49-F238E27FC236}">
                <a16:creationId xmlns:a16="http://schemas.microsoft.com/office/drawing/2014/main" id="{19DF59E1-720F-4182-8EA2-5B1FB7B4B0F6}"/>
              </a:ext>
            </a:extLst>
          </p:cNvPr>
          <p:cNvSpPr txBox="1"/>
          <p:nvPr/>
        </p:nvSpPr>
        <p:spPr>
          <a:xfrm>
            <a:off x="1292400" y="2483443"/>
            <a:ext cx="5788800" cy="523220"/>
          </a:xfrm>
          <a:prstGeom prst="rect">
            <a:avLst/>
          </a:prstGeom>
          <a:noFill/>
        </p:spPr>
        <p:txBody>
          <a:bodyPr wrap="square" rtlCol="0">
            <a:spAutoFit/>
          </a:bodyPr>
          <a:lstStyle/>
          <a:p>
            <a:r>
              <a:rPr lang="es-CO" dirty="0"/>
              <a:t>Al estar vinculado con el presente, el PPC tiene una </a:t>
            </a:r>
            <a:r>
              <a:rPr lang="es-CO" dirty="0">
                <a:highlight>
                  <a:srgbClr val="FFFF00"/>
                </a:highlight>
              </a:rPr>
              <a:t>presuposición de existencia.</a:t>
            </a:r>
          </a:p>
        </p:txBody>
      </p:sp>
      <p:sp>
        <p:nvSpPr>
          <p:cNvPr id="3" name="CuadroTexto 2">
            <a:extLst>
              <a:ext uri="{FF2B5EF4-FFF2-40B4-BE49-F238E27FC236}">
                <a16:creationId xmlns:a16="http://schemas.microsoft.com/office/drawing/2014/main" id="{D42CCEA6-E4DB-4158-8C17-F9471588F95D}"/>
              </a:ext>
            </a:extLst>
          </p:cNvPr>
          <p:cNvSpPr txBox="1"/>
          <p:nvPr/>
        </p:nvSpPr>
        <p:spPr>
          <a:xfrm>
            <a:off x="1303200" y="482505"/>
            <a:ext cx="5832000" cy="738664"/>
          </a:xfrm>
          <a:prstGeom prst="rect">
            <a:avLst/>
          </a:prstGeom>
          <a:noFill/>
        </p:spPr>
        <p:txBody>
          <a:bodyPr wrap="square" rtlCol="0">
            <a:spAutoFit/>
          </a:bodyPr>
          <a:lstStyle/>
          <a:p>
            <a:r>
              <a:rPr lang="es-CO" dirty="0"/>
              <a:t>Analicemos la siguiente frase…</a:t>
            </a:r>
          </a:p>
          <a:p>
            <a:endParaRPr lang="es-CO" dirty="0"/>
          </a:p>
          <a:p>
            <a:r>
              <a:rPr lang="es-CO" i="1" dirty="0"/>
              <a:t>Arturo </a:t>
            </a:r>
            <a:r>
              <a:rPr lang="es-CO" i="1" u="sng" dirty="0"/>
              <a:t>ha estado</a:t>
            </a:r>
            <a:r>
              <a:rPr lang="es-CO" i="1" dirty="0"/>
              <a:t> tres meses en Medellín</a:t>
            </a:r>
          </a:p>
        </p:txBody>
      </p:sp>
      <p:sp>
        <p:nvSpPr>
          <p:cNvPr id="4" name="CuadroTexto 3">
            <a:extLst>
              <a:ext uri="{FF2B5EF4-FFF2-40B4-BE49-F238E27FC236}">
                <a16:creationId xmlns:a16="http://schemas.microsoft.com/office/drawing/2014/main" id="{2129E2DD-6C12-4279-BFAD-26FF008E27AD}"/>
              </a:ext>
            </a:extLst>
          </p:cNvPr>
          <p:cNvSpPr txBox="1"/>
          <p:nvPr/>
        </p:nvSpPr>
        <p:spPr>
          <a:xfrm>
            <a:off x="1303200" y="1360800"/>
            <a:ext cx="5896800" cy="954107"/>
          </a:xfrm>
          <a:prstGeom prst="rect">
            <a:avLst/>
          </a:prstGeom>
          <a:noFill/>
        </p:spPr>
        <p:txBody>
          <a:bodyPr wrap="square" rtlCol="0">
            <a:spAutoFit/>
          </a:bodyPr>
          <a:lstStyle/>
          <a:p>
            <a:r>
              <a:rPr lang="es-CO" dirty="0"/>
              <a:t>La conjugación subrayada permite inferir que Arturo está vivo. En cambio, esta inferencia no se obtiene de la oración:</a:t>
            </a:r>
          </a:p>
          <a:p>
            <a:endParaRPr lang="es-CO" dirty="0"/>
          </a:p>
          <a:p>
            <a:r>
              <a:rPr lang="es-CO" i="1" dirty="0"/>
              <a:t>Arturo </a:t>
            </a:r>
            <a:r>
              <a:rPr lang="es-CO" i="1" u="sng" dirty="0"/>
              <a:t>estuvo</a:t>
            </a:r>
            <a:r>
              <a:rPr lang="es-CO" i="1" dirty="0"/>
              <a:t> tres meses en Medellín</a:t>
            </a:r>
          </a:p>
        </p:txBody>
      </p:sp>
      <p:sp>
        <p:nvSpPr>
          <p:cNvPr id="5" name="CuadroTexto 4">
            <a:extLst>
              <a:ext uri="{FF2B5EF4-FFF2-40B4-BE49-F238E27FC236}">
                <a16:creationId xmlns:a16="http://schemas.microsoft.com/office/drawing/2014/main" id="{5302BFFB-B2F1-4546-9F36-9CF90628B897}"/>
              </a:ext>
            </a:extLst>
          </p:cNvPr>
          <p:cNvSpPr txBox="1"/>
          <p:nvPr/>
        </p:nvSpPr>
        <p:spPr>
          <a:xfrm>
            <a:off x="1303200" y="3376800"/>
            <a:ext cx="5594400" cy="1384995"/>
          </a:xfrm>
          <a:prstGeom prst="rect">
            <a:avLst/>
          </a:prstGeom>
          <a:noFill/>
        </p:spPr>
        <p:txBody>
          <a:bodyPr wrap="square" rtlCol="0">
            <a:spAutoFit/>
          </a:bodyPr>
          <a:lstStyle/>
          <a:p>
            <a:r>
              <a:rPr lang="es-CO" dirty="0"/>
              <a:t>Ahora, revisamos la frase…</a:t>
            </a:r>
          </a:p>
          <a:p>
            <a:endParaRPr lang="es-CO" dirty="0"/>
          </a:p>
          <a:p>
            <a:r>
              <a:rPr lang="es-CO" i="1" dirty="0"/>
              <a:t>Maradona </a:t>
            </a:r>
            <a:r>
              <a:rPr lang="es-CO" i="1" u="sng" dirty="0"/>
              <a:t>ha sido</a:t>
            </a:r>
            <a:r>
              <a:rPr lang="es-CO" i="1" dirty="0"/>
              <a:t> el mejor futbolista argentino de la historia</a:t>
            </a:r>
          </a:p>
          <a:p>
            <a:endParaRPr lang="es-CO" dirty="0"/>
          </a:p>
          <a:p>
            <a:r>
              <a:rPr lang="es-CO" dirty="0"/>
              <a:t>Si la presuposición de existencia está directamente relacionada con el PPC, ¿por qué no funciona en este caso específico?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4"/>
          <p:cNvSpPr txBox="1">
            <a:spLocks noGrp="1"/>
          </p:cNvSpPr>
          <p:nvPr>
            <p:ph type="title"/>
          </p:nvPr>
        </p:nvSpPr>
        <p:spPr>
          <a:xfrm>
            <a:off x="2403074" y="547200"/>
            <a:ext cx="5275500" cy="43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MX" sz="1600" dirty="0">
                <a:solidFill>
                  <a:schemeClr val="tx1"/>
                </a:solidFill>
                <a:latin typeface="+mj-lt"/>
                <a:cs typeface="Times New Roman" panose="02020603050405020304" pitchFamily="18" charset="0"/>
              </a:rPr>
              <a:t>PARA ANALIZAR…</a:t>
            </a:r>
            <a:br>
              <a:rPr lang="es-MX" sz="1600" dirty="0">
                <a:solidFill>
                  <a:schemeClr val="tx1"/>
                </a:solidFill>
                <a:latin typeface="+mj-lt"/>
                <a:cs typeface="Times New Roman" panose="02020603050405020304" pitchFamily="18" charset="0"/>
              </a:rPr>
            </a:br>
            <a:br>
              <a:rPr lang="es-MX" sz="1600" dirty="0">
                <a:solidFill>
                  <a:schemeClr val="tx1"/>
                </a:solidFill>
                <a:latin typeface="+mj-lt"/>
                <a:cs typeface="Times New Roman" panose="02020603050405020304" pitchFamily="18" charset="0"/>
              </a:rPr>
            </a:br>
            <a:r>
              <a:rPr lang="es-MX" sz="1300" i="1" dirty="0">
                <a:solidFill>
                  <a:schemeClr val="tx1"/>
                </a:solidFill>
                <a:latin typeface="Arial "/>
                <a:cs typeface="Times New Roman" panose="02020603050405020304" pitchFamily="18" charset="0"/>
              </a:rPr>
              <a:t>El mayordomo </a:t>
            </a:r>
            <a:r>
              <a:rPr lang="es-MX" sz="1300" i="1" u="sng" dirty="0">
                <a:solidFill>
                  <a:schemeClr val="tx1"/>
                </a:solidFill>
                <a:latin typeface="Arial "/>
                <a:cs typeface="Times New Roman" panose="02020603050405020304" pitchFamily="18" charset="0"/>
              </a:rPr>
              <a:t>bajaba</a:t>
            </a:r>
            <a:r>
              <a:rPr lang="es-MX" sz="1300" i="1" dirty="0">
                <a:solidFill>
                  <a:schemeClr val="tx1"/>
                </a:solidFill>
                <a:latin typeface="Arial "/>
                <a:cs typeface="Times New Roman" panose="02020603050405020304" pitchFamily="18" charset="0"/>
              </a:rPr>
              <a:t> las escaleras</a:t>
            </a:r>
            <a:endParaRPr sz="1300" i="1" dirty="0">
              <a:solidFill>
                <a:schemeClr val="tx1"/>
              </a:solidFill>
              <a:latin typeface="Arial "/>
              <a:cs typeface="Times New Roman" panose="02020603050405020304" pitchFamily="18" charset="0"/>
            </a:endParaRPr>
          </a:p>
        </p:txBody>
      </p:sp>
      <p:sp>
        <p:nvSpPr>
          <p:cNvPr id="204" name="Google Shape;204;p14"/>
          <p:cNvSpPr txBox="1">
            <a:spLocks noGrp="1"/>
          </p:cNvSpPr>
          <p:nvPr>
            <p:ph type="sldNum" idx="12"/>
          </p:nvPr>
        </p:nvSpPr>
        <p:spPr>
          <a:xfrm>
            <a:off x="8635625" y="4751625"/>
            <a:ext cx="469800" cy="39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
        <p:nvSpPr>
          <p:cNvPr id="3" name="CuadroTexto 2">
            <a:extLst>
              <a:ext uri="{FF2B5EF4-FFF2-40B4-BE49-F238E27FC236}">
                <a16:creationId xmlns:a16="http://schemas.microsoft.com/office/drawing/2014/main" id="{1EAF01B6-ECC7-4EEC-9C98-2DB961423AE5}"/>
              </a:ext>
            </a:extLst>
          </p:cNvPr>
          <p:cNvSpPr txBox="1"/>
          <p:nvPr/>
        </p:nvSpPr>
        <p:spPr>
          <a:xfrm>
            <a:off x="2403075" y="1053167"/>
            <a:ext cx="4948125" cy="492443"/>
          </a:xfrm>
          <a:prstGeom prst="rect">
            <a:avLst/>
          </a:prstGeom>
          <a:noFill/>
        </p:spPr>
        <p:txBody>
          <a:bodyPr wrap="square" rtlCol="0">
            <a:spAutoFit/>
          </a:bodyPr>
          <a:lstStyle/>
          <a:p>
            <a:pPr marL="285750" indent="-285750">
              <a:buFont typeface="Wingdings" panose="05000000000000000000" pitchFamily="2" charset="2"/>
              <a:buChar char="ü"/>
            </a:pPr>
            <a:r>
              <a:rPr lang="es-CO" sz="1300" dirty="0"/>
              <a:t>¿En qué momento el mayordomo terminó de bajar las escaleras?</a:t>
            </a:r>
          </a:p>
        </p:txBody>
      </p:sp>
      <p:sp>
        <p:nvSpPr>
          <p:cNvPr id="4" name="CuadroTexto 3">
            <a:extLst>
              <a:ext uri="{FF2B5EF4-FFF2-40B4-BE49-F238E27FC236}">
                <a16:creationId xmlns:a16="http://schemas.microsoft.com/office/drawing/2014/main" id="{B9ACCE91-25FA-4BA0-87BE-2B4C2DEECDC5}"/>
              </a:ext>
            </a:extLst>
          </p:cNvPr>
          <p:cNvSpPr txBox="1"/>
          <p:nvPr/>
        </p:nvSpPr>
        <p:spPr>
          <a:xfrm>
            <a:off x="2403074" y="1788902"/>
            <a:ext cx="5149725" cy="692497"/>
          </a:xfrm>
          <a:prstGeom prst="rect">
            <a:avLst/>
          </a:prstGeom>
          <a:noFill/>
        </p:spPr>
        <p:txBody>
          <a:bodyPr wrap="square" rtlCol="0">
            <a:spAutoFit/>
          </a:bodyPr>
          <a:lstStyle/>
          <a:p>
            <a:r>
              <a:rPr lang="es-CO" sz="1300" dirty="0"/>
              <a:t>La respuesta a esta pregunta es indeterminada, debido a que, el pretérito imperfecto (</a:t>
            </a:r>
            <a:r>
              <a:rPr lang="es-CO" sz="1300" i="1" dirty="0"/>
              <a:t>bajaba</a:t>
            </a:r>
            <a:r>
              <a:rPr lang="es-CO" sz="1300" dirty="0"/>
              <a:t>) no tiene un marco temporal definido en esta frase específica  </a:t>
            </a:r>
          </a:p>
        </p:txBody>
      </p:sp>
      <p:sp>
        <p:nvSpPr>
          <p:cNvPr id="5" name="CuadroTexto 4">
            <a:extLst>
              <a:ext uri="{FF2B5EF4-FFF2-40B4-BE49-F238E27FC236}">
                <a16:creationId xmlns:a16="http://schemas.microsoft.com/office/drawing/2014/main" id="{ECFD8581-2F3E-4129-B78C-31E900E9E39A}"/>
              </a:ext>
            </a:extLst>
          </p:cNvPr>
          <p:cNvSpPr txBox="1"/>
          <p:nvPr/>
        </p:nvSpPr>
        <p:spPr>
          <a:xfrm>
            <a:off x="2403074" y="2666064"/>
            <a:ext cx="4998526" cy="492443"/>
          </a:xfrm>
          <a:prstGeom prst="rect">
            <a:avLst/>
          </a:prstGeom>
          <a:noFill/>
        </p:spPr>
        <p:txBody>
          <a:bodyPr wrap="square" rtlCol="0">
            <a:spAutoFit/>
          </a:bodyPr>
          <a:lstStyle/>
          <a:p>
            <a:r>
              <a:rPr lang="es-CO" sz="1300" dirty="0"/>
              <a:t>Ahora, es necesario precisar una definición sobre el pretérito imperfecto (PI)</a:t>
            </a:r>
          </a:p>
        </p:txBody>
      </p:sp>
      <p:sp>
        <p:nvSpPr>
          <p:cNvPr id="7" name="Rectángulo: esquinas redondeadas 6">
            <a:extLst>
              <a:ext uri="{FF2B5EF4-FFF2-40B4-BE49-F238E27FC236}">
                <a16:creationId xmlns:a16="http://schemas.microsoft.com/office/drawing/2014/main" id="{3000EF57-EAF0-42AA-BDFF-8D4BE065A07D}"/>
              </a:ext>
            </a:extLst>
          </p:cNvPr>
          <p:cNvSpPr/>
          <p:nvPr/>
        </p:nvSpPr>
        <p:spPr>
          <a:xfrm>
            <a:off x="3009600" y="3304800"/>
            <a:ext cx="4132800" cy="1353600"/>
          </a:xfrm>
          <a:prstGeom prst="roundRect">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lang="es-CO" sz="1300" dirty="0">
              <a:latin typeface="Times New Roman" panose="02020603050405020304" pitchFamily="18" charset="0"/>
              <a:cs typeface="Times New Roman" panose="02020603050405020304" pitchFamily="18" charset="0"/>
            </a:endParaRPr>
          </a:p>
          <a:p>
            <a:pPr algn="ctr"/>
            <a:r>
              <a:rPr lang="es-CO" sz="1300" dirty="0">
                <a:cs typeface="Times New Roman" panose="02020603050405020304" pitchFamily="18" charset="0"/>
              </a:rPr>
              <a:t>PRETÉRITO IMPERFECTO (PI): CANTABA</a:t>
            </a:r>
          </a:p>
          <a:p>
            <a:pPr algn="ctr"/>
            <a:endParaRPr lang="es-CO" sz="1300" dirty="0">
              <a:cs typeface="Times New Roman" panose="02020603050405020304" pitchFamily="18" charset="0"/>
            </a:endParaRPr>
          </a:p>
          <a:p>
            <a:r>
              <a:rPr lang="es-MX" sz="1300" b="0" i="0" dirty="0">
                <a:solidFill>
                  <a:schemeClr val="tx1"/>
                </a:solidFill>
                <a:effectLst/>
                <a:cs typeface="Times New Roman" panose="02020603050405020304" pitchFamily="18" charset="0"/>
              </a:rPr>
              <a:t>Describe una acción o estado en el pasado cuyos límites temporales no son relevantes, es decir, un tiempo gramatical del pasado con aspecto gramatical imperfectivo (no terminado)</a:t>
            </a:r>
          </a:p>
          <a:p>
            <a:pPr algn="ctr"/>
            <a:endParaRPr lang="es-CO"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heel(1)">
                                      <p:cBhvr>
                                        <p:cTn id="7" dur="2000"/>
                                        <p:tgtEl>
                                          <p:spTgt spid="20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3" grpId="0"/>
      <p:bldP spid="4" grpId="0"/>
      <p:bldP spid="5"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2" name="CuadroTexto 1">
            <a:extLst>
              <a:ext uri="{FF2B5EF4-FFF2-40B4-BE49-F238E27FC236}">
                <a16:creationId xmlns:a16="http://schemas.microsoft.com/office/drawing/2014/main" id="{D56FF4F7-6837-4903-94B1-727A5AA2F709}"/>
              </a:ext>
            </a:extLst>
          </p:cNvPr>
          <p:cNvSpPr txBox="1"/>
          <p:nvPr/>
        </p:nvSpPr>
        <p:spPr>
          <a:xfrm>
            <a:off x="1425600" y="396000"/>
            <a:ext cx="5918400" cy="1815882"/>
          </a:xfrm>
          <a:prstGeom prst="rect">
            <a:avLst/>
          </a:prstGeom>
          <a:noFill/>
        </p:spPr>
        <p:txBody>
          <a:bodyPr wrap="square" rtlCol="0">
            <a:spAutoFit/>
          </a:bodyPr>
          <a:lstStyle/>
          <a:p>
            <a:r>
              <a:rPr lang="es-CO" dirty="0"/>
              <a:t>La presuposición de existencia no aplica en este caso porque se habla de atributos de un sujeto que están vigentes en la actualidad. La propiedad permanente (ser el mejor futbolista argentino) se desarrolla en un lapso que contiene el momento del habla (presente) y se inicia en un momento inespecífico del pasado.</a:t>
            </a:r>
          </a:p>
          <a:p>
            <a:endParaRPr lang="es-CO" dirty="0"/>
          </a:p>
          <a:p>
            <a:r>
              <a:rPr lang="es-CO" dirty="0"/>
              <a:t>La única excepción al presupuesto de existencia en el PPC es cuando este denota </a:t>
            </a:r>
            <a:r>
              <a:rPr lang="es-CO" dirty="0">
                <a:highlight>
                  <a:srgbClr val="FFFF00"/>
                </a:highlight>
              </a:rPr>
              <a:t>atributos vigentes. </a:t>
            </a:r>
          </a:p>
        </p:txBody>
      </p:sp>
      <p:sp>
        <p:nvSpPr>
          <p:cNvPr id="3" name="CuadroTexto 2">
            <a:extLst>
              <a:ext uri="{FF2B5EF4-FFF2-40B4-BE49-F238E27FC236}">
                <a16:creationId xmlns:a16="http://schemas.microsoft.com/office/drawing/2014/main" id="{402BDFC2-FB0E-435C-B027-B7D6E5203D45}"/>
              </a:ext>
            </a:extLst>
          </p:cNvPr>
          <p:cNvSpPr txBox="1"/>
          <p:nvPr/>
        </p:nvSpPr>
        <p:spPr>
          <a:xfrm>
            <a:off x="1425600" y="2332800"/>
            <a:ext cx="5839200" cy="1600438"/>
          </a:xfrm>
          <a:prstGeom prst="rect">
            <a:avLst/>
          </a:prstGeom>
          <a:noFill/>
        </p:spPr>
        <p:txBody>
          <a:bodyPr wrap="square" rtlCol="0">
            <a:spAutoFit/>
          </a:bodyPr>
          <a:lstStyle/>
          <a:p>
            <a:r>
              <a:rPr lang="es-CO" dirty="0"/>
              <a:t>Ahora, observamos la oración…</a:t>
            </a:r>
          </a:p>
          <a:p>
            <a:endParaRPr lang="es-CO" dirty="0"/>
          </a:p>
          <a:p>
            <a:r>
              <a:rPr lang="es-CO" i="1" dirty="0"/>
              <a:t>Un empleado del estado se puede pensionar (ha cumplido / cumple) setenta años</a:t>
            </a:r>
          </a:p>
          <a:p>
            <a:endParaRPr lang="es-CO" dirty="0"/>
          </a:p>
          <a:p>
            <a:r>
              <a:rPr lang="es-CO" dirty="0"/>
              <a:t>¿Existen diferencias semánticas al preferir cierta conjugación por encima de otra?</a:t>
            </a:r>
          </a:p>
        </p:txBody>
      </p:sp>
      <p:sp>
        <p:nvSpPr>
          <p:cNvPr id="4" name="CuadroTexto 3">
            <a:extLst>
              <a:ext uri="{FF2B5EF4-FFF2-40B4-BE49-F238E27FC236}">
                <a16:creationId xmlns:a16="http://schemas.microsoft.com/office/drawing/2014/main" id="{97C76643-8D4D-403B-AD5C-A9939AFC02B3}"/>
              </a:ext>
            </a:extLst>
          </p:cNvPr>
          <p:cNvSpPr txBox="1"/>
          <p:nvPr/>
        </p:nvSpPr>
        <p:spPr>
          <a:xfrm>
            <a:off x="1425600" y="4054156"/>
            <a:ext cx="5652000" cy="738664"/>
          </a:xfrm>
          <a:prstGeom prst="rect">
            <a:avLst/>
          </a:prstGeom>
          <a:noFill/>
        </p:spPr>
        <p:txBody>
          <a:bodyPr wrap="square" rtlCol="0">
            <a:spAutoFit/>
          </a:bodyPr>
          <a:lstStyle/>
          <a:p>
            <a:r>
              <a:rPr lang="es-CO" dirty="0"/>
              <a:t>No, los dos verbos se adaptan a la finalidad comunicativa de la oración. La razón de esta similitud es el carácter impersonal (uso de la tercera persona) de la oración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80">
                                          <p:stCondLst>
                                            <p:cond delay="0"/>
                                          </p:stCondLst>
                                        </p:cTn>
                                        <p:tgtEl>
                                          <p:spTgt spid="4"/>
                                        </p:tgtEl>
                                      </p:cBhvr>
                                    </p:animEffect>
                                    <p:anim calcmode="lin" valueType="num">
                                      <p:cBhvr>
                                        <p:cTn id="1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3" dur="26">
                                          <p:stCondLst>
                                            <p:cond delay="650"/>
                                          </p:stCondLst>
                                        </p:cTn>
                                        <p:tgtEl>
                                          <p:spTgt spid="4"/>
                                        </p:tgtEl>
                                      </p:cBhvr>
                                      <p:to x="100000" y="60000"/>
                                    </p:animScale>
                                    <p:animScale>
                                      <p:cBhvr>
                                        <p:cTn id="24" dur="166" decel="50000">
                                          <p:stCondLst>
                                            <p:cond delay="676"/>
                                          </p:stCondLst>
                                        </p:cTn>
                                        <p:tgtEl>
                                          <p:spTgt spid="4"/>
                                        </p:tgtEl>
                                      </p:cBhvr>
                                      <p:to x="100000" y="100000"/>
                                    </p:animScale>
                                    <p:animScale>
                                      <p:cBhvr>
                                        <p:cTn id="25" dur="26">
                                          <p:stCondLst>
                                            <p:cond delay="1312"/>
                                          </p:stCondLst>
                                        </p:cTn>
                                        <p:tgtEl>
                                          <p:spTgt spid="4"/>
                                        </p:tgtEl>
                                      </p:cBhvr>
                                      <p:to x="100000" y="80000"/>
                                    </p:animScale>
                                    <p:animScale>
                                      <p:cBhvr>
                                        <p:cTn id="26" dur="166" decel="50000">
                                          <p:stCondLst>
                                            <p:cond delay="1338"/>
                                          </p:stCondLst>
                                        </p:cTn>
                                        <p:tgtEl>
                                          <p:spTgt spid="4"/>
                                        </p:tgtEl>
                                      </p:cBhvr>
                                      <p:to x="100000" y="100000"/>
                                    </p:animScale>
                                    <p:animScale>
                                      <p:cBhvr>
                                        <p:cTn id="27" dur="26">
                                          <p:stCondLst>
                                            <p:cond delay="1642"/>
                                          </p:stCondLst>
                                        </p:cTn>
                                        <p:tgtEl>
                                          <p:spTgt spid="4"/>
                                        </p:tgtEl>
                                      </p:cBhvr>
                                      <p:to x="100000" y="90000"/>
                                    </p:animScale>
                                    <p:animScale>
                                      <p:cBhvr>
                                        <p:cTn id="28" dur="166" decel="50000">
                                          <p:stCondLst>
                                            <p:cond delay="1668"/>
                                          </p:stCondLst>
                                        </p:cTn>
                                        <p:tgtEl>
                                          <p:spTgt spid="4"/>
                                        </p:tgtEl>
                                      </p:cBhvr>
                                      <p:to x="100000" y="100000"/>
                                    </p:animScale>
                                    <p:animScale>
                                      <p:cBhvr>
                                        <p:cTn id="29" dur="26">
                                          <p:stCondLst>
                                            <p:cond delay="1808"/>
                                          </p:stCondLst>
                                        </p:cTn>
                                        <p:tgtEl>
                                          <p:spTgt spid="4"/>
                                        </p:tgtEl>
                                      </p:cBhvr>
                                      <p:to x="100000" y="95000"/>
                                    </p:animScale>
                                    <p:animScale>
                                      <p:cBhvr>
                                        <p:cTn id="3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E25050FD-86B9-4140-8F3A-AE93C868B44A}"/>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21</a:t>
            </a:fld>
            <a:endParaRPr lang="es-CO"/>
          </a:p>
        </p:txBody>
      </p:sp>
      <p:sp>
        <p:nvSpPr>
          <p:cNvPr id="3" name="CuadroTexto 2">
            <a:extLst>
              <a:ext uri="{FF2B5EF4-FFF2-40B4-BE49-F238E27FC236}">
                <a16:creationId xmlns:a16="http://schemas.microsoft.com/office/drawing/2014/main" id="{DEC94A61-354A-4DB4-B4EB-0240D566DF22}"/>
              </a:ext>
            </a:extLst>
          </p:cNvPr>
          <p:cNvSpPr txBox="1"/>
          <p:nvPr/>
        </p:nvSpPr>
        <p:spPr>
          <a:xfrm>
            <a:off x="1404000" y="475200"/>
            <a:ext cx="5702400" cy="523220"/>
          </a:xfrm>
          <a:prstGeom prst="rect">
            <a:avLst/>
          </a:prstGeom>
          <a:noFill/>
        </p:spPr>
        <p:txBody>
          <a:bodyPr wrap="square" rtlCol="0">
            <a:spAutoFit/>
          </a:bodyPr>
          <a:lstStyle/>
          <a:p>
            <a:r>
              <a:rPr lang="es-CO" dirty="0"/>
              <a:t>Por ejemplos como el anterior, algunos teóricos afirman que el PPC se asimila en varias de sus propiedades a un presente.</a:t>
            </a:r>
          </a:p>
        </p:txBody>
      </p:sp>
      <p:sp>
        <p:nvSpPr>
          <p:cNvPr id="4" name="CuadroTexto 3">
            <a:extLst>
              <a:ext uri="{FF2B5EF4-FFF2-40B4-BE49-F238E27FC236}">
                <a16:creationId xmlns:a16="http://schemas.microsoft.com/office/drawing/2014/main" id="{818AE683-37A7-4186-84CB-9231BAFAC3B4}"/>
              </a:ext>
            </a:extLst>
          </p:cNvPr>
          <p:cNvSpPr txBox="1"/>
          <p:nvPr/>
        </p:nvSpPr>
        <p:spPr>
          <a:xfrm>
            <a:off x="1404000" y="1238400"/>
            <a:ext cx="5493600" cy="954107"/>
          </a:xfrm>
          <a:prstGeom prst="rect">
            <a:avLst/>
          </a:prstGeom>
          <a:noFill/>
        </p:spPr>
        <p:txBody>
          <a:bodyPr wrap="square" rtlCol="0">
            <a:spAutoFit/>
          </a:bodyPr>
          <a:lstStyle/>
          <a:p>
            <a:r>
              <a:rPr lang="es-CO" dirty="0"/>
              <a:t>Para entender de mejor manera la relación entre el presente y el PPC analicemos los siguientes casos</a:t>
            </a:r>
          </a:p>
          <a:p>
            <a:endParaRPr lang="es-CO" dirty="0"/>
          </a:p>
          <a:p>
            <a:r>
              <a:rPr lang="es-CO" i="1" dirty="0"/>
              <a:t>El partido de fútbol no </a:t>
            </a:r>
            <a:r>
              <a:rPr lang="es-CO" i="1" u="sng" dirty="0"/>
              <a:t>ha empezado</a:t>
            </a:r>
            <a:r>
              <a:rPr lang="es-CO" i="1" dirty="0"/>
              <a:t>, pero no se demorará mucho.</a:t>
            </a:r>
          </a:p>
        </p:txBody>
      </p:sp>
      <p:sp>
        <p:nvSpPr>
          <p:cNvPr id="5" name="CuadroTexto 4">
            <a:extLst>
              <a:ext uri="{FF2B5EF4-FFF2-40B4-BE49-F238E27FC236}">
                <a16:creationId xmlns:a16="http://schemas.microsoft.com/office/drawing/2014/main" id="{346CB044-8899-4977-83D5-BC4D8DC9DC6C}"/>
              </a:ext>
            </a:extLst>
          </p:cNvPr>
          <p:cNvSpPr txBox="1"/>
          <p:nvPr/>
        </p:nvSpPr>
        <p:spPr>
          <a:xfrm>
            <a:off x="1404000" y="2373774"/>
            <a:ext cx="5493600" cy="954107"/>
          </a:xfrm>
          <a:prstGeom prst="rect">
            <a:avLst/>
          </a:prstGeom>
          <a:noFill/>
        </p:spPr>
        <p:txBody>
          <a:bodyPr wrap="square" rtlCol="0">
            <a:spAutoFit/>
          </a:bodyPr>
          <a:lstStyle/>
          <a:p>
            <a:r>
              <a:rPr lang="es-CO" dirty="0"/>
              <a:t>En la oración se menciona un acontecimiento, un partido de fútbol, desde una referencia temporal presente. A partir de esta referencia, se puede decir que el partido no empezó todavía, por lo que se alude a eventos pasados.</a:t>
            </a:r>
          </a:p>
        </p:txBody>
      </p:sp>
      <p:sp>
        <p:nvSpPr>
          <p:cNvPr id="6" name="CuadroTexto 5">
            <a:extLst>
              <a:ext uri="{FF2B5EF4-FFF2-40B4-BE49-F238E27FC236}">
                <a16:creationId xmlns:a16="http://schemas.microsoft.com/office/drawing/2014/main" id="{3536DB29-9C9E-455E-AFF9-B9DD1B1205D8}"/>
              </a:ext>
            </a:extLst>
          </p:cNvPr>
          <p:cNvSpPr txBox="1"/>
          <p:nvPr/>
        </p:nvSpPr>
        <p:spPr>
          <a:xfrm>
            <a:off x="1404000" y="3395711"/>
            <a:ext cx="5140800" cy="738664"/>
          </a:xfrm>
          <a:prstGeom prst="rect">
            <a:avLst/>
          </a:prstGeom>
          <a:noFill/>
        </p:spPr>
        <p:txBody>
          <a:bodyPr wrap="square" rtlCol="0">
            <a:spAutoFit/>
          </a:bodyPr>
          <a:lstStyle/>
          <a:p>
            <a:r>
              <a:rPr lang="es-CO" dirty="0"/>
              <a:t>Ahora, revisamos la siguiente frase…</a:t>
            </a:r>
          </a:p>
          <a:p>
            <a:endParaRPr lang="es-CO" dirty="0"/>
          </a:p>
          <a:p>
            <a:r>
              <a:rPr lang="es-CO" i="1" u="sng" dirty="0"/>
              <a:t>He tenido</a:t>
            </a:r>
            <a:r>
              <a:rPr lang="es-CO" i="1" dirty="0"/>
              <a:t> días mejores en el presente año</a:t>
            </a:r>
            <a:endParaRPr lang="es-CO" i="1" u="sng" dirty="0"/>
          </a:p>
        </p:txBody>
      </p:sp>
      <p:sp>
        <p:nvSpPr>
          <p:cNvPr id="7" name="CuadroTexto 6">
            <a:extLst>
              <a:ext uri="{FF2B5EF4-FFF2-40B4-BE49-F238E27FC236}">
                <a16:creationId xmlns:a16="http://schemas.microsoft.com/office/drawing/2014/main" id="{03F86018-620D-4209-8F10-36F3C42C1BA3}"/>
              </a:ext>
            </a:extLst>
          </p:cNvPr>
          <p:cNvSpPr txBox="1"/>
          <p:nvPr/>
        </p:nvSpPr>
        <p:spPr>
          <a:xfrm>
            <a:off x="1404000" y="4202205"/>
            <a:ext cx="5760000" cy="738664"/>
          </a:xfrm>
          <a:prstGeom prst="rect">
            <a:avLst/>
          </a:prstGeom>
          <a:noFill/>
        </p:spPr>
        <p:txBody>
          <a:bodyPr wrap="square" rtlCol="0">
            <a:spAutoFit/>
          </a:bodyPr>
          <a:lstStyle/>
          <a:p>
            <a:r>
              <a:rPr lang="es-CO" dirty="0"/>
              <a:t>El sujeto de la frase hace una revisión sobre su día (¿qué tan bueno </a:t>
            </a:r>
            <a:r>
              <a:rPr lang="es-CO"/>
              <a:t>fue?) </a:t>
            </a:r>
            <a:r>
              <a:rPr lang="es-CO" dirty="0"/>
              <a:t>Para ello, compara el presente (día de la enunciación) con el pasado, que son todos (o la mayoría) de los días del año que ha vivido</a:t>
            </a:r>
          </a:p>
        </p:txBody>
      </p:sp>
    </p:spTree>
    <p:extLst>
      <p:ext uri="{BB962C8B-B14F-4D97-AF65-F5344CB8AC3E}">
        <p14:creationId xmlns:p14="http://schemas.microsoft.com/office/powerpoint/2010/main" val="205012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80">
                                          <p:stCondLst>
                                            <p:cond delay="0"/>
                                          </p:stCondLst>
                                        </p:cTn>
                                        <p:tgtEl>
                                          <p:spTgt spid="7"/>
                                        </p:tgtEl>
                                      </p:cBhvr>
                                    </p:animEffect>
                                    <p:anim calcmode="lin" valueType="num">
                                      <p:cBhvr>
                                        <p:cTn id="31"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6" dur="26">
                                          <p:stCondLst>
                                            <p:cond delay="650"/>
                                          </p:stCondLst>
                                        </p:cTn>
                                        <p:tgtEl>
                                          <p:spTgt spid="7"/>
                                        </p:tgtEl>
                                      </p:cBhvr>
                                      <p:to x="100000" y="60000"/>
                                    </p:animScale>
                                    <p:animScale>
                                      <p:cBhvr>
                                        <p:cTn id="37" dur="166" decel="50000">
                                          <p:stCondLst>
                                            <p:cond delay="676"/>
                                          </p:stCondLst>
                                        </p:cTn>
                                        <p:tgtEl>
                                          <p:spTgt spid="7"/>
                                        </p:tgtEl>
                                      </p:cBhvr>
                                      <p:to x="100000" y="100000"/>
                                    </p:animScale>
                                    <p:animScale>
                                      <p:cBhvr>
                                        <p:cTn id="38" dur="26">
                                          <p:stCondLst>
                                            <p:cond delay="1312"/>
                                          </p:stCondLst>
                                        </p:cTn>
                                        <p:tgtEl>
                                          <p:spTgt spid="7"/>
                                        </p:tgtEl>
                                      </p:cBhvr>
                                      <p:to x="100000" y="80000"/>
                                    </p:animScale>
                                    <p:animScale>
                                      <p:cBhvr>
                                        <p:cTn id="39" dur="166" decel="50000">
                                          <p:stCondLst>
                                            <p:cond delay="1338"/>
                                          </p:stCondLst>
                                        </p:cTn>
                                        <p:tgtEl>
                                          <p:spTgt spid="7"/>
                                        </p:tgtEl>
                                      </p:cBhvr>
                                      <p:to x="100000" y="100000"/>
                                    </p:animScale>
                                    <p:animScale>
                                      <p:cBhvr>
                                        <p:cTn id="40" dur="26">
                                          <p:stCondLst>
                                            <p:cond delay="1642"/>
                                          </p:stCondLst>
                                        </p:cTn>
                                        <p:tgtEl>
                                          <p:spTgt spid="7"/>
                                        </p:tgtEl>
                                      </p:cBhvr>
                                      <p:to x="100000" y="90000"/>
                                    </p:animScale>
                                    <p:animScale>
                                      <p:cBhvr>
                                        <p:cTn id="41" dur="166" decel="50000">
                                          <p:stCondLst>
                                            <p:cond delay="1668"/>
                                          </p:stCondLst>
                                        </p:cTn>
                                        <p:tgtEl>
                                          <p:spTgt spid="7"/>
                                        </p:tgtEl>
                                      </p:cBhvr>
                                      <p:to x="100000" y="100000"/>
                                    </p:animScale>
                                    <p:animScale>
                                      <p:cBhvr>
                                        <p:cTn id="42" dur="26">
                                          <p:stCondLst>
                                            <p:cond delay="1808"/>
                                          </p:stCondLst>
                                        </p:cTn>
                                        <p:tgtEl>
                                          <p:spTgt spid="7"/>
                                        </p:tgtEl>
                                      </p:cBhvr>
                                      <p:to x="100000" y="95000"/>
                                    </p:animScale>
                                    <p:animScale>
                                      <p:cBhvr>
                                        <p:cTn id="43"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7" name="CuadroTexto 6">
            <a:extLst>
              <a:ext uri="{FF2B5EF4-FFF2-40B4-BE49-F238E27FC236}">
                <a16:creationId xmlns:a16="http://schemas.microsoft.com/office/drawing/2014/main" id="{09A058CE-2726-48AA-9DE3-BA07F86BBCA6}"/>
              </a:ext>
            </a:extLst>
          </p:cNvPr>
          <p:cNvSpPr txBox="1"/>
          <p:nvPr/>
        </p:nvSpPr>
        <p:spPr>
          <a:xfrm>
            <a:off x="3218400" y="367200"/>
            <a:ext cx="4060800" cy="307777"/>
          </a:xfrm>
          <a:prstGeom prst="rect">
            <a:avLst/>
          </a:prstGeom>
          <a:noFill/>
        </p:spPr>
        <p:txBody>
          <a:bodyPr wrap="square" rtlCol="0">
            <a:spAutoFit/>
          </a:bodyPr>
          <a:lstStyle/>
          <a:p>
            <a:r>
              <a:rPr lang="es-CO" dirty="0"/>
              <a:t>Terminaciones de los verbos en PI:</a:t>
            </a:r>
          </a:p>
        </p:txBody>
      </p:sp>
      <p:graphicFrame>
        <p:nvGraphicFramePr>
          <p:cNvPr id="8" name="Tabla 8">
            <a:extLst>
              <a:ext uri="{FF2B5EF4-FFF2-40B4-BE49-F238E27FC236}">
                <a16:creationId xmlns:a16="http://schemas.microsoft.com/office/drawing/2014/main" id="{04A47190-5759-4A44-9CEB-EB631E456C0C}"/>
              </a:ext>
            </a:extLst>
          </p:cNvPr>
          <p:cNvGraphicFramePr>
            <a:graphicFrameLocks noGrp="1"/>
          </p:cNvGraphicFramePr>
          <p:nvPr>
            <p:extLst>
              <p:ext uri="{D42A27DB-BD31-4B8C-83A1-F6EECF244321}">
                <p14:modId xmlns:p14="http://schemas.microsoft.com/office/powerpoint/2010/main" val="1422932454"/>
              </p:ext>
            </p:extLst>
          </p:nvPr>
        </p:nvGraphicFramePr>
        <p:xfrm>
          <a:off x="885600" y="2452815"/>
          <a:ext cx="3304858" cy="1635642"/>
        </p:xfrm>
        <a:graphic>
          <a:graphicData uri="http://schemas.openxmlformats.org/drawingml/2006/table">
            <a:tbl>
              <a:tblPr firstRow="1" bandRow="1">
                <a:tableStyleId>{242A20BD-2505-46DF-82F6-A791D1CCFF51}</a:tableStyleId>
              </a:tblPr>
              <a:tblGrid>
                <a:gridCol w="989330">
                  <a:extLst>
                    <a:ext uri="{9D8B030D-6E8A-4147-A177-3AD203B41FA5}">
                      <a16:colId xmlns:a16="http://schemas.microsoft.com/office/drawing/2014/main" val="3397871671"/>
                    </a:ext>
                  </a:extLst>
                </a:gridCol>
                <a:gridCol w="833755">
                  <a:extLst>
                    <a:ext uri="{9D8B030D-6E8A-4147-A177-3AD203B41FA5}">
                      <a16:colId xmlns:a16="http://schemas.microsoft.com/office/drawing/2014/main" val="1326577731"/>
                    </a:ext>
                  </a:extLst>
                </a:gridCol>
                <a:gridCol w="776605">
                  <a:extLst>
                    <a:ext uri="{9D8B030D-6E8A-4147-A177-3AD203B41FA5}">
                      <a16:colId xmlns:a16="http://schemas.microsoft.com/office/drawing/2014/main" val="2662296683"/>
                    </a:ext>
                  </a:extLst>
                </a:gridCol>
                <a:gridCol w="705168">
                  <a:extLst>
                    <a:ext uri="{9D8B030D-6E8A-4147-A177-3AD203B41FA5}">
                      <a16:colId xmlns:a16="http://schemas.microsoft.com/office/drawing/2014/main" val="3689880253"/>
                    </a:ext>
                  </a:extLst>
                </a:gridCol>
              </a:tblGrid>
              <a:tr h="272607">
                <a:tc>
                  <a:txBody>
                    <a:bodyPr/>
                    <a:lstStyle/>
                    <a:p>
                      <a:pPr algn="ctr"/>
                      <a:endParaRPr lang="es-CO" sz="800" dirty="0"/>
                    </a:p>
                  </a:txBody>
                  <a:tcPr/>
                </a:tc>
                <a:tc>
                  <a:txBody>
                    <a:bodyPr/>
                    <a:lstStyle/>
                    <a:p>
                      <a:pPr algn="ctr"/>
                      <a:r>
                        <a:rPr lang="es-CO" sz="800" dirty="0"/>
                        <a:t>AR</a:t>
                      </a:r>
                    </a:p>
                  </a:txBody>
                  <a:tcPr/>
                </a:tc>
                <a:tc>
                  <a:txBody>
                    <a:bodyPr/>
                    <a:lstStyle/>
                    <a:p>
                      <a:pPr algn="ctr"/>
                      <a:r>
                        <a:rPr lang="es-CO" sz="800" dirty="0"/>
                        <a:t>ER</a:t>
                      </a:r>
                    </a:p>
                  </a:txBody>
                  <a:tcPr/>
                </a:tc>
                <a:tc>
                  <a:txBody>
                    <a:bodyPr/>
                    <a:lstStyle/>
                    <a:p>
                      <a:pPr algn="ctr"/>
                      <a:r>
                        <a:rPr lang="es-CO" sz="800" dirty="0"/>
                        <a:t>IR</a:t>
                      </a:r>
                    </a:p>
                  </a:txBody>
                  <a:tcPr/>
                </a:tc>
                <a:extLst>
                  <a:ext uri="{0D108BD9-81ED-4DB2-BD59-A6C34878D82A}">
                    <a16:rowId xmlns:a16="http://schemas.microsoft.com/office/drawing/2014/main" val="1251107968"/>
                  </a:ext>
                </a:extLst>
              </a:tr>
              <a:tr h="272607">
                <a:tc>
                  <a:txBody>
                    <a:bodyPr/>
                    <a:lstStyle/>
                    <a:p>
                      <a:pPr algn="ctr"/>
                      <a:r>
                        <a:rPr lang="es-CO" sz="800" dirty="0"/>
                        <a:t>YO</a:t>
                      </a:r>
                    </a:p>
                  </a:txBody>
                  <a:tcPr/>
                </a:tc>
                <a:tc>
                  <a:txBody>
                    <a:bodyPr/>
                    <a:lstStyle/>
                    <a:p>
                      <a:pPr algn="ctr"/>
                      <a:r>
                        <a:rPr lang="es-CO" sz="800" dirty="0"/>
                        <a:t>MIR</a:t>
                      </a:r>
                      <a:r>
                        <a:rPr lang="es-CO" sz="800" u="sng" dirty="0"/>
                        <a:t>ABA</a:t>
                      </a:r>
                    </a:p>
                  </a:txBody>
                  <a:tcPr/>
                </a:tc>
                <a:tc>
                  <a:txBody>
                    <a:bodyPr/>
                    <a:lstStyle/>
                    <a:p>
                      <a:pPr algn="ctr"/>
                      <a:r>
                        <a:rPr lang="es-CO" sz="800" dirty="0"/>
                        <a:t>COM</a:t>
                      </a:r>
                      <a:r>
                        <a:rPr lang="es-CO" sz="800" u="sng" dirty="0"/>
                        <a:t>ÍA</a:t>
                      </a:r>
                    </a:p>
                  </a:txBody>
                  <a:tcPr/>
                </a:tc>
                <a:tc>
                  <a:txBody>
                    <a:bodyPr/>
                    <a:lstStyle/>
                    <a:p>
                      <a:pPr algn="ctr"/>
                      <a:r>
                        <a:rPr lang="es-CO" sz="800" dirty="0"/>
                        <a:t>VIV</a:t>
                      </a:r>
                      <a:r>
                        <a:rPr lang="es-CO" sz="800" u="sng" dirty="0"/>
                        <a:t>ÍA</a:t>
                      </a:r>
                    </a:p>
                  </a:txBody>
                  <a:tcPr/>
                </a:tc>
                <a:extLst>
                  <a:ext uri="{0D108BD9-81ED-4DB2-BD59-A6C34878D82A}">
                    <a16:rowId xmlns:a16="http://schemas.microsoft.com/office/drawing/2014/main" val="3186165052"/>
                  </a:ext>
                </a:extLst>
              </a:tr>
              <a:tr h="272607">
                <a:tc>
                  <a:txBody>
                    <a:bodyPr/>
                    <a:lstStyle/>
                    <a:p>
                      <a:pPr algn="ctr"/>
                      <a:r>
                        <a:rPr lang="es-CO" sz="800" dirty="0"/>
                        <a:t>TÚ</a:t>
                      </a:r>
                    </a:p>
                  </a:txBody>
                  <a:tcPr/>
                </a:tc>
                <a:tc>
                  <a:txBody>
                    <a:bodyPr/>
                    <a:lstStyle/>
                    <a:p>
                      <a:pPr algn="ctr"/>
                      <a:r>
                        <a:rPr lang="es-CO" sz="800" dirty="0"/>
                        <a:t>MIRA</a:t>
                      </a:r>
                      <a:r>
                        <a:rPr lang="es-CO" sz="800" u="sng" dirty="0"/>
                        <a:t>BAS</a:t>
                      </a:r>
                    </a:p>
                  </a:txBody>
                  <a:tcPr/>
                </a:tc>
                <a:tc>
                  <a:txBody>
                    <a:bodyPr/>
                    <a:lstStyle/>
                    <a:p>
                      <a:pPr algn="ctr"/>
                      <a:r>
                        <a:rPr lang="es-CO" sz="800" dirty="0"/>
                        <a:t>COM</a:t>
                      </a:r>
                      <a:r>
                        <a:rPr lang="es-CO" sz="800" u="sng" dirty="0"/>
                        <a:t>ÍAS</a:t>
                      </a:r>
                    </a:p>
                  </a:txBody>
                  <a:tcPr/>
                </a:tc>
                <a:tc>
                  <a:txBody>
                    <a:bodyPr/>
                    <a:lstStyle/>
                    <a:p>
                      <a:pPr algn="ctr"/>
                      <a:r>
                        <a:rPr lang="es-CO" sz="800" dirty="0"/>
                        <a:t>VIVÍ</a:t>
                      </a:r>
                      <a:r>
                        <a:rPr lang="es-CO" sz="800" u="sng" dirty="0"/>
                        <a:t>AS</a:t>
                      </a:r>
                    </a:p>
                  </a:txBody>
                  <a:tcPr/>
                </a:tc>
                <a:extLst>
                  <a:ext uri="{0D108BD9-81ED-4DB2-BD59-A6C34878D82A}">
                    <a16:rowId xmlns:a16="http://schemas.microsoft.com/office/drawing/2014/main" val="1295806239"/>
                  </a:ext>
                </a:extLst>
              </a:tr>
              <a:tr h="272607">
                <a:tc>
                  <a:txBody>
                    <a:bodyPr/>
                    <a:lstStyle/>
                    <a:p>
                      <a:pPr algn="ctr"/>
                      <a:r>
                        <a:rPr lang="es-CO" sz="800" dirty="0"/>
                        <a:t>EL/ELLA/USTED</a:t>
                      </a:r>
                    </a:p>
                  </a:txBody>
                  <a:tcPr/>
                </a:tc>
                <a:tc>
                  <a:txBody>
                    <a:bodyPr/>
                    <a:lstStyle/>
                    <a:p>
                      <a:pPr algn="ctr"/>
                      <a:r>
                        <a:rPr lang="es-CO" sz="800" dirty="0"/>
                        <a:t>MIR</a:t>
                      </a:r>
                      <a:r>
                        <a:rPr lang="es-CO" sz="800" u="sng" dirty="0"/>
                        <a:t>ABA</a:t>
                      </a:r>
                    </a:p>
                  </a:txBody>
                  <a:tcPr/>
                </a:tc>
                <a:tc>
                  <a:txBody>
                    <a:bodyPr/>
                    <a:lstStyle/>
                    <a:p>
                      <a:pPr algn="ctr"/>
                      <a:r>
                        <a:rPr lang="es-CO" sz="800" dirty="0"/>
                        <a:t>COM</a:t>
                      </a:r>
                      <a:r>
                        <a:rPr lang="es-CO" sz="800" u="sng" dirty="0"/>
                        <a:t>ÍA</a:t>
                      </a:r>
                    </a:p>
                  </a:txBody>
                  <a:tcPr/>
                </a:tc>
                <a:tc>
                  <a:txBody>
                    <a:bodyPr/>
                    <a:lstStyle/>
                    <a:p>
                      <a:pPr algn="ctr"/>
                      <a:r>
                        <a:rPr lang="es-CO" sz="800" dirty="0"/>
                        <a:t>VIV</a:t>
                      </a:r>
                      <a:r>
                        <a:rPr lang="es-CO" sz="800" u="sng" dirty="0"/>
                        <a:t>ÍA</a:t>
                      </a:r>
                    </a:p>
                  </a:txBody>
                  <a:tcPr/>
                </a:tc>
                <a:extLst>
                  <a:ext uri="{0D108BD9-81ED-4DB2-BD59-A6C34878D82A}">
                    <a16:rowId xmlns:a16="http://schemas.microsoft.com/office/drawing/2014/main" val="2250201875"/>
                  </a:ext>
                </a:extLst>
              </a:tr>
              <a:tr h="272607">
                <a:tc>
                  <a:txBody>
                    <a:bodyPr/>
                    <a:lstStyle/>
                    <a:p>
                      <a:pPr algn="ctr"/>
                      <a:r>
                        <a:rPr lang="es-CO" sz="800" dirty="0"/>
                        <a:t>NOSOTROS/AS</a:t>
                      </a:r>
                    </a:p>
                  </a:txBody>
                  <a:tcPr/>
                </a:tc>
                <a:tc>
                  <a:txBody>
                    <a:bodyPr/>
                    <a:lstStyle/>
                    <a:p>
                      <a:pPr algn="ctr"/>
                      <a:r>
                        <a:rPr lang="es-CO" sz="800" dirty="0"/>
                        <a:t>MIRÁ</a:t>
                      </a:r>
                      <a:r>
                        <a:rPr lang="es-CO" sz="800" u="sng" dirty="0"/>
                        <a:t>BAMOS</a:t>
                      </a:r>
                    </a:p>
                  </a:txBody>
                  <a:tcPr/>
                </a:tc>
                <a:tc>
                  <a:txBody>
                    <a:bodyPr/>
                    <a:lstStyle/>
                    <a:p>
                      <a:pPr algn="ctr"/>
                      <a:r>
                        <a:rPr lang="es-CO" sz="800" dirty="0"/>
                        <a:t>COM</a:t>
                      </a:r>
                      <a:r>
                        <a:rPr lang="es-CO" sz="800" u="sng" dirty="0"/>
                        <a:t>ÍAMOS</a:t>
                      </a:r>
                    </a:p>
                  </a:txBody>
                  <a:tcPr/>
                </a:tc>
                <a:tc>
                  <a:txBody>
                    <a:bodyPr/>
                    <a:lstStyle/>
                    <a:p>
                      <a:pPr algn="ctr"/>
                      <a:r>
                        <a:rPr lang="es-CO" sz="800" dirty="0"/>
                        <a:t>VIV</a:t>
                      </a:r>
                      <a:r>
                        <a:rPr lang="es-CO" sz="800" u="sng" dirty="0"/>
                        <a:t>ÍAMOS</a:t>
                      </a:r>
                    </a:p>
                  </a:txBody>
                  <a:tcPr/>
                </a:tc>
                <a:extLst>
                  <a:ext uri="{0D108BD9-81ED-4DB2-BD59-A6C34878D82A}">
                    <a16:rowId xmlns:a16="http://schemas.microsoft.com/office/drawing/2014/main" val="4294469786"/>
                  </a:ext>
                </a:extLst>
              </a:tr>
              <a:tr h="272607">
                <a:tc>
                  <a:txBody>
                    <a:bodyPr/>
                    <a:lstStyle/>
                    <a:p>
                      <a:pPr algn="ctr"/>
                      <a:r>
                        <a:rPr lang="es-CO" sz="800" dirty="0"/>
                        <a:t>ELLOS/ELLAS</a:t>
                      </a:r>
                    </a:p>
                  </a:txBody>
                  <a:tcPr/>
                </a:tc>
                <a:tc>
                  <a:txBody>
                    <a:bodyPr/>
                    <a:lstStyle/>
                    <a:p>
                      <a:pPr algn="ctr"/>
                      <a:r>
                        <a:rPr lang="es-CO" sz="800" dirty="0"/>
                        <a:t>MIRA</a:t>
                      </a:r>
                      <a:r>
                        <a:rPr lang="es-CO" sz="800" u="sng" dirty="0"/>
                        <a:t>BAN</a:t>
                      </a:r>
                    </a:p>
                  </a:txBody>
                  <a:tcPr/>
                </a:tc>
                <a:tc>
                  <a:txBody>
                    <a:bodyPr/>
                    <a:lstStyle/>
                    <a:p>
                      <a:pPr algn="ctr"/>
                      <a:r>
                        <a:rPr lang="es-CO" sz="800" dirty="0"/>
                        <a:t>COM</a:t>
                      </a:r>
                      <a:r>
                        <a:rPr lang="es-CO" sz="800" u="sng" dirty="0"/>
                        <a:t>ÍAN</a:t>
                      </a:r>
                    </a:p>
                  </a:txBody>
                  <a:tcPr/>
                </a:tc>
                <a:tc>
                  <a:txBody>
                    <a:bodyPr/>
                    <a:lstStyle/>
                    <a:p>
                      <a:pPr algn="ctr"/>
                      <a:r>
                        <a:rPr lang="es-CO" sz="800" dirty="0"/>
                        <a:t>VIV</a:t>
                      </a:r>
                      <a:r>
                        <a:rPr lang="es-CO" sz="800" u="sng" dirty="0"/>
                        <a:t>ÍAN</a:t>
                      </a:r>
                    </a:p>
                  </a:txBody>
                  <a:tcPr/>
                </a:tc>
                <a:extLst>
                  <a:ext uri="{0D108BD9-81ED-4DB2-BD59-A6C34878D82A}">
                    <a16:rowId xmlns:a16="http://schemas.microsoft.com/office/drawing/2014/main" val="4161457466"/>
                  </a:ext>
                </a:extLst>
              </a:tr>
            </a:tbl>
          </a:graphicData>
        </a:graphic>
      </p:graphicFrame>
      <p:sp>
        <p:nvSpPr>
          <p:cNvPr id="9" name="CuadroTexto 8">
            <a:extLst>
              <a:ext uri="{FF2B5EF4-FFF2-40B4-BE49-F238E27FC236}">
                <a16:creationId xmlns:a16="http://schemas.microsoft.com/office/drawing/2014/main" id="{EDAE5FAB-4F2E-4F93-8E67-32EB6AD2E03A}"/>
              </a:ext>
            </a:extLst>
          </p:cNvPr>
          <p:cNvSpPr txBox="1"/>
          <p:nvPr/>
        </p:nvSpPr>
        <p:spPr>
          <a:xfrm>
            <a:off x="1594800" y="1565088"/>
            <a:ext cx="2113200" cy="307777"/>
          </a:xfrm>
          <a:prstGeom prst="rect">
            <a:avLst/>
          </a:prstGeom>
          <a:noFill/>
        </p:spPr>
        <p:txBody>
          <a:bodyPr wrap="square" rtlCol="0">
            <a:spAutoFit/>
          </a:bodyPr>
          <a:lstStyle/>
          <a:p>
            <a:r>
              <a:rPr lang="es-CO" dirty="0"/>
              <a:t>Verbos regulares</a:t>
            </a:r>
          </a:p>
        </p:txBody>
      </p:sp>
      <p:sp>
        <p:nvSpPr>
          <p:cNvPr id="10" name="CuadroTexto 9">
            <a:extLst>
              <a:ext uri="{FF2B5EF4-FFF2-40B4-BE49-F238E27FC236}">
                <a16:creationId xmlns:a16="http://schemas.microsoft.com/office/drawing/2014/main" id="{C8FB775C-474F-4DE6-9FA0-FB843BA0AD64}"/>
              </a:ext>
            </a:extLst>
          </p:cNvPr>
          <p:cNvSpPr txBox="1"/>
          <p:nvPr/>
        </p:nvSpPr>
        <p:spPr>
          <a:xfrm>
            <a:off x="5248800" y="1567776"/>
            <a:ext cx="2743200" cy="892552"/>
          </a:xfrm>
          <a:prstGeom prst="rect">
            <a:avLst/>
          </a:prstGeom>
          <a:noFill/>
        </p:spPr>
        <p:txBody>
          <a:bodyPr wrap="square" rtlCol="0">
            <a:spAutoFit/>
          </a:bodyPr>
          <a:lstStyle/>
          <a:p>
            <a:pPr algn="ctr"/>
            <a:r>
              <a:rPr lang="es-CO" dirty="0"/>
              <a:t>Verbos irregulares</a:t>
            </a:r>
          </a:p>
          <a:p>
            <a:endParaRPr lang="es-CO" dirty="0"/>
          </a:p>
          <a:p>
            <a:r>
              <a:rPr lang="es-CO" sz="1200" dirty="0"/>
              <a:t>Sólo existen tres verbos irregulares en PI</a:t>
            </a:r>
          </a:p>
        </p:txBody>
      </p:sp>
      <p:graphicFrame>
        <p:nvGraphicFramePr>
          <p:cNvPr id="11" name="Tabla 11">
            <a:extLst>
              <a:ext uri="{FF2B5EF4-FFF2-40B4-BE49-F238E27FC236}">
                <a16:creationId xmlns:a16="http://schemas.microsoft.com/office/drawing/2014/main" id="{A52CBCC3-8504-44C4-8F97-619286FC4673}"/>
              </a:ext>
            </a:extLst>
          </p:cNvPr>
          <p:cNvGraphicFramePr>
            <a:graphicFrameLocks noGrp="1"/>
          </p:cNvGraphicFramePr>
          <p:nvPr>
            <p:extLst>
              <p:ext uri="{D42A27DB-BD31-4B8C-83A1-F6EECF244321}">
                <p14:modId xmlns:p14="http://schemas.microsoft.com/office/powerpoint/2010/main" val="1830738868"/>
              </p:ext>
            </p:extLst>
          </p:nvPr>
        </p:nvGraphicFramePr>
        <p:xfrm>
          <a:off x="5010635" y="2460327"/>
          <a:ext cx="3147440" cy="1628130"/>
        </p:xfrm>
        <a:graphic>
          <a:graphicData uri="http://schemas.openxmlformats.org/drawingml/2006/table">
            <a:tbl>
              <a:tblPr firstRow="1" bandRow="1">
                <a:tableStyleId>{242A20BD-2505-46DF-82F6-A791D1CCFF51}</a:tableStyleId>
              </a:tblPr>
              <a:tblGrid>
                <a:gridCol w="989330">
                  <a:extLst>
                    <a:ext uri="{9D8B030D-6E8A-4147-A177-3AD203B41FA5}">
                      <a16:colId xmlns:a16="http://schemas.microsoft.com/office/drawing/2014/main" val="2197177314"/>
                    </a:ext>
                  </a:extLst>
                </a:gridCol>
                <a:gridCol w="652780">
                  <a:extLst>
                    <a:ext uri="{9D8B030D-6E8A-4147-A177-3AD203B41FA5}">
                      <a16:colId xmlns:a16="http://schemas.microsoft.com/office/drawing/2014/main" val="2263401544"/>
                    </a:ext>
                  </a:extLst>
                </a:gridCol>
                <a:gridCol w="608330">
                  <a:extLst>
                    <a:ext uri="{9D8B030D-6E8A-4147-A177-3AD203B41FA5}">
                      <a16:colId xmlns:a16="http://schemas.microsoft.com/office/drawing/2014/main" val="1393887607"/>
                    </a:ext>
                  </a:extLst>
                </a:gridCol>
                <a:gridCol w="897000">
                  <a:extLst>
                    <a:ext uri="{9D8B030D-6E8A-4147-A177-3AD203B41FA5}">
                      <a16:colId xmlns:a16="http://schemas.microsoft.com/office/drawing/2014/main" val="4075039361"/>
                    </a:ext>
                  </a:extLst>
                </a:gridCol>
              </a:tblGrid>
              <a:tr h="271355">
                <a:tc>
                  <a:txBody>
                    <a:bodyPr/>
                    <a:lstStyle/>
                    <a:p>
                      <a:pPr algn="ctr"/>
                      <a:endParaRPr lang="es-CO" sz="800" dirty="0"/>
                    </a:p>
                  </a:txBody>
                  <a:tcPr/>
                </a:tc>
                <a:tc>
                  <a:txBody>
                    <a:bodyPr/>
                    <a:lstStyle/>
                    <a:p>
                      <a:pPr algn="ctr"/>
                      <a:r>
                        <a:rPr lang="es-CO" sz="800" dirty="0"/>
                        <a:t>SER</a:t>
                      </a:r>
                    </a:p>
                  </a:txBody>
                  <a:tcPr/>
                </a:tc>
                <a:tc>
                  <a:txBody>
                    <a:bodyPr/>
                    <a:lstStyle/>
                    <a:p>
                      <a:pPr algn="ctr"/>
                      <a:r>
                        <a:rPr lang="es-CO" sz="800" dirty="0"/>
                        <a:t>IR</a:t>
                      </a:r>
                    </a:p>
                  </a:txBody>
                  <a:tcPr/>
                </a:tc>
                <a:tc>
                  <a:txBody>
                    <a:bodyPr/>
                    <a:lstStyle/>
                    <a:p>
                      <a:pPr algn="ctr"/>
                      <a:r>
                        <a:rPr lang="es-CO" sz="800" dirty="0"/>
                        <a:t>VER</a:t>
                      </a:r>
                    </a:p>
                  </a:txBody>
                  <a:tcPr/>
                </a:tc>
                <a:extLst>
                  <a:ext uri="{0D108BD9-81ED-4DB2-BD59-A6C34878D82A}">
                    <a16:rowId xmlns:a16="http://schemas.microsoft.com/office/drawing/2014/main" val="3467035004"/>
                  </a:ext>
                </a:extLst>
              </a:tr>
              <a:tr h="271355">
                <a:tc>
                  <a:txBody>
                    <a:bodyPr/>
                    <a:lstStyle/>
                    <a:p>
                      <a:pPr algn="ctr"/>
                      <a:r>
                        <a:rPr lang="es-CO" sz="800" dirty="0"/>
                        <a:t>YO</a:t>
                      </a:r>
                    </a:p>
                  </a:txBody>
                  <a:tcPr/>
                </a:tc>
                <a:tc>
                  <a:txBody>
                    <a:bodyPr/>
                    <a:lstStyle/>
                    <a:p>
                      <a:pPr algn="ctr"/>
                      <a:r>
                        <a:rPr lang="es-CO" sz="800" dirty="0"/>
                        <a:t>ERA</a:t>
                      </a:r>
                    </a:p>
                  </a:txBody>
                  <a:tcPr/>
                </a:tc>
                <a:tc>
                  <a:txBody>
                    <a:bodyPr/>
                    <a:lstStyle/>
                    <a:p>
                      <a:pPr algn="ctr"/>
                      <a:r>
                        <a:rPr lang="es-CO" sz="800" dirty="0"/>
                        <a:t>IBA</a:t>
                      </a:r>
                    </a:p>
                  </a:txBody>
                  <a:tcPr/>
                </a:tc>
                <a:tc>
                  <a:txBody>
                    <a:bodyPr/>
                    <a:lstStyle/>
                    <a:p>
                      <a:pPr algn="ctr"/>
                      <a:r>
                        <a:rPr lang="es-CO" sz="800" dirty="0"/>
                        <a:t>VEÍA</a:t>
                      </a:r>
                    </a:p>
                  </a:txBody>
                  <a:tcPr/>
                </a:tc>
                <a:extLst>
                  <a:ext uri="{0D108BD9-81ED-4DB2-BD59-A6C34878D82A}">
                    <a16:rowId xmlns:a16="http://schemas.microsoft.com/office/drawing/2014/main" val="3607126460"/>
                  </a:ext>
                </a:extLst>
              </a:tr>
              <a:tr h="271355">
                <a:tc>
                  <a:txBody>
                    <a:bodyPr/>
                    <a:lstStyle/>
                    <a:p>
                      <a:pPr algn="ctr"/>
                      <a:r>
                        <a:rPr lang="es-CO" sz="800" dirty="0"/>
                        <a:t>TÚ</a:t>
                      </a:r>
                    </a:p>
                  </a:txBody>
                  <a:tcPr/>
                </a:tc>
                <a:tc>
                  <a:txBody>
                    <a:bodyPr/>
                    <a:lstStyle/>
                    <a:p>
                      <a:pPr algn="ctr"/>
                      <a:r>
                        <a:rPr lang="es-CO" sz="800" dirty="0"/>
                        <a:t>ERAS</a:t>
                      </a:r>
                    </a:p>
                  </a:txBody>
                  <a:tcPr/>
                </a:tc>
                <a:tc>
                  <a:txBody>
                    <a:bodyPr/>
                    <a:lstStyle/>
                    <a:p>
                      <a:pPr algn="ctr"/>
                      <a:r>
                        <a:rPr lang="es-CO" sz="800" dirty="0"/>
                        <a:t>IBAS</a:t>
                      </a:r>
                    </a:p>
                  </a:txBody>
                  <a:tcPr/>
                </a:tc>
                <a:tc>
                  <a:txBody>
                    <a:bodyPr/>
                    <a:lstStyle/>
                    <a:p>
                      <a:pPr algn="ctr"/>
                      <a:r>
                        <a:rPr lang="es-CO" sz="800" dirty="0"/>
                        <a:t>VEÍAS</a:t>
                      </a:r>
                    </a:p>
                  </a:txBody>
                  <a:tcPr/>
                </a:tc>
                <a:extLst>
                  <a:ext uri="{0D108BD9-81ED-4DB2-BD59-A6C34878D82A}">
                    <a16:rowId xmlns:a16="http://schemas.microsoft.com/office/drawing/2014/main" val="3376246714"/>
                  </a:ext>
                </a:extLst>
              </a:tr>
              <a:tr h="271355">
                <a:tc>
                  <a:txBody>
                    <a:bodyPr/>
                    <a:lstStyle/>
                    <a:p>
                      <a:pPr algn="ctr"/>
                      <a:r>
                        <a:rPr lang="es-CO" sz="800" dirty="0"/>
                        <a:t>EL/ELLA/USTED</a:t>
                      </a:r>
                    </a:p>
                  </a:txBody>
                  <a:tcPr/>
                </a:tc>
                <a:tc>
                  <a:txBody>
                    <a:bodyPr/>
                    <a:lstStyle/>
                    <a:p>
                      <a:pPr algn="ctr"/>
                      <a:r>
                        <a:rPr lang="es-CO" sz="800" dirty="0"/>
                        <a:t>ERA</a:t>
                      </a:r>
                    </a:p>
                  </a:txBody>
                  <a:tcPr/>
                </a:tc>
                <a:tc>
                  <a:txBody>
                    <a:bodyPr/>
                    <a:lstStyle/>
                    <a:p>
                      <a:pPr algn="ctr"/>
                      <a:r>
                        <a:rPr lang="es-CO" sz="800" dirty="0"/>
                        <a:t>IBA</a:t>
                      </a:r>
                    </a:p>
                  </a:txBody>
                  <a:tcPr/>
                </a:tc>
                <a:tc>
                  <a:txBody>
                    <a:bodyPr/>
                    <a:lstStyle/>
                    <a:p>
                      <a:pPr algn="ctr"/>
                      <a:r>
                        <a:rPr lang="es-CO" sz="800" dirty="0"/>
                        <a:t>VEÍA</a:t>
                      </a:r>
                    </a:p>
                  </a:txBody>
                  <a:tcPr/>
                </a:tc>
                <a:extLst>
                  <a:ext uri="{0D108BD9-81ED-4DB2-BD59-A6C34878D82A}">
                    <a16:rowId xmlns:a16="http://schemas.microsoft.com/office/drawing/2014/main" val="3098171418"/>
                  </a:ext>
                </a:extLst>
              </a:tr>
              <a:tr h="271355">
                <a:tc>
                  <a:txBody>
                    <a:bodyPr/>
                    <a:lstStyle/>
                    <a:p>
                      <a:pPr algn="ctr"/>
                      <a:r>
                        <a:rPr lang="es-CO" sz="800" dirty="0"/>
                        <a:t>NOSOTROS/AS</a:t>
                      </a:r>
                    </a:p>
                  </a:txBody>
                  <a:tcPr/>
                </a:tc>
                <a:tc>
                  <a:txBody>
                    <a:bodyPr/>
                    <a:lstStyle/>
                    <a:p>
                      <a:pPr algn="ctr"/>
                      <a:r>
                        <a:rPr lang="es-CO" sz="800" dirty="0"/>
                        <a:t>ÉRAMOS</a:t>
                      </a:r>
                    </a:p>
                  </a:txBody>
                  <a:tcPr/>
                </a:tc>
                <a:tc>
                  <a:txBody>
                    <a:bodyPr/>
                    <a:lstStyle/>
                    <a:p>
                      <a:pPr algn="ctr"/>
                      <a:r>
                        <a:rPr lang="es-CO" sz="800" dirty="0"/>
                        <a:t>ÍBAMOS</a:t>
                      </a:r>
                    </a:p>
                  </a:txBody>
                  <a:tcPr/>
                </a:tc>
                <a:tc>
                  <a:txBody>
                    <a:bodyPr/>
                    <a:lstStyle/>
                    <a:p>
                      <a:pPr algn="ctr"/>
                      <a:r>
                        <a:rPr lang="es-CO" sz="800" dirty="0"/>
                        <a:t>VEÍAMOS</a:t>
                      </a:r>
                    </a:p>
                  </a:txBody>
                  <a:tcPr/>
                </a:tc>
                <a:extLst>
                  <a:ext uri="{0D108BD9-81ED-4DB2-BD59-A6C34878D82A}">
                    <a16:rowId xmlns:a16="http://schemas.microsoft.com/office/drawing/2014/main" val="2065372964"/>
                  </a:ext>
                </a:extLst>
              </a:tr>
              <a:tr h="271355">
                <a:tc>
                  <a:txBody>
                    <a:bodyPr/>
                    <a:lstStyle/>
                    <a:p>
                      <a:pPr algn="ctr"/>
                      <a:r>
                        <a:rPr lang="es-CO" sz="800" dirty="0"/>
                        <a:t>ELLOS/ELLAS</a:t>
                      </a:r>
                    </a:p>
                  </a:txBody>
                  <a:tcPr/>
                </a:tc>
                <a:tc>
                  <a:txBody>
                    <a:bodyPr/>
                    <a:lstStyle/>
                    <a:p>
                      <a:pPr algn="ctr"/>
                      <a:r>
                        <a:rPr lang="es-CO" sz="800" dirty="0"/>
                        <a:t>ERAN</a:t>
                      </a:r>
                    </a:p>
                  </a:txBody>
                  <a:tcPr/>
                </a:tc>
                <a:tc>
                  <a:txBody>
                    <a:bodyPr/>
                    <a:lstStyle/>
                    <a:p>
                      <a:pPr algn="ctr"/>
                      <a:r>
                        <a:rPr lang="es-CO" sz="800" dirty="0"/>
                        <a:t>IBAN</a:t>
                      </a:r>
                    </a:p>
                  </a:txBody>
                  <a:tcPr/>
                </a:tc>
                <a:tc>
                  <a:txBody>
                    <a:bodyPr/>
                    <a:lstStyle/>
                    <a:p>
                      <a:pPr algn="ctr"/>
                      <a:r>
                        <a:rPr lang="es-CO" sz="800" dirty="0"/>
                        <a:t>VEÍAN</a:t>
                      </a:r>
                    </a:p>
                  </a:txBody>
                  <a:tcPr/>
                </a:tc>
                <a:extLst>
                  <a:ext uri="{0D108BD9-81ED-4DB2-BD59-A6C34878D82A}">
                    <a16:rowId xmlns:a16="http://schemas.microsoft.com/office/drawing/2014/main" val="315762392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2000"/>
                                        <p:tgtEl>
                                          <p:spTgt spid="10"/>
                                        </p:tgtEl>
                                      </p:cBhvr>
                                    </p:animEffect>
                                  </p:childTnLst>
                                </p:cTn>
                              </p:par>
                              <p:par>
                                <p:cTn id="32" presetID="21" presetClass="entr" presetSubtype="1"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heel(1)">
                                      <p:cBhvr>
                                        <p:cTn id="3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 name="CuadroTexto 1">
            <a:extLst>
              <a:ext uri="{FF2B5EF4-FFF2-40B4-BE49-F238E27FC236}">
                <a16:creationId xmlns:a16="http://schemas.microsoft.com/office/drawing/2014/main" id="{C21FF037-8FD0-4D04-B681-30CA65978FE9}"/>
              </a:ext>
            </a:extLst>
          </p:cNvPr>
          <p:cNvSpPr txBox="1"/>
          <p:nvPr/>
        </p:nvSpPr>
        <p:spPr>
          <a:xfrm>
            <a:off x="1224000" y="666005"/>
            <a:ext cx="6660000" cy="954107"/>
          </a:xfrm>
          <a:prstGeom prst="rect">
            <a:avLst/>
          </a:prstGeom>
          <a:noFill/>
        </p:spPr>
        <p:txBody>
          <a:bodyPr wrap="square" rtlCol="0">
            <a:spAutoFit/>
          </a:bodyPr>
          <a:lstStyle/>
          <a:p>
            <a:pPr marL="285750" indent="-285750">
              <a:buFont typeface="Wingdings" panose="05000000000000000000" pitchFamily="2" charset="2"/>
              <a:buChar char="ü"/>
            </a:pPr>
            <a:r>
              <a:rPr lang="es-CO" dirty="0"/>
              <a:t>Ahora analicemos la siguiente frase…</a:t>
            </a:r>
          </a:p>
          <a:p>
            <a:endParaRPr lang="es-CO" dirty="0"/>
          </a:p>
          <a:p>
            <a:r>
              <a:rPr lang="es-CO" i="1" u="sng" dirty="0"/>
              <a:t>Cuando sonó el teléfono</a:t>
            </a:r>
            <a:r>
              <a:rPr lang="es-CO" i="1" dirty="0"/>
              <a:t>, el mayordomo </a:t>
            </a:r>
            <a:r>
              <a:rPr lang="es-CO" i="1" u="sng" dirty="0"/>
              <a:t>bajaba</a:t>
            </a:r>
            <a:r>
              <a:rPr lang="es-CO" i="1" dirty="0"/>
              <a:t> las escaleras, sin saber que esa llamada cambiaría el rumbo de su vida.</a:t>
            </a:r>
          </a:p>
        </p:txBody>
      </p:sp>
      <p:sp>
        <p:nvSpPr>
          <p:cNvPr id="3" name="CuadroTexto 2">
            <a:extLst>
              <a:ext uri="{FF2B5EF4-FFF2-40B4-BE49-F238E27FC236}">
                <a16:creationId xmlns:a16="http://schemas.microsoft.com/office/drawing/2014/main" id="{6A15E4B9-6F3C-44C5-B71B-395FFD8D54AC}"/>
              </a:ext>
            </a:extLst>
          </p:cNvPr>
          <p:cNvSpPr txBox="1"/>
          <p:nvPr/>
        </p:nvSpPr>
        <p:spPr>
          <a:xfrm>
            <a:off x="1224000" y="1732511"/>
            <a:ext cx="5925600" cy="307777"/>
          </a:xfrm>
          <a:prstGeom prst="rect">
            <a:avLst/>
          </a:prstGeom>
          <a:noFill/>
        </p:spPr>
        <p:txBody>
          <a:bodyPr wrap="square" rtlCol="0">
            <a:spAutoFit/>
          </a:bodyPr>
          <a:lstStyle/>
          <a:p>
            <a:r>
              <a:rPr lang="es-CO" dirty="0"/>
              <a:t>¿Qué tipo de acción es? ¿Continua o discontinua? ¿Por qué?</a:t>
            </a:r>
          </a:p>
        </p:txBody>
      </p:sp>
      <p:sp>
        <p:nvSpPr>
          <p:cNvPr id="4" name="CuadroTexto 3">
            <a:extLst>
              <a:ext uri="{FF2B5EF4-FFF2-40B4-BE49-F238E27FC236}">
                <a16:creationId xmlns:a16="http://schemas.microsoft.com/office/drawing/2014/main" id="{F44D4878-8B65-460B-83F4-7E88A910A4C3}"/>
              </a:ext>
            </a:extLst>
          </p:cNvPr>
          <p:cNvSpPr txBox="1"/>
          <p:nvPr/>
        </p:nvSpPr>
        <p:spPr>
          <a:xfrm>
            <a:off x="1224000" y="2229086"/>
            <a:ext cx="5925600" cy="523220"/>
          </a:xfrm>
          <a:prstGeom prst="rect">
            <a:avLst/>
          </a:prstGeom>
          <a:noFill/>
        </p:spPr>
        <p:txBody>
          <a:bodyPr wrap="square" rtlCol="0">
            <a:spAutoFit/>
          </a:bodyPr>
          <a:lstStyle/>
          <a:p>
            <a:r>
              <a:rPr lang="es-CO" dirty="0"/>
              <a:t>El verbo </a:t>
            </a:r>
            <a:r>
              <a:rPr lang="es-CO" i="1" u="sng" dirty="0"/>
              <a:t>bajaba</a:t>
            </a:r>
            <a:r>
              <a:rPr lang="es-CO" dirty="0"/>
              <a:t> alude a una situación </a:t>
            </a:r>
            <a:r>
              <a:rPr lang="es-CO" dirty="0">
                <a:highlight>
                  <a:srgbClr val="FFFF00"/>
                </a:highlight>
              </a:rPr>
              <a:t>en curso (continua), </a:t>
            </a:r>
            <a:r>
              <a:rPr lang="es-CO" dirty="0"/>
              <a:t>enfocándose en su desarrollo y restando importancia al inicio y final del evento</a:t>
            </a:r>
          </a:p>
        </p:txBody>
      </p:sp>
      <p:sp>
        <p:nvSpPr>
          <p:cNvPr id="5" name="CuadroTexto 4">
            <a:extLst>
              <a:ext uri="{FF2B5EF4-FFF2-40B4-BE49-F238E27FC236}">
                <a16:creationId xmlns:a16="http://schemas.microsoft.com/office/drawing/2014/main" id="{7370D5EC-F358-47F6-8408-258C746F4D40}"/>
              </a:ext>
            </a:extLst>
          </p:cNvPr>
          <p:cNvSpPr txBox="1"/>
          <p:nvPr/>
        </p:nvSpPr>
        <p:spPr>
          <a:xfrm>
            <a:off x="1224000" y="3079706"/>
            <a:ext cx="5623200" cy="307777"/>
          </a:xfrm>
          <a:prstGeom prst="rect">
            <a:avLst/>
          </a:prstGeom>
          <a:noFill/>
        </p:spPr>
        <p:txBody>
          <a:bodyPr wrap="square" rtlCol="0">
            <a:spAutoFit/>
          </a:bodyPr>
          <a:lstStyle/>
          <a:p>
            <a:r>
              <a:rPr lang="es-CO" dirty="0"/>
              <a:t>¿Qué función cumple el fragmento “</a:t>
            </a:r>
            <a:r>
              <a:rPr lang="es-CO" i="1" dirty="0"/>
              <a:t>cuando sonó el teléfono</a:t>
            </a:r>
            <a:r>
              <a:rPr lang="es-CO" dirty="0"/>
              <a:t>”?</a:t>
            </a:r>
          </a:p>
        </p:txBody>
      </p:sp>
      <p:sp>
        <p:nvSpPr>
          <p:cNvPr id="6" name="CuadroTexto 5">
            <a:extLst>
              <a:ext uri="{FF2B5EF4-FFF2-40B4-BE49-F238E27FC236}">
                <a16:creationId xmlns:a16="http://schemas.microsoft.com/office/drawing/2014/main" id="{9B617D16-2E95-439C-9040-A6A6BFD5DC07}"/>
              </a:ext>
            </a:extLst>
          </p:cNvPr>
          <p:cNvSpPr txBox="1"/>
          <p:nvPr/>
        </p:nvSpPr>
        <p:spPr>
          <a:xfrm>
            <a:off x="1245600" y="3560994"/>
            <a:ext cx="5925600" cy="738664"/>
          </a:xfrm>
          <a:prstGeom prst="rect">
            <a:avLst/>
          </a:prstGeom>
          <a:noFill/>
        </p:spPr>
        <p:txBody>
          <a:bodyPr wrap="square" rtlCol="0">
            <a:spAutoFit/>
          </a:bodyPr>
          <a:lstStyle/>
          <a:p>
            <a:r>
              <a:rPr lang="es-CO" dirty="0"/>
              <a:t>Este fragmento crea un </a:t>
            </a:r>
            <a:r>
              <a:rPr lang="es-CO" dirty="0">
                <a:highlight>
                  <a:srgbClr val="FFFF00"/>
                </a:highlight>
              </a:rPr>
              <a:t>marco temporal </a:t>
            </a:r>
            <a:r>
              <a:rPr lang="es-CO" dirty="0"/>
              <a:t>para el verbo en PI (bajaba). De esa manera, el lector entiende que el evento continuo de bajar por las escaleras sucedió al mismo tiempo en que un teléfono sonaba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anim calcmode="lin" valueType="num">
                                      <p:cBhvr>
                                        <p:cTn id="13" dur="2000" fill="hold"/>
                                        <p:tgtEl>
                                          <p:spTgt spid="3"/>
                                        </p:tgtEl>
                                        <p:attrNameLst>
                                          <p:attrName>ppt_w</p:attrName>
                                        </p:attrNameLst>
                                      </p:cBhvr>
                                      <p:tavLst>
                                        <p:tav tm="0" fmla="#ppt_w*sin(2.5*pi*$)">
                                          <p:val>
                                            <p:fltVal val="0"/>
                                          </p:val>
                                        </p:tav>
                                        <p:tav tm="100000">
                                          <p:val>
                                            <p:fltVal val="1"/>
                                          </p:val>
                                        </p:tav>
                                      </p:tavLst>
                                    </p:anim>
                                    <p:anim calcmode="lin" valueType="num">
                                      <p:cBhvr>
                                        <p:cTn id="14"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ircle(in)">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21" name="Google Shape;221;p16"/>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5</a:t>
            </a:fld>
            <a:endParaRPr/>
          </a:p>
        </p:txBody>
      </p:sp>
      <p:sp>
        <p:nvSpPr>
          <p:cNvPr id="6" name="CuadroTexto 5">
            <a:extLst>
              <a:ext uri="{FF2B5EF4-FFF2-40B4-BE49-F238E27FC236}">
                <a16:creationId xmlns:a16="http://schemas.microsoft.com/office/drawing/2014/main" id="{F2065B0B-46C0-4507-B591-80D8668AEABA}"/>
              </a:ext>
            </a:extLst>
          </p:cNvPr>
          <p:cNvSpPr txBox="1"/>
          <p:nvPr/>
        </p:nvSpPr>
        <p:spPr>
          <a:xfrm>
            <a:off x="1518750" y="220454"/>
            <a:ext cx="6106500" cy="1384995"/>
          </a:xfrm>
          <a:prstGeom prst="rect">
            <a:avLst/>
          </a:prstGeom>
          <a:noFill/>
        </p:spPr>
        <p:txBody>
          <a:bodyPr wrap="square" rtlCol="0">
            <a:spAutoFit/>
          </a:bodyPr>
          <a:lstStyle/>
          <a:p>
            <a:r>
              <a:rPr lang="es-CO" dirty="0"/>
              <a:t>El ejemplo anterior permite enunciar dos características del PI:</a:t>
            </a:r>
          </a:p>
          <a:p>
            <a:endParaRPr lang="es-CO" dirty="0"/>
          </a:p>
          <a:p>
            <a:pPr marL="342900" indent="-342900">
              <a:buAutoNum type="arabicPeriod"/>
            </a:pPr>
            <a:r>
              <a:rPr lang="es-CO" dirty="0"/>
              <a:t>El carácter </a:t>
            </a:r>
            <a:r>
              <a:rPr lang="es-CO" dirty="0">
                <a:highlight>
                  <a:srgbClr val="FFFF00"/>
                </a:highlight>
              </a:rPr>
              <a:t>continuo</a:t>
            </a:r>
            <a:r>
              <a:rPr lang="es-CO" dirty="0"/>
              <a:t> de los verbos en PI</a:t>
            </a:r>
          </a:p>
          <a:p>
            <a:endParaRPr lang="es-CO" dirty="0"/>
          </a:p>
          <a:p>
            <a:r>
              <a:rPr lang="es-CO" dirty="0"/>
              <a:t>2.    El PI es dependiente de un </a:t>
            </a:r>
            <a:r>
              <a:rPr lang="es-CO" dirty="0">
                <a:highlight>
                  <a:srgbClr val="FFFF00"/>
                </a:highlight>
              </a:rPr>
              <a:t>marco temporal</a:t>
            </a:r>
            <a:r>
              <a:rPr lang="es-CO" dirty="0"/>
              <a:t> para que el lector comprenda el evento en su totalidad</a:t>
            </a:r>
          </a:p>
        </p:txBody>
      </p:sp>
      <p:sp>
        <p:nvSpPr>
          <p:cNvPr id="7" name="CuadroTexto 6">
            <a:extLst>
              <a:ext uri="{FF2B5EF4-FFF2-40B4-BE49-F238E27FC236}">
                <a16:creationId xmlns:a16="http://schemas.microsoft.com/office/drawing/2014/main" id="{A823DCE6-DF56-41D3-9FA8-756FA214DFA3}"/>
              </a:ext>
            </a:extLst>
          </p:cNvPr>
          <p:cNvSpPr txBox="1"/>
          <p:nvPr/>
        </p:nvSpPr>
        <p:spPr>
          <a:xfrm>
            <a:off x="1592550" y="1767966"/>
            <a:ext cx="6032700" cy="954107"/>
          </a:xfrm>
          <a:prstGeom prst="rect">
            <a:avLst/>
          </a:prstGeom>
          <a:noFill/>
        </p:spPr>
        <p:txBody>
          <a:bodyPr wrap="square" rtlCol="0">
            <a:spAutoFit/>
          </a:bodyPr>
          <a:lstStyle/>
          <a:p>
            <a:pPr marL="285750" indent="-285750">
              <a:buFont typeface="Wingdings" panose="05000000000000000000" pitchFamily="2" charset="2"/>
              <a:buChar char="ü"/>
            </a:pPr>
            <a:r>
              <a:rPr lang="es-CO" dirty="0"/>
              <a:t>Noción de marco temporal: Es el contexto que permite entender el verbo en PI. El marco se crea mediante el uso de un pretérito perfecto simple (PPS) de la forma canté, o mediante un adjunto temporal</a:t>
            </a:r>
          </a:p>
          <a:p>
            <a:endParaRPr lang="es-CO" dirty="0"/>
          </a:p>
        </p:txBody>
      </p:sp>
      <p:sp>
        <p:nvSpPr>
          <p:cNvPr id="8" name="CuadroTexto 7">
            <a:extLst>
              <a:ext uri="{FF2B5EF4-FFF2-40B4-BE49-F238E27FC236}">
                <a16:creationId xmlns:a16="http://schemas.microsoft.com/office/drawing/2014/main" id="{8CFBF2F2-AB6F-4CB8-84A7-CEC82CE81FE4}"/>
              </a:ext>
            </a:extLst>
          </p:cNvPr>
          <p:cNvSpPr txBox="1"/>
          <p:nvPr/>
        </p:nvSpPr>
        <p:spPr>
          <a:xfrm>
            <a:off x="1019250" y="2671673"/>
            <a:ext cx="3387150" cy="2677656"/>
          </a:xfrm>
          <a:prstGeom prst="rect">
            <a:avLst/>
          </a:prstGeom>
          <a:noFill/>
        </p:spPr>
        <p:txBody>
          <a:bodyPr wrap="square" rtlCol="0">
            <a:spAutoFit/>
          </a:bodyPr>
          <a:lstStyle/>
          <a:p>
            <a:r>
              <a:rPr lang="es-CO" i="1" dirty="0"/>
              <a:t>Mi hermana </a:t>
            </a:r>
            <a:r>
              <a:rPr lang="es-CO" i="1" u="sng" dirty="0"/>
              <a:t>llegó</a:t>
            </a:r>
            <a:r>
              <a:rPr lang="es-CO" i="1" dirty="0"/>
              <a:t> a casa en la madrugada. Para su fortuna, mis padres </a:t>
            </a:r>
            <a:r>
              <a:rPr lang="es-CO" i="1" u="sng" dirty="0"/>
              <a:t>dormían</a:t>
            </a:r>
            <a:r>
              <a:rPr lang="es-CO" i="1" dirty="0"/>
              <a:t> en la habitación</a:t>
            </a:r>
          </a:p>
          <a:p>
            <a:endParaRPr lang="es-CO" dirty="0"/>
          </a:p>
          <a:p>
            <a:r>
              <a:rPr lang="es-CO" i="1" dirty="0"/>
              <a:t>Llegó</a:t>
            </a:r>
            <a:r>
              <a:rPr lang="es-CO" dirty="0"/>
              <a:t>          Verbo en PPS independiente. Crea el marco temporal que sería la llegada de la hermana del narrador</a:t>
            </a:r>
          </a:p>
          <a:p>
            <a:r>
              <a:rPr lang="es-CO" i="1" dirty="0"/>
              <a:t>Dormían</a:t>
            </a:r>
            <a:r>
              <a:rPr lang="es-CO" dirty="0"/>
              <a:t>          Verbo en PI dependiente. Se comprende gracias al marco temporal</a:t>
            </a:r>
          </a:p>
          <a:p>
            <a:endParaRPr lang="es-CO" dirty="0"/>
          </a:p>
        </p:txBody>
      </p:sp>
      <p:cxnSp>
        <p:nvCxnSpPr>
          <p:cNvPr id="10" name="Conector recto de flecha 9">
            <a:extLst>
              <a:ext uri="{FF2B5EF4-FFF2-40B4-BE49-F238E27FC236}">
                <a16:creationId xmlns:a16="http://schemas.microsoft.com/office/drawing/2014/main" id="{544EE15B-B91C-4FFF-A7B8-4F9942070253}"/>
              </a:ext>
            </a:extLst>
          </p:cNvPr>
          <p:cNvCxnSpPr/>
          <p:nvPr/>
        </p:nvCxnSpPr>
        <p:spPr>
          <a:xfrm>
            <a:off x="1592550" y="3693600"/>
            <a:ext cx="352800"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E717D835-F3C7-4086-BA4F-694D0D92B37A}"/>
              </a:ext>
            </a:extLst>
          </p:cNvPr>
          <p:cNvCxnSpPr/>
          <p:nvPr/>
        </p:nvCxnSpPr>
        <p:spPr>
          <a:xfrm>
            <a:off x="1845750" y="4537200"/>
            <a:ext cx="352800"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4C63CE9-FF18-4027-BEE9-38A959860AF7}"/>
              </a:ext>
            </a:extLst>
          </p:cNvPr>
          <p:cNvSpPr txBox="1"/>
          <p:nvPr/>
        </p:nvSpPr>
        <p:spPr>
          <a:xfrm>
            <a:off x="4867200" y="2715326"/>
            <a:ext cx="3002400" cy="2431435"/>
          </a:xfrm>
          <a:prstGeom prst="rect">
            <a:avLst/>
          </a:prstGeom>
          <a:noFill/>
        </p:spPr>
        <p:txBody>
          <a:bodyPr wrap="square" rtlCol="0">
            <a:spAutoFit/>
          </a:bodyPr>
          <a:lstStyle/>
          <a:p>
            <a:r>
              <a:rPr lang="es-CO" i="1" u="sng" dirty="0"/>
              <a:t>En ese momento</a:t>
            </a:r>
            <a:r>
              <a:rPr lang="es-CO" i="1" dirty="0"/>
              <a:t>, el pescador </a:t>
            </a:r>
            <a:r>
              <a:rPr lang="es-CO" i="1" u="sng" dirty="0"/>
              <a:t>naufragaba</a:t>
            </a:r>
            <a:r>
              <a:rPr lang="es-CO" i="1" dirty="0"/>
              <a:t> en las profundidades del mar</a:t>
            </a:r>
          </a:p>
          <a:p>
            <a:endParaRPr lang="es-CO" dirty="0"/>
          </a:p>
          <a:p>
            <a:r>
              <a:rPr lang="es-CO" sz="1200" i="1" dirty="0"/>
              <a:t>En ese momento</a:t>
            </a:r>
            <a:r>
              <a:rPr lang="es-CO" sz="1200" dirty="0"/>
              <a:t>          Adjunto temporal que crea el marco (en un determinado espacio temporal). A esta oración la debe anteceder otra oración que describa el momento, por ejemplo (comenzó a llover fuertemente)</a:t>
            </a:r>
          </a:p>
          <a:p>
            <a:r>
              <a:rPr lang="es-CO" sz="1200" i="1" dirty="0"/>
              <a:t>Naufragaba</a:t>
            </a:r>
            <a:r>
              <a:rPr lang="es-CO" sz="1200" dirty="0"/>
              <a:t>           Verbo en PI dependiente</a:t>
            </a:r>
          </a:p>
        </p:txBody>
      </p:sp>
      <p:cxnSp>
        <p:nvCxnSpPr>
          <p:cNvPr id="17" name="Conector recto de flecha 16">
            <a:extLst>
              <a:ext uri="{FF2B5EF4-FFF2-40B4-BE49-F238E27FC236}">
                <a16:creationId xmlns:a16="http://schemas.microsoft.com/office/drawing/2014/main" id="{FD02CF01-2276-45DC-88C6-5A471A11EF03}"/>
              </a:ext>
            </a:extLst>
          </p:cNvPr>
          <p:cNvCxnSpPr/>
          <p:nvPr/>
        </p:nvCxnSpPr>
        <p:spPr>
          <a:xfrm>
            <a:off x="6158550" y="3693600"/>
            <a:ext cx="352800"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15C5A6DB-7705-4084-B265-006EB5101C49}"/>
              </a:ext>
            </a:extLst>
          </p:cNvPr>
          <p:cNvCxnSpPr/>
          <p:nvPr/>
        </p:nvCxnSpPr>
        <p:spPr>
          <a:xfrm>
            <a:off x="5805750" y="4803600"/>
            <a:ext cx="352800"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6" dur="500"/>
                                        <p:tgtEl>
                                          <p:spTgt spid="8">
                                            <p:txEl>
                                              <p:pRg st="0" end="0"/>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9" dur="500"/>
                                        <p:tgtEl>
                                          <p:spTgt spid="8">
                                            <p:txEl>
                                              <p:pRg st="2" end="2"/>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randombar(horizontal)">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circle(in)">
                                      <p:cBhvr>
                                        <p:cTn id="27" dur="2000"/>
                                        <p:tgtEl>
                                          <p:spTgt spid="11">
                                            <p:txEl>
                                              <p:pRg st="0" end="0"/>
                                            </p:txEl>
                                          </p:spTgt>
                                        </p:tgtEl>
                                      </p:cBhvr>
                                    </p:animEffect>
                                  </p:childTnLst>
                                </p:cTn>
                              </p:par>
                              <p:par>
                                <p:cTn id="28" presetID="6" presetClass="entr" presetSubtype="16" fill="hold" nodeType="withEffect">
                                  <p:stCondLst>
                                    <p:cond delay="0"/>
                                  </p:stCondLst>
                                  <p:childTnLst>
                                    <p:set>
                                      <p:cBhvr>
                                        <p:cTn id="29" dur="1" fill="hold">
                                          <p:stCondLst>
                                            <p:cond delay="0"/>
                                          </p:stCondLst>
                                        </p:cTn>
                                        <p:tgtEl>
                                          <p:spTgt spid="11">
                                            <p:txEl>
                                              <p:pRg st="2" end="2"/>
                                            </p:txEl>
                                          </p:spTgt>
                                        </p:tgtEl>
                                        <p:attrNameLst>
                                          <p:attrName>style.visibility</p:attrName>
                                        </p:attrNameLst>
                                      </p:cBhvr>
                                      <p:to>
                                        <p:strVal val="visible"/>
                                      </p:to>
                                    </p:set>
                                    <p:animEffect transition="in" filter="circle(in)">
                                      <p:cBhvr>
                                        <p:cTn id="30" dur="2000"/>
                                        <p:tgtEl>
                                          <p:spTgt spid="11">
                                            <p:txEl>
                                              <p:pRg st="2" end="2"/>
                                            </p:txEl>
                                          </p:spTgt>
                                        </p:tgtEl>
                                      </p:cBhvr>
                                    </p:animEffect>
                                  </p:childTnLst>
                                </p:cTn>
                              </p:par>
                              <p:par>
                                <p:cTn id="31" presetID="6" presetClass="entr" presetSubtype="16" fill="hold" nodeType="withEffect">
                                  <p:stCondLst>
                                    <p:cond delay="0"/>
                                  </p:stCondLst>
                                  <p:childTnLst>
                                    <p:set>
                                      <p:cBhvr>
                                        <p:cTn id="32" dur="1" fill="hold">
                                          <p:stCondLst>
                                            <p:cond delay="0"/>
                                          </p:stCondLst>
                                        </p:cTn>
                                        <p:tgtEl>
                                          <p:spTgt spid="11">
                                            <p:txEl>
                                              <p:pRg st="3" end="3"/>
                                            </p:txEl>
                                          </p:spTgt>
                                        </p:tgtEl>
                                        <p:attrNameLst>
                                          <p:attrName>style.visibility</p:attrName>
                                        </p:attrNameLst>
                                      </p:cBhvr>
                                      <p:to>
                                        <p:strVal val="visible"/>
                                      </p:to>
                                    </p:set>
                                    <p:animEffect transition="in" filter="circle(in)">
                                      <p:cBhvr>
                                        <p:cTn id="33" dur="20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7" name="Google Shape;227;p17"/>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sp>
        <p:nvSpPr>
          <p:cNvPr id="7" name="CuadroTexto 6">
            <a:extLst>
              <a:ext uri="{FF2B5EF4-FFF2-40B4-BE49-F238E27FC236}">
                <a16:creationId xmlns:a16="http://schemas.microsoft.com/office/drawing/2014/main" id="{C9A6551C-F11D-4847-AE56-3C932F14BA17}"/>
              </a:ext>
            </a:extLst>
          </p:cNvPr>
          <p:cNvSpPr txBox="1"/>
          <p:nvPr/>
        </p:nvSpPr>
        <p:spPr>
          <a:xfrm>
            <a:off x="1530450" y="59532"/>
            <a:ext cx="6215400" cy="2031325"/>
          </a:xfrm>
          <a:prstGeom prst="rect">
            <a:avLst/>
          </a:prstGeom>
          <a:noFill/>
        </p:spPr>
        <p:txBody>
          <a:bodyPr wrap="square">
            <a:spAutoFit/>
          </a:bodyPr>
          <a:lstStyle/>
          <a:p>
            <a:r>
              <a:rPr lang="es-CO" dirty="0"/>
              <a:t>Examinemos el siguiente ejemplo:</a:t>
            </a:r>
          </a:p>
          <a:p>
            <a:endParaRPr lang="es-CO" dirty="0"/>
          </a:p>
          <a:p>
            <a:r>
              <a:rPr lang="es-CO" i="1" dirty="0"/>
              <a:t>Don Horacio </a:t>
            </a:r>
            <a:r>
              <a:rPr lang="es-CO" i="1" u="sng" dirty="0"/>
              <a:t>regresó</a:t>
            </a:r>
            <a:r>
              <a:rPr lang="es-CO" i="1" dirty="0"/>
              <a:t> a casa en las horas de la tarde, Carlitos </a:t>
            </a:r>
            <a:r>
              <a:rPr lang="es-CO" i="1" u="sng" dirty="0"/>
              <a:t>jugaba</a:t>
            </a:r>
            <a:r>
              <a:rPr lang="es-CO" i="1" dirty="0"/>
              <a:t> con sus nuevo juguetes y Diana </a:t>
            </a:r>
            <a:r>
              <a:rPr lang="es-CO" i="1" u="sng" dirty="0"/>
              <a:t>arreglaba</a:t>
            </a:r>
            <a:r>
              <a:rPr lang="es-CO" i="1" dirty="0"/>
              <a:t> el desorden de su hermano. </a:t>
            </a:r>
          </a:p>
          <a:p>
            <a:endParaRPr lang="es-CO" i="1" dirty="0"/>
          </a:p>
          <a:p>
            <a:r>
              <a:rPr lang="es-CO" dirty="0"/>
              <a:t>¿Qué relación tienen los tres verbos subrayados?</a:t>
            </a:r>
          </a:p>
          <a:p>
            <a:r>
              <a:rPr lang="es-CO" dirty="0"/>
              <a:t>Describa con sus palabras el evento completo</a:t>
            </a:r>
          </a:p>
          <a:p>
            <a:r>
              <a:rPr lang="es-CO" dirty="0"/>
              <a:t>¿Qué sucede, desde el punto de vista semántico, si “</a:t>
            </a:r>
            <a:r>
              <a:rPr lang="es-CO" i="1" dirty="0"/>
              <a:t>regresó</a:t>
            </a:r>
            <a:r>
              <a:rPr lang="es-CO" dirty="0"/>
              <a:t>” es sustituido por </a:t>
            </a:r>
            <a:r>
              <a:rPr lang="es-CO" i="1" dirty="0"/>
              <a:t>regresaba</a:t>
            </a:r>
            <a:r>
              <a:rPr lang="es-CO" dirty="0"/>
              <a:t>? </a:t>
            </a:r>
          </a:p>
        </p:txBody>
      </p:sp>
      <p:sp>
        <p:nvSpPr>
          <p:cNvPr id="5" name="CuadroTexto 4">
            <a:extLst>
              <a:ext uri="{FF2B5EF4-FFF2-40B4-BE49-F238E27FC236}">
                <a16:creationId xmlns:a16="http://schemas.microsoft.com/office/drawing/2014/main" id="{EA01930E-DB08-46FD-8ECA-7D6FCB3E63A0}"/>
              </a:ext>
            </a:extLst>
          </p:cNvPr>
          <p:cNvSpPr txBox="1"/>
          <p:nvPr/>
        </p:nvSpPr>
        <p:spPr>
          <a:xfrm>
            <a:off x="1530450" y="2128579"/>
            <a:ext cx="5976900" cy="738664"/>
          </a:xfrm>
          <a:prstGeom prst="rect">
            <a:avLst/>
          </a:prstGeom>
          <a:noFill/>
        </p:spPr>
        <p:txBody>
          <a:bodyPr wrap="square" rtlCol="0">
            <a:spAutoFit/>
          </a:bodyPr>
          <a:lstStyle/>
          <a:p>
            <a:r>
              <a:rPr lang="es-CO" dirty="0"/>
              <a:t>Los verbos “</a:t>
            </a:r>
            <a:r>
              <a:rPr lang="es-CO" i="1" dirty="0"/>
              <a:t>jugaba</a:t>
            </a:r>
            <a:r>
              <a:rPr lang="es-CO" dirty="0"/>
              <a:t>” y “</a:t>
            </a:r>
            <a:r>
              <a:rPr lang="es-CO" i="1" dirty="0"/>
              <a:t>arreglaba</a:t>
            </a:r>
            <a:r>
              <a:rPr lang="es-CO" dirty="0"/>
              <a:t>” están en PI y dependen del verbo “</a:t>
            </a:r>
            <a:r>
              <a:rPr lang="es-CO" i="1" dirty="0"/>
              <a:t>regresó</a:t>
            </a:r>
            <a:r>
              <a:rPr lang="es-CO" dirty="0"/>
              <a:t>” en PPS. Básicamente los dos verbos en PI están conjugados de esa manera por influencia directa del verbo en PPS. </a:t>
            </a:r>
          </a:p>
        </p:txBody>
      </p:sp>
      <p:sp>
        <p:nvSpPr>
          <p:cNvPr id="12" name="CuadroTexto 11">
            <a:extLst>
              <a:ext uri="{FF2B5EF4-FFF2-40B4-BE49-F238E27FC236}">
                <a16:creationId xmlns:a16="http://schemas.microsoft.com/office/drawing/2014/main" id="{6B3B750A-7D17-4566-A4D7-E343E65D8A1C}"/>
              </a:ext>
            </a:extLst>
          </p:cNvPr>
          <p:cNvSpPr txBox="1"/>
          <p:nvPr/>
        </p:nvSpPr>
        <p:spPr>
          <a:xfrm>
            <a:off x="1530450" y="2924254"/>
            <a:ext cx="5734800" cy="738664"/>
          </a:xfrm>
          <a:prstGeom prst="rect">
            <a:avLst/>
          </a:prstGeom>
          <a:noFill/>
        </p:spPr>
        <p:txBody>
          <a:bodyPr wrap="square">
            <a:spAutoFit/>
          </a:bodyPr>
          <a:lstStyle/>
          <a:p>
            <a:r>
              <a:rPr lang="es-CO" dirty="0"/>
              <a:t>El evento se sintetiza así: Los eventos de jugar de Carlitos y arreglar de Diana coinciden con el momento en el que Don Horacio regresa a la casa</a:t>
            </a:r>
          </a:p>
        </p:txBody>
      </p:sp>
      <p:sp>
        <p:nvSpPr>
          <p:cNvPr id="14" name="CuadroTexto 13">
            <a:extLst>
              <a:ext uri="{FF2B5EF4-FFF2-40B4-BE49-F238E27FC236}">
                <a16:creationId xmlns:a16="http://schemas.microsoft.com/office/drawing/2014/main" id="{98573B67-892D-4A5A-96EC-F8CE95B0AE34}"/>
              </a:ext>
            </a:extLst>
          </p:cNvPr>
          <p:cNvSpPr txBox="1"/>
          <p:nvPr/>
        </p:nvSpPr>
        <p:spPr>
          <a:xfrm>
            <a:off x="1530450" y="3548896"/>
            <a:ext cx="5821200" cy="1600438"/>
          </a:xfrm>
          <a:prstGeom prst="rect">
            <a:avLst/>
          </a:prstGeom>
          <a:noFill/>
        </p:spPr>
        <p:txBody>
          <a:bodyPr wrap="square">
            <a:spAutoFit/>
          </a:bodyPr>
          <a:lstStyle/>
          <a:p>
            <a:endParaRPr lang="es-CO" dirty="0"/>
          </a:p>
          <a:p>
            <a:r>
              <a:rPr lang="es-CO" dirty="0"/>
              <a:t>Si decimos “</a:t>
            </a:r>
            <a:r>
              <a:rPr lang="es-CO" i="1" dirty="0"/>
              <a:t>Don Horacio regresaba</a:t>
            </a:r>
            <a:r>
              <a:rPr lang="es-CO" dirty="0"/>
              <a:t>” se pierde la intención comunicativa descrita en el fragmento anterior. De esa manera, los eventos de jugar y arreglar de Carlitos y Diana no se dan al mismo tiempo que la llegada de Horacio. Por el contrario, los eventos de Diana y Carlos descritas y el regreso de Horacio se dan en un espacio temporal similar al de otro evento, no descrito en el texto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mph" presetSubtype="0" fill="hold" grpId="0" nodeType="clickEffect">
                                  <p:stCondLst>
                                    <p:cond delay="0"/>
                                  </p:stCondLst>
                                  <p:childTnLst>
                                    <p:animClr clrSpc="hsl" dir="cw">
                                      <p:cBhvr override="childStyle">
                                        <p:cTn id="6" dur="500" fill="hold"/>
                                        <p:tgtEl>
                                          <p:spTgt spid="7"/>
                                        </p:tgtEl>
                                        <p:attrNameLst>
                                          <p:attrName>style.color</p:attrName>
                                        </p:attrNameLst>
                                      </p:cBhvr>
                                      <p:by>
                                        <p:hsl h="0" s="-70588" l="0"/>
                                      </p:by>
                                    </p:animClr>
                                    <p:animClr clrSpc="hsl" dir="cw">
                                      <p:cBhvr>
                                        <p:cTn id="7" dur="500" fill="hold"/>
                                        <p:tgtEl>
                                          <p:spTgt spid="7"/>
                                        </p:tgtEl>
                                        <p:attrNameLst>
                                          <p:attrName>fillcolor</p:attrName>
                                        </p:attrNameLst>
                                      </p:cBhvr>
                                      <p:by>
                                        <p:hsl h="0" s="-70588" l="0"/>
                                      </p:by>
                                    </p:animClr>
                                    <p:animClr clrSpc="hsl" dir="cw">
                                      <p:cBhvr>
                                        <p:cTn id="8" dur="500" fill="hold"/>
                                        <p:tgtEl>
                                          <p:spTgt spid="7"/>
                                        </p:tgtEl>
                                        <p:attrNameLst>
                                          <p:attrName>stroke.color</p:attrName>
                                        </p:attrNameLst>
                                      </p:cBhvr>
                                      <p:by>
                                        <p:hsl h="0" s="-70588" l="0"/>
                                      </p:by>
                                    </p:animClr>
                                    <p:set>
                                      <p:cBhvr>
                                        <p:cTn id="9" dur="500" fill="hold"/>
                                        <p:tgtEl>
                                          <p:spTgt spid="7"/>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2"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6" name="CuadroTexto 5">
            <a:extLst>
              <a:ext uri="{FF2B5EF4-FFF2-40B4-BE49-F238E27FC236}">
                <a16:creationId xmlns:a16="http://schemas.microsoft.com/office/drawing/2014/main" id="{5770443E-25C0-4A58-B2F2-6CFF84046AAA}"/>
              </a:ext>
            </a:extLst>
          </p:cNvPr>
          <p:cNvSpPr txBox="1"/>
          <p:nvPr/>
        </p:nvSpPr>
        <p:spPr>
          <a:xfrm>
            <a:off x="1598400" y="676800"/>
            <a:ext cx="5803200" cy="523220"/>
          </a:xfrm>
          <a:prstGeom prst="rect">
            <a:avLst/>
          </a:prstGeom>
          <a:noFill/>
        </p:spPr>
        <p:txBody>
          <a:bodyPr wrap="square" rtlCol="0">
            <a:spAutoFit/>
          </a:bodyPr>
          <a:lstStyle/>
          <a:p>
            <a:r>
              <a:rPr lang="es-CO" dirty="0"/>
              <a:t>El anterior ejemplo permite dar una definición más formal del pretérito imperfecto (PI):</a:t>
            </a:r>
          </a:p>
        </p:txBody>
      </p:sp>
      <p:sp>
        <p:nvSpPr>
          <p:cNvPr id="7" name="Rectángulo: esquinas redondeadas 6">
            <a:extLst>
              <a:ext uri="{FF2B5EF4-FFF2-40B4-BE49-F238E27FC236}">
                <a16:creationId xmlns:a16="http://schemas.microsoft.com/office/drawing/2014/main" id="{805D2470-4206-4C6D-B815-8CC42D22DD66}"/>
              </a:ext>
            </a:extLst>
          </p:cNvPr>
          <p:cNvSpPr/>
          <p:nvPr/>
        </p:nvSpPr>
        <p:spPr>
          <a:xfrm>
            <a:off x="2030400" y="1228820"/>
            <a:ext cx="4737600" cy="523220"/>
          </a:xfrm>
          <a:prstGeom prst="round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a:r>
              <a:rPr lang="es-CO" dirty="0"/>
              <a:t>El pretérito imperfecto es un tiempo verbal que denota un presente que coexiste con un pasado</a:t>
            </a:r>
          </a:p>
        </p:txBody>
      </p:sp>
      <p:sp>
        <p:nvSpPr>
          <p:cNvPr id="8" name="CuadroTexto 7">
            <a:extLst>
              <a:ext uri="{FF2B5EF4-FFF2-40B4-BE49-F238E27FC236}">
                <a16:creationId xmlns:a16="http://schemas.microsoft.com/office/drawing/2014/main" id="{247A4460-9445-4CD4-9A28-E4DA72F4CC30}"/>
              </a:ext>
            </a:extLst>
          </p:cNvPr>
          <p:cNvSpPr txBox="1"/>
          <p:nvPr/>
        </p:nvSpPr>
        <p:spPr>
          <a:xfrm>
            <a:off x="1810800" y="1898443"/>
            <a:ext cx="5978700" cy="1600438"/>
          </a:xfrm>
          <a:prstGeom prst="rect">
            <a:avLst/>
          </a:prstGeom>
          <a:noFill/>
        </p:spPr>
        <p:txBody>
          <a:bodyPr wrap="square" rtlCol="0">
            <a:spAutoFit/>
          </a:bodyPr>
          <a:lstStyle/>
          <a:p>
            <a:r>
              <a:rPr lang="es-CO" dirty="0"/>
              <a:t>Ahora bien, analicemos la siguiente frase…</a:t>
            </a:r>
          </a:p>
          <a:p>
            <a:endParaRPr lang="es-CO" dirty="0"/>
          </a:p>
          <a:p>
            <a:r>
              <a:rPr lang="es-CO" i="1" dirty="0"/>
              <a:t>Los mayas </a:t>
            </a:r>
            <a:r>
              <a:rPr lang="es-CO" i="1" u="sng" dirty="0"/>
              <a:t>tenían</a:t>
            </a:r>
            <a:r>
              <a:rPr lang="es-CO" i="1" dirty="0"/>
              <a:t> conocimientos en matemáticas. A su vez, </a:t>
            </a:r>
            <a:r>
              <a:rPr lang="es-CO" i="1" u="sng" dirty="0"/>
              <a:t>aplicaban</a:t>
            </a:r>
            <a:r>
              <a:rPr lang="es-CO" i="1" dirty="0"/>
              <a:t> dichos conocimientos para su desarrollo como sociedad</a:t>
            </a:r>
          </a:p>
          <a:p>
            <a:endParaRPr lang="es-CO" dirty="0"/>
          </a:p>
          <a:p>
            <a:r>
              <a:rPr lang="es-CO" dirty="0"/>
              <a:t>¿Cuál es el marco temporal del que dependen los verbos en PI “</a:t>
            </a:r>
            <a:r>
              <a:rPr lang="es-CO" i="1" dirty="0"/>
              <a:t>tenían</a:t>
            </a:r>
            <a:r>
              <a:rPr lang="es-CO" dirty="0"/>
              <a:t>” y “</a:t>
            </a:r>
            <a:r>
              <a:rPr lang="es-CO" i="1" dirty="0"/>
              <a:t>aplicaban</a:t>
            </a:r>
            <a:r>
              <a:rPr lang="es-CO" dirty="0"/>
              <a:t>”?</a:t>
            </a:r>
          </a:p>
        </p:txBody>
      </p:sp>
      <p:sp>
        <p:nvSpPr>
          <p:cNvPr id="9" name="CuadroTexto 8">
            <a:extLst>
              <a:ext uri="{FF2B5EF4-FFF2-40B4-BE49-F238E27FC236}">
                <a16:creationId xmlns:a16="http://schemas.microsoft.com/office/drawing/2014/main" id="{1681CF0F-5316-4C7D-B226-5DB43C81C16F}"/>
              </a:ext>
            </a:extLst>
          </p:cNvPr>
          <p:cNvSpPr txBox="1"/>
          <p:nvPr/>
        </p:nvSpPr>
        <p:spPr>
          <a:xfrm>
            <a:off x="1862100" y="3498881"/>
            <a:ext cx="5978700" cy="954107"/>
          </a:xfrm>
          <a:prstGeom prst="rect">
            <a:avLst/>
          </a:prstGeom>
          <a:noFill/>
        </p:spPr>
        <p:txBody>
          <a:bodyPr wrap="square" rtlCol="0">
            <a:spAutoFit/>
          </a:bodyPr>
          <a:lstStyle/>
          <a:p>
            <a:r>
              <a:rPr lang="es-CO" dirty="0"/>
              <a:t>El marco temporal no aparece explícito en la oración. Para estos casos existe la noción de </a:t>
            </a:r>
            <a:r>
              <a:rPr lang="es-CO" dirty="0">
                <a:highlight>
                  <a:srgbClr val="FFFF00"/>
                </a:highlight>
              </a:rPr>
              <a:t>marco tácito</a:t>
            </a:r>
            <a:r>
              <a:rPr lang="es-CO" dirty="0"/>
              <a:t>, que es este caso puede ser “en la antigüedad” o “en los tiempos pre coloniales”. Es decir, es tácito cuando el lector debe inferirlo.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50" name="Google Shape;250;p19"/>
          <p:cNvSpPr txBox="1">
            <a:spLocks noGrp="1"/>
          </p:cNvSpPr>
          <p:nvPr>
            <p:ph type="sldNum" idx="12"/>
          </p:nvPr>
        </p:nvSpPr>
        <p:spPr>
          <a:xfrm>
            <a:off x="4337100" y="4751625"/>
            <a:ext cx="469800" cy="391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sp>
        <p:nvSpPr>
          <p:cNvPr id="14" name="CuadroTexto 13">
            <a:extLst>
              <a:ext uri="{FF2B5EF4-FFF2-40B4-BE49-F238E27FC236}">
                <a16:creationId xmlns:a16="http://schemas.microsoft.com/office/drawing/2014/main" id="{DCE06467-98DF-42D4-B9C0-5D9C4C052587}"/>
              </a:ext>
            </a:extLst>
          </p:cNvPr>
          <p:cNvSpPr txBox="1"/>
          <p:nvPr/>
        </p:nvSpPr>
        <p:spPr>
          <a:xfrm>
            <a:off x="1660500" y="221048"/>
            <a:ext cx="5565600" cy="523220"/>
          </a:xfrm>
          <a:prstGeom prst="rect">
            <a:avLst/>
          </a:prstGeom>
          <a:noFill/>
        </p:spPr>
        <p:txBody>
          <a:bodyPr wrap="square" rtlCol="0">
            <a:spAutoFit/>
          </a:bodyPr>
          <a:lstStyle/>
          <a:p>
            <a:r>
              <a:rPr lang="es-CO" dirty="0"/>
              <a:t>Ante este panorama, ¿es pertinente afirmar que, según la oración, los mayas actuales ya no tienen conocimientos en Matemáticas?</a:t>
            </a:r>
          </a:p>
        </p:txBody>
      </p:sp>
      <p:sp>
        <p:nvSpPr>
          <p:cNvPr id="15" name="CuadroTexto 14">
            <a:extLst>
              <a:ext uri="{FF2B5EF4-FFF2-40B4-BE49-F238E27FC236}">
                <a16:creationId xmlns:a16="http://schemas.microsoft.com/office/drawing/2014/main" id="{409D8002-640B-4131-84F0-F5B880019098}"/>
              </a:ext>
            </a:extLst>
          </p:cNvPr>
          <p:cNvSpPr txBox="1"/>
          <p:nvPr/>
        </p:nvSpPr>
        <p:spPr>
          <a:xfrm>
            <a:off x="1660500" y="813096"/>
            <a:ext cx="5637600" cy="954107"/>
          </a:xfrm>
          <a:prstGeom prst="rect">
            <a:avLst/>
          </a:prstGeom>
          <a:noFill/>
        </p:spPr>
        <p:txBody>
          <a:bodyPr wrap="square" rtlCol="0">
            <a:spAutoFit/>
          </a:bodyPr>
          <a:lstStyle/>
          <a:p>
            <a:r>
              <a:rPr lang="es-CO" dirty="0"/>
              <a:t>La respuesta es no, no es pertinente. La oración explica que los mayas de antes sabían de matemáticas, pero no dice que los actuales no poseen estos saberes. Hay que recordar que el PI, por su forma, tiende a dejar de lado los límites temporales</a:t>
            </a:r>
          </a:p>
        </p:txBody>
      </p:sp>
      <p:sp>
        <p:nvSpPr>
          <p:cNvPr id="2" name="CuadroTexto 1">
            <a:extLst>
              <a:ext uri="{FF2B5EF4-FFF2-40B4-BE49-F238E27FC236}">
                <a16:creationId xmlns:a16="http://schemas.microsoft.com/office/drawing/2014/main" id="{0D7843F6-0E86-4981-B9C2-FEA0DD5FBD75}"/>
              </a:ext>
            </a:extLst>
          </p:cNvPr>
          <p:cNvSpPr txBox="1"/>
          <p:nvPr/>
        </p:nvSpPr>
        <p:spPr>
          <a:xfrm>
            <a:off x="1673100" y="1904859"/>
            <a:ext cx="5328000" cy="738664"/>
          </a:xfrm>
          <a:prstGeom prst="rect">
            <a:avLst/>
          </a:prstGeom>
          <a:noFill/>
        </p:spPr>
        <p:txBody>
          <a:bodyPr wrap="square" rtlCol="0">
            <a:spAutoFit/>
          </a:bodyPr>
          <a:lstStyle/>
          <a:p>
            <a:r>
              <a:rPr lang="es-CO" dirty="0"/>
              <a:t>El uso de un antecedente temporal como marco de un PI es inadecuado solamente cuando se denotan propiedades inherentes de alguien</a:t>
            </a:r>
          </a:p>
        </p:txBody>
      </p:sp>
      <p:sp>
        <p:nvSpPr>
          <p:cNvPr id="3" name="CuadroTexto 2">
            <a:extLst>
              <a:ext uri="{FF2B5EF4-FFF2-40B4-BE49-F238E27FC236}">
                <a16:creationId xmlns:a16="http://schemas.microsoft.com/office/drawing/2014/main" id="{418DDC66-673B-4411-804A-66DF655CF5B8}"/>
              </a:ext>
            </a:extLst>
          </p:cNvPr>
          <p:cNvSpPr txBox="1"/>
          <p:nvPr/>
        </p:nvSpPr>
        <p:spPr>
          <a:xfrm>
            <a:off x="1660500" y="2849067"/>
            <a:ext cx="2620800" cy="523220"/>
          </a:xfrm>
          <a:prstGeom prst="rect">
            <a:avLst/>
          </a:prstGeom>
          <a:noFill/>
        </p:spPr>
        <p:txBody>
          <a:bodyPr wrap="square" rtlCol="0">
            <a:spAutoFit/>
          </a:bodyPr>
          <a:lstStyle/>
          <a:p>
            <a:r>
              <a:rPr lang="es-CO" i="1" dirty="0"/>
              <a:t>Antes de llegar a la cárcel, </a:t>
            </a:r>
            <a:r>
              <a:rPr lang="es-CO" i="1" u="sng" dirty="0"/>
              <a:t>tenía</a:t>
            </a:r>
            <a:r>
              <a:rPr lang="es-CO" i="1" dirty="0"/>
              <a:t> los ojos </a:t>
            </a:r>
            <a:r>
              <a:rPr lang="es-CO" i="1" u="sng" dirty="0"/>
              <a:t>llorosos</a:t>
            </a:r>
          </a:p>
        </p:txBody>
      </p:sp>
      <p:sp>
        <p:nvSpPr>
          <p:cNvPr id="4" name="CuadroTexto 3">
            <a:extLst>
              <a:ext uri="{FF2B5EF4-FFF2-40B4-BE49-F238E27FC236}">
                <a16:creationId xmlns:a16="http://schemas.microsoft.com/office/drawing/2014/main" id="{44045F70-A790-49A1-BA32-A0BAF30BAEF5}"/>
              </a:ext>
            </a:extLst>
          </p:cNvPr>
          <p:cNvSpPr txBox="1"/>
          <p:nvPr/>
        </p:nvSpPr>
        <p:spPr>
          <a:xfrm>
            <a:off x="4572000" y="2849067"/>
            <a:ext cx="2361600" cy="523220"/>
          </a:xfrm>
          <a:prstGeom prst="rect">
            <a:avLst/>
          </a:prstGeom>
          <a:noFill/>
        </p:spPr>
        <p:txBody>
          <a:bodyPr wrap="square" rtlCol="0">
            <a:spAutoFit/>
          </a:bodyPr>
          <a:lstStyle/>
          <a:p>
            <a:r>
              <a:rPr lang="es-CO" i="1" dirty="0"/>
              <a:t>Luisa </a:t>
            </a:r>
            <a:r>
              <a:rPr lang="es-CO" i="1" u="sng" dirty="0"/>
              <a:t>tenía</a:t>
            </a:r>
            <a:r>
              <a:rPr lang="es-CO" i="1" dirty="0"/>
              <a:t> los ojos </a:t>
            </a:r>
            <a:r>
              <a:rPr lang="es-CO" i="1" u="sng" dirty="0"/>
              <a:t>verdes y expresivos</a:t>
            </a:r>
          </a:p>
        </p:txBody>
      </p:sp>
      <p:cxnSp>
        <p:nvCxnSpPr>
          <p:cNvPr id="6" name="Conector recto de flecha 5">
            <a:extLst>
              <a:ext uri="{FF2B5EF4-FFF2-40B4-BE49-F238E27FC236}">
                <a16:creationId xmlns:a16="http://schemas.microsoft.com/office/drawing/2014/main" id="{D58E5533-7B77-4685-82AF-FFB5B4A00DA4}"/>
              </a:ext>
            </a:extLst>
          </p:cNvPr>
          <p:cNvCxnSpPr/>
          <p:nvPr/>
        </p:nvCxnSpPr>
        <p:spPr>
          <a:xfrm>
            <a:off x="2671200" y="3372287"/>
            <a:ext cx="0" cy="285313"/>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1" name="Conector recto de flecha 20">
            <a:extLst>
              <a:ext uri="{FF2B5EF4-FFF2-40B4-BE49-F238E27FC236}">
                <a16:creationId xmlns:a16="http://schemas.microsoft.com/office/drawing/2014/main" id="{A60AF4C2-BB62-4E9E-A668-170EB6292C38}"/>
              </a:ext>
            </a:extLst>
          </p:cNvPr>
          <p:cNvCxnSpPr/>
          <p:nvPr/>
        </p:nvCxnSpPr>
        <p:spPr>
          <a:xfrm>
            <a:off x="5682000" y="3330287"/>
            <a:ext cx="0" cy="285313"/>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7" name="CuadroTexto 6">
            <a:extLst>
              <a:ext uri="{FF2B5EF4-FFF2-40B4-BE49-F238E27FC236}">
                <a16:creationId xmlns:a16="http://schemas.microsoft.com/office/drawing/2014/main" id="{F3BB86A7-63F1-4A37-A8CB-C2F41F51BB9E}"/>
              </a:ext>
            </a:extLst>
          </p:cNvPr>
          <p:cNvSpPr txBox="1"/>
          <p:nvPr/>
        </p:nvSpPr>
        <p:spPr>
          <a:xfrm>
            <a:off x="2222100" y="3622800"/>
            <a:ext cx="1497600" cy="523220"/>
          </a:xfrm>
          <a:prstGeom prst="rect">
            <a:avLst/>
          </a:prstGeom>
          <a:noFill/>
        </p:spPr>
        <p:txBody>
          <a:bodyPr wrap="square" rtlCol="0">
            <a:spAutoFit/>
          </a:bodyPr>
          <a:lstStyle/>
          <a:p>
            <a:r>
              <a:rPr lang="es-CO" dirty="0"/>
              <a:t>Propiedad episódica</a:t>
            </a:r>
          </a:p>
        </p:txBody>
      </p:sp>
      <p:sp>
        <p:nvSpPr>
          <p:cNvPr id="8" name="CuadroTexto 7">
            <a:extLst>
              <a:ext uri="{FF2B5EF4-FFF2-40B4-BE49-F238E27FC236}">
                <a16:creationId xmlns:a16="http://schemas.microsoft.com/office/drawing/2014/main" id="{90B46B88-E9A8-4CD6-B91A-03EF840FAEBD}"/>
              </a:ext>
            </a:extLst>
          </p:cNvPr>
          <p:cNvSpPr txBox="1"/>
          <p:nvPr/>
        </p:nvSpPr>
        <p:spPr>
          <a:xfrm>
            <a:off x="5198400" y="3622820"/>
            <a:ext cx="1389592" cy="523220"/>
          </a:xfrm>
          <a:prstGeom prst="rect">
            <a:avLst/>
          </a:prstGeom>
          <a:noFill/>
        </p:spPr>
        <p:txBody>
          <a:bodyPr wrap="square" rtlCol="0">
            <a:spAutoFit/>
          </a:bodyPr>
          <a:lstStyle/>
          <a:p>
            <a:r>
              <a:rPr lang="es-CO" dirty="0"/>
              <a:t>Propiedad inherente</a:t>
            </a:r>
          </a:p>
        </p:txBody>
      </p:sp>
      <p:sp>
        <p:nvSpPr>
          <p:cNvPr id="9" name="CuadroTexto 8">
            <a:extLst>
              <a:ext uri="{FF2B5EF4-FFF2-40B4-BE49-F238E27FC236}">
                <a16:creationId xmlns:a16="http://schemas.microsoft.com/office/drawing/2014/main" id="{04B45C23-7A14-40F7-9969-DEBDB03E3294}"/>
              </a:ext>
            </a:extLst>
          </p:cNvPr>
          <p:cNvSpPr txBox="1"/>
          <p:nvPr/>
        </p:nvSpPr>
        <p:spPr>
          <a:xfrm>
            <a:off x="1702575" y="4197201"/>
            <a:ext cx="5738850" cy="738664"/>
          </a:xfrm>
          <a:prstGeom prst="rect">
            <a:avLst/>
          </a:prstGeom>
          <a:noFill/>
        </p:spPr>
        <p:txBody>
          <a:bodyPr wrap="square" rtlCol="0">
            <a:spAutoFit/>
          </a:bodyPr>
          <a:lstStyle/>
          <a:p>
            <a:r>
              <a:rPr lang="es-CO" dirty="0"/>
              <a:t>Es por esto que es polémico el uso (por parte de algunos hablantes) de antecedentes temporales en un PI cuando se denotan propiedades inherentes de alguien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ircle(in)">
                                      <p:cBhvr>
                                        <p:cTn id="16" dur="2000"/>
                                        <p:tgtEl>
                                          <p:spTgt spid="2"/>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ircle(in)">
                                      <p:cBhvr>
                                        <p:cTn id="19" dur="2000"/>
                                        <p:tgtEl>
                                          <p:spTgt spid="3"/>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 grpId="0"/>
      <p:bldP spid="3" grpId="0"/>
      <p:bldP spid="4"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8" name="CuadroTexto 7">
            <a:extLst>
              <a:ext uri="{FF2B5EF4-FFF2-40B4-BE49-F238E27FC236}">
                <a16:creationId xmlns:a16="http://schemas.microsoft.com/office/drawing/2014/main" id="{4479ABE2-586C-4FB1-9DA6-F903A3D0B0D4}"/>
              </a:ext>
            </a:extLst>
          </p:cNvPr>
          <p:cNvSpPr txBox="1"/>
          <p:nvPr/>
        </p:nvSpPr>
        <p:spPr>
          <a:xfrm>
            <a:off x="1843200" y="1022400"/>
            <a:ext cx="5479200" cy="738664"/>
          </a:xfrm>
          <a:prstGeom prst="rect">
            <a:avLst/>
          </a:prstGeom>
          <a:noFill/>
        </p:spPr>
        <p:txBody>
          <a:bodyPr wrap="square" rtlCol="0">
            <a:spAutoFit/>
          </a:bodyPr>
          <a:lstStyle/>
          <a:p>
            <a:r>
              <a:rPr lang="es-CO" dirty="0"/>
              <a:t>El PI ha sido abordado teóricamente por muchos académicos. Por ello existen diversas variantes del PI, pero, por cuestiones de tiempo, sólo se expondrán dos.</a:t>
            </a:r>
          </a:p>
        </p:txBody>
      </p:sp>
      <p:sp>
        <p:nvSpPr>
          <p:cNvPr id="9" name="CuadroTexto 8">
            <a:extLst>
              <a:ext uri="{FF2B5EF4-FFF2-40B4-BE49-F238E27FC236}">
                <a16:creationId xmlns:a16="http://schemas.microsoft.com/office/drawing/2014/main" id="{E21A5849-B6CF-4880-81AE-04AAA04E0D76}"/>
              </a:ext>
            </a:extLst>
          </p:cNvPr>
          <p:cNvSpPr txBox="1"/>
          <p:nvPr/>
        </p:nvSpPr>
        <p:spPr>
          <a:xfrm>
            <a:off x="1843200" y="1857600"/>
            <a:ext cx="5616000" cy="954107"/>
          </a:xfrm>
          <a:prstGeom prst="rect">
            <a:avLst/>
          </a:prstGeom>
          <a:noFill/>
        </p:spPr>
        <p:txBody>
          <a:bodyPr wrap="square" rtlCol="0">
            <a:spAutoFit/>
          </a:bodyPr>
          <a:lstStyle/>
          <a:p>
            <a:r>
              <a:rPr lang="es-CO" dirty="0"/>
              <a:t>Analizamos…</a:t>
            </a:r>
          </a:p>
          <a:p>
            <a:endParaRPr lang="es-CO" dirty="0"/>
          </a:p>
          <a:p>
            <a:r>
              <a:rPr lang="es-CO" i="1" u="sng" dirty="0"/>
              <a:t>Imagina</a:t>
            </a:r>
            <a:r>
              <a:rPr lang="es-CO" i="1" dirty="0"/>
              <a:t> que vamos en una barca, tú eras el que iba remando, el mar </a:t>
            </a:r>
            <a:r>
              <a:rPr lang="es-CO" i="1" u="sng" dirty="0"/>
              <a:t>estaba</a:t>
            </a:r>
            <a:r>
              <a:rPr lang="es-CO" i="1" dirty="0"/>
              <a:t> muy revuelto</a:t>
            </a:r>
          </a:p>
        </p:txBody>
      </p:sp>
      <p:sp>
        <p:nvSpPr>
          <p:cNvPr id="10" name="CuadroTexto 9">
            <a:extLst>
              <a:ext uri="{FF2B5EF4-FFF2-40B4-BE49-F238E27FC236}">
                <a16:creationId xmlns:a16="http://schemas.microsoft.com/office/drawing/2014/main" id="{D6714795-C6F8-4EC8-BD47-1673A50D967A}"/>
              </a:ext>
            </a:extLst>
          </p:cNvPr>
          <p:cNvSpPr txBox="1"/>
          <p:nvPr/>
        </p:nvSpPr>
        <p:spPr>
          <a:xfrm>
            <a:off x="1843200" y="2966744"/>
            <a:ext cx="5227200" cy="307777"/>
          </a:xfrm>
          <a:prstGeom prst="rect">
            <a:avLst/>
          </a:prstGeom>
          <a:noFill/>
        </p:spPr>
        <p:txBody>
          <a:bodyPr wrap="square" rtlCol="0">
            <a:spAutoFit/>
          </a:bodyPr>
          <a:lstStyle/>
          <a:p>
            <a:r>
              <a:rPr lang="es-CO" dirty="0"/>
              <a:t>¿Cuál es la función de la palabra </a:t>
            </a:r>
            <a:r>
              <a:rPr lang="es-CO" i="1" dirty="0"/>
              <a:t>imagina</a:t>
            </a:r>
            <a:r>
              <a:rPr lang="es-CO" dirty="0"/>
              <a:t>?</a:t>
            </a:r>
          </a:p>
        </p:txBody>
      </p:sp>
      <p:sp>
        <p:nvSpPr>
          <p:cNvPr id="11" name="CuadroTexto 10">
            <a:extLst>
              <a:ext uri="{FF2B5EF4-FFF2-40B4-BE49-F238E27FC236}">
                <a16:creationId xmlns:a16="http://schemas.microsoft.com/office/drawing/2014/main" id="{02E6D8B3-4AC5-49EA-A233-6317C3D416ED}"/>
              </a:ext>
            </a:extLst>
          </p:cNvPr>
          <p:cNvSpPr txBox="1"/>
          <p:nvPr/>
        </p:nvSpPr>
        <p:spPr>
          <a:xfrm>
            <a:off x="1943999" y="3429558"/>
            <a:ext cx="5853601" cy="738664"/>
          </a:xfrm>
          <a:prstGeom prst="rect">
            <a:avLst/>
          </a:prstGeom>
          <a:noFill/>
        </p:spPr>
        <p:txBody>
          <a:bodyPr wrap="square" rtlCol="0">
            <a:spAutoFit/>
          </a:bodyPr>
          <a:lstStyle/>
          <a:p>
            <a:r>
              <a:rPr lang="es-CO" dirty="0"/>
              <a:t>La palabra </a:t>
            </a:r>
            <a:r>
              <a:rPr lang="es-CO" i="1" dirty="0"/>
              <a:t>imagina</a:t>
            </a:r>
            <a:r>
              <a:rPr lang="es-CO" dirty="0"/>
              <a:t> crea un marco en el que se admiten cuestiones imaginarias. </a:t>
            </a:r>
            <a:r>
              <a:rPr lang="es-CO" dirty="0">
                <a:highlight>
                  <a:srgbClr val="FFFF00"/>
                </a:highlight>
              </a:rPr>
              <a:t>El PI lúdico</a:t>
            </a:r>
            <a:r>
              <a:rPr lang="es-CO" dirty="0"/>
              <a:t> es característico de situaciones hipotéticas</a:t>
            </a:r>
          </a:p>
          <a:p>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theme/theme1.xml><?xml version="1.0" encoding="utf-8"?>
<a:theme xmlns:a="http://schemas.openxmlformats.org/drawingml/2006/main" name="Puck template">
  <a:themeElements>
    <a:clrScheme name="Custom 347">
      <a:dk1>
        <a:srgbClr val="212A2E"/>
      </a:dk1>
      <a:lt1>
        <a:srgbClr val="FFFFFF"/>
      </a:lt1>
      <a:dk2>
        <a:srgbClr val="617A86"/>
      </a:dk2>
      <a:lt2>
        <a:srgbClr val="A1BECC"/>
      </a:lt2>
      <a:accent1>
        <a:srgbClr val="00D1C6"/>
      </a:accent1>
      <a:accent2>
        <a:srgbClr val="00ACC3"/>
      </a:accent2>
      <a:accent3>
        <a:srgbClr val="BBCD00"/>
      </a:accent3>
      <a:accent4>
        <a:srgbClr val="65BB48"/>
      </a:accent4>
      <a:accent5>
        <a:srgbClr val="F8BB00"/>
      </a:accent5>
      <a:accent6>
        <a:srgbClr val="EF6222"/>
      </a:accent6>
      <a:hlink>
        <a:srgbClr val="617A86"/>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1960</TotalTime>
  <Words>2453</Words>
  <Application>Microsoft Office PowerPoint</Application>
  <PresentationFormat>Presentación en pantalla (16:9)</PresentationFormat>
  <Paragraphs>284</Paragraphs>
  <Slides>21</Slides>
  <Notes>20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21</vt:i4>
      </vt:variant>
    </vt:vector>
  </HeadingPairs>
  <TitlesOfParts>
    <vt:vector size="29" baseType="lpstr">
      <vt:lpstr>ProximaNova</vt:lpstr>
      <vt:lpstr>Varela Round</vt:lpstr>
      <vt:lpstr>Nixie One</vt:lpstr>
      <vt:lpstr>Arial </vt:lpstr>
      <vt:lpstr>Arial</vt:lpstr>
      <vt:lpstr>Wingdings</vt:lpstr>
      <vt:lpstr>Times New Roman</vt:lpstr>
      <vt:lpstr>Puck template</vt:lpstr>
      <vt:lpstr>Presentación de PowerPoint</vt:lpstr>
      <vt:lpstr>PARA ANALIZAR…  El mayordomo bajaba las escaleras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DIOMAR</cp:lastModifiedBy>
  <cp:revision>73</cp:revision>
  <dcterms:modified xsi:type="dcterms:W3CDTF">2022-08-08T04:34:46Z</dcterms:modified>
</cp:coreProperties>
</file>