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846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</p:sldIdLst>
  <p:sldSz cx="12192000" cy="6858000"/>
  <p:notesSz cx="12192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792" y="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94420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3217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444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769364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83247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007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08329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22523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569864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65500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606037" y="493013"/>
            <a:ext cx="4979924" cy="1701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531749" y="4831841"/>
            <a:ext cx="11128501" cy="10013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>
                <a:solidFill>
                  <a:srgbClr val="C00000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9849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18599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200" b="1" i="0">
                <a:solidFill>
                  <a:schemeClr val="tx1"/>
                </a:solidFill>
                <a:latin typeface="Cambria"/>
                <a:cs typeface="Cambri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755394" y="1553921"/>
            <a:ext cx="4138295" cy="4316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 u="heavy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51828" y="1553921"/>
            <a:ext cx="4309109" cy="4316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0" i="0" u="heavy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8/8/2024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4340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2411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4956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409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6650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5504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5624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01487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8/8/2024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00863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  <p:sldLayoutId id="2147483864" r:id="rId18"/>
    <p:sldLayoutId id="2147483865" r:id="rId19"/>
    <p:sldLayoutId id="2147483866" r:id="rId20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2" Type="http://schemas.openxmlformats.org/officeDocument/2006/relationships/image" Target="../media/image58.png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61.png"/><Relationship Id="rId15" Type="http://schemas.openxmlformats.org/officeDocument/2006/relationships/image" Target="../media/image71.jp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2.png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9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/>
          <p:nvPr/>
        </p:nvSpPr>
        <p:spPr>
          <a:xfrm>
            <a:off x="5791200" y="2191702"/>
            <a:ext cx="5420360" cy="2417445"/>
          </a:xfrm>
          <a:prstGeom prst="rect">
            <a:avLst/>
          </a:prstGeom>
        </p:spPr>
        <p:txBody>
          <a:bodyPr vert="horz" wrap="square" lIns="0" tIns="1676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20"/>
              </a:spcBef>
            </a:pPr>
            <a:r>
              <a:rPr sz="6000" spc="-5" dirty="0">
                <a:solidFill>
                  <a:srgbClr val="FF0000"/>
                </a:solidFill>
                <a:latin typeface="Impact"/>
                <a:cs typeface="Impact"/>
              </a:rPr>
              <a:t>GRAN</a:t>
            </a:r>
            <a:r>
              <a:rPr sz="6000" spc="-50" dirty="0">
                <a:solidFill>
                  <a:srgbClr val="FF0000"/>
                </a:solidFill>
                <a:latin typeface="Impact"/>
                <a:cs typeface="Impact"/>
              </a:rPr>
              <a:t> </a:t>
            </a:r>
            <a:r>
              <a:rPr sz="6000" spc="-5" dirty="0">
                <a:solidFill>
                  <a:srgbClr val="FF0000"/>
                </a:solidFill>
                <a:latin typeface="Impact"/>
                <a:cs typeface="Impact"/>
              </a:rPr>
              <a:t>JORNADA</a:t>
            </a:r>
            <a:r>
              <a:rPr sz="6000" spc="5" dirty="0">
                <a:solidFill>
                  <a:srgbClr val="FF0000"/>
                </a:solidFill>
                <a:latin typeface="Impact"/>
                <a:cs typeface="Impact"/>
              </a:rPr>
              <a:t> </a:t>
            </a:r>
            <a:r>
              <a:rPr sz="6000" spc="-5" dirty="0">
                <a:solidFill>
                  <a:srgbClr val="FF0000"/>
                </a:solidFill>
                <a:latin typeface="Impact"/>
                <a:cs typeface="Impact"/>
              </a:rPr>
              <a:t>5S</a:t>
            </a:r>
            <a:endParaRPr sz="6000" dirty="0">
              <a:solidFill>
                <a:srgbClr val="FF0000"/>
              </a:solidFill>
              <a:latin typeface="Impact"/>
              <a:cs typeface="Impact"/>
            </a:endParaRPr>
          </a:p>
          <a:p>
            <a:pPr marL="1849120" marR="5080" indent="-1360170">
              <a:lnSpc>
                <a:spcPct val="100000"/>
              </a:lnSpc>
              <a:spcBef>
                <a:spcPts val="810"/>
              </a:spcBef>
            </a:pPr>
            <a:r>
              <a:rPr sz="4000" b="1" spc="-25" dirty="0">
                <a:latin typeface="Calibri"/>
                <a:cs typeface="Calibri"/>
              </a:rPr>
              <a:t>Nuestra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30" dirty="0">
                <a:latin typeface="Calibri"/>
                <a:cs typeface="Calibri"/>
              </a:rPr>
              <a:t>estrategia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30" dirty="0">
                <a:latin typeface="Calibri"/>
                <a:cs typeface="Calibri"/>
              </a:rPr>
              <a:t>para </a:t>
            </a:r>
            <a:r>
              <a:rPr sz="4000" b="1" spc="-890" dirty="0">
                <a:latin typeface="Calibri"/>
                <a:cs typeface="Calibri"/>
              </a:rPr>
              <a:t> </a:t>
            </a:r>
            <a:r>
              <a:rPr sz="4000" b="1" spc="-15" dirty="0">
                <a:latin typeface="Calibri"/>
                <a:cs typeface="Calibri"/>
              </a:rPr>
              <a:t>llegar </a:t>
            </a:r>
            <a:r>
              <a:rPr sz="4000" b="1" spc="-5" dirty="0">
                <a:latin typeface="Calibri"/>
                <a:cs typeface="Calibri"/>
              </a:rPr>
              <a:t>a</a:t>
            </a:r>
            <a:r>
              <a:rPr sz="4000" b="1" spc="-15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la</a:t>
            </a:r>
            <a:r>
              <a:rPr sz="4000" b="1" spc="-15" dirty="0">
                <a:latin typeface="Calibri"/>
                <a:cs typeface="Calibri"/>
              </a:rPr>
              <a:t> </a:t>
            </a:r>
            <a:r>
              <a:rPr sz="4000" b="1" spc="-20" dirty="0">
                <a:latin typeface="Calibri"/>
                <a:cs typeface="Calibri"/>
              </a:rPr>
              <a:t>meta!!</a:t>
            </a:r>
            <a:endParaRPr sz="4000" dirty="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66800" y="1524000"/>
            <a:ext cx="4067555" cy="46695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24000" y="0"/>
            <a:ext cx="9040495" cy="6553200"/>
            <a:chOff x="1524000" y="0"/>
            <a:chExt cx="9040495" cy="6553200"/>
          </a:xfrm>
        </p:grpSpPr>
        <p:sp>
          <p:nvSpPr>
            <p:cNvPr id="3" name="object 3"/>
            <p:cNvSpPr/>
            <p:nvPr/>
          </p:nvSpPr>
          <p:spPr>
            <a:xfrm>
              <a:off x="1524000" y="0"/>
              <a:ext cx="9040495" cy="6553200"/>
            </a:xfrm>
            <a:custGeom>
              <a:avLst/>
              <a:gdLst/>
              <a:ahLst/>
              <a:cxnLst/>
              <a:rect l="l" t="t" r="r" b="b"/>
              <a:pathLst>
                <a:path w="9040495" h="6553200">
                  <a:moveTo>
                    <a:pt x="9040368" y="0"/>
                  </a:moveTo>
                  <a:lnTo>
                    <a:pt x="0" y="0"/>
                  </a:lnTo>
                  <a:lnTo>
                    <a:pt x="0" y="6553200"/>
                  </a:lnTo>
                  <a:lnTo>
                    <a:pt x="9040368" y="6553200"/>
                  </a:lnTo>
                  <a:lnTo>
                    <a:pt x="904036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2204" y="0"/>
              <a:ext cx="1903475" cy="194462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863343" y="909827"/>
              <a:ext cx="2766695" cy="4623435"/>
            </a:xfrm>
            <a:custGeom>
              <a:avLst/>
              <a:gdLst/>
              <a:ahLst/>
              <a:cxnLst/>
              <a:rect l="l" t="t" r="r" b="b"/>
              <a:pathLst>
                <a:path w="2766695" h="4623435">
                  <a:moveTo>
                    <a:pt x="2652813" y="134515"/>
                  </a:moveTo>
                  <a:lnTo>
                    <a:pt x="0" y="4593717"/>
                  </a:lnTo>
                  <a:lnTo>
                    <a:pt x="49783" y="4623308"/>
                  </a:lnTo>
                  <a:lnTo>
                    <a:pt x="2702597" y="164106"/>
                  </a:lnTo>
                  <a:lnTo>
                    <a:pt x="2652813" y="134515"/>
                  </a:lnTo>
                  <a:close/>
                </a:path>
                <a:path w="2766695" h="4623435">
                  <a:moveTo>
                    <a:pt x="2758463" y="109600"/>
                  </a:moveTo>
                  <a:lnTo>
                    <a:pt x="2667635" y="109600"/>
                  </a:lnTo>
                  <a:lnTo>
                    <a:pt x="2717419" y="139192"/>
                  </a:lnTo>
                  <a:lnTo>
                    <a:pt x="2702597" y="164106"/>
                  </a:lnTo>
                  <a:lnTo>
                    <a:pt x="2752344" y="193675"/>
                  </a:lnTo>
                  <a:lnTo>
                    <a:pt x="2758463" y="109600"/>
                  </a:lnTo>
                  <a:close/>
                </a:path>
                <a:path w="2766695" h="4623435">
                  <a:moveTo>
                    <a:pt x="2667635" y="109600"/>
                  </a:moveTo>
                  <a:lnTo>
                    <a:pt x="2652813" y="134515"/>
                  </a:lnTo>
                  <a:lnTo>
                    <a:pt x="2702597" y="164106"/>
                  </a:lnTo>
                  <a:lnTo>
                    <a:pt x="2717419" y="139192"/>
                  </a:lnTo>
                  <a:lnTo>
                    <a:pt x="2667635" y="109600"/>
                  </a:lnTo>
                  <a:close/>
                </a:path>
                <a:path w="2766695" h="4623435">
                  <a:moveTo>
                    <a:pt x="2766441" y="0"/>
                  </a:moveTo>
                  <a:lnTo>
                    <a:pt x="2602992" y="104901"/>
                  </a:lnTo>
                  <a:lnTo>
                    <a:pt x="2652813" y="134515"/>
                  </a:lnTo>
                  <a:lnTo>
                    <a:pt x="2667635" y="109600"/>
                  </a:lnTo>
                  <a:lnTo>
                    <a:pt x="2758463" y="109600"/>
                  </a:lnTo>
                  <a:lnTo>
                    <a:pt x="2766441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063495" y="5617464"/>
              <a:ext cx="8353425" cy="864235"/>
            </a:xfrm>
            <a:custGeom>
              <a:avLst/>
              <a:gdLst/>
              <a:ahLst/>
              <a:cxnLst/>
              <a:rect l="l" t="t" r="r" b="b"/>
              <a:pathLst>
                <a:path w="8353425" h="864235">
                  <a:moveTo>
                    <a:pt x="8209026" y="0"/>
                  </a:moveTo>
                  <a:lnTo>
                    <a:pt x="144018" y="0"/>
                  </a:lnTo>
                  <a:lnTo>
                    <a:pt x="98511" y="7342"/>
                  </a:lnTo>
                  <a:lnTo>
                    <a:pt x="58978" y="27786"/>
                  </a:lnTo>
                  <a:lnTo>
                    <a:pt x="27797" y="58962"/>
                  </a:lnTo>
                  <a:lnTo>
                    <a:pt x="7345" y="98496"/>
                  </a:lnTo>
                  <a:lnTo>
                    <a:pt x="0" y="144018"/>
                  </a:lnTo>
                  <a:lnTo>
                    <a:pt x="0" y="720090"/>
                  </a:lnTo>
                  <a:lnTo>
                    <a:pt x="7345" y="765611"/>
                  </a:lnTo>
                  <a:lnTo>
                    <a:pt x="27797" y="805145"/>
                  </a:lnTo>
                  <a:lnTo>
                    <a:pt x="58978" y="836321"/>
                  </a:lnTo>
                  <a:lnTo>
                    <a:pt x="98511" y="856765"/>
                  </a:lnTo>
                  <a:lnTo>
                    <a:pt x="144018" y="864108"/>
                  </a:lnTo>
                  <a:lnTo>
                    <a:pt x="8209026" y="864108"/>
                  </a:lnTo>
                  <a:lnTo>
                    <a:pt x="8254532" y="856765"/>
                  </a:lnTo>
                  <a:lnTo>
                    <a:pt x="8294065" y="836321"/>
                  </a:lnTo>
                  <a:lnTo>
                    <a:pt x="8325246" y="805145"/>
                  </a:lnTo>
                  <a:lnTo>
                    <a:pt x="8345698" y="765611"/>
                  </a:lnTo>
                  <a:lnTo>
                    <a:pt x="8353044" y="720090"/>
                  </a:lnTo>
                  <a:lnTo>
                    <a:pt x="8353044" y="144018"/>
                  </a:lnTo>
                  <a:lnTo>
                    <a:pt x="8345698" y="98496"/>
                  </a:lnTo>
                  <a:lnTo>
                    <a:pt x="8325246" y="58962"/>
                  </a:lnTo>
                  <a:lnTo>
                    <a:pt x="8294065" y="27786"/>
                  </a:lnTo>
                  <a:lnTo>
                    <a:pt x="8254532" y="7342"/>
                  </a:lnTo>
                  <a:lnTo>
                    <a:pt x="8209026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063495" y="5617464"/>
              <a:ext cx="8353425" cy="864235"/>
            </a:xfrm>
            <a:custGeom>
              <a:avLst/>
              <a:gdLst/>
              <a:ahLst/>
              <a:cxnLst/>
              <a:rect l="l" t="t" r="r" b="b"/>
              <a:pathLst>
                <a:path w="8353425" h="864235">
                  <a:moveTo>
                    <a:pt x="0" y="144018"/>
                  </a:moveTo>
                  <a:lnTo>
                    <a:pt x="7345" y="98496"/>
                  </a:lnTo>
                  <a:lnTo>
                    <a:pt x="27797" y="58962"/>
                  </a:lnTo>
                  <a:lnTo>
                    <a:pt x="58978" y="27786"/>
                  </a:lnTo>
                  <a:lnTo>
                    <a:pt x="98511" y="7342"/>
                  </a:lnTo>
                  <a:lnTo>
                    <a:pt x="144018" y="0"/>
                  </a:lnTo>
                  <a:lnTo>
                    <a:pt x="8209026" y="0"/>
                  </a:lnTo>
                  <a:lnTo>
                    <a:pt x="8254532" y="7342"/>
                  </a:lnTo>
                  <a:lnTo>
                    <a:pt x="8294065" y="27786"/>
                  </a:lnTo>
                  <a:lnTo>
                    <a:pt x="8325246" y="58962"/>
                  </a:lnTo>
                  <a:lnTo>
                    <a:pt x="8345698" y="98496"/>
                  </a:lnTo>
                  <a:lnTo>
                    <a:pt x="8353044" y="144018"/>
                  </a:lnTo>
                  <a:lnTo>
                    <a:pt x="8353044" y="720090"/>
                  </a:lnTo>
                  <a:lnTo>
                    <a:pt x="8345698" y="765611"/>
                  </a:lnTo>
                  <a:lnTo>
                    <a:pt x="8325246" y="805145"/>
                  </a:lnTo>
                  <a:lnTo>
                    <a:pt x="8294065" y="836321"/>
                  </a:lnTo>
                  <a:lnTo>
                    <a:pt x="8254532" y="856765"/>
                  </a:lnTo>
                  <a:lnTo>
                    <a:pt x="8209026" y="864108"/>
                  </a:lnTo>
                  <a:lnTo>
                    <a:pt x="144018" y="864108"/>
                  </a:lnTo>
                  <a:lnTo>
                    <a:pt x="98511" y="856765"/>
                  </a:lnTo>
                  <a:lnTo>
                    <a:pt x="58978" y="836321"/>
                  </a:lnTo>
                  <a:lnTo>
                    <a:pt x="27797" y="805145"/>
                  </a:lnTo>
                  <a:lnTo>
                    <a:pt x="7345" y="765611"/>
                  </a:lnTo>
                  <a:lnTo>
                    <a:pt x="0" y="720090"/>
                  </a:lnTo>
                  <a:lnTo>
                    <a:pt x="0" y="144018"/>
                  </a:lnTo>
                  <a:close/>
                </a:path>
              </a:pathLst>
            </a:custGeom>
            <a:ln w="1219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55975" y="4687823"/>
              <a:ext cx="7560945" cy="864235"/>
            </a:xfrm>
            <a:custGeom>
              <a:avLst/>
              <a:gdLst/>
              <a:ahLst/>
              <a:cxnLst/>
              <a:rect l="l" t="t" r="r" b="b"/>
              <a:pathLst>
                <a:path w="7560945" h="864235">
                  <a:moveTo>
                    <a:pt x="7416546" y="0"/>
                  </a:moveTo>
                  <a:lnTo>
                    <a:pt x="144018" y="0"/>
                  </a:lnTo>
                  <a:lnTo>
                    <a:pt x="98511" y="7345"/>
                  </a:lnTo>
                  <a:lnTo>
                    <a:pt x="58978" y="27797"/>
                  </a:lnTo>
                  <a:lnTo>
                    <a:pt x="27797" y="58978"/>
                  </a:lnTo>
                  <a:lnTo>
                    <a:pt x="7345" y="98511"/>
                  </a:lnTo>
                  <a:lnTo>
                    <a:pt x="0" y="144018"/>
                  </a:lnTo>
                  <a:lnTo>
                    <a:pt x="0" y="720089"/>
                  </a:lnTo>
                  <a:lnTo>
                    <a:pt x="7345" y="765596"/>
                  </a:lnTo>
                  <a:lnTo>
                    <a:pt x="27797" y="805129"/>
                  </a:lnTo>
                  <a:lnTo>
                    <a:pt x="58978" y="836310"/>
                  </a:lnTo>
                  <a:lnTo>
                    <a:pt x="98511" y="856762"/>
                  </a:lnTo>
                  <a:lnTo>
                    <a:pt x="144018" y="864107"/>
                  </a:lnTo>
                  <a:lnTo>
                    <a:pt x="7416546" y="864107"/>
                  </a:lnTo>
                  <a:lnTo>
                    <a:pt x="7462052" y="856762"/>
                  </a:lnTo>
                  <a:lnTo>
                    <a:pt x="7501585" y="836310"/>
                  </a:lnTo>
                  <a:lnTo>
                    <a:pt x="7532766" y="805129"/>
                  </a:lnTo>
                  <a:lnTo>
                    <a:pt x="7553218" y="765596"/>
                  </a:lnTo>
                  <a:lnTo>
                    <a:pt x="7560564" y="720089"/>
                  </a:lnTo>
                  <a:lnTo>
                    <a:pt x="7560564" y="144018"/>
                  </a:lnTo>
                  <a:lnTo>
                    <a:pt x="7553218" y="98511"/>
                  </a:lnTo>
                  <a:lnTo>
                    <a:pt x="7532766" y="58978"/>
                  </a:lnTo>
                  <a:lnTo>
                    <a:pt x="7501585" y="27797"/>
                  </a:lnTo>
                  <a:lnTo>
                    <a:pt x="7462052" y="7345"/>
                  </a:lnTo>
                  <a:lnTo>
                    <a:pt x="7416546" y="0"/>
                  </a:lnTo>
                  <a:close/>
                </a:path>
              </a:pathLst>
            </a:custGeom>
            <a:solidFill>
              <a:srgbClr val="33CC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855975" y="4687823"/>
              <a:ext cx="7560945" cy="864235"/>
            </a:xfrm>
            <a:custGeom>
              <a:avLst/>
              <a:gdLst/>
              <a:ahLst/>
              <a:cxnLst/>
              <a:rect l="l" t="t" r="r" b="b"/>
              <a:pathLst>
                <a:path w="7560945" h="864235">
                  <a:moveTo>
                    <a:pt x="0" y="144018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8" y="0"/>
                  </a:lnTo>
                  <a:lnTo>
                    <a:pt x="7416546" y="0"/>
                  </a:lnTo>
                  <a:lnTo>
                    <a:pt x="7462052" y="7345"/>
                  </a:lnTo>
                  <a:lnTo>
                    <a:pt x="7501585" y="27797"/>
                  </a:lnTo>
                  <a:lnTo>
                    <a:pt x="7532766" y="58978"/>
                  </a:lnTo>
                  <a:lnTo>
                    <a:pt x="7553218" y="98511"/>
                  </a:lnTo>
                  <a:lnTo>
                    <a:pt x="7560564" y="144018"/>
                  </a:lnTo>
                  <a:lnTo>
                    <a:pt x="7560564" y="720089"/>
                  </a:lnTo>
                  <a:lnTo>
                    <a:pt x="7553218" y="765596"/>
                  </a:lnTo>
                  <a:lnTo>
                    <a:pt x="7532766" y="805129"/>
                  </a:lnTo>
                  <a:lnTo>
                    <a:pt x="7501585" y="836310"/>
                  </a:lnTo>
                  <a:lnTo>
                    <a:pt x="7462052" y="856762"/>
                  </a:lnTo>
                  <a:lnTo>
                    <a:pt x="7416546" y="864107"/>
                  </a:lnTo>
                  <a:lnTo>
                    <a:pt x="144018" y="864107"/>
                  </a:lnTo>
                  <a:lnTo>
                    <a:pt x="98511" y="856762"/>
                  </a:lnTo>
                  <a:lnTo>
                    <a:pt x="58978" y="836310"/>
                  </a:lnTo>
                  <a:lnTo>
                    <a:pt x="27797" y="805129"/>
                  </a:lnTo>
                  <a:lnTo>
                    <a:pt x="7345" y="765596"/>
                  </a:lnTo>
                  <a:lnTo>
                    <a:pt x="0" y="720089"/>
                  </a:lnTo>
                  <a:lnTo>
                    <a:pt x="0" y="144018"/>
                  </a:lnTo>
                  <a:close/>
                </a:path>
              </a:pathLst>
            </a:custGeom>
            <a:ln w="12192">
              <a:solidFill>
                <a:srgbClr val="33CC3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08832" y="3758184"/>
              <a:ext cx="6807834" cy="862965"/>
            </a:xfrm>
            <a:custGeom>
              <a:avLst/>
              <a:gdLst/>
              <a:ahLst/>
              <a:cxnLst/>
              <a:rect l="l" t="t" r="r" b="b"/>
              <a:pathLst>
                <a:path w="6807834" h="862964">
                  <a:moveTo>
                    <a:pt x="6663944" y="0"/>
                  </a:moveTo>
                  <a:lnTo>
                    <a:pt x="143763" y="0"/>
                  </a:lnTo>
                  <a:lnTo>
                    <a:pt x="98332" y="7331"/>
                  </a:lnTo>
                  <a:lnTo>
                    <a:pt x="58869" y="27744"/>
                  </a:lnTo>
                  <a:lnTo>
                    <a:pt x="27744" y="58869"/>
                  </a:lnTo>
                  <a:lnTo>
                    <a:pt x="7331" y="98332"/>
                  </a:lnTo>
                  <a:lnTo>
                    <a:pt x="0" y="143764"/>
                  </a:lnTo>
                  <a:lnTo>
                    <a:pt x="0" y="718820"/>
                  </a:lnTo>
                  <a:lnTo>
                    <a:pt x="7331" y="764251"/>
                  </a:lnTo>
                  <a:lnTo>
                    <a:pt x="27744" y="803714"/>
                  </a:lnTo>
                  <a:lnTo>
                    <a:pt x="58869" y="834839"/>
                  </a:lnTo>
                  <a:lnTo>
                    <a:pt x="98332" y="855252"/>
                  </a:lnTo>
                  <a:lnTo>
                    <a:pt x="143763" y="862584"/>
                  </a:lnTo>
                  <a:lnTo>
                    <a:pt x="6663944" y="862584"/>
                  </a:lnTo>
                  <a:lnTo>
                    <a:pt x="6709375" y="855252"/>
                  </a:lnTo>
                  <a:lnTo>
                    <a:pt x="6748838" y="834839"/>
                  </a:lnTo>
                  <a:lnTo>
                    <a:pt x="6779963" y="803714"/>
                  </a:lnTo>
                  <a:lnTo>
                    <a:pt x="6800376" y="764251"/>
                  </a:lnTo>
                  <a:lnTo>
                    <a:pt x="6807708" y="718820"/>
                  </a:lnTo>
                  <a:lnTo>
                    <a:pt x="6807708" y="143764"/>
                  </a:lnTo>
                  <a:lnTo>
                    <a:pt x="6800376" y="98332"/>
                  </a:lnTo>
                  <a:lnTo>
                    <a:pt x="6779963" y="58869"/>
                  </a:lnTo>
                  <a:lnTo>
                    <a:pt x="6748838" y="27744"/>
                  </a:lnTo>
                  <a:lnTo>
                    <a:pt x="6709375" y="7331"/>
                  </a:lnTo>
                  <a:lnTo>
                    <a:pt x="6663944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608832" y="3758184"/>
              <a:ext cx="6807834" cy="862965"/>
            </a:xfrm>
            <a:custGeom>
              <a:avLst/>
              <a:gdLst/>
              <a:ahLst/>
              <a:cxnLst/>
              <a:rect l="l" t="t" r="r" b="b"/>
              <a:pathLst>
                <a:path w="6807834" h="862964">
                  <a:moveTo>
                    <a:pt x="0" y="143764"/>
                  </a:moveTo>
                  <a:lnTo>
                    <a:pt x="7331" y="98332"/>
                  </a:lnTo>
                  <a:lnTo>
                    <a:pt x="27744" y="58869"/>
                  </a:lnTo>
                  <a:lnTo>
                    <a:pt x="58869" y="27744"/>
                  </a:lnTo>
                  <a:lnTo>
                    <a:pt x="98332" y="7331"/>
                  </a:lnTo>
                  <a:lnTo>
                    <a:pt x="143763" y="0"/>
                  </a:lnTo>
                  <a:lnTo>
                    <a:pt x="6663944" y="0"/>
                  </a:lnTo>
                  <a:lnTo>
                    <a:pt x="6709375" y="7331"/>
                  </a:lnTo>
                  <a:lnTo>
                    <a:pt x="6748838" y="27744"/>
                  </a:lnTo>
                  <a:lnTo>
                    <a:pt x="6779963" y="58869"/>
                  </a:lnTo>
                  <a:lnTo>
                    <a:pt x="6800376" y="98332"/>
                  </a:lnTo>
                  <a:lnTo>
                    <a:pt x="6807708" y="143764"/>
                  </a:lnTo>
                  <a:lnTo>
                    <a:pt x="6807708" y="718820"/>
                  </a:lnTo>
                  <a:lnTo>
                    <a:pt x="6800376" y="764251"/>
                  </a:lnTo>
                  <a:lnTo>
                    <a:pt x="6779963" y="803714"/>
                  </a:lnTo>
                  <a:lnTo>
                    <a:pt x="6748838" y="834839"/>
                  </a:lnTo>
                  <a:lnTo>
                    <a:pt x="6709375" y="855252"/>
                  </a:lnTo>
                  <a:lnTo>
                    <a:pt x="6663944" y="862584"/>
                  </a:lnTo>
                  <a:lnTo>
                    <a:pt x="143763" y="862584"/>
                  </a:lnTo>
                  <a:lnTo>
                    <a:pt x="98332" y="855252"/>
                  </a:lnTo>
                  <a:lnTo>
                    <a:pt x="58869" y="834839"/>
                  </a:lnTo>
                  <a:lnTo>
                    <a:pt x="27744" y="803714"/>
                  </a:lnTo>
                  <a:lnTo>
                    <a:pt x="7331" y="764251"/>
                  </a:lnTo>
                  <a:lnTo>
                    <a:pt x="0" y="718820"/>
                  </a:lnTo>
                  <a:lnTo>
                    <a:pt x="0" y="143764"/>
                  </a:lnTo>
                  <a:close/>
                </a:path>
              </a:pathLst>
            </a:custGeom>
            <a:ln w="12192">
              <a:solidFill>
                <a:srgbClr val="FF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369307" y="2827020"/>
              <a:ext cx="6047740" cy="864235"/>
            </a:xfrm>
            <a:custGeom>
              <a:avLst/>
              <a:gdLst/>
              <a:ahLst/>
              <a:cxnLst/>
              <a:rect l="l" t="t" r="r" b="b"/>
              <a:pathLst>
                <a:path w="6047740" h="864235">
                  <a:moveTo>
                    <a:pt x="5903214" y="0"/>
                  </a:moveTo>
                  <a:lnTo>
                    <a:pt x="144017" y="0"/>
                  </a:lnTo>
                  <a:lnTo>
                    <a:pt x="98511" y="7345"/>
                  </a:lnTo>
                  <a:lnTo>
                    <a:pt x="58978" y="27797"/>
                  </a:lnTo>
                  <a:lnTo>
                    <a:pt x="27797" y="58978"/>
                  </a:lnTo>
                  <a:lnTo>
                    <a:pt x="7345" y="98511"/>
                  </a:lnTo>
                  <a:lnTo>
                    <a:pt x="0" y="144017"/>
                  </a:lnTo>
                  <a:lnTo>
                    <a:pt x="0" y="720089"/>
                  </a:lnTo>
                  <a:lnTo>
                    <a:pt x="7345" y="765596"/>
                  </a:lnTo>
                  <a:lnTo>
                    <a:pt x="27797" y="805129"/>
                  </a:lnTo>
                  <a:lnTo>
                    <a:pt x="58978" y="836310"/>
                  </a:lnTo>
                  <a:lnTo>
                    <a:pt x="98511" y="856762"/>
                  </a:lnTo>
                  <a:lnTo>
                    <a:pt x="144017" y="864107"/>
                  </a:lnTo>
                  <a:lnTo>
                    <a:pt x="5903214" y="864107"/>
                  </a:lnTo>
                  <a:lnTo>
                    <a:pt x="5948720" y="856762"/>
                  </a:lnTo>
                  <a:lnTo>
                    <a:pt x="5988253" y="836310"/>
                  </a:lnTo>
                  <a:lnTo>
                    <a:pt x="6019434" y="805129"/>
                  </a:lnTo>
                  <a:lnTo>
                    <a:pt x="6039886" y="765596"/>
                  </a:lnTo>
                  <a:lnTo>
                    <a:pt x="6047232" y="720089"/>
                  </a:lnTo>
                  <a:lnTo>
                    <a:pt x="6047232" y="144017"/>
                  </a:lnTo>
                  <a:lnTo>
                    <a:pt x="6039886" y="98511"/>
                  </a:lnTo>
                  <a:lnTo>
                    <a:pt x="6019434" y="58978"/>
                  </a:lnTo>
                  <a:lnTo>
                    <a:pt x="5988253" y="27797"/>
                  </a:lnTo>
                  <a:lnTo>
                    <a:pt x="5948720" y="7345"/>
                  </a:lnTo>
                  <a:lnTo>
                    <a:pt x="5903214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369307" y="2827020"/>
              <a:ext cx="6047740" cy="864235"/>
            </a:xfrm>
            <a:custGeom>
              <a:avLst/>
              <a:gdLst/>
              <a:ahLst/>
              <a:cxnLst/>
              <a:rect l="l" t="t" r="r" b="b"/>
              <a:pathLst>
                <a:path w="6047740" h="864235">
                  <a:moveTo>
                    <a:pt x="0" y="144017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7" y="0"/>
                  </a:lnTo>
                  <a:lnTo>
                    <a:pt x="5903214" y="0"/>
                  </a:lnTo>
                  <a:lnTo>
                    <a:pt x="5948720" y="7345"/>
                  </a:lnTo>
                  <a:lnTo>
                    <a:pt x="5988253" y="27797"/>
                  </a:lnTo>
                  <a:lnTo>
                    <a:pt x="6019434" y="58978"/>
                  </a:lnTo>
                  <a:lnTo>
                    <a:pt x="6039886" y="98511"/>
                  </a:lnTo>
                  <a:lnTo>
                    <a:pt x="6047232" y="144017"/>
                  </a:lnTo>
                  <a:lnTo>
                    <a:pt x="6047232" y="720089"/>
                  </a:lnTo>
                  <a:lnTo>
                    <a:pt x="6039886" y="765596"/>
                  </a:lnTo>
                  <a:lnTo>
                    <a:pt x="6019434" y="805129"/>
                  </a:lnTo>
                  <a:lnTo>
                    <a:pt x="5988253" y="836310"/>
                  </a:lnTo>
                  <a:lnTo>
                    <a:pt x="5948720" y="856762"/>
                  </a:lnTo>
                  <a:lnTo>
                    <a:pt x="5903214" y="864107"/>
                  </a:lnTo>
                  <a:lnTo>
                    <a:pt x="144017" y="864107"/>
                  </a:lnTo>
                  <a:lnTo>
                    <a:pt x="98511" y="856762"/>
                  </a:lnTo>
                  <a:lnTo>
                    <a:pt x="58978" y="836310"/>
                  </a:lnTo>
                  <a:lnTo>
                    <a:pt x="27797" y="805129"/>
                  </a:lnTo>
                  <a:lnTo>
                    <a:pt x="7345" y="765596"/>
                  </a:lnTo>
                  <a:lnTo>
                    <a:pt x="0" y="720089"/>
                  </a:lnTo>
                  <a:lnTo>
                    <a:pt x="0" y="144017"/>
                  </a:lnTo>
                  <a:close/>
                </a:path>
              </a:pathLst>
            </a:custGeom>
            <a:ln w="12192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656457" y="2919476"/>
            <a:ext cx="5850255" cy="34588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4965" algn="ctr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SEIKETSU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Estandarización</a:t>
            </a:r>
            <a:endParaRPr sz="2400">
              <a:latin typeface="Arial"/>
              <a:cs typeface="Arial"/>
            </a:endParaRPr>
          </a:p>
          <a:p>
            <a:pPr marL="1624330" algn="ctr">
              <a:lnSpc>
                <a:spcPct val="100000"/>
              </a:lnSpc>
              <a:spcBef>
                <a:spcPts val="10"/>
              </a:spcBef>
            </a:pP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(Todo</a:t>
            </a:r>
            <a:r>
              <a:rPr sz="1800" b="1" spc="-4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siempre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igual)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950">
              <a:latin typeface="Arial"/>
              <a:cs typeface="Arial"/>
            </a:endParaRPr>
          </a:p>
          <a:p>
            <a:pPr marR="1300480" algn="r">
              <a:lnSpc>
                <a:spcPct val="100000"/>
              </a:lnSpc>
              <a:spcBef>
                <a:spcPts val="5"/>
              </a:spcBef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SEISO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400" b="1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Limpiar</a:t>
            </a:r>
            <a:endParaRPr sz="2400">
              <a:latin typeface="Arial"/>
              <a:cs typeface="Arial"/>
            </a:endParaRPr>
          </a:p>
          <a:p>
            <a:pPr marL="1357630">
              <a:lnSpc>
                <a:spcPct val="100000"/>
              </a:lnSpc>
              <a:spcBef>
                <a:spcPts val="1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(No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limpiar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más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sino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evitar</a:t>
            </a:r>
            <a:r>
              <a:rPr sz="1800" b="1" spc="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ensuciar)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950">
              <a:latin typeface="Arial"/>
              <a:cs typeface="Arial"/>
            </a:endParaRPr>
          </a:p>
          <a:p>
            <a:pPr marR="1375410" algn="r">
              <a:lnSpc>
                <a:spcPct val="100000"/>
              </a:lnSpc>
              <a:spcBef>
                <a:spcPts val="5"/>
              </a:spcBef>
              <a:tabLst>
                <a:tab pos="1550035" algn="l"/>
              </a:tabLst>
            </a:pP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SEITON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–	Organizar</a:t>
            </a:r>
            <a:endParaRPr sz="2400">
              <a:latin typeface="Arial"/>
              <a:cs typeface="Arial"/>
            </a:endParaRPr>
          </a:p>
          <a:p>
            <a:pPr marL="262255">
              <a:lnSpc>
                <a:spcPct val="100000"/>
              </a:lnSpc>
              <a:spcBef>
                <a:spcPts val="10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(Un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lugar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para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cada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cosa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y cada cosa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en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su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lugar)</a:t>
            </a:r>
            <a:endParaRPr sz="18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950">
              <a:latin typeface="Arial"/>
              <a:cs typeface="Arial"/>
            </a:endParaRPr>
          </a:p>
          <a:p>
            <a:pPr marL="315595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SEIRI</a:t>
            </a:r>
            <a:r>
              <a:rPr sz="24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Clasificar</a:t>
            </a:r>
            <a:r>
              <a:rPr sz="24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o</a:t>
            </a:r>
            <a:r>
              <a:rPr sz="24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Arial"/>
                <a:cs typeface="Arial"/>
              </a:rPr>
              <a:t>seleccionar</a:t>
            </a:r>
            <a:endParaRPr sz="24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(Distinguir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entre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lo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que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es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necesario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y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no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lo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es)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010658" y="1897126"/>
            <a:ext cx="5412740" cy="876935"/>
            <a:chOff x="5010658" y="1897126"/>
            <a:chExt cx="5412740" cy="876935"/>
          </a:xfrm>
        </p:grpSpPr>
        <p:sp>
          <p:nvSpPr>
            <p:cNvPr id="16" name="object 16"/>
            <p:cNvSpPr/>
            <p:nvPr/>
          </p:nvSpPr>
          <p:spPr>
            <a:xfrm>
              <a:off x="5017008" y="1903476"/>
              <a:ext cx="5400040" cy="864235"/>
            </a:xfrm>
            <a:custGeom>
              <a:avLst/>
              <a:gdLst/>
              <a:ahLst/>
              <a:cxnLst/>
              <a:rect l="l" t="t" r="r" b="b"/>
              <a:pathLst>
                <a:path w="5400040" h="864235">
                  <a:moveTo>
                    <a:pt x="5255514" y="0"/>
                  </a:moveTo>
                  <a:lnTo>
                    <a:pt x="144017" y="0"/>
                  </a:lnTo>
                  <a:lnTo>
                    <a:pt x="98511" y="7345"/>
                  </a:lnTo>
                  <a:lnTo>
                    <a:pt x="58978" y="27797"/>
                  </a:lnTo>
                  <a:lnTo>
                    <a:pt x="27797" y="58978"/>
                  </a:lnTo>
                  <a:lnTo>
                    <a:pt x="7345" y="98511"/>
                  </a:lnTo>
                  <a:lnTo>
                    <a:pt x="0" y="144018"/>
                  </a:lnTo>
                  <a:lnTo>
                    <a:pt x="0" y="720089"/>
                  </a:lnTo>
                  <a:lnTo>
                    <a:pt x="7345" y="765596"/>
                  </a:lnTo>
                  <a:lnTo>
                    <a:pt x="27797" y="805129"/>
                  </a:lnTo>
                  <a:lnTo>
                    <a:pt x="58978" y="836310"/>
                  </a:lnTo>
                  <a:lnTo>
                    <a:pt x="98511" y="856762"/>
                  </a:lnTo>
                  <a:lnTo>
                    <a:pt x="144017" y="864108"/>
                  </a:lnTo>
                  <a:lnTo>
                    <a:pt x="5255514" y="864108"/>
                  </a:lnTo>
                  <a:lnTo>
                    <a:pt x="5301020" y="856762"/>
                  </a:lnTo>
                  <a:lnTo>
                    <a:pt x="5340553" y="836310"/>
                  </a:lnTo>
                  <a:lnTo>
                    <a:pt x="5371734" y="805129"/>
                  </a:lnTo>
                  <a:lnTo>
                    <a:pt x="5392186" y="765596"/>
                  </a:lnTo>
                  <a:lnTo>
                    <a:pt x="5399532" y="720089"/>
                  </a:lnTo>
                  <a:lnTo>
                    <a:pt x="5399532" y="144018"/>
                  </a:lnTo>
                  <a:lnTo>
                    <a:pt x="5392186" y="98511"/>
                  </a:lnTo>
                  <a:lnTo>
                    <a:pt x="5371734" y="58978"/>
                  </a:lnTo>
                  <a:lnTo>
                    <a:pt x="5340553" y="27797"/>
                  </a:lnTo>
                  <a:lnTo>
                    <a:pt x="5301020" y="7345"/>
                  </a:lnTo>
                  <a:lnTo>
                    <a:pt x="5255514" y="0"/>
                  </a:lnTo>
                  <a:close/>
                </a:path>
              </a:pathLst>
            </a:custGeom>
            <a:solidFill>
              <a:srgbClr val="99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017008" y="1903476"/>
              <a:ext cx="5400040" cy="864235"/>
            </a:xfrm>
            <a:custGeom>
              <a:avLst/>
              <a:gdLst/>
              <a:ahLst/>
              <a:cxnLst/>
              <a:rect l="l" t="t" r="r" b="b"/>
              <a:pathLst>
                <a:path w="5400040" h="864235">
                  <a:moveTo>
                    <a:pt x="0" y="144018"/>
                  </a:moveTo>
                  <a:lnTo>
                    <a:pt x="7345" y="98511"/>
                  </a:lnTo>
                  <a:lnTo>
                    <a:pt x="27797" y="58978"/>
                  </a:lnTo>
                  <a:lnTo>
                    <a:pt x="58978" y="27797"/>
                  </a:lnTo>
                  <a:lnTo>
                    <a:pt x="98511" y="7345"/>
                  </a:lnTo>
                  <a:lnTo>
                    <a:pt x="144017" y="0"/>
                  </a:lnTo>
                  <a:lnTo>
                    <a:pt x="5255514" y="0"/>
                  </a:lnTo>
                  <a:lnTo>
                    <a:pt x="5301020" y="7345"/>
                  </a:lnTo>
                  <a:lnTo>
                    <a:pt x="5340553" y="27797"/>
                  </a:lnTo>
                  <a:lnTo>
                    <a:pt x="5371734" y="58978"/>
                  </a:lnTo>
                  <a:lnTo>
                    <a:pt x="5392186" y="98511"/>
                  </a:lnTo>
                  <a:lnTo>
                    <a:pt x="5399532" y="144018"/>
                  </a:lnTo>
                  <a:lnTo>
                    <a:pt x="5399532" y="720089"/>
                  </a:lnTo>
                  <a:lnTo>
                    <a:pt x="5392186" y="765596"/>
                  </a:lnTo>
                  <a:lnTo>
                    <a:pt x="5371734" y="805129"/>
                  </a:lnTo>
                  <a:lnTo>
                    <a:pt x="5340553" y="836310"/>
                  </a:lnTo>
                  <a:lnTo>
                    <a:pt x="5301020" y="856762"/>
                  </a:lnTo>
                  <a:lnTo>
                    <a:pt x="5255514" y="864108"/>
                  </a:lnTo>
                  <a:lnTo>
                    <a:pt x="144017" y="864108"/>
                  </a:lnTo>
                  <a:lnTo>
                    <a:pt x="98511" y="856762"/>
                  </a:lnTo>
                  <a:lnTo>
                    <a:pt x="58978" y="836310"/>
                  </a:lnTo>
                  <a:lnTo>
                    <a:pt x="27797" y="805129"/>
                  </a:lnTo>
                  <a:lnTo>
                    <a:pt x="7345" y="765596"/>
                  </a:lnTo>
                  <a:lnTo>
                    <a:pt x="0" y="720089"/>
                  </a:lnTo>
                  <a:lnTo>
                    <a:pt x="0" y="144018"/>
                  </a:lnTo>
                  <a:close/>
                </a:path>
              </a:pathLst>
            </a:custGeom>
            <a:ln w="12192">
              <a:solidFill>
                <a:srgbClr val="9900C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5720841" y="1995296"/>
            <a:ext cx="3994150" cy="667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SHITSEKU</a:t>
            </a:r>
            <a:r>
              <a:rPr sz="24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FFFFFF"/>
                </a:solidFill>
                <a:latin typeface="Arial"/>
                <a:cs typeface="Arial"/>
              </a:rPr>
              <a:t>–</a:t>
            </a:r>
            <a:r>
              <a:rPr sz="2400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400" spc="-5" dirty="0">
                <a:solidFill>
                  <a:srgbClr val="FFFFFF"/>
                </a:solidFill>
                <a:latin typeface="Arial"/>
                <a:cs typeface="Arial"/>
              </a:rPr>
              <a:t>Autodisciplina</a:t>
            </a:r>
            <a:endParaRPr sz="24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(Hábitos</a:t>
            </a:r>
            <a:r>
              <a:rPr sz="1800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800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spc="-5" dirty="0">
                <a:solidFill>
                  <a:srgbClr val="FFFFFF"/>
                </a:solidFill>
                <a:latin typeface="Arial"/>
                <a:cs typeface="Arial"/>
              </a:rPr>
              <a:t>trabajo)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5960364" y="0"/>
            <a:ext cx="4345305" cy="1967864"/>
            <a:chOff x="5960364" y="0"/>
            <a:chExt cx="4345305" cy="1967864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27720" y="21335"/>
              <a:ext cx="1877568" cy="187452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960364" y="0"/>
              <a:ext cx="3270503" cy="19674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539228" y="2139695"/>
            <a:ext cx="4038600" cy="457200"/>
          </a:xfrm>
          <a:custGeom>
            <a:avLst/>
            <a:gdLst/>
            <a:ahLst/>
            <a:cxnLst/>
            <a:rect l="l" t="t" r="r" b="b"/>
            <a:pathLst>
              <a:path w="4038600" h="457200">
                <a:moveTo>
                  <a:pt x="0" y="457200"/>
                </a:moveTo>
                <a:lnTo>
                  <a:pt x="4038600" y="457200"/>
                </a:lnTo>
                <a:lnTo>
                  <a:pt x="4038600" y="0"/>
                </a:lnTo>
                <a:lnTo>
                  <a:pt x="0" y="0"/>
                </a:lnTo>
                <a:lnTo>
                  <a:pt x="0" y="457200"/>
                </a:lnTo>
                <a:close/>
              </a:path>
            </a:pathLst>
          </a:custGeom>
          <a:ln w="914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784083" y="2044064"/>
            <a:ext cx="3549015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46379">
              <a:lnSpc>
                <a:spcPct val="100000"/>
              </a:lnSpc>
              <a:spcBef>
                <a:spcPts val="105"/>
              </a:spcBef>
            </a:pPr>
            <a:r>
              <a:rPr sz="2000" spc="-20" dirty="0">
                <a:solidFill>
                  <a:srgbClr val="008000"/>
                </a:solidFill>
                <a:latin typeface="Trebuchet MS"/>
                <a:cs typeface="Trebuchet MS"/>
              </a:rPr>
              <a:t>C</a:t>
            </a:r>
            <a:r>
              <a:rPr sz="2000" spc="-105" dirty="0">
                <a:solidFill>
                  <a:srgbClr val="008000"/>
                </a:solidFill>
                <a:latin typeface="Trebuchet MS"/>
                <a:cs typeface="Trebuchet MS"/>
              </a:rPr>
              <a:t>O</a:t>
            </a:r>
            <a:r>
              <a:rPr sz="2000" spc="-140" dirty="0">
                <a:solidFill>
                  <a:srgbClr val="008000"/>
                </a:solidFill>
                <a:latin typeface="Trebuchet MS"/>
                <a:cs typeface="Trebuchet MS"/>
              </a:rPr>
              <a:t>N</a:t>
            </a:r>
            <a:r>
              <a:rPr sz="2000" spc="-30" dirty="0">
                <a:solidFill>
                  <a:srgbClr val="008000"/>
                </a:solidFill>
                <a:latin typeface="Trebuchet MS"/>
                <a:cs typeface="Trebuchet MS"/>
              </a:rPr>
              <a:t> </a:t>
            </a:r>
            <a:r>
              <a:rPr sz="2000" spc="-175" dirty="0">
                <a:solidFill>
                  <a:srgbClr val="008000"/>
                </a:solidFill>
                <a:latin typeface="Trebuchet MS"/>
                <a:cs typeface="Trebuchet MS"/>
              </a:rPr>
              <a:t>T</a:t>
            </a:r>
            <a:r>
              <a:rPr sz="2000" spc="-180" dirty="0">
                <a:solidFill>
                  <a:srgbClr val="008000"/>
                </a:solidFill>
                <a:latin typeface="Trebuchet MS"/>
                <a:cs typeface="Trebuchet MS"/>
              </a:rPr>
              <a:t>A</a:t>
            </a:r>
            <a:r>
              <a:rPr sz="2000" spc="-130" dirty="0">
                <a:solidFill>
                  <a:srgbClr val="008000"/>
                </a:solidFill>
                <a:latin typeface="Trebuchet MS"/>
                <a:cs typeface="Trebuchet MS"/>
              </a:rPr>
              <a:t>N</a:t>
            </a:r>
            <a:r>
              <a:rPr sz="2000" spc="-145" dirty="0">
                <a:solidFill>
                  <a:srgbClr val="008000"/>
                </a:solidFill>
                <a:latin typeface="Trebuchet MS"/>
                <a:cs typeface="Trebuchet MS"/>
              </a:rPr>
              <a:t>T</a:t>
            </a:r>
            <a:r>
              <a:rPr sz="2000" spc="-160" dirty="0">
                <a:solidFill>
                  <a:srgbClr val="008000"/>
                </a:solidFill>
                <a:latin typeface="Trebuchet MS"/>
                <a:cs typeface="Trebuchet MS"/>
              </a:rPr>
              <a:t>O</a:t>
            </a:r>
            <a:r>
              <a:rPr sz="2000" spc="-40" dirty="0">
                <a:solidFill>
                  <a:srgbClr val="008000"/>
                </a:solidFill>
                <a:latin typeface="Trebuchet MS"/>
                <a:cs typeface="Trebuchet MS"/>
              </a:rPr>
              <a:t> </a:t>
            </a:r>
            <a:r>
              <a:rPr sz="2000" spc="45" dirty="0">
                <a:solidFill>
                  <a:srgbClr val="008000"/>
                </a:solidFill>
                <a:latin typeface="Trebuchet MS"/>
                <a:cs typeface="Trebuchet MS"/>
              </a:rPr>
              <a:t>D</a:t>
            </a:r>
            <a:r>
              <a:rPr sz="2000" spc="-65" dirty="0">
                <a:solidFill>
                  <a:srgbClr val="008000"/>
                </a:solidFill>
                <a:latin typeface="Trebuchet MS"/>
                <a:cs typeface="Trebuchet MS"/>
              </a:rPr>
              <a:t>E</a:t>
            </a:r>
            <a:r>
              <a:rPr sz="2000" spc="5" dirty="0">
                <a:solidFill>
                  <a:srgbClr val="008000"/>
                </a:solidFill>
                <a:latin typeface="Trebuchet MS"/>
                <a:cs typeface="Trebuchet MS"/>
              </a:rPr>
              <a:t>SO</a:t>
            </a:r>
            <a:r>
              <a:rPr sz="2000" spc="-5" dirty="0">
                <a:solidFill>
                  <a:srgbClr val="008000"/>
                </a:solidFill>
                <a:latin typeface="Trebuchet MS"/>
                <a:cs typeface="Trebuchet MS"/>
              </a:rPr>
              <a:t>R</a:t>
            </a:r>
            <a:r>
              <a:rPr sz="2000" spc="-30" dirty="0">
                <a:solidFill>
                  <a:srgbClr val="008000"/>
                </a:solidFill>
                <a:latin typeface="Trebuchet MS"/>
                <a:cs typeface="Trebuchet MS"/>
              </a:rPr>
              <a:t>DE</a:t>
            </a:r>
            <a:r>
              <a:rPr sz="2000" spc="-150" dirty="0">
                <a:solidFill>
                  <a:srgbClr val="008000"/>
                </a:solidFill>
                <a:latin typeface="Trebuchet MS"/>
                <a:cs typeface="Trebuchet MS"/>
              </a:rPr>
              <a:t>N,</a:t>
            </a:r>
            <a:r>
              <a:rPr sz="2000" spc="-35" dirty="0">
                <a:solidFill>
                  <a:srgbClr val="008000"/>
                </a:solidFill>
                <a:latin typeface="Trebuchet MS"/>
                <a:cs typeface="Trebuchet MS"/>
              </a:rPr>
              <a:t> </a:t>
            </a:r>
            <a:r>
              <a:rPr sz="2000" spc="-130" dirty="0">
                <a:solidFill>
                  <a:srgbClr val="008000"/>
                </a:solidFill>
                <a:latin typeface="Trebuchet MS"/>
                <a:cs typeface="Trebuchet MS"/>
              </a:rPr>
              <a:t>N</a:t>
            </a:r>
            <a:r>
              <a:rPr sz="2000" spc="-70" dirty="0">
                <a:solidFill>
                  <a:srgbClr val="008000"/>
                </a:solidFill>
                <a:latin typeface="Trebuchet MS"/>
                <a:cs typeface="Trebuchet MS"/>
              </a:rPr>
              <a:t>O  </a:t>
            </a:r>
            <a:r>
              <a:rPr sz="2000" spc="-65" dirty="0">
                <a:solidFill>
                  <a:srgbClr val="008000"/>
                </a:solidFill>
                <a:latin typeface="Trebuchet MS"/>
                <a:cs typeface="Trebuchet MS"/>
              </a:rPr>
              <a:t>E</a:t>
            </a:r>
            <a:r>
              <a:rPr sz="2000" spc="-130" dirty="0">
                <a:solidFill>
                  <a:srgbClr val="008000"/>
                </a:solidFill>
                <a:latin typeface="Trebuchet MS"/>
                <a:cs typeface="Trebuchet MS"/>
              </a:rPr>
              <a:t>N</a:t>
            </a:r>
            <a:r>
              <a:rPr sz="2000" spc="-20" dirty="0">
                <a:solidFill>
                  <a:srgbClr val="008000"/>
                </a:solidFill>
                <a:latin typeface="Trebuchet MS"/>
                <a:cs typeface="Trebuchet MS"/>
              </a:rPr>
              <a:t>C</a:t>
            </a:r>
            <a:r>
              <a:rPr sz="2000" spc="-150" dirty="0">
                <a:solidFill>
                  <a:srgbClr val="008000"/>
                </a:solidFill>
                <a:latin typeface="Trebuchet MS"/>
                <a:cs typeface="Trebuchet MS"/>
              </a:rPr>
              <a:t>ONT</a:t>
            </a:r>
            <a:r>
              <a:rPr sz="2000" spc="-45" dirty="0">
                <a:solidFill>
                  <a:srgbClr val="008000"/>
                </a:solidFill>
                <a:latin typeface="Trebuchet MS"/>
                <a:cs typeface="Trebuchet MS"/>
              </a:rPr>
              <a:t>RARÉ </a:t>
            </a:r>
            <a:r>
              <a:rPr sz="2000" spc="-80" dirty="0">
                <a:solidFill>
                  <a:srgbClr val="008000"/>
                </a:solidFill>
                <a:latin typeface="Trebuchet MS"/>
                <a:cs typeface="Trebuchet MS"/>
              </a:rPr>
              <a:t>L</a:t>
            </a:r>
            <a:r>
              <a:rPr sz="2000" spc="-110" dirty="0">
                <a:solidFill>
                  <a:srgbClr val="008000"/>
                </a:solidFill>
                <a:latin typeface="Trebuchet MS"/>
                <a:cs typeface="Trebuchet MS"/>
              </a:rPr>
              <a:t>O</a:t>
            </a:r>
            <a:r>
              <a:rPr sz="2000" spc="-25" dirty="0">
                <a:solidFill>
                  <a:srgbClr val="008000"/>
                </a:solidFill>
                <a:latin typeface="Trebuchet MS"/>
                <a:cs typeface="Trebuchet MS"/>
              </a:rPr>
              <a:t> </a:t>
            </a:r>
            <a:r>
              <a:rPr sz="2000" spc="-114" dirty="0">
                <a:solidFill>
                  <a:srgbClr val="008000"/>
                </a:solidFill>
                <a:latin typeface="Trebuchet MS"/>
                <a:cs typeface="Trebuchet MS"/>
              </a:rPr>
              <a:t>Q</a:t>
            </a:r>
            <a:r>
              <a:rPr sz="2000" spc="-140" dirty="0">
                <a:solidFill>
                  <a:srgbClr val="008000"/>
                </a:solidFill>
                <a:latin typeface="Trebuchet MS"/>
                <a:cs typeface="Trebuchet MS"/>
              </a:rPr>
              <a:t>U</a:t>
            </a:r>
            <a:r>
              <a:rPr sz="2000" spc="-75" dirty="0">
                <a:solidFill>
                  <a:srgbClr val="008000"/>
                </a:solidFill>
                <a:latin typeface="Trebuchet MS"/>
                <a:cs typeface="Trebuchet MS"/>
              </a:rPr>
              <a:t>E</a:t>
            </a:r>
            <a:r>
              <a:rPr sz="2000" spc="-30" dirty="0">
                <a:solidFill>
                  <a:srgbClr val="008000"/>
                </a:solidFill>
                <a:latin typeface="Trebuchet MS"/>
                <a:cs typeface="Trebuchet MS"/>
              </a:rPr>
              <a:t> </a:t>
            </a:r>
            <a:r>
              <a:rPr sz="2000" spc="75" dirty="0">
                <a:solidFill>
                  <a:srgbClr val="008000"/>
                </a:solidFill>
                <a:latin typeface="Trebuchet MS"/>
                <a:cs typeface="Trebuchet MS"/>
              </a:rPr>
              <a:t>B</a:t>
            </a:r>
            <a:r>
              <a:rPr sz="2000" spc="-140" dirty="0">
                <a:solidFill>
                  <a:srgbClr val="008000"/>
                </a:solidFill>
                <a:latin typeface="Trebuchet MS"/>
                <a:cs typeface="Trebuchet MS"/>
              </a:rPr>
              <a:t>U</a:t>
            </a:r>
            <a:r>
              <a:rPr sz="2000" spc="-20" dirty="0">
                <a:solidFill>
                  <a:srgbClr val="008000"/>
                </a:solidFill>
                <a:latin typeface="Trebuchet MS"/>
                <a:cs typeface="Trebuchet MS"/>
              </a:rPr>
              <a:t>SC</a:t>
            </a:r>
            <a:r>
              <a:rPr sz="2000" spc="-15" dirty="0">
                <a:solidFill>
                  <a:srgbClr val="008000"/>
                </a:solidFill>
                <a:latin typeface="Trebuchet MS"/>
                <a:cs typeface="Trebuchet MS"/>
              </a:rPr>
              <a:t>O</a:t>
            </a:r>
            <a:r>
              <a:rPr sz="2000" spc="35" dirty="0">
                <a:solidFill>
                  <a:srgbClr val="008000"/>
                </a:solidFill>
                <a:latin typeface="Trebuchet MS"/>
                <a:cs typeface="Trebuchet MS"/>
              </a:rPr>
              <a:t>….</a:t>
            </a:r>
            <a:endParaRPr sz="20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734559" y="5204840"/>
            <a:ext cx="233426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50165">
              <a:lnSpc>
                <a:spcPct val="100000"/>
              </a:lnSpc>
              <a:spcBef>
                <a:spcPts val="95"/>
              </a:spcBef>
            </a:pPr>
            <a:r>
              <a:rPr sz="2800" i="1" spc="-390" dirty="0">
                <a:solidFill>
                  <a:srgbClr val="0462C1"/>
                </a:solidFill>
                <a:latin typeface="Trebuchet MS"/>
                <a:cs typeface="Trebuchet MS"/>
              </a:rPr>
              <a:t>E</a:t>
            </a:r>
            <a:r>
              <a:rPr sz="2800" i="1" spc="-395" dirty="0">
                <a:solidFill>
                  <a:srgbClr val="0462C1"/>
                </a:solidFill>
                <a:latin typeface="Trebuchet MS"/>
                <a:cs typeface="Trebuchet MS"/>
              </a:rPr>
              <a:t>N</a:t>
            </a:r>
            <a:r>
              <a:rPr sz="2800" i="1" spc="-155" dirty="0">
                <a:solidFill>
                  <a:srgbClr val="0462C1"/>
                </a:solidFill>
                <a:latin typeface="Trebuchet MS"/>
                <a:cs typeface="Trebuchet MS"/>
              </a:rPr>
              <a:t> </a:t>
            </a:r>
            <a:r>
              <a:rPr sz="2800" i="1" spc="-550" dirty="0">
                <a:solidFill>
                  <a:srgbClr val="0462C1"/>
                </a:solidFill>
                <a:latin typeface="Trebuchet MS"/>
                <a:cs typeface="Trebuchet MS"/>
              </a:rPr>
              <a:t>L</a:t>
            </a:r>
            <a:r>
              <a:rPr sz="2800" i="1" spc="-470" dirty="0">
                <a:solidFill>
                  <a:srgbClr val="0462C1"/>
                </a:solidFill>
                <a:latin typeface="Trebuchet MS"/>
                <a:cs typeface="Trebuchet MS"/>
              </a:rPr>
              <a:t>A</a:t>
            </a:r>
            <a:r>
              <a:rPr sz="2800" i="1" spc="-160" dirty="0">
                <a:solidFill>
                  <a:srgbClr val="0462C1"/>
                </a:solidFill>
                <a:latin typeface="Trebuchet MS"/>
                <a:cs typeface="Trebuchet MS"/>
              </a:rPr>
              <a:t> </a:t>
            </a:r>
            <a:r>
              <a:rPr sz="2800" i="1" spc="-484" dirty="0">
                <a:solidFill>
                  <a:srgbClr val="0462C1"/>
                </a:solidFill>
                <a:latin typeface="Trebuchet MS"/>
                <a:cs typeface="Trebuchet MS"/>
              </a:rPr>
              <a:t>C</a:t>
            </a:r>
            <a:r>
              <a:rPr sz="2800" i="1" spc="-480" dirty="0">
                <a:solidFill>
                  <a:srgbClr val="0462C1"/>
                </a:solidFill>
                <a:latin typeface="Trebuchet MS"/>
                <a:cs typeface="Trebuchet MS"/>
              </a:rPr>
              <a:t>A</a:t>
            </a:r>
            <a:r>
              <a:rPr sz="2800" i="1" spc="-390" dirty="0">
                <a:solidFill>
                  <a:srgbClr val="0462C1"/>
                </a:solidFill>
                <a:latin typeface="Trebuchet MS"/>
                <a:cs typeface="Trebuchet MS"/>
              </a:rPr>
              <a:t>NE</a:t>
            </a:r>
            <a:r>
              <a:rPr sz="2800" i="1" spc="-490" dirty="0">
                <a:solidFill>
                  <a:srgbClr val="0462C1"/>
                </a:solidFill>
                <a:latin typeface="Trebuchet MS"/>
                <a:cs typeface="Trebuchet MS"/>
              </a:rPr>
              <a:t>CA</a:t>
            </a:r>
            <a:r>
              <a:rPr sz="2800" i="1" spc="-165" dirty="0">
                <a:solidFill>
                  <a:srgbClr val="0462C1"/>
                </a:solidFill>
                <a:latin typeface="Trebuchet MS"/>
                <a:cs typeface="Trebuchet MS"/>
              </a:rPr>
              <a:t> </a:t>
            </a:r>
            <a:r>
              <a:rPr sz="2800" i="1" spc="-390" dirty="0">
                <a:solidFill>
                  <a:srgbClr val="0462C1"/>
                </a:solidFill>
                <a:latin typeface="Trebuchet MS"/>
                <a:cs typeface="Trebuchet MS"/>
              </a:rPr>
              <a:t>N</a:t>
            </a:r>
            <a:r>
              <a:rPr sz="2800" i="1" spc="-405" dirty="0">
                <a:solidFill>
                  <a:srgbClr val="0462C1"/>
                </a:solidFill>
                <a:latin typeface="Trebuchet MS"/>
                <a:cs typeface="Trebuchet MS"/>
              </a:rPr>
              <a:t>O  </a:t>
            </a:r>
            <a:r>
              <a:rPr sz="2800" i="1" spc="-484" dirty="0">
                <a:solidFill>
                  <a:srgbClr val="0462C1"/>
                </a:solidFill>
                <a:latin typeface="Trebuchet MS"/>
                <a:cs typeface="Trebuchet MS"/>
              </a:rPr>
              <a:t>C</a:t>
            </a:r>
            <a:r>
              <a:rPr sz="2800" i="1" spc="-480" dirty="0">
                <a:solidFill>
                  <a:srgbClr val="0462C1"/>
                </a:solidFill>
                <a:latin typeface="Trebuchet MS"/>
                <a:cs typeface="Trebuchet MS"/>
              </a:rPr>
              <a:t>A</a:t>
            </a:r>
            <a:r>
              <a:rPr sz="2800" i="1" spc="-330" dirty="0">
                <a:solidFill>
                  <a:srgbClr val="0462C1"/>
                </a:solidFill>
                <a:latin typeface="Trebuchet MS"/>
                <a:cs typeface="Trebuchet MS"/>
              </a:rPr>
              <a:t>B</a:t>
            </a:r>
            <a:r>
              <a:rPr sz="2800" i="1" spc="-400" dirty="0">
                <a:solidFill>
                  <a:srgbClr val="0462C1"/>
                </a:solidFill>
                <a:latin typeface="Trebuchet MS"/>
                <a:cs typeface="Trebuchet MS"/>
              </a:rPr>
              <a:t>E</a:t>
            </a:r>
            <a:r>
              <a:rPr sz="2800" i="1" spc="-175" dirty="0">
                <a:solidFill>
                  <a:srgbClr val="0462C1"/>
                </a:solidFill>
                <a:latin typeface="Trebuchet MS"/>
                <a:cs typeface="Trebuchet MS"/>
              </a:rPr>
              <a:t> </a:t>
            </a:r>
            <a:r>
              <a:rPr sz="2800" i="1" spc="-350" dirty="0">
                <a:solidFill>
                  <a:srgbClr val="0462C1"/>
                </a:solidFill>
                <a:latin typeface="Trebuchet MS"/>
                <a:cs typeface="Trebuchet MS"/>
              </a:rPr>
              <a:t>MI</a:t>
            </a:r>
            <a:r>
              <a:rPr sz="2800" i="1" spc="-140" dirty="0">
                <a:solidFill>
                  <a:srgbClr val="0462C1"/>
                </a:solidFill>
                <a:latin typeface="Trebuchet MS"/>
                <a:cs typeface="Trebuchet MS"/>
              </a:rPr>
              <a:t> </a:t>
            </a:r>
            <a:r>
              <a:rPr sz="2800" i="1" spc="-445" dirty="0">
                <a:solidFill>
                  <a:srgbClr val="0462C1"/>
                </a:solidFill>
                <a:latin typeface="Trebuchet MS"/>
                <a:cs typeface="Trebuchet MS"/>
              </a:rPr>
              <a:t>D</a:t>
            </a:r>
            <a:r>
              <a:rPr sz="2800" i="1" spc="-375" dirty="0">
                <a:solidFill>
                  <a:srgbClr val="0462C1"/>
                </a:solidFill>
                <a:latin typeface="Trebuchet MS"/>
                <a:cs typeface="Trebuchet MS"/>
              </a:rPr>
              <a:t>E</a:t>
            </a:r>
            <a:r>
              <a:rPr sz="2800" i="1" spc="-240" dirty="0">
                <a:solidFill>
                  <a:srgbClr val="0462C1"/>
                </a:solidFill>
                <a:latin typeface="Trebuchet MS"/>
                <a:cs typeface="Trebuchet MS"/>
              </a:rPr>
              <a:t>S</a:t>
            </a:r>
            <a:r>
              <a:rPr sz="2800" i="1" spc="-455" dirty="0">
                <a:solidFill>
                  <a:srgbClr val="0462C1"/>
                </a:solidFill>
                <a:latin typeface="Trebuchet MS"/>
                <a:cs typeface="Trebuchet MS"/>
              </a:rPr>
              <a:t>ORDEN</a:t>
            </a:r>
            <a:endParaRPr sz="2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328916" y="3200400"/>
            <a:ext cx="4495800" cy="2275332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618856" y="5674258"/>
            <a:ext cx="418274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ESTE ES EL PESO</a:t>
            </a:r>
            <a:r>
              <a:rPr sz="1800" b="1" dirty="0">
                <a:solidFill>
                  <a:srgbClr val="B92A7B"/>
                </a:solidFill>
                <a:latin typeface="Georgia"/>
                <a:cs typeface="Georgia"/>
              </a:rPr>
              <a:t> </a:t>
            </a: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DEL</a:t>
            </a:r>
            <a:r>
              <a:rPr sz="1800" b="1" dirty="0">
                <a:solidFill>
                  <a:srgbClr val="B92A7B"/>
                </a:solidFill>
                <a:latin typeface="Georgia"/>
                <a:cs typeface="Georgia"/>
              </a:rPr>
              <a:t> </a:t>
            </a: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DESORDEN</a:t>
            </a:r>
            <a:endParaRPr sz="1800">
              <a:latin typeface="Georgia"/>
              <a:cs typeface="Georgia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EN</a:t>
            </a:r>
            <a:r>
              <a:rPr sz="1800" b="1" spc="-15" dirty="0">
                <a:solidFill>
                  <a:srgbClr val="B92A7B"/>
                </a:solidFill>
                <a:latin typeface="Georgia"/>
                <a:cs typeface="Georgia"/>
              </a:rPr>
              <a:t> </a:t>
            </a: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NUESTROS</a:t>
            </a:r>
            <a:r>
              <a:rPr sz="1800" b="1" spc="-20" dirty="0">
                <a:solidFill>
                  <a:srgbClr val="B92A7B"/>
                </a:solidFill>
                <a:latin typeface="Georgia"/>
                <a:cs typeface="Georgia"/>
              </a:rPr>
              <a:t> </a:t>
            </a:r>
            <a:r>
              <a:rPr sz="1800" b="1" spc="-5" dirty="0">
                <a:solidFill>
                  <a:srgbClr val="B92A7B"/>
                </a:solidFill>
                <a:latin typeface="Georgia"/>
                <a:cs typeface="Georgia"/>
              </a:rPr>
              <a:t>ESCRITORIOS….</a:t>
            </a:r>
            <a:endParaRPr sz="1800">
              <a:latin typeface="Georgia"/>
              <a:cs typeface="Georgia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559807" y="1435592"/>
            <a:ext cx="2642235" cy="2304415"/>
            <a:chOff x="4559807" y="1435592"/>
            <a:chExt cx="2642235" cy="2304415"/>
          </a:xfrm>
        </p:grpSpPr>
        <p:sp>
          <p:nvSpPr>
            <p:cNvPr id="8" name="object 8"/>
            <p:cNvSpPr/>
            <p:nvPr/>
          </p:nvSpPr>
          <p:spPr>
            <a:xfrm>
              <a:off x="4559807" y="1820777"/>
              <a:ext cx="2402205" cy="1766570"/>
            </a:xfrm>
            <a:custGeom>
              <a:avLst/>
              <a:gdLst/>
              <a:ahLst/>
              <a:cxnLst/>
              <a:rect l="l" t="t" r="r" b="b"/>
              <a:pathLst>
                <a:path w="2402204" h="1766570">
                  <a:moveTo>
                    <a:pt x="889423" y="0"/>
                  </a:moveTo>
                  <a:lnTo>
                    <a:pt x="0" y="1154541"/>
                  </a:lnTo>
                  <a:lnTo>
                    <a:pt x="858977" y="1766362"/>
                  </a:lnTo>
                  <a:lnTo>
                    <a:pt x="1671219" y="1757217"/>
                  </a:lnTo>
                  <a:lnTo>
                    <a:pt x="2402186" y="788625"/>
                  </a:lnTo>
                  <a:lnTo>
                    <a:pt x="889423" y="0"/>
                  </a:lnTo>
                  <a:close/>
                </a:path>
              </a:pathLst>
            </a:custGeom>
            <a:solidFill>
              <a:srgbClr val="FFF1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71991" y="1435592"/>
              <a:ext cx="2629650" cy="2303992"/>
            </a:xfrm>
            <a:prstGeom prst="rect">
              <a:avLst/>
            </a:prstGeom>
          </p:spPr>
        </p:pic>
      </p:grpSp>
      <p:grpSp>
        <p:nvGrpSpPr>
          <p:cNvPr id="10" name="object 10"/>
          <p:cNvGrpSpPr/>
          <p:nvPr/>
        </p:nvGrpSpPr>
        <p:grpSpPr>
          <a:xfrm>
            <a:off x="530351" y="403859"/>
            <a:ext cx="4091940" cy="6322695"/>
            <a:chOff x="530351" y="403859"/>
            <a:chExt cx="4091940" cy="6322695"/>
          </a:xfrm>
        </p:grpSpPr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96667" y="4386606"/>
              <a:ext cx="2325016" cy="233933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30351" y="403859"/>
              <a:ext cx="3611879" cy="414070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564635" y="44196"/>
            <a:ext cx="6475730" cy="2707005"/>
            <a:chOff x="3564635" y="44196"/>
            <a:chExt cx="6475730" cy="27070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64635" y="44196"/>
              <a:ext cx="6475475" cy="27066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81371" y="388620"/>
              <a:ext cx="3953255" cy="20421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23690" y="2528316"/>
              <a:ext cx="143891" cy="144018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871721" y="84661"/>
              <a:ext cx="6112834" cy="2591945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5096002" y="493013"/>
            <a:ext cx="3489960" cy="1701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40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latin typeface="Arial"/>
                <a:cs typeface="Arial"/>
              </a:rPr>
              <a:t>A</a:t>
            </a:r>
            <a:r>
              <a:rPr sz="2200" b="1" spc="-85" dirty="0">
                <a:latin typeface="Arial"/>
                <a:cs typeface="Arial"/>
              </a:rPr>
              <a:t> </a:t>
            </a:r>
            <a:r>
              <a:rPr sz="2200" b="1" spc="-35" dirty="0">
                <a:latin typeface="Arial"/>
                <a:cs typeface="Arial"/>
              </a:rPr>
              <a:t>PARTIR</a:t>
            </a:r>
            <a:r>
              <a:rPr sz="2200" b="1" spc="5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DE</a:t>
            </a:r>
            <a:r>
              <a:rPr sz="2200" b="1" spc="-10" dirty="0">
                <a:latin typeface="Arial"/>
                <a:cs typeface="Arial"/>
              </a:rPr>
              <a:t> </a:t>
            </a:r>
            <a:r>
              <a:rPr sz="2200" b="1" spc="-70" dirty="0">
                <a:latin typeface="Arial"/>
                <a:cs typeface="Arial"/>
              </a:rPr>
              <a:t>HOY,</a:t>
            </a:r>
            <a:r>
              <a:rPr sz="2200" b="1" spc="5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EL </a:t>
            </a:r>
            <a:r>
              <a:rPr sz="2200" b="1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ORDEN, LIMPIEZA Y</a:t>
            </a:r>
            <a:r>
              <a:rPr lang="es-ES" sz="2200" b="1" spc="-5" dirty="0">
                <a:latin typeface="Arial"/>
                <a:cs typeface="Arial"/>
              </a:rPr>
              <a:t> LA</a:t>
            </a:r>
            <a:r>
              <a:rPr sz="2200" b="1" spc="-5" dirty="0">
                <a:latin typeface="Arial"/>
                <a:cs typeface="Arial"/>
              </a:rPr>
              <a:t> </a:t>
            </a:r>
            <a:r>
              <a:rPr sz="2200" b="1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DESINFECCION</a:t>
            </a:r>
            <a:r>
              <a:rPr sz="2200" b="1" spc="10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EN</a:t>
            </a:r>
            <a:r>
              <a:rPr sz="2200" b="1" dirty="0">
                <a:latin typeface="Arial"/>
                <a:cs typeface="Arial"/>
              </a:rPr>
              <a:t> </a:t>
            </a:r>
            <a:r>
              <a:rPr lang="es-ES" sz="2200" b="1" spc="-5" dirty="0">
                <a:latin typeface="Arial"/>
                <a:cs typeface="Arial"/>
              </a:rPr>
              <a:t>DULCES CELIS </a:t>
            </a:r>
            <a:r>
              <a:rPr sz="2200" b="1" spc="-5" dirty="0">
                <a:latin typeface="Arial"/>
                <a:cs typeface="Arial"/>
              </a:rPr>
              <a:t>TENDRÁN</a:t>
            </a:r>
            <a:r>
              <a:rPr sz="2200" b="1" spc="-20" dirty="0">
                <a:latin typeface="Arial"/>
                <a:cs typeface="Arial"/>
              </a:rPr>
              <a:t> </a:t>
            </a:r>
            <a:r>
              <a:rPr sz="2200" b="1" spc="-5" dirty="0">
                <a:latin typeface="Arial"/>
                <a:cs typeface="Arial"/>
              </a:rPr>
              <a:t>OTRA</a:t>
            </a:r>
            <a:r>
              <a:rPr sz="2200" b="1" spc="-100" dirty="0">
                <a:latin typeface="Arial"/>
                <a:cs typeface="Arial"/>
              </a:rPr>
              <a:t> </a:t>
            </a:r>
            <a:r>
              <a:rPr sz="2200" b="1" spc="-10" dirty="0">
                <a:latin typeface="Arial"/>
                <a:cs typeface="Arial"/>
              </a:rPr>
              <a:t>CARA….</a:t>
            </a:r>
            <a:endParaRPr sz="2200" dirty="0">
              <a:latin typeface="Arial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617937" y="2003539"/>
            <a:ext cx="7195820" cy="4305935"/>
            <a:chOff x="1617937" y="2003539"/>
            <a:chExt cx="7195820" cy="4305935"/>
          </a:xfrm>
        </p:grpSpPr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12673" y="2003539"/>
              <a:ext cx="3511657" cy="3467436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617937" y="3120385"/>
              <a:ext cx="3083560" cy="1922145"/>
            </a:xfrm>
            <a:custGeom>
              <a:avLst/>
              <a:gdLst/>
              <a:ahLst/>
              <a:cxnLst/>
              <a:rect l="l" t="t" r="r" b="b"/>
              <a:pathLst>
                <a:path w="3083560" h="1922145">
                  <a:moveTo>
                    <a:pt x="97368" y="0"/>
                  </a:moveTo>
                  <a:lnTo>
                    <a:pt x="64912" y="0"/>
                  </a:lnTo>
                  <a:lnTo>
                    <a:pt x="32455" y="13005"/>
                  </a:lnTo>
                  <a:lnTo>
                    <a:pt x="12982" y="38963"/>
                  </a:lnTo>
                  <a:lnTo>
                    <a:pt x="6491" y="51943"/>
                  </a:lnTo>
                  <a:lnTo>
                    <a:pt x="0" y="77927"/>
                  </a:lnTo>
                  <a:lnTo>
                    <a:pt x="0" y="84417"/>
                  </a:lnTo>
                  <a:lnTo>
                    <a:pt x="12982" y="123381"/>
                  </a:lnTo>
                  <a:lnTo>
                    <a:pt x="38948" y="149366"/>
                  </a:lnTo>
                  <a:lnTo>
                    <a:pt x="2959908" y="1909053"/>
                  </a:lnTo>
                  <a:lnTo>
                    <a:pt x="2992307" y="1922032"/>
                  </a:lnTo>
                  <a:lnTo>
                    <a:pt x="3018486" y="1915542"/>
                  </a:lnTo>
                  <a:lnTo>
                    <a:pt x="3050886" y="1902563"/>
                  </a:lnTo>
                  <a:lnTo>
                    <a:pt x="3070325" y="1883068"/>
                  </a:lnTo>
                  <a:lnTo>
                    <a:pt x="3083285" y="1850593"/>
                  </a:lnTo>
                  <a:lnTo>
                    <a:pt x="3083285" y="1818145"/>
                  </a:lnTo>
                  <a:lnTo>
                    <a:pt x="3070325" y="1792161"/>
                  </a:lnTo>
                  <a:lnTo>
                    <a:pt x="3044406" y="1766202"/>
                  </a:lnTo>
                  <a:lnTo>
                    <a:pt x="123332" y="6489"/>
                  </a:lnTo>
                  <a:lnTo>
                    <a:pt x="9736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676356" y="3165839"/>
              <a:ext cx="2973070" cy="1824989"/>
            </a:xfrm>
            <a:custGeom>
              <a:avLst/>
              <a:gdLst/>
              <a:ahLst/>
              <a:cxnLst/>
              <a:rect l="l" t="t" r="r" b="b"/>
              <a:pathLst>
                <a:path w="2973070" h="1824989">
                  <a:moveTo>
                    <a:pt x="38949" y="0"/>
                  </a:moveTo>
                  <a:lnTo>
                    <a:pt x="25966" y="6489"/>
                  </a:lnTo>
                  <a:lnTo>
                    <a:pt x="12983" y="6489"/>
                  </a:lnTo>
                  <a:lnTo>
                    <a:pt x="0" y="32474"/>
                  </a:lnTo>
                  <a:lnTo>
                    <a:pt x="0" y="45453"/>
                  </a:lnTo>
                  <a:lnTo>
                    <a:pt x="6492" y="51943"/>
                  </a:lnTo>
                  <a:lnTo>
                    <a:pt x="12983" y="64948"/>
                  </a:lnTo>
                  <a:lnTo>
                    <a:pt x="2927408" y="1818145"/>
                  </a:lnTo>
                  <a:lnTo>
                    <a:pt x="2933888" y="1824635"/>
                  </a:lnTo>
                  <a:lnTo>
                    <a:pt x="2947107" y="1818145"/>
                  </a:lnTo>
                  <a:lnTo>
                    <a:pt x="2960067" y="1818145"/>
                  </a:lnTo>
                  <a:lnTo>
                    <a:pt x="2973027" y="1792161"/>
                  </a:lnTo>
                  <a:lnTo>
                    <a:pt x="2973027" y="1785671"/>
                  </a:lnTo>
                  <a:lnTo>
                    <a:pt x="2960067" y="1759686"/>
                  </a:lnTo>
                  <a:lnTo>
                    <a:pt x="45439" y="6489"/>
                  </a:lnTo>
                  <a:lnTo>
                    <a:pt x="38949" y="0"/>
                  </a:lnTo>
                  <a:close/>
                </a:path>
              </a:pathLst>
            </a:custGeom>
            <a:solidFill>
              <a:srgbClr val="9F64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708813" y="3185334"/>
              <a:ext cx="2914650" cy="1766570"/>
            </a:xfrm>
            <a:custGeom>
              <a:avLst/>
              <a:gdLst/>
              <a:ahLst/>
              <a:cxnLst/>
              <a:rect l="l" t="t" r="r" b="b"/>
              <a:pathLst>
                <a:path w="2914650" h="1766570">
                  <a:moveTo>
                    <a:pt x="6492" y="0"/>
                  </a:moveTo>
                  <a:lnTo>
                    <a:pt x="0" y="12979"/>
                  </a:lnTo>
                  <a:lnTo>
                    <a:pt x="2914651" y="1766176"/>
                  </a:lnTo>
                  <a:lnTo>
                    <a:pt x="2914651" y="1746707"/>
                  </a:lnTo>
                  <a:lnTo>
                    <a:pt x="6492" y="0"/>
                  </a:lnTo>
                  <a:close/>
                </a:path>
              </a:pathLst>
            </a:custGeom>
            <a:solidFill>
              <a:srgbClr val="D6B97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01773" y="4061932"/>
              <a:ext cx="181774" cy="201283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884071" y="3237277"/>
              <a:ext cx="383540" cy="383540"/>
            </a:xfrm>
            <a:custGeom>
              <a:avLst/>
              <a:gdLst/>
              <a:ahLst/>
              <a:cxnLst/>
              <a:rect l="l" t="t" r="r" b="b"/>
              <a:pathLst>
                <a:path w="383539" h="383539">
                  <a:moveTo>
                    <a:pt x="201239" y="0"/>
                  </a:moveTo>
                  <a:lnTo>
                    <a:pt x="136311" y="12979"/>
                  </a:lnTo>
                  <a:lnTo>
                    <a:pt x="58422" y="64922"/>
                  </a:lnTo>
                  <a:lnTo>
                    <a:pt x="0" y="162319"/>
                  </a:lnTo>
                  <a:lnTo>
                    <a:pt x="0" y="214262"/>
                  </a:lnTo>
                  <a:lnTo>
                    <a:pt x="19465" y="272721"/>
                  </a:lnTo>
                  <a:lnTo>
                    <a:pt x="58422" y="324665"/>
                  </a:lnTo>
                  <a:lnTo>
                    <a:pt x="90874" y="350623"/>
                  </a:lnTo>
                  <a:lnTo>
                    <a:pt x="129831" y="370118"/>
                  </a:lnTo>
                  <a:lnTo>
                    <a:pt x="168762" y="376608"/>
                  </a:lnTo>
                  <a:lnTo>
                    <a:pt x="201239" y="383098"/>
                  </a:lnTo>
                  <a:lnTo>
                    <a:pt x="227185" y="376608"/>
                  </a:lnTo>
                  <a:lnTo>
                    <a:pt x="279128" y="350623"/>
                  </a:lnTo>
                  <a:lnTo>
                    <a:pt x="298594" y="324665"/>
                  </a:lnTo>
                  <a:lnTo>
                    <a:pt x="318059" y="305170"/>
                  </a:lnTo>
                  <a:lnTo>
                    <a:pt x="350536" y="253226"/>
                  </a:lnTo>
                  <a:lnTo>
                    <a:pt x="370002" y="207773"/>
                  </a:lnTo>
                  <a:lnTo>
                    <a:pt x="382988" y="155829"/>
                  </a:lnTo>
                  <a:lnTo>
                    <a:pt x="357016" y="142850"/>
                  </a:lnTo>
                  <a:lnTo>
                    <a:pt x="318059" y="129871"/>
                  </a:lnTo>
                  <a:lnTo>
                    <a:pt x="266142" y="116865"/>
                  </a:lnTo>
                  <a:lnTo>
                    <a:pt x="246677" y="110376"/>
                  </a:lnTo>
                  <a:lnTo>
                    <a:pt x="233691" y="97396"/>
                  </a:lnTo>
                  <a:lnTo>
                    <a:pt x="220705" y="77927"/>
                  </a:lnTo>
                  <a:lnTo>
                    <a:pt x="201239" y="19468"/>
                  </a:lnTo>
                  <a:lnTo>
                    <a:pt x="20123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961960" y="3250256"/>
              <a:ext cx="311579" cy="292190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4642904" y="5185268"/>
              <a:ext cx="591185" cy="220979"/>
            </a:xfrm>
            <a:custGeom>
              <a:avLst/>
              <a:gdLst/>
              <a:ahLst/>
              <a:cxnLst/>
              <a:rect l="l" t="t" r="r" b="b"/>
              <a:pathLst>
                <a:path w="591185" h="220979">
                  <a:moveTo>
                    <a:pt x="90718" y="32474"/>
                  </a:moveTo>
                  <a:lnTo>
                    <a:pt x="84238" y="64935"/>
                  </a:lnTo>
                  <a:lnTo>
                    <a:pt x="71278" y="97402"/>
                  </a:lnTo>
                  <a:lnTo>
                    <a:pt x="38879" y="155840"/>
                  </a:lnTo>
                  <a:lnTo>
                    <a:pt x="0" y="220773"/>
                  </a:lnTo>
                  <a:lnTo>
                    <a:pt x="103678" y="181814"/>
                  </a:lnTo>
                  <a:lnTo>
                    <a:pt x="194653" y="181814"/>
                  </a:lnTo>
                  <a:lnTo>
                    <a:pt x="207616" y="175319"/>
                  </a:lnTo>
                  <a:lnTo>
                    <a:pt x="329873" y="175319"/>
                  </a:lnTo>
                  <a:lnTo>
                    <a:pt x="343953" y="168827"/>
                  </a:lnTo>
                  <a:lnTo>
                    <a:pt x="538609" y="168827"/>
                  </a:lnTo>
                  <a:lnTo>
                    <a:pt x="564529" y="129868"/>
                  </a:lnTo>
                  <a:lnTo>
                    <a:pt x="584228" y="97402"/>
                  </a:lnTo>
                  <a:lnTo>
                    <a:pt x="590708" y="64935"/>
                  </a:lnTo>
                  <a:lnTo>
                    <a:pt x="590708" y="38963"/>
                  </a:lnTo>
                  <a:lnTo>
                    <a:pt x="136337" y="38963"/>
                  </a:lnTo>
                  <a:lnTo>
                    <a:pt x="90718" y="32474"/>
                  </a:lnTo>
                  <a:close/>
                </a:path>
                <a:path w="591185" h="220979">
                  <a:moveTo>
                    <a:pt x="194653" y="181814"/>
                  </a:moveTo>
                  <a:lnTo>
                    <a:pt x="103678" y="181814"/>
                  </a:lnTo>
                  <a:lnTo>
                    <a:pt x="129857" y="214281"/>
                  </a:lnTo>
                  <a:lnTo>
                    <a:pt x="194653" y="181814"/>
                  </a:lnTo>
                  <a:close/>
                </a:path>
                <a:path w="591185" h="220979">
                  <a:moveTo>
                    <a:pt x="329873" y="175319"/>
                  </a:moveTo>
                  <a:lnTo>
                    <a:pt x="207616" y="175319"/>
                  </a:lnTo>
                  <a:lnTo>
                    <a:pt x="259455" y="207788"/>
                  </a:lnTo>
                  <a:lnTo>
                    <a:pt x="329873" y="175319"/>
                  </a:lnTo>
                  <a:close/>
                </a:path>
                <a:path w="591185" h="220979">
                  <a:moveTo>
                    <a:pt x="441411" y="168827"/>
                  </a:moveTo>
                  <a:lnTo>
                    <a:pt x="343953" y="168827"/>
                  </a:lnTo>
                  <a:lnTo>
                    <a:pt x="363393" y="207788"/>
                  </a:lnTo>
                  <a:lnTo>
                    <a:pt x="441411" y="168827"/>
                  </a:lnTo>
                  <a:close/>
                </a:path>
                <a:path w="591185" h="220979">
                  <a:moveTo>
                    <a:pt x="538609" y="168827"/>
                  </a:moveTo>
                  <a:lnTo>
                    <a:pt x="441411" y="168827"/>
                  </a:lnTo>
                  <a:lnTo>
                    <a:pt x="486770" y="201293"/>
                  </a:lnTo>
                  <a:lnTo>
                    <a:pt x="538609" y="168827"/>
                  </a:lnTo>
                  <a:close/>
                </a:path>
                <a:path w="591185" h="220979">
                  <a:moveTo>
                    <a:pt x="577748" y="0"/>
                  </a:moveTo>
                  <a:lnTo>
                    <a:pt x="486770" y="19468"/>
                  </a:lnTo>
                  <a:lnTo>
                    <a:pt x="402272" y="32474"/>
                  </a:lnTo>
                  <a:lnTo>
                    <a:pt x="318033" y="38963"/>
                  </a:lnTo>
                  <a:lnTo>
                    <a:pt x="590708" y="38963"/>
                  </a:lnTo>
                  <a:lnTo>
                    <a:pt x="577748" y="0"/>
                  </a:lnTo>
                  <a:close/>
                </a:path>
              </a:pathLst>
            </a:custGeom>
            <a:solidFill>
              <a:srgbClr val="4A4D4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376709" y="5087871"/>
              <a:ext cx="299085" cy="273050"/>
            </a:xfrm>
            <a:custGeom>
              <a:avLst/>
              <a:gdLst/>
              <a:ahLst/>
              <a:cxnLst/>
              <a:rect l="l" t="t" r="r" b="b"/>
              <a:pathLst>
                <a:path w="299085" h="273050">
                  <a:moveTo>
                    <a:pt x="97457" y="0"/>
                  </a:moveTo>
                  <a:lnTo>
                    <a:pt x="25919" y="0"/>
                  </a:lnTo>
                  <a:lnTo>
                    <a:pt x="0" y="12979"/>
                  </a:lnTo>
                  <a:lnTo>
                    <a:pt x="51839" y="38963"/>
                  </a:lnTo>
                  <a:lnTo>
                    <a:pt x="84238" y="64922"/>
                  </a:lnTo>
                  <a:lnTo>
                    <a:pt x="116897" y="97396"/>
                  </a:lnTo>
                  <a:lnTo>
                    <a:pt x="155776" y="142850"/>
                  </a:lnTo>
                  <a:lnTo>
                    <a:pt x="194656" y="201291"/>
                  </a:lnTo>
                  <a:lnTo>
                    <a:pt x="227055" y="272716"/>
                  </a:lnTo>
                  <a:lnTo>
                    <a:pt x="240274" y="259732"/>
                  </a:lnTo>
                  <a:lnTo>
                    <a:pt x="266194" y="220770"/>
                  </a:lnTo>
                  <a:lnTo>
                    <a:pt x="292114" y="168824"/>
                  </a:lnTo>
                  <a:lnTo>
                    <a:pt x="298594" y="136360"/>
                  </a:lnTo>
                  <a:lnTo>
                    <a:pt x="298594" y="103886"/>
                  </a:lnTo>
                  <a:lnTo>
                    <a:pt x="266194" y="77927"/>
                  </a:lnTo>
                  <a:lnTo>
                    <a:pt x="233535" y="58432"/>
                  </a:lnTo>
                  <a:lnTo>
                    <a:pt x="194656" y="32474"/>
                  </a:lnTo>
                  <a:lnTo>
                    <a:pt x="149297" y="12979"/>
                  </a:lnTo>
                  <a:lnTo>
                    <a:pt x="97457" y="0"/>
                  </a:lnTo>
                  <a:close/>
                </a:path>
              </a:pathLst>
            </a:custGeom>
            <a:solidFill>
              <a:srgbClr val="3D404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597285" y="5003453"/>
              <a:ext cx="669290" cy="136525"/>
            </a:xfrm>
            <a:custGeom>
              <a:avLst/>
              <a:gdLst/>
              <a:ahLst/>
              <a:cxnLst/>
              <a:rect l="l" t="t" r="r" b="b"/>
              <a:pathLst>
                <a:path w="669289" h="136525">
                  <a:moveTo>
                    <a:pt x="32658" y="0"/>
                  </a:moveTo>
                  <a:lnTo>
                    <a:pt x="0" y="32474"/>
                  </a:lnTo>
                  <a:lnTo>
                    <a:pt x="155776" y="129871"/>
                  </a:lnTo>
                  <a:lnTo>
                    <a:pt x="188435" y="129871"/>
                  </a:lnTo>
                  <a:lnTo>
                    <a:pt x="285634" y="136360"/>
                  </a:lnTo>
                  <a:lnTo>
                    <a:pt x="447891" y="136360"/>
                  </a:lnTo>
                  <a:lnTo>
                    <a:pt x="551828" y="129871"/>
                  </a:lnTo>
                  <a:lnTo>
                    <a:pt x="668726" y="116891"/>
                  </a:lnTo>
                  <a:lnTo>
                    <a:pt x="650560" y="103886"/>
                  </a:lnTo>
                  <a:lnTo>
                    <a:pt x="266194" y="103886"/>
                  </a:lnTo>
                  <a:lnTo>
                    <a:pt x="175475" y="97396"/>
                  </a:lnTo>
                  <a:lnTo>
                    <a:pt x="32658" y="0"/>
                  </a:lnTo>
                  <a:close/>
                </a:path>
                <a:path w="669289" h="136525">
                  <a:moveTo>
                    <a:pt x="623366" y="84417"/>
                  </a:moveTo>
                  <a:lnTo>
                    <a:pt x="584228" y="84417"/>
                  </a:lnTo>
                  <a:lnTo>
                    <a:pt x="487029" y="97396"/>
                  </a:lnTo>
                  <a:lnTo>
                    <a:pt x="344212" y="103886"/>
                  </a:lnTo>
                  <a:lnTo>
                    <a:pt x="650560" y="103886"/>
                  </a:lnTo>
                  <a:lnTo>
                    <a:pt x="623366" y="8441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14759" y="3717772"/>
              <a:ext cx="65405" cy="45720"/>
            </a:xfrm>
            <a:custGeom>
              <a:avLst/>
              <a:gdLst/>
              <a:ahLst/>
              <a:cxnLst/>
              <a:rect l="l" t="t" r="r" b="b"/>
              <a:pathLst>
                <a:path w="65404" h="45720">
                  <a:moveTo>
                    <a:pt x="12985" y="0"/>
                  </a:moveTo>
                  <a:lnTo>
                    <a:pt x="6505" y="6489"/>
                  </a:lnTo>
                  <a:lnTo>
                    <a:pt x="0" y="19495"/>
                  </a:lnTo>
                  <a:lnTo>
                    <a:pt x="12985" y="45453"/>
                  </a:lnTo>
                  <a:lnTo>
                    <a:pt x="19491" y="45453"/>
                  </a:lnTo>
                  <a:lnTo>
                    <a:pt x="45437" y="32474"/>
                  </a:lnTo>
                  <a:lnTo>
                    <a:pt x="64928" y="25984"/>
                  </a:lnTo>
                  <a:lnTo>
                    <a:pt x="51942" y="13005"/>
                  </a:lnTo>
                  <a:lnTo>
                    <a:pt x="12985" y="0"/>
                  </a:lnTo>
                  <a:close/>
                </a:path>
              </a:pathLst>
            </a:custGeom>
            <a:solidFill>
              <a:srgbClr val="0830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753062" y="5198247"/>
              <a:ext cx="110417" cy="13636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882919" y="5204737"/>
              <a:ext cx="116897" cy="136371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025737" y="5191757"/>
              <a:ext cx="129857" cy="14935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324599" y="4632743"/>
              <a:ext cx="2488542" cy="1676588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5479541" y="2926461"/>
            <a:ext cx="5737860" cy="17613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3200" spc="5" dirty="0">
                <a:solidFill>
                  <a:srgbClr val="00AC00"/>
                </a:solidFill>
                <a:latin typeface="Impact"/>
                <a:cs typeface="Impact"/>
              </a:rPr>
              <a:t>Gran </a:t>
            </a:r>
            <a:r>
              <a:rPr sz="3200" dirty="0">
                <a:solidFill>
                  <a:srgbClr val="00AC00"/>
                </a:solidFill>
                <a:latin typeface="Impact"/>
                <a:cs typeface="Impact"/>
              </a:rPr>
              <a:t>JORNADA </a:t>
            </a:r>
            <a:r>
              <a:rPr sz="4000" spc="10" dirty="0">
                <a:solidFill>
                  <a:srgbClr val="00AC00"/>
                </a:solidFill>
                <a:latin typeface="Impact"/>
                <a:cs typeface="Impact"/>
              </a:rPr>
              <a:t>5s</a:t>
            </a:r>
            <a:endParaRPr lang="es-ES" sz="4000" spc="10" dirty="0">
              <a:solidFill>
                <a:srgbClr val="00AC00"/>
              </a:solidFill>
              <a:latin typeface="Impact"/>
              <a:cs typeface="Impact"/>
            </a:endParaRPr>
          </a:p>
          <a:p>
            <a:pPr marL="12700" marR="5080" indent="635" algn="ctr">
              <a:lnSpc>
                <a:spcPct val="100000"/>
              </a:lnSpc>
              <a:spcBef>
                <a:spcPts val="95"/>
              </a:spcBef>
            </a:pPr>
            <a:r>
              <a:rPr lang="es-CO" sz="4000" spc="10" dirty="0">
                <a:solidFill>
                  <a:srgbClr val="00AC00"/>
                </a:solidFill>
                <a:latin typeface="Impact"/>
                <a:cs typeface="Impact"/>
              </a:rPr>
              <a:t>15 de agosto del 2022</a:t>
            </a:r>
          </a:p>
          <a:p>
            <a:pPr marL="12700" marR="5080" indent="635" algn="ctr">
              <a:lnSpc>
                <a:spcPct val="100000"/>
              </a:lnSpc>
              <a:spcBef>
                <a:spcPts val="95"/>
              </a:spcBef>
            </a:pPr>
            <a:endParaRPr sz="3200" dirty="0">
              <a:latin typeface="Impact"/>
              <a:cs typeface="Impac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83568" y="271287"/>
            <a:ext cx="5068824" cy="6315425"/>
            <a:chOff x="987552" y="160020"/>
            <a:chExt cx="5068824" cy="6315425"/>
          </a:xfrm>
        </p:grpSpPr>
        <p:sp>
          <p:nvSpPr>
            <p:cNvPr id="3" name="object 3"/>
            <p:cNvSpPr/>
            <p:nvPr/>
          </p:nvSpPr>
          <p:spPr>
            <a:xfrm>
              <a:off x="2226012" y="3122582"/>
              <a:ext cx="3430270" cy="3265804"/>
            </a:xfrm>
            <a:custGeom>
              <a:avLst/>
              <a:gdLst/>
              <a:ahLst/>
              <a:cxnLst/>
              <a:rect l="l" t="t" r="r" b="b"/>
              <a:pathLst>
                <a:path w="3430270" h="3265804">
                  <a:moveTo>
                    <a:pt x="2733715" y="0"/>
                  </a:moveTo>
                  <a:lnTo>
                    <a:pt x="2584538" y="6236"/>
                  </a:lnTo>
                  <a:lnTo>
                    <a:pt x="434928" y="31181"/>
                  </a:lnTo>
                  <a:lnTo>
                    <a:pt x="391416" y="31181"/>
                  </a:lnTo>
                  <a:lnTo>
                    <a:pt x="347929" y="43405"/>
                  </a:lnTo>
                  <a:lnTo>
                    <a:pt x="273365" y="80823"/>
                  </a:lnTo>
                  <a:lnTo>
                    <a:pt x="236108" y="112005"/>
                  </a:lnTo>
                  <a:lnTo>
                    <a:pt x="173955" y="174119"/>
                  </a:lnTo>
                  <a:lnTo>
                    <a:pt x="149114" y="211537"/>
                  </a:lnTo>
                  <a:lnTo>
                    <a:pt x="124260" y="254942"/>
                  </a:lnTo>
                  <a:lnTo>
                    <a:pt x="68343" y="385656"/>
                  </a:lnTo>
                  <a:lnTo>
                    <a:pt x="49704" y="485188"/>
                  </a:lnTo>
                  <a:lnTo>
                    <a:pt x="43492" y="584721"/>
                  </a:lnTo>
                  <a:lnTo>
                    <a:pt x="0" y="2743050"/>
                  </a:lnTo>
                  <a:lnTo>
                    <a:pt x="6212" y="2842557"/>
                  </a:lnTo>
                  <a:lnTo>
                    <a:pt x="24851" y="2935853"/>
                  </a:lnTo>
                  <a:lnTo>
                    <a:pt x="43492" y="2979408"/>
                  </a:lnTo>
                  <a:lnTo>
                    <a:pt x="80768" y="3054045"/>
                  </a:lnTo>
                  <a:lnTo>
                    <a:pt x="105622" y="3091363"/>
                  </a:lnTo>
                  <a:lnTo>
                    <a:pt x="130476" y="3122465"/>
                  </a:lnTo>
                  <a:lnTo>
                    <a:pt x="161540" y="3153567"/>
                  </a:lnTo>
                  <a:lnTo>
                    <a:pt x="198827" y="3178447"/>
                  </a:lnTo>
                  <a:lnTo>
                    <a:pt x="267160" y="3215768"/>
                  </a:lnTo>
                  <a:lnTo>
                    <a:pt x="354134" y="3228209"/>
                  </a:lnTo>
                  <a:lnTo>
                    <a:pt x="397646" y="3228209"/>
                  </a:lnTo>
                  <a:lnTo>
                    <a:pt x="2733715" y="3265530"/>
                  </a:lnTo>
                  <a:lnTo>
                    <a:pt x="2777153" y="3259308"/>
                  </a:lnTo>
                  <a:lnTo>
                    <a:pt x="2864276" y="3234428"/>
                  </a:lnTo>
                  <a:lnTo>
                    <a:pt x="2907714" y="3215768"/>
                  </a:lnTo>
                  <a:lnTo>
                    <a:pt x="2944946" y="3197107"/>
                  </a:lnTo>
                  <a:lnTo>
                    <a:pt x="2982178" y="3172226"/>
                  </a:lnTo>
                  <a:lnTo>
                    <a:pt x="3044480" y="3110022"/>
                  </a:lnTo>
                  <a:lnTo>
                    <a:pt x="3075507" y="3072704"/>
                  </a:lnTo>
                  <a:lnTo>
                    <a:pt x="3100328" y="3035385"/>
                  </a:lnTo>
                  <a:lnTo>
                    <a:pt x="3118944" y="2998067"/>
                  </a:lnTo>
                  <a:lnTo>
                    <a:pt x="3156176" y="2910982"/>
                  </a:lnTo>
                  <a:lnTo>
                    <a:pt x="3162382" y="2861216"/>
                  </a:lnTo>
                  <a:lnTo>
                    <a:pt x="3168587" y="2817687"/>
                  </a:lnTo>
                  <a:lnTo>
                    <a:pt x="3174792" y="2767920"/>
                  </a:lnTo>
                  <a:lnTo>
                    <a:pt x="3429708" y="199064"/>
                  </a:lnTo>
                  <a:lnTo>
                    <a:pt x="3423503" y="174119"/>
                  </a:lnTo>
                  <a:lnTo>
                    <a:pt x="3423503" y="149173"/>
                  </a:lnTo>
                  <a:lnTo>
                    <a:pt x="3411092" y="130714"/>
                  </a:lnTo>
                  <a:lnTo>
                    <a:pt x="3398681" y="112005"/>
                  </a:lnTo>
                  <a:lnTo>
                    <a:pt x="3367406" y="87059"/>
                  </a:lnTo>
                  <a:lnTo>
                    <a:pt x="3323969" y="68350"/>
                  </a:lnTo>
                  <a:lnTo>
                    <a:pt x="3274326" y="49641"/>
                  </a:lnTo>
                  <a:lnTo>
                    <a:pt x="3224683" y="43405"/>
                  </a:lnTo>
                  <a:lnTo>
                    <a:pt x="2864276" y="6236"/>
                  </a:lnTo>
                  <a:lnTo>
                    <a:pt x="2733715" y="0"/>
                  </a:lnTo>
                  <a:close/>
                </a:path>
              </a:pathLst>
            </a:custGeom>
            <a:solidFill>
              <a:srgbClr val="DC85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642300" y="3215878"/>
              <a:ext cx="2205990" cy="3048000"/>
            </a:xfrm>
            <a:custGeom>
              <a:avLst/>
              <a:gdLst/>
              <a:ahLst/>
              <a:cxnLst/>
              <a:rect l="l" t="t" r="r" b="b"/>
              <a:pathLst>
                <a:path w="2205990" h="3048000">
                  <a:moveTo>
                    <a:pt x="298229" y="0"/>
                  </a:moveTo>
                  <a:lnTo>
                    <a:pt x="267153" y="0"/>
                  </a:lnTo>
                  <a:lnTo>
                    <a:pt x="205025" y="24945"/>
                  </a:lnTo>
                  <a:lnTo>
                    <a:pt x="130461" y="87059"/>
                  </a:lnTo>
                  <a:lnTo>
                    <a:pt x="86974" y="142937"/>
                  </a:lnTo>
                  <a:lnTo>
                    <a:pt x="49692" y="211537"/>
                  </a:lnTo>
                  <a:lnTo>
                    <a:pt x="18640" y="286124"/>
                  </a:lnTo>
                  <a:lnTo>
                    <a:pt x="0" y="366947"/>
                  </a:lnTo>
                  <a:lnTo>
                    <a:pt x="0" y="460243"/>
                  </a:lnTo>
                  <a:lnTo>
                    <a:pt x="6205" y="2599988"/>
                  </a:lnTo>
                  <a:lnTo>
                    <a:pt x="12410" y="2687072"/>
                  </a:lnTo>
                  <a:lnTo>
                    <a:pt x="31051" y="2767920"/>
                  </a:lnTo>
                  <a:lnTo>
                    <a:pt x="62128" y="2836346"/>
                  </a:lnTo>
                  <a:lnTo>
                    <a:pt x="99409" y="2898560"/>
                  </a:lnTo>
                  <a:lnTo>
                    <a:pt x="142897" y="2954537"/>
                  </a:lnTo>
                  <a:lnTo>
                    <a:pt x="192589" y="2991856"/>
                  </a:lnTo>
                  <a:lnTo>
                    <a:pt x="248512" y="3010515"/>
                  </a:lnTo>
                  <a:lnTo>
                    <a:pt x="279588" y="3016726"/>
                  </a:lnTo>
                  <a:lnTo>
                    <a:pt x="310640" y="3016726"/>
                  </a:lnTo>
                  <a:lnTo>
                    <a:pt x="1901197" y="3047831"/>
                  </a:lnTo>
                  <a:lnTo>
                    <a:pt x="1963325" y="3035390"/>
                  </a:lnTo>
                  <a:lnTo>
                    <a:pt x="1994501" y="3016726"/>
                  </a:lnTo>
                  <a:lnTo>
                    <a:pt x="2019322" y="3004278"/>
                  </a:lnTo>
                  <a:lnTo>
                    <a:pt x="2068965" y="2960749"/>
                  </a:lnTo>
                  <a:lnTo>
                    <a:pt x="2118608" y="2904771"/>
                  </a:lnTo>
                  <a:lnTo>
                    <a:pt x="2149635" y="2836346"/>
                  </a:lnTo>
                  <a:lnTo>
                    <a:pt x="2180910" y="2755498"/>
                  </a:lnTo>
                  <a:lnTo>
                    <a:pt x="2199526" y="2674624"/>
                  </a:lnTo>
                  <a:lnTo>
                    <a:pt x="2205731" y="2587540"/>
                  </a:lnTo>
                  <a:lnTo>
                    <a:pt x="2106197" y="447770"/>
                  </a:lnTo>
                  <a:lnTo>
                    <a:pt x="2099992" y="360711"/>
                  </a:lnTo>
                  <a:lnTo>
                    <a:pt x="2081376" y="279887"/>
                  </a:lnTo>
                  <a:lnTo>
                    <a:pt x="2056554" y="211537"/>
                  </a:lnTo>
                  <a:lnTo>
                    <a:pt x="2019322" y="149173"/>
                  </a:lnTo>
                  <a:lnTo>
                    <a:pt x="1969555" y="93295"/>
                  </a:lnTo>
                  <a:lnTo>
                    <a:pt x="1919838" y="62114"/>
                  </a:lnTo>
                  <a:lnTo>
                    <a:pt x="1894992" y="43405"/>
                  </a:lnTo>
                  <a:lnTo>
                    <a:pt x="1832864" y="31181"/>
                  </a:lnTo>
                  <a:lnTo>
                    <a:pt x="1801787" y="31181"/>
                  </a:lnTo>
                  <a:lnTo>
                    <a:pt x="298229" y="0"/>
                  </a:lnTo>
                  <a:close/>
                </a:path>
              </a:pathLst>
            </a:custGeom>
            <a:solidFill>
              <a:srgbClr val="E4A7D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512117" y="3265520"/>
              <a:ext cx="2150110" cy="3209925"/>
            </a:xfrm>
            <a:custGeom>
              <a:avLst/>
              <a:gdLst/>
              <a:ahLst/>
              <a:cxnLst/>
              <a:rect l="l" t="t" r="r" b="b"/>
              <a:pathLst>
                <a:path w="2150110" h="3209925">
                  <a:moveTo>
                    <a:pt x="0" y="0"/>
                  </a:moveTo>
                  <a:lnTo>
                    <a:pt x="0" y="3153692"/>
                  </a:lnTo>
                  <a:lnTo>
                    <a:pt x="2149809" y="3209672"/>
                  </a:lnTo>
                  <a:lnTo>
                    <a:pt x="2131193" y="6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FB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99116" y="3340356"/>
              <a:ext cx="1976120" cy="3060700"/>
            </a:xfrm>
            <a:custGeom>
              <a:avLst/>
              <a:gdLst/>
              <a:ahLst/>
              <a:cxnLst/>
              <a:rect l="l" t="t" r="r" b="b"/>
              <a:pathLst>
                <a:path w="1976120" h="3060700">
                  <a:moveTo>
                    <a:pt x="0" y="0"/>
                  </a:moveTo>
                  <a:lnTo>
                    <a:pt x="0" y="3004214"/>
                  </a:lnTo>
                  <a:lnTo>
                    <a:pt x="1975686" y="3060196"/>
                  </a:lnTo>
                  <a:lnTo>
                    <a:pt x="1957070" y="6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AF1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3673655" y="3408706"/>
              <a:ext cx="1833245" cy="2923540"/>
            </a:xfrm>
            <a:custGeom>
              <a:avLst/>
              <a:gdLst/>
              <a:ahLst/>
              <a:cxnLst/>
              <a:rect l="l" t="t" r="r" b="b"/>
              <a:pathLst>
                <a:path w="1833245" h="2923540">
                  <a:moveTo>
                    <a:pt x="0" y="0"/>
                  </a:moveTo>
                  <a:lnTo>
                    <a:pt x="0" y="2867443"/>
                  </a:lnTo>
                  <a:lnTo>
                    <a:pt x="1832889" y="2923423"/>
                  </a:lnTo>
                  <a:lnTo>
                    <a:pt x="1814273" y="6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8DB1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48218" y="3477057"/>
              <a:ext cx="1671955" cy="2780665"/>
            </a:xfrm>
            <a:custGeom>
              <a:avLst/>
              <a:gdLst/>
              <a:ahLst/>
              <a:cxnLst/>
              <a:rect l="l" t="t" r="r" b="b"/>
              <a:pathLst>
                <a:path w="1671954" h="2780665">
                  <a:moveTo>
                    <a:pt x="838765" y="0"/>
                  </a:moveTo>
                  <a:lnTo>
                    <a:pt x="0" y="0"/>
                  </a:lnTo>
                  <a:lnTo>
                    <a:pt x="0" y="2755547"/>
                  </a:lnTo>
                  <a:lnTo>
                    <a:pt x="447356" y="2761784"/>
                  </a:lnTo>
                  <a:lnTo>
                    <a:pt x="987868" y="2767990"/>
                  </a:lnTo>
                  <a:lnTo>
                    <a:pt x="1043716" y="2767990"/>
                  </a:lnTo>
                  <a:lnTo>
                    <a:pt x="1671450" y="2780433"/>
                  </a:lnTo>
                  <a:lnTo>
                    <a:pt x="1671450" y="6236"/>
                  </a:lnTo>
                  <a:lnTo>
                    <a:pt x="8387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57668" y="3477057"/>
              <a:ext cx="3262001" cy="2886174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87552" y="160020"/>
              <a:ext cx="5068824" cy="3459479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48968" y="516636"/>
              <a:ext cx="3456431" cy="211074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47725" y="200343"/>
              <a:ext cx="4952899" cy="251554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66872" y="2693924"/>
              <a:ext cx="501776" cy="85090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037540" y="597228"/>
            <a:ext cx="3063875" cy="182806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7785" marR="51435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El</a:t>
            </a:r>
            <a:r>
              <a:rPr sz="16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s-ES" sz="1600" b="1" spc="-5" dirty="0">
                <a:solidFill>
                  <a:srgbClr val="FFFFFF"/>
                </a:solidFill>
                <a:latin typeface="Arial"/>
                <a:cs typeface="Arial"/>
              </a:rPr>
              <a:t>15 de agosto </a:t>
            </a:r>
            <a:r>
              <a:rPr lang="es-CO" sz="1600" b="1" spc="-5" dirty="0">
                <a:solidFill>
                  <a:srgbClr val="FFFFFF"/>
                </a:solidFill>
                <a:latin typeface="Arial"/>
                <a:cs typeface="Arial"/>
              </a:rPr>
              <a:t>realizaremos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nuestra</a:t>
            </a:r>
            <a:r>
              <a:rPr sz="16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primera</a:t>
            </a:r>
            <a:r>
              <a:rPr sz="16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jornada</a:t>
            </a:r>
            <a:r>
              <a:rPr sz="16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del 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orden,</a:t>
            </a:r>
            <a:r>
              <a:rPr sz="16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limpieza</a:t>
            </a:r>
            <a:r>
              <a:rPr sz="16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y desinfección </a:t>
            </a:r>
            <a:r>
              <a:rPr sz="1600" b="1" spc="-4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“</a:t>
            </a:r>
            <a:r>
              <a:rPr sz="1800" b="1" i="1" dirty="0">
                <a:solidFill>
                  <a:srgbClr val="001F5F"/>
                </a:solidFill>
                <a:latin typeface="Arial"/>
                <a:cs typeface="Arial"/>
              </a:rPr>
              <a:t>Las</a:t>
            </a:r>
            <a:r>
              <a:rPr sz="1800" b="1" i="1" spc="-1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001F5F"/>
                </a:solidFill>
                <a:latin typeface="Arial"/>
                <a:cs typeface="Arial"/>
              </a:rPr>
              <a:t>5s</a:t>
            </a:r>
            <a:r>
              <a:rPr sz="1800" b="1" i="1" spc="-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1800" b="1" i="1" spc="-5" dirty="0">
                <a:solidFill>
                  <a:srgbClr val="001F5F"/>
                </a:solidFill>
                <a:latin typeface="Arial"/>
                <a:cs typeface="Arial"/>
              </a:rPr>
              <a:t>en</a:t>
            </a:r>
            <a:r>
              <a:rPr lang="es-ES" sz="1800" b="1" i="1" spc="-5" dirty="0">
                <a:solidFill>
                  <a:srgbClr val="001F5F"/>
                </a:solidFill>
                <a:latin typeface="Arial"/>
                <a:cs typeface="Arial"/>
              </a:rPr>
              <a:t> Dulces Celis S.A.S</a:t>
            </a:r>
            <a:r>
              <a:rPr sz="1800" b="1" i="1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lang="es-CO" sz="1600" b="1" dirty="0">
                <a:solidFill>
                  <a:srgbClr val="FFFFFF"/>
                </a:solidFill>
                <a:latin typeface="Arial"/>
                <a:cs typeface="Arial"/>
              </a:rPr>
              <a:t>”.</a:t>
            </a:r>
            <a:endParaRPr lang="es-CO" sz="1600" dirty="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  <a:spcBef>
                <a:spcPts val="5"/>
              </a:spcBef>
            </a:pP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1600" b="1" spc="-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continuación</a:t>
            </a:r>
            <a:r>
              <a:rPr sz="16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encontrarán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los </a:t>
            </a:r>
            <a:r>
              <a:rPr sz="1600" b="1" spc="-43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detalles</a:t>
            </a:r>
            <a:r>
              <a:rPr sz="1600" b="1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6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16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misma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.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6117335" y="1639823"/>
            <a:ext cx="5622290" cy="4535805"/>
          </a:xfrm>
          <a:custGeom>
            <a:avLst/>
            <a:gdLst/>
            <a:ahLst/>
            <a:cxnLst/>
            <a:rect l="l" t="t" r="r" b="b"/>
            <a:pathLst>
              <a:path w="5622290" h="4535805">
                <a:moveTo>
                  <a:pt x="0" y="4535424"/>
                </a:moveTo>
                <a:lnTo>
                  <a:pt x="5622036" y="4535424"/>
                </a:lnTo>
                <a:lnTo>
                  <a:pt x="5622036" y="0"/>
                </a:lnTo>
                <a:lnTo>
                  <a:pt x="0" y="0"/>
                </a:lnTo>
                <a:lnTo>
                  <a:pt x="0" y="4535424"/>
                </a:lnTo>
                <a:close/>
              </a:path>
            </a:pathLst>
          </a:custGeom>
          <a:ln w="12192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6196329" y="1875789"/>
            <a:ext cx="5467350" cy="6356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b="1" u="heavy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OBJETIVO:</a:t>
            </a:r>
            <a:r>
              <a:rPr sz="2000" b="1" spc="100" dirty="0">
                <a:latin typeface="Arial"/>
                <a:cs typeface="Arial"/>
              </a:rPr>
              <a:t> </a:t>
            </a:r>
            <a:r>
              <a:rPr sz="2000" dirty="0">
                <a:latin typeface="Arial MT"/>
                <a:cs typeface="Arial MT"/>
              </a:rPr>
              <a:t>Realizar</a:t>
            </a:r>
            <a:r>
              <a:rPr sz="2000" spc="1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una</a:t>
            </a:r>
            <a:r>
              <a:rPr sz="2000" spc="9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labor</a:t>
            </a:r>
            <a:r>
              <a:rPr sz="2000" spc="11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10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organización </a:t>
            </a:r>
            <a:r>
              <a:rPr sz="2000" spc="-54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que</a:t>
            </a:r>
            <a:r>
              <a:rPr sz="2000" spc="28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permita</a:t>
            </a:r>
            <a:r>
              <a:rPr sz="2000" spc="28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presentar</a:t>
            </a:r>
            <a:r>
              <a:rPr sz="2000" spc="29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</a:t>
            </a:r>
            <a:r>
              <a:rPr sz="2000" spc="285" dirty="0">
                <a:latin typeface="Arial MT"/>
                <a:cs typeface="Arial MT"/>
              </a:rPr>
              <a:t> </a:t>
            </a:r>
            <a:r>
              <a:rPr sz="2000" spc="-5" dirty="0" err="1">
                <a:latin typeface="Arial MT"/>
                <a:cs typeface="Arial MT"/>
              </a:rPr>
              <a:t>nuestros</a:t>
            </a:r>
            <a:r>
              <a:rPr sz="2000" spc="290" dirty="0">
                <a:latin typeface="Arial MT"/>
                <a:cs typeface="Arial MT"/>
              </a:rPr>
              <a:t> </a:t>
            </a:r>
            <a:r>
              <a:rPr lang="es-ES" sz="2000" spc="-5" dirty="0">
                <a:latin typeface="Arial MT"/>
                <a:cs typeface="Arial MT"/>
              </a:rPr>
              <a:t>clientes</a:t>
            </a:r>
            <a:r>
              <a:rPr sz="2000" spc="30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y</a:t>
            </a:r>
            <a:r>
              <a:rPr sz="2000" spc="28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6196329" y="2485389"/>
            <a:ext cx="5466715" cy="347595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715" algn="just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Arial MT"/>
                <a:cs typeface="Arial MT"/>
              </a:rPr>
              <a:t>nosotros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 err="1">
                <a:latin typeface="Arial MT"/>
                <a:cs typeface="Arial MT"/>
              </a:rPr>
              <a:t>mismos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un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lang="es-ES" sz="2000" b="1" i="1" u="heavy" spc="-35" dirty="0">
                <a:uFill>
                  <a:solidFill>
                    <a:srgbClr val="000000"/>
                  </a:solidFill>
                </a:uFill>
                <a:latin typeface="Arial"/>
                <a:cs typeface="Arial"/>
              </a:rPr>
              <a:t>Dulces Manjares Y Conservas Celis S.A.S</a:t>
            </a:r>
            <a:r>
              <a:rPr sz="2000" dirty="0">
                <a:latin typeface="Arial MT"/>
                <a:cs typeface="Arial MT"/>
              </a:rPr>
              <a:t>, </a:t>
            </a:r>
            <a:r>
              <a:rPr sz="2000" spc="-5" dirty="0">
                <a:latin typeface="Arial MT"/>
                <a:cs typeface="Arial MT"/>
              </a:rPr>
              <a:t>más </a:t>
            </a:r>
            <a:r>
              <a:rPr sz="2000" dirty="0">
                <a:latin typeface="Arial MT"/>
                <a:cs typeface="Arial MT"/>
              </a:rPr>
              <a:t>limpia, </a:t>
            </a:r>
            <a:r>
              <a:rPr sz="2000" spc="-5" dirty="0">
                <a:latin typeface="Arial MT"/>
                <a:cs typeface="Arial MT"/>
              </a:rPr>
              <a:t>organizada </a:t>
            </a:r>
            <a:r>
              <a:rPr sz="2000" dirty="0">
                <a:latin typeface="Arial MT"/>
                <a:cs typeface="Arial MT"/>
              </a:rPr>
              <a:t>y </a:t>
            </a:r>
            <a:r>
              <a:rPr sz="2000" spc="-5" dirty="0">
                <a:latin typeface="Arial MT"/>
                <a:cs typeface="Arial MT"/>
              </a:rPr>
              <a:t>agradable </a:t>
            </a:r>
            <a:r>
              <a:rPr sz="2000" dirty="0">
                <a:latin typeface="Arial MT"/>
                <a:cs typeface="Arial MT"/>
              </a:rPr>
              <a:t> </a:t>
            </a:r>
            <a:r>
              <a:rPr sz="2000" spc="5" dirty="0">
                <a:latin typeface="Arial MT"/>
                <a:cs typeface="Arial MT"/>
              </a:rPr>
              <a:t>para</a:t>
            </a:r>
            <a:r>
              <a:rPr sz="2000" spc="-35" dirty="0">
                <a:latin typeface="Arial MT"/>
                <a:cs typeface="Arial MT"/>
              </a:rPr>
              <a:t> </a:t>
            </a:r>
            <a:r>
              <a:rPr sz="2000" spc="-10" dirty="0">
                <a:latin typeface="Arial MT"/>
                <a:cs typeface="Arial MT"/>
              </a:rPr>
              <a:t>trabajar.</a:t>
            </a:r>
            <a:endParaRPr sz="2000" dirty="0">
              <a:latin typeface="Arial MT"/>
              <a:cs typeface="Arial MT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500" dirty="0">
              <a:latin typeface="Arial MT"/>
              <a:cs typeface="Arial MT"/>
            </a:endParaRPr>
          </a:p>
          <a:p>
            <a:pPr marL="12700" marR="5080" algn="just">
              <a:lnSpc>
                <a:spcPct val="100000"/>
              </a:lnSpc>
            </a:pPr>
            <a:r>
              <a:rPr sz="2000" dirty="0">
                <a:latin typeface="Arial MT"/>
                <a:cs typeface="Arial MT"/>
              </a:rPr>
              <a:t>Para</a:t>
            </a:r>
            <a:r>
              <a:rPr sz="2000" spc="20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garantizar</a:t>
            </a:r>
            <a:r>
              <a:rPr sz="2000" spc="204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un</a:t>
            </a:r>
            <a:r>
              <a:rPr sz="2000" spc="204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puesto</a:t>
            </a:r>
            <a:r>
              <a:rPr sz="2000" spc="20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204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trabajo</a:t>
            </a:r>
            <a:r>
              <a:rPr sz="2000" spc="204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saludable </a:t>
            </a:r>
            <a:r>
              <a:rPr sz="2000" spc="-54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y seguro es </a:t>
            </a:r>
            <a:r>
              <a:rPr sz="2000" spc="-5" dirty="0">
                <a:latin typeface="Arial MT"/>
                <a:cs typeface="Arial MT"/>
              </a:rPr>
              <a:t>importante </a:t>
            </a:r>
            <a:r>
              <a:rPr sz="2000" dirty="0">
                <a:latin typeface="Arial MT"/>
                <a:cs typeface="Arial MT"/>
              </a:rPr>
              <a:t>el </a:t>
            </a:r>
            <a:r>
              <a:rPr sz="2000" spc="-5" dirty="0">
                <a:latin typeface="Arial MT"/>
                <a:cs typeface="Arial MT"/>
              </a:rPr>
              <a:t>orden </a:t>
            </a:r>
            <a:r>
              <a:rPr sz="2000" dirty="0">
                <a:latin typeface="Arial MT"/>
                <a:cs typeface="Arial MT"/>
              </a:rPr>
              <a:t>y </a:t>
            </a:r>
            <a:r>
              <a:rPr sz="2000" spc="-5" dirty="0">
                <a:latin typeface="Arial MT"/>
                <a:cs typeface="Arial MT"/>
              </a:rPr>
              <a:t>aseo, </a:t>
            </a:r>
            <a:r>
              <a:rPr sz="2000" dirty="0">
                <a:latin typeface="Arial MT"/>
                <a:cs typeface="Arial MT"/>
              </a:rPr>
              <a:t>porque 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ayuda</a:t>
            </a:r>
            <a:r>
              <a:rPr sz="2000" spc="1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</a:t>
            </a:r>
            <a:r>
              <a:rPr sz="2000" spc="125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la</a:t>
            </a:r>
            <a:r>
              <a:rPr sz="2000" spc="125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prevención</a:t>
            </a:r>
            <a:r>
              <a:rPr sz="2000" spc="114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de</a:t>
            </a:r>
            <a:r>
              <a:rPr sz="2000" spc="114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accidentes</a:t>
            </a:r>
            <a:r>
              <a:rPr sz="2000" spc="130" dirty="0">
                <a:latin typeface="Arial MT"/>
                <a:cs typeface="Arial MT"/>
              </a:rPr>
              <a:t> </a:t>
            </a:r>
            <a:r>
              <a:rPr sz="2000" spc="-5" dirty="0">
                <a:latin typeface="Arial MT"/>
                <a:cs typeface="Arial MT"/>
              </a:rPr>
              <a:t>de</a:t>
            </a:r>
            <a:r>
              <a:rPr sz="2000" spc="12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trabajo </a:t>
            </a:r>
            <a:r>
              <a:rPr sz="2000" spc="-540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y al mejoramiento en </a:t>
            </a:r>
            <a:r>
              <a:rPr sz="2000" spc="-5" dirty="0">
                <a:latin typeface="Arial MT"/>
                <a:cs typeface="Arial MT"/>
              </a:rPr>
              <a:t>la condiciones </a:t>
            </a:r>
            <a:r>
              <a:rPr sz="2000" dirty="0">
                <a:latin typeface="Arial MT"/>
                <a:cs typeface="Arial MT"/>
              </a:rPr>
              <a:t>del lugar </a:t>
            </a:r>
            <a:r>
              <a:rPr sz="2000" spc="-15" dirty="0">
                <a:latin typeface="Arial MT"/>
                <a:cs typeface="Arial MT"/>
              </a:rPr>
              <a:t>de </a:t>
            </a:r>
            <a:r>
              <a:rPr sz="2000" spc="-54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trabajo y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facilitará </a:t>
            </a:r>
            <a:r>
              <a:rPr sz="2000" spc="-5" dirty="0">
                <a:latin typeface="Arial MT"/>
                <a:cs typeface="Arial MT"/>
              </a:rPr>
              <a:t>la </a:t>
            </a:r>
            <a:r>
              <a:rPr sz="2000" dirty="0">
                <a:latin typeface="Arial MT"/>
                <a:cs typeface="Arial MT"/>
              </a:rPr>
              <a:t>atención y </a:t>
            </a:r>
            <a:r>
              <a:rPr sz="2000" spc="-5" dirty="0">
                <a:latin typeface="Arial MT"/>
                <a:cs typeface="Arial MT"/>
              </a:rPr>
              <a:t>control, </a:t>
            </a:r>
            <a:r>
              <a:rPr sz="2000" dirty="0">
                <a:latin typeface="Arial MT"/>
                <a:cs typeface="Arial MT"/>
              </a:rPr>
              <a:t>en el 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caso de </a:t>
            </a:r>
            <a:r>
              <a:rPr sz="2000" spc="-5" dirty="0">
                <a:latin typeface="Arial MT"/>
                <a:cs typeface="Arial MT"/>
              </a:rPr>
              <a:t>presentarse </a:t>
            </a:r>
            <a:r>
              <a:rPr sz="2000" dirty="0">
                <a:latin typeface="Arial MT"/>
                <a:cs typeface="Arial MT"/>
              </a:rPr>
              <a:t>alguna </a:t>
            </a:r>
            <a:r>
              <a:rPr sz="2000" spc="-5" dirty="0">
                <a:latin typeface="Arial MT"/>
                <a:cs typeface="Arial MT"/>
              </a:rPr>
              <a:t>emergencia </a:t>
            </a:r>
            <a:r>
              <a:rPr sz="2000" dirty="0">
                <a:latin typeface="Arial MT"/>
                <a:cs typeface="Arial MT"/>
              </a:rPr>
              <a:t>en el </a:t>
            </a:r>
            <a:r>
              <a:rPr sz="2000" spc="5" dirty="0">
                <a:latin typeface="Arial MT"/>
                <a:cs typeface="Arial MT"/>
              </a:rPr>
              <a:t> </a:t>
            </a:r>
            <a:r>
              <a:rPr sz="2000" dirty="0">
                <a:latin typeface="Arial MT"/>
                <a:cs typeface="Arial MT"/>
              </a:rPr>
              <a:t>área.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905000"/>
            <a:ext cx="10768330" cy="3763146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355600" indent="-342900">
              <a:lnSpc>
                <a:spcPct val="100000"/>
              </a:lnSpc>
              <a:spcBef>
                <a:spcPts val="106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La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jornada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“</a:t>
            </a:r>
            <a:r>
              <a:rPr sz="1400" b="1" i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Las</a:t>
            </a:r>
            <a:r>
              <a:rPr sz="1400" b="1" i="1" u="sng" spc="-1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i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5s</a:t>
            </a:r>
            <a:r>
              <a:rPr sz="1400" spc="-5" dirty="0">
                <a:latin typeface="Calibri"/>
                <a:cs typeface="Calibri"/>
              </a:rPr>
              <a:t>”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lang="es-CO" sz="1400" spc="-10" dirty="0">
                <a:latin typeface="Calibri"/>
                <a:cs typeface="Calibri"/>
              </a:rPr>
              <a:t>realizará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lang="es-ES" sz="1400" spc="-10" dirty="0">
                <a:latin typeface="Calibri"/>
                <a:cs typeface="Calibri"/>
              </a:rPr>
              <a:t>el 15 de agosto del 2024, </a:t>
            </a:r>
            <a:r>
              <a:rPr sz="1400" spc="-5" dirty="0">
                <a:latin typeface="Calibri"/>
                <a:cs typeface="Calibri"/>
              </a:rPr>
              <a:t>en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el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horario de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9:30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 </a:t>
            </a:r>
            <a:r>
              <a:rPr sz="1400" spc="-5" dirty="0">
                <a:latin typeface="Calibri"/>
                <a:cs typeface="Calibri"/>
              </a:rPr>
              <a:t>12:00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m. </a:t>
            </a:r>
            <a:r>
              <a:rPr lang="es-ES" sz="1400" spc="-5" dirty="0">
                <a:latin typeface="Calibri"/>
                <a:cs typeface="Calibri"/>
              </a:rPr>
              <a:t>       ¡S</a:t>
            </a:r>
            <a:r>
              <a:rPr lang="es-CO" sz="1400" spc="-10" dirty="0" err="1">
                <a:latin typeface="Calibri"/>
                <a:cs typeface="Calibri"/>
              </a:rPr>
              <a:t>erá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el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Gran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día.</a:t>
            </a:r>
            <a:r>
              <a:rPr lang="es-ES" sz="1400" spc="-5" dirty="0">
                <a:latin typeface="Calibri"/>
                <a:cs typeface="Calibri"/>
              </a:rPr>
              <a:t>!</a:t>
            </a:r>
            <a:endParaRPr sz="1400" dirty="0">
              <a:latin typeface="Calibri"/>
              <a:cs typeface="Calibri"/>
            </a:endParaRPr>
          </a:p>
          <a:p>
            <a:pPr marL="355600" marR="5080" indent="-342900">
              <a:lnSpc>
                <a:spcPct val="100000"/>
              </a:lnSpc>
              <a:spcBef>
                <a:spcPts val="96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Debemos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asistir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con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ropa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y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calzado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cómodo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y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en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cada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una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de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las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área</a:t>
            </a:r>
            <a:r>
              <a:rPr lang="es-ES" sz="1400" spc="-5" dirty="0">
                <a:latin typeface="Calibri"/>
                <a:cs typeface="Calibri"/>
              </a:rPr>
              <a:t>s.</a:t>
            </a:r>
          </a:p>
          <a:p>
            <a:pPr marL="355600" marR="5080" indent="-342900">
              <a:lnSpc>
                <a:spcPct val="100000"/>
              </a:lnSpc>
              <a:spcBef>
                <a:spcPts val="96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lang="es-ES" sz="1400" spc="-5" dirty="0">
                <a:latin typeface="Calibri"/>
                <a:cs typeface="Calibri"/>
              </a:rPr>
              <a:t>La gerencia proporcionara los </a:t>
            </a:r>
            <a:r>
              <a:rPr lang="es-CO" sz="1400" spc="-5" dirty="0">
                <a:latin typeface="Calibri"/>
                <a:cs typeface="Calibri"/>
              </a:rPr>
              <a:t>suministro</a:t>
            </a:r>
            <a:r>
              <a:rPr lang="es-ES" sz="1400" spc="-5" dirty="0">
                <a:latin typeface="Calibri"/>
                <a:cs typeface="Calibri"/>
              </a:rPr>
              <a:t>s 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lang="es-ES" sz="1400" spc="-5" dirty="0">
                <a:latin typeface="Calibri"/>
                <a:cs typeface="Calibri"/>
              </a:rPr>
              <a:t>y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los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implementos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aseo.</a:t>
            </a:r>
          </a:p>
          <a:p>
            <a:pPr marL="355600" indent="-342900">
              <a:lnSpc>
                <a:spcPct val="100000"/>
              </a:lnSpc>
              <a:spcBef>
                <a:spcPts val="120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sz="1400" spc="-5" dirty="0">
                <a:latin typeface="Calibri"/>
                <a:cs typeface="Calibri"/>
              </a:rPr>
              <a:t>En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esta </a:t>
            </a:r>
            <a:r>
              <a:rPr sz="1400" spc="-5" dirty="0">
                <a:latin typeface="Calibri"/>
                <a:cs typeface="Calibri"/>
              </a:rPr>
              <a:t>jornada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tendremos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en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cuenta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lo </a:t>
            </a:r>
            <a:r>
              <a:rPr sz="1400" spc="-5" dirty="0">
                <a:latin typeface="Calibri"/>
                <a:cs typeface="Calibri"/>
              </a:rPr>
              <a:t>siguiente:</a:t>
            </a:r>
            <a:endParaRPr sz="1400" dirty="0">
              <a:latin typeface="Calibri"/>
              <a:cs typeface="Calibri"/>
            </a:endParaRPr>
          </a:p>
          <a:p>
            <a:pPr marL="637540" lvl="1" indent="-167640">
              <a:lnSpc>
                <a:spcPct val="100000"/>
              </a:lnSpc>
              <a:buClr>
                <a:srgbClr val="EC7C30"/>
              </a:buClr>
              <a:buSzPct val="92857"/>
              <a:buFont typeface="Wingdings"/>
              <a:buChar char=""/>
              <a:tabLst>
                <a:tab pos="637540" algn="l"/>
              </a:tabLst>
            </a:pPr>
            <a:r>
              <a:rPr sz="1400" spc="-5" dirty="0">
                <a:latin typeface="Calibri"/>
                <a:cs typeface="Calibri"/>
              </a:rPr>
              <a:t>Asearemos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nuestros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puestos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 trabajo: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escritorios,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cajones,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archivadores,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etc.</a:t>
            </a:r>
            <a:endParaRPr sz="1400" dirty="0">
              <a:latin typeface="Calibri"/>
              <a:cs typeface="Calibri"/>
            </a:endParaRPr>
          </a:p>
          <a:p>
            <a:pPr marL="637540" marR="3107690" lvl="1" indent="-167640">
              <a:lnSpc>
                <a:spcPct val="100000"/>
              </a:lnSpc>
              <a:buClr>
                <a:srgbClr val="EC7C30"/>
              </a:buClr>
              <a:buSzPct val="92857"/>
              <a:buFont typeface="Wingdings"/>
              <a:buChar char=""/>
              <a:tabLst>
                <a:tab pos="637540" algn="l"/>
              </a:tabLst>
            </a:pPr>
            <a:r>
              <a:rPr sz="1400" dirty="0">
                <a:latin typeface="Calibri"/>
                <a:cs typeface="Calibri"/>
              </a:rPr>
              <a:t>Nos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desharemos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las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cosas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inservibles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que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encuentran</a:t>
            </a:r>
            <a:r>
              <a:rPr sz="1400" spc="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ocupando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espacio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innecesariamente. </a:t>
            </a:r>
            <a:r>
              <a:rPr sz="1400" spc="-3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(muebles,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documentos,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objetos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personales)</a:t>
            </a:r>
            <a:endParaRPr sz="1400" dirty="0">
              <a:latin typeface="Calibri"/>
              <a:cs typeface="Calibri"/>
            </a:endParaRPr>
          </a:p>
          <a:p>
            <a:pPr marL="637540" lvl="1" indent="-167640">
              <a:lnSpc>
                <a:spcPct val="100000"/>
              </a:lnSpc>
              <a:buClr>
                <a:srgbClr val="EC7C30"/>
              </a:buClr>
              <a:buSzPct val="92857"/>
              <a:buFont typeface="Wingdings"/>
              <a:buChar char=""/>
              <a:tabLst>
                <a:tab pos="637540" algn="l"/>
              </a:tabLst>
            </a:pPr>
            <a:r>
              <a:rPr sz="1400" spc="-5" dirty="0">
                <a:latin typeface="Calibri"/>
                <a:cs typeface="Calibri"/>
              </a:rPr>
              <a:t>Los</a:t>
            </a:r>
            <a:r>
              <a:rPr sz="1400" spc="-10" dirty="0">
                <a:latin typeface="Calibri"/>
                <a:cs typeface="Calibri"/>
              </a:rPr>
              <a:t> documentos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que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no</a:t>
            </a:r>
            <a:r>
              <a:rPr sz="1400" dirty="0">
                <a:latin typeface="Calibri"/>
                <a:cs typeface="Calibri"/>
              </a:rPr>
              <a:t> se</a:t>
            </a:r>
            <a:r>
              <a:rPr sz="1400" spc="-5" dirty="0">
                <a:latin typeface="Calibri"/>
                <a:cs typeface="Calibri"/>
              </a:rPr>
              <a:t> pueden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destruir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los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guardaremos,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aplicando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los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lineamientos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Gestión</a:t>
            </a:r>
            <a:r>
              <a:rPr sz="1400" spc="-5" dirty="0">
                <a:latin typeface="Calibri"/>
                <a:cs typeface="Calibri"/>
              </a:rPr>
              <a:t> Documental.</a:t>
            </a:r>
            <a:endParaRPr sz="1400" dirty="0">
              <a:latin typeface="Calibri"/>
              <a:cs typeface="Calibri"/>
            </a:endParaRPr>
          </a:p>
          <a:p>
            <a:pPr marL="637540" marR="2460625" lvl="1" indent="-167640">
              <a:lnSpc>
                <a:spcPct val="100000"/>
              </a:lnSpc>
              <a:buClr>
                <a:srgbClr val="EC7C30"/>
              </a:buClr>
              <a:buSzPct val="92857"/>
              <a:buFont typeface="Wingdings"/>
              <a:buChar char=""/>
              <a:tabLst>
                <a:tab pos="637540" algn="l"/>
              </a:tabLst>
            </a:pPr>
            <a:r>
              <a:rPr sz="1400" spc="-5" dirty="0">
                <a:latin typeface="Calibri"/>
                <a:cs typeface="Calibri"/>
              </a:rPr>
              <a:t>Separemos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hojas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que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podemos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utilizar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como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papel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reciclable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o </a:t>
            </a:r>
            <a:r>
              <a:rPr sz="1400" spc="-10" dirty="0">
                <a:latin typeface="Calibri"/>
                <a:cs typeface="Calibri"/>
              </a:rPr>
              <a:t>borrador</a:t>
            </a:r>
            <a:r>
              <a:rPr sz="1400" spc="-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y las</a:t>
            </a:r>
            <a:r>
              <a:rPr sz="1400" spc="2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colocaremos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</a:t>
            </a:r>
            <a:r>
              <a:rPr sz="1400" spc="3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las </a:t>
            </a:r>
            <a:r>
              <a:rPr sz="1400" spc="-5" dirty="0">
                <a:latin typeface="Calibri"/>
                <a:cs typeface="Calibri"/>
              </a:rPr>
              <a:t>cajas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dispuestas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para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su</a:t>
            </a:r>
            <a:r>
              <a:rPr sz="1400" spc="-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almacenamiento.</a:t>
            </a:r>
            <a:endParaRPr sz="1400" dirty="0">
              <a:latin typeface="Calibri"/>
              <a:cs typeface="Calibri"/>
            </a:endParaRPr>
          </a:p>
          <a:p>
            <a:pPr marL="637540" marR="2407285" lvl="1" indent="-167640">
              <a:lnSpc>
                <a:spcPct val="100000"/>
              </a:lnSpc>
              <a:buClr>
                <a:srgbClr val="EC7C30"/>
              </a:buClr>
              <a:buSzPct val="92857"/>
              <a:buFont typeface="Wingdings"/>
              <a:buChar char=""/>
              <a:tabLst>
                <a:tab pos="637540" algn="l"/>
              </a:tabLst>
            </a:pPr>
            <a:r>
              <a:rPr sz="1400" spc="-5" dirty="0">
                <a:latin typeface="Calibri"/>
                <a:cs typeface="Calibri"/>
              </a:rPr>
              <a:t>Revisaremos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que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en</a:t>
            </a:r>
            <a:r>
              <a:rPr lang="es-ES" sz="1400" dirty="0">
                <a:latin typeface="Calibri"/>
                <a:cs typeface="Calibri"/>
              </a:rPr>
              <a:t> las áreas de trabajo 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se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conserve </a:t>
            </a:r>
            <a:r>
              <a:rPr sz="1400" dirty="0">
                <a:latin typeface="Calibri"/>
                <a:cs typeface="Calibri"/>
              </a:rPr>
              <a:t>la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imagen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institucional</a:t>
            </a:r>
            <a:r>
              <a:rPr sz="1400" spc="2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y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sobriedad,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retirando</a:t>
            </a:r>
            <a:r>
              <a:rPr sz="1400" spc="4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aquellos </a:t>
            </a:r>
            <a:r>
              <a:rPr sz="1400" spc="-30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elementos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personales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como</a:t>
            </a:r>
            <a:r>
              <a:rPr sz="1400" spc="-3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muñecos,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recordatorios,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tarjetas,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floreros,</a:t>
            </a:r>
            <a:r>
              <a:rPr sz="1400" spc="-3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etc.</a:t>
            </a:r>
            <a:endParaRPr sz="1400" dirty="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84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sz="1400" dirty="0">
                <a:latin typeface="Calibri"/>
                <a:cs typeface="Calibri"/>
              </a:rPr>
              <a:t>Se</a:t>
            </a:r>
            <a:r>
              <a:rPr sz="1400" spc="-2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dispondrá de </a:t>
            </a:r>
            <a:r>
              <a:rPr sz="1400" spc="-10" dirty="0">
                <a:latin typeface="Calibri"/>
                <a:cs typeface="Calibri"/>
              </a:rPr>
              <a:t>centros</a:t>
            </a:r>
            <a:r>
              <a:rPr sz="1400" spc="-5" dirty="0">
                <a:latin typeface="Calibri"/>
                <a:cs typeface="Calibri"/>
              </a:rPr>
              <a:t> de</a:t>
            </a:r>
            <a:r>
              <a:rPr sz="1400" dirty="0">
                <a:latin typeface="Calibri"/>
                <a:cs typeface="Calibri"/>
              </a:rPr>
              <a:t> </a:t>
            </a:r>
            <a:r>
              <a:rPr sz="1400" spc="-5" dirty="0" err="1">
                <a:latin typeface="Calibri"/>
                <a:cs typeface="Calibri"/>
              </a:rPr>
              <a:t>reciclaje</a:t>
            </a:r>
            <a:r>
              <a:rPr sz="1400" dirty="0">
                <a:latin typeface="Calibri"/>
                <a:cs typeface="Calibri"/>
              </a:rPr>
              <a:t>.</a:t>
            </a:r>
          </a:p>
          <a:p>
            <a:pPr marL="355600" indent="-342900">
              <a:lnSpc>
                <a:spcPts val="1664"/>
              </a:lnSpc>
              <a:spcBef>
                <a:spcPts val="840"/>
              </a:spcBef>
              <a:buAutoNum type="arabicParenR"/>
              <a:tabLst>
                <a:tab pos="354965" algn="l"/>
                <a:tab pos="355600" algn="l"/>
              </a:tabLst>
            </a:pPr>
            <a:r>
              <a:rPr sz="1400" spc="-10" dirty="0">
                <a:latin typeface="Calibri"/>
                <a:cs typeface="Calibri"/>
              </a:rPr>
              <a:t>Durante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el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desarrollo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la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jornada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se</a:t>
            </a:r>
            <a:r>
              <a:rPr sz="1400" spc="-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realizarán</a:t>
            </a:r>
            <a:r>
              <a:rPr sz="1400" spc="1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tomas</a:t>
            </a:r>
            <a:r>
              <a:rPr sz="1400" spc="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fotográficas</a:t>
            </a:r>
            <a:r>
              <a:rPr sz="1400" spc="-20" dirty="0">
                <a:latin typeface="Calibri"/>
                <a:cs typeface="Calibri"/>
              </a:rPr>
              <a:t> </a:t>
            </a:r>
            <a:r>
              <a:rPr sz="1400" spc="-5" dirty="0">
                <a:latin typeface="Calibri"/>
                <a:cs typeface="Calibri"/>
              </a:rPr>
              <a:t>del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spc="-10" dirty="0">
                <a:latin typeface="Calibri"/>
                <a:cs typeface="Calibri"/>
              </a:rPr>
              <a:t>antes</a:t>
            </a:r>
            <a:r>
              <a:rPr sz="1400" spc="15" dirty="0">
                <a:latin typeface="Calibri"/>
                <a:cs typeface="Calibri"/>
              </a:rPr>
              <a:t> </a:t>
            </a:r>
            <a:r>
              <a:rPr sz="1400" dirty="0">
                <a:latin typeface="Calibri"/>
                <a:cs typeface="Calibri"/>
              </a:rPr>
              <a:t>y </a:t>
            </a:r>
            <a:r>
              <a:rPr sz="1400" spc="-5" dirty="0" err="1">
                <a:latin typeface="Calibri"/>
                <a:cs typeface="Calibri"/>
              </a:rPr>
              <a:t>después</a:t>
            </a:r>
            <a:r>
              <a:rPr sz="1400" spc="-5" dirty="0">
                <a:latin typeface="Calibri"/>
                <a:cs typeface="Calibri"/>
              </a:rPr>
              <a:t>.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657600" y="660930"/>
            <a:ext cx="697865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"/>
                <a:cs typeface="Arial"/>
              </a:rPr>
              <a:t>LOGÍSTICA</a:t>
            </a:r>
            <a:r>
              <a:rPr sz="3600" b="1" spc="-125" dirty="0">
                <a:latin typeface="Arial"/>
                <a:cs typeface="Arial"/>
              </a:rPr>
              <a:t> </a:t>
            </a:r>
            <a:r>
              <a:rPr sz="3600" b="1" spc="-70" dirty="0">
                <a:latin typeface="Arial"/>
                <a:cs typeface="Arial"/>
              </a:rPr>
              <a:t>PARA</a:t>
            </a:r>
            <a:r>
              <a:rPr sz="3600" b="1" spc="-165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LA</a:t>
            </a:r>
            <a:r>
              <a:rPr sz="3600" b="1" spc="-150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JORNADA</a:t>
            </a: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11895" y="3345179"/>
            <a:ext cx="3802379" cy="290779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06923" y="1484375"/>
            <a:ext cx="6934200" cy="4805680"/>
            <a:chOff x="5106923" y="1484375"/>
            <a:chExt cx="6934200" cy="48056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66359" y="1484375"/>
              <a:ext cx="6743700" cy="480517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06923" y="1726691"/>
              <a:ext cx="6934200" cy="447293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25795" y="1523999"/>
              <a:ext cx="6629400" cy="4692396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5398134" y="1826133"/>
            <a:ext cx="6286500" cy="4067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655" marR="31750" indent="2540" algn="ctr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Realizaremos 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este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tipo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de jornadas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semestralmente, 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pero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es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importante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que de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manera permanente todos nos comprometamos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2400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motivar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a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nuestros compañeros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y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usuarios </a:t>
            </a:r>
            <a:r>
              <a:rPr sz="2400" spc="-15" dirty="0">
                <a:solidFill>
                  <a:srgbClr val="FFFFFF"/>
                </a:solidFill>
                <a:latin typeface="Calibri"/>
                <a:cs typeface="Calibri"/>
              </a:rPr>
              <a:t>para </a:t>
            </a:r>
            <a:r>
              <a:rPr sz="2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cuidar las 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instalaciones de </a:t>
            </a:r>
            <a:r>
              <a:rPr sz="2400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lang="es-ES" sz="2400" spc="-60" dirty="0">
                <a:solidFill>
                  <a:srgbClr val="FFFFFF"/>
                </a:solidFill>
                <a:latin typeface="Calibri"/>
                <a:cs typeface="Calibri"/>
              </a:rPr>
              <a:t>Dulces Manjares Y Conservas Celis S.A.S</a:t>
            </a:r>
            <a:r>
              <a:rPr sz="2400" spc="-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450" dirty="0">
              <a:latin typeface="Calibri"/>
              <a:cs typeface="Calibri"/>
            </a:endParaRPr>
          </a:p>
          <a:p>
            <a:pPr marL="12065" marR="5080" indent="-1270" algn="ctr">
              <a:lnSpc>
                <a:spcPct val="100000"/>
              </a:lnSpc>
            </a:pP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¡¡Solo</a:t>
            </a:r>
            <a:r>
              <a:rPr sz="3200" spc="-1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con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el</a:t>
            </a:r>
            <a:r>
              <a:rPr sz="3200" spc="-1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esfuerzo</a:t>
            </a:r>
            <a:r>
              <a:rPr sz="3200" spc="15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de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todos,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lograremos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un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verdadero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cambio 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que </a:t>
            </a:r>
            <a:r>
              <a:rPr sz="3200" spc="-55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se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mantenga</a:t>
            </a:r>
            <a:r>
              <a:rPr sz="3200" spc="-15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a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 través</a:t>
            </a:r>
            <a:r>
              <a:rPr sz="3200" spc="-10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del</a:t>
            </a: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 </a:t>
            </a:r>
            <a:r>
              <a:rPr sz="3200" dirty="0">
                <a:solidFill>
                  <a:srgbClr val="FFFFFF"/>
                </a:solidFill>
                <a:latin typeface="Impact"/>
                <a:cs typeface="Impact"/>
              </a:rPr>
              <a:t>tiempo!!</a:t>
            </a:r>
            <a:endParaRPr sz="3200" dirty="0">
              <a:latin typeface="Impact"/>
              <a:cs typeface="Impact"/>
            </a:endParaRPr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92023" y="1524000"/>
            <a:ext cx="4660392" cy="3913631"/>
          </a:xfrm>
          <a:prstGeom prst="rect">
            <a:avLst/>
          </a:prstGeom>
        </p:spPr>
      </p:pic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4343400" y="573594"/>
            <a:ext cx="302387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"/>
                <a:cs typeface="Arial"/>
              </a:rPr>
              <a:t>FRECUE</a:t>
            </a:r>
            <a:r>
              <a:rPr sz="3600" b="1" spc="5" dirty="0">
                <a:latin typeface="Arial"/>
                <a:cs typeface="Arial"/>
              </a:rPr>
              <a:t>N</a:t>
            </a:r>
            <a:r>
              <a:rPr sz="3600" b="1" spc="-5" dirty="0">
                <a:latin typeface="Arial"/>
                <a:cs typeface="Arial"/>
              </a:rPr>
              <a:t>CIA</a:t>
            </a:r>
            <a:endParaRPr sz="36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95501" y="1065000"/>
            <a:ext cx="84232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75" dirty="0">
                <a:latin typeface="Calibri"/>
                <a:cs typeface="Calibri"/>
              </a:rPr>
              <a:t>PARA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TENER</a:t>
            </a:r>
            <a:r>
              <a:rPr sz="4000" b="1" spc="-5" dirty="0">
                <a:latin typeface="Calibri"/>
                <a:cs typeface="Calibri"/>
              </a:rPr>
              <a:t> EN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55" dirty="0">
                <a:latin typeface="Calibri"/>
                <a:cs typeface="Calibri"/>
              </a:rPr>
              <a:t>CUENTA:</a:t>
            </a:r>
            <a:r>
              <a:rPr sz="4000" b="1" spc="1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LAS 5</a:t>
            </a:r>
            <a:r>
              <a:rPr sz="4000" b="1" dirty="0">
                <a:latin typeface="Calibri"/>
                <a:cs typeface="Calibri"/>
              </a:rPr>
              <a:t> </a:t>
            </a:r>
            <a:r>
              <a:rPr sz="4000" b="1" spc="-25" dirty="0">
                <a:latin typeface="Calibri"/>
                <a:cs typeface="Calibri"/>
              </a:rPr>
              <a:t>“ESES”…</a:t>
            </a:r>
            <a:endParaRPr sz="4000" b="1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524000" y="2209800"/>
            <a:ext cx="5114925" cy="1838325"/>
            <a:chOff x="1824037" y="1443037"/>
            <a:chExt cx="5114925" cy="1838325"/>
          </a:xfrm>
        </p:grpSpPr>
        <p:sp>
          <p:nvSpPr>
            <p:cNvPr id="5" name="object 5"/>
            <p:cNvSpPr/>
            <p:nvPr/>
          </p:nvSpPr>
          <p:spPr>
            <a:xfrm>
              <a:off x="1828800" y="1561337"/>
              <a:ext cx="4992370" cy="1715770"/>
            </a:xfrm>
            <a:custGeom>
              <a:avLst/>
              <a:gdLst/>
              <a:ahLst/>
              <a:cxnLst/>
              <a:rect l="l" t="t" r="r" b="b"/>
              <a:pathLst>
                <a:path w="4992370" h="1715770">
                  <a:moveTo>
                    <a:pt x="4991861" y="0"/>
                  </a:moveTo>
                  <a:lnTo>
                    <a:pt x="0" y="0"/>
                  </a:lnTo>
                  <a:lnTo>
                    <a:pt x="0" y="1715262"/>
                  </a:lnTo>
                  <a:lnTo>
                    <a:pt x="4991861" y="1715262"/>
                  </a:lnTo>
                  <a:lnTo>
                    <a:pt x="4991861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820661" y="1447800"/>
              <a:ext cx="113664" cy="1828800"/>
            </a:xfrm>
            <a:custGeom>
              <a:avLst/>
              <a:gdLst/>
              <a:ahLst/>
              <a:cxnLst/>
              <a:rect l="l" t="t" r="r" b="b"/>
              <a:pathLst>
                <a:path w="113665" h="1828800">
                  <a:moveTo>
                    <a:pt x="113538" y="0"/>
                  </a:moveTo>
                  <a:lnTo>
                    <a:pt x="0" y="113537"/>
                  </a:lnTo>
                  <a:lnTo>
                    <a:pt x="0" y="1828800"/>
                  </a:lnTo>
                  <a:lnTo>
                    <a:pt x="113538" y="1715262"/>
                  </a:lnTo>
                  <a:lnTo>
                    <a:pt x="113538" y="0"/>
                  </a:lnTo>
                  <a:close/>
                </a:path>
              </a:pathLst>
            </a:custGeom>
            <a:solidFill>
              <a:srgbClr val="BE632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28800" y="1447800"/>
              <a:ext cx="5105400" cy="113664"/>
            </a:xfrm>
            <a:custGeom>
              <a:avLst/>
              <a:gdLst/>
              <a:ahLst/>
              <a:cxnLst/>
              <a:rect l="l" t="t" r="r" b="b"/>
              <a:pathLst>
                <a:path w="5105400" h="113665">
                  <a:moveTo>
                    <a:pt x="5105400" y="0"/>
                  </a:moveTo>
                  <a:lnTo>
                    <a:pt x="113537" y="0"/>
                  </a:lnTo>
                  <a:lnTo>
                    <a:pt x="0" y="113537"/>
                  </a:lnTo>
                  <a:lnTo>
                    <a:pt x="4991861" y="113537"/>
                  </a:lnTo>
                  <a:lnTo>
                    <a:pt x="5105400" y="0"/>
                  </a:lnTo>
                  <a:close/>
                </a:path>
              </a:pathLst>
            </a:custGeom>
            <a:solidFill>
              <a:srgbClr val="F0955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28800" y="1447800"/>
              <a:ext cx="5105400" cy="1828800"/>
            </a:xfrm>
            <a:custGeom>
              <a:avLst/>
              <a:gdLst/>
              <a:ahLst/>
              <a:cxnLst/>
              <a:rect l="l" t="t" r="r" b="b"/>
              <a:pathLst>
                <a:path w="5105400" h="1828800">
                  <a:moveTo>
                    <a:pt x="0" y="113537"/>
                  </a:moveTo>
                  <a:lnTo>
                    <a:pt x="113537" y="0"/>
                  </a:lnTo>
                  <a:lnTo>
                    <a:pt x="5105400" y="0"/>
                  </a:lnTo>
                  <a:lnTo>
                    <a:pt x="5105400" y="1715262"/>
                  </a:lnTo>
                  <a:lnTo>
                    <a:pt x="4991861" y="1828800"/>
                  </a:lnTo>
                  <a:lnTo>
                    <a:pt x="0" y="1828800"/>
                  </a:lnTo>
                  <a:lnTo>
                    <a:pt x="0" y="113537"/>
                  </a:lnTo>
                  <a:close/>
                </a:path>
                <a:path w="5105400" h="1828800">
                  <a:moveTo>
                    <a:pt x="0" y="113537"/>
                  </a:moveTo>
                  <a:lnTo>
                    <a:pt x="4991861" y="113537"/>
                  </a:lnTo>
                  <a:lnTo>
                    <a:pt x="5105400" y="0"/>
                  </a:lnTo>
                </a:path>
                <a:path w="5105400" h="1828800">
                  <a:moveTo>
                    <a:pt x="4991861" y="113537"/>
                  </a:moveTo>
                  <a:lnTo>
                    <a:pt x="4991861" y="1828800"/>
                  </a:lnTo>
                </a:path>
              </a:pathLst>
            </a:custGeom>
            <a:ln w="91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1528763" y="2344484"/>
            <a:ext cx="498729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815" marR="160655" algn="ctr">
              <a:lnSpc>
                <a:spcPct val="100000"/>
              </a:lnSpc>
              <a:spcBef>
                <a:spcPts val="100"/>
              </a:spcBef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Las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"cinco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eses"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son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las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iniciales</a:t>
            </a:r>
            <a:r>
              <a:rPr sz="18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de</a:t>
            </a:r>
            <a:r>
              <a:rPr sz="1800" b="1" spc="-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cinco </a:t>
            </a:r>
            <a:r>
              <a:rPr sz="1800" b="1" spc="-48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palabras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japonesas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cuya</a:t>
            </a:r>
            <a:r>
              <a:rPr sz="1800" b="1" spc="2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transcripción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fonética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empieza</a:t>
            </a:r>
            <a:r>
              <a:rPr sz="18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por</a:t>
            </a:r>
            <a:r>
              <a:rPr sz="18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“ese”.</a:t>
            </a:r>
            <a:endParaRPr sz="1800" dirty="0">
              <a:latin typeface="Arial"/>
              <a:cs typeface="Arial"/>
            </a:endParaRPr>
          </a:p>
          <a:p>
            <a:pPr marL="165100" marR="154940" algn="ctr">
              <a:lnSpc>
                <a:spcPct val="100000"/>
              </a:lnSpc>
            </a:pP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Cada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palabra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contiene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una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 recomendación </a:t>
            </a:r>
            <a:r>
              <a:rPr sz="1800" b="1" spc="-484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muy concreta sobre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la </a:t>
            </a:r>
            <a:r>
              <a:rPr sz="1800" b="1" spc="-5" dirty="0">
                <a:solidFill>
                  <a:srgbClr val="FFFFFF"/>
                </a:solidFill>
                <a:latin typeface="Arial"/>
                <a:cs typeface="Arial"/>
              </a:rPr>
              <a:t>organización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del </a:t>
            </a:r>
            <a:r>
              <a:rPr sz="1800" b="1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trabajo.</a:t>
            </a:r>
            <a:endParaRPr sz="1800" dirty="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469327" y="4308539"/>
            <a:ext cx="1714500" cy="2246630"/>
            <a:chOff x="1769364" y="3541776"/>
            <a:chExt cx="1714500" cy="2246630"/>
          </a:xfrm>
        </p:grpSpPr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69364" y="3541776"/>
              <a:ext cx="1714500" cy="224637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36420" y="3717036"/>
              <a:ext cx="1589532" cy="158191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28800" y="3581400"/>
              <a:ext cx="1600200" cy="213360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58340" y="3755136"/>
              <a:ext cx="1367789" cy="899921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1720533" y="4361410"/>
            <a:ext cx="1214120" cy="1494790"/>
          </a:xfrm>
          <a:prstGeom prst="rect">
            <a:avLst/>
          </a:prstGeom>
        </p:spPr>
        <p:txBody>
          <a:bodyPr vert="horz" wrap="square" lIns="0" tIns="28956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2280"/>
              </a:spcBef>
            </a:pP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SEIRI</a:t>
            </a:r>
            <a:endParaRPr sz="3200">
              <a:latin typeface="Impact"/>
              <a:cs typeface="Impact"/>
            </a:endParaRPr>
          </a:p>
          <a:p>
            <a:pPr marL="12700" marR="5080" indent="635" algn="ctr">
              <a:lnSpc>
                <a:spcPct val="100000"/>
              </a:lnSpc>
              <a:spcBef>
                <a:spcPts val="1225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“Eliminar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lo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ne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ce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sar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“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281363" y="4308539"/>
            <a:ext cx="1775460" cy="2277110"/>
            <a:chOff x="3581400" y="3541776"/>
            <a:chExt cx="1775460" cy="2277110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98164" y="3541776"/>
              <a:ext cx="1714500" cy="2246376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81400" y="3701796"/>
              <a:ext cx="1775460" cy="2116836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57600" y="3581400"/>
              <a:ext cx="1600200" cy="2133600"/>
            </a:xfrm>
            <a:custGeom>
              <a:avLst/>
              <a:gdLst/>
              <a:ahLst/>
              <a:cxnLst/>
              <a:rect l="l" t="t" r="r" b="b"/>
              <a:pathLst>
                <a:path w="1600200" h="2133600">
                  <a:moveTo>
                    <a:pt x="1600200" y="0"/>
                  </a:moveTo>
                  <a:lnTo>
                    <a:pt x="0" y="0"/>
                  </a:lnTo>
                  <a:lnTo>
                    <a:pt x="0" y="2133600"/>
                  </a:lnTo>
                  <a:lnTo>
                    <a:pt x="1400175" y="2133600"/>
                  </a:lnTo>
                  <a:lnTo>
                    <a:pt x="1600200" y="1933575"/>
                  </a:lnTo>
                  <a:lnTo>
                    <a:pt x="1600200" y="0"/>
                  </a:lnTo>
                  <a:close/>
                </a:path>
              </a:pathLst>
            </a:custGeom>
            <a:solidFill>
              <a:srgbClr val="66F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057775" y="5514975"/>
              <a:ext cx="200025" cy="200025"/>
            </a:xfrm>
            <a:custGeom>
              <a:avLst/>
              <a:gdLst/>
              <a:ahLst/>
              <a:cxnLst/>
              <a:rect l="l" t="t" r="r" b="b"/>
              <a:pathLst>
                <a:path w="200025" h="200025">
                  <a:moveTo>
                    <a:pt x="200025" y="0"/>
                  </a:moveTo>
                  <a:lnTo>
                    <a:pt x="40004" y="40005"/>
                  </a:lnTo>
                  <a:lnTo>
                    <a:pt x="0" y="200025"/>
                  </a:lnTo>
                  <a:lnTo>
                    <a:pt x="200025" y="0"/>
                  </a:lnTo>
                  <a:close/>
                </a:path>
              </a:pathLst>
            </a:custGeom>
            <a:solidFill>
              <a:srgbClr val="52CD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39311" y="3739896"/>
              <a:ext cx="1661922" cy="899921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3507041" y="4551144"/>
            <a:ext cx="1298575" cy="1840864"/>
          </a:xfrm>
          <a:prstGeom prst="rect">
            <a:avLst/>
          </a:prstGeom>
        </p:spPr>
        <p:txBody>
          <a:bodyPr vert="horz" wrap="square" lIns="0" tIns="8445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665"/>
              </a:spcBef>
            </a:pP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SEITON</a:t>
            </a:r>
            <a:endParaRPr sz="3200">
              <a:latin typeface="Impact"/>
              <a:cs typeface="Impact"/>
            </a:endParaRPr>
          </a:p>
          <a:p>
            <a:pPr marL="12700" marR="5080" indent="3175" algn="ctr">
              <a:lnSpc>
                <a:spcPct val="100000"/>
              </a:lnSpc>
              <a:spcBef>
                <a:spcPts val="280"/>
              </a:spcBef>
            </a:pP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“Establecer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orden“.</a:t>
            </a:r>
            <a:r>
              <a:rPr sz="16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"cada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 cosa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sitio </a:t>
            </a:r>
            <a:r>
              <a:rPr sz="1600" b="1" spc="-3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y un sitio 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para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5" dirty="0">
                <a:solidFill>
                  <a:srgbClr val="FFFFFF"/>
                </a:solidFill>
                <a:latin typeface="Calibri"/>
                <a:cs typeface="Calibri"/>
              </a:rPr>
              <a:t>cada cosa"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050727" y="4308539"/>
            <a:ext cx="1638300" cy="2246630"/>
            <a:chOff x="5350764" y="3541776"/>
            <a:chExt cx="1638300" cy="2246630"/>
          </a:xfrm>
        </p:grpSpPr>
        <p:pic>
          <p:nvPicPr>
            <p:cNvPr id="24" name="object 2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50764" y="3541776"/>
              <a:ext cx="1638299" cy="2246376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94960" y="3701796"/>
              <a:ext cx="1577339" cy="187147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5410200" y="3581400"/>
              <a:ext cx="1524000" cy="2133600"/>
            </a:xfrm>
            <a:custGeom>
              <a:avLst/>
              <a:gdLst/>
              <a:ahLst/>
              <a:cxnLst/>
              <a:rect l="l" t="t" r="r" b="b"/>
              <a:pathLst>
                <a:path w="1524000" h="2133600">
                  <a:moveTo>
                    <a:pt x="1524000" y="0"/>
                  </a:moveTo>
                  <a:lnTo>
                    <a:pt x="0" y="0"/>
                  </a:lnTo>
                  <a:lnTo>
                    <a:pt x="0" y="2133600"/>
                  </a:lnTo>
                  <a:lnTo>
                    <a:pt x="1333500" y="2133600"/>
                  </a:lnTo>
                  <a:lnTo>
                    <a:pt x="1524000" y="1943100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43700" y="5524500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190500" h="190500">
                  <a:moveTo>
                    <a:pt x="190500" y="0"/>
                  </a:moveTo>
                  <a:lnTo>
                    <a:pt x="38100" y="38100"/>
                  </a:lnTo>
                  <a:lnTo>
                    <a:pt x="0" y="1905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452872" y="3739896"/>
              <a:ext cx="1463802" cy="899921"/>
            </a:xfrm>
            <a:prstGeom prst="rect">
              <a:avLst/>
            </a:prstGeom>
          </p:spPr>
        </p:pic>
      </p:grpSp>
      <p:sp>
        <p:nvSpPr>
          <p:cNvPr id="29" name="object 29"/>
          <p:cNvSpPr txBox="1"/>
          <p:nvPr/>
        </p:nvSpPr>
        <p:spPr>
          <a:xfrm>
            <a:off x="5320602" y="4622559"/>
            <a:ext cx="1102360" cy="15074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3200" spc="-5" dirty="0">
                <a:solidFill>
                  <a:srgbClr val="FFFFFF"/>
                </a:solidFill>
                <a:latin typeface="Impact"/>
                <a:cs typeface="Impact"/>
              </a:rPr>
              <a:t>SEISO</a:t>
            </a:r>
            <a:endParaRPr sz="3200">
              <a:latin typeface="Impact"/>
              <a:cs typeface="Impact"/>
            </a:endParaRPr>
          </a:p>
          <a:p>
            <a:pPr marL="12065" marR="5080" algn="ctr">
              <a:lnSpc>
                <a:spcPct val="100000"/>
              </a:lnSpc>
              <a:spcBef>
                <a:spcPts val="1345"/>
              </a:spcBef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“Esme</a:t>
            </a:r>
            <a:r>
              <a:rPr sz="1800" b="1" spc="-4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se  en la </a:t>
            </a:r>
            <a:r>
              <a:rPr sz="18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limpieza"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6692074" y="4308539"/>
            <a:ext cx="1889760" cy="2246630"/>
            <a:chOff x="6992111" y="3541776"/>
            <a:chExt cx="1889760" cy="2246630"/>
          </a:xfrm>
        </p:grpSpPr>
        <p:pic>
          <p:nvPicPr>
            <p:cNvPr id="31" name="object 3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103363" y="3541776"/>
              <a:ext cx="1638300" cy="224637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992111" y="3732276"/>
              <a:ext cx="1889759" cy="197967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7162799" y="3581400"/>
              <a:ext cx="1524000" cy="2133600"/>
            </a:xfrm>
            <a:custGeom>
              <a:avLst/>
              <a:gdLst/>
              <a:ahLst/>
              <a:cxnLst/>
              <a:rect l="l" t="t" r="r" b="b"/>
              <a:pathLst>
                <a:path w="1524000" h="2133600">
                  <a:moveTo>
                    <a:pt x="1524000" y="0"/>
                  </a:moveTo>
                  <a:lnTo>
                    <a:pt x="0" y="0"/>
                  </a:lnTo>
                  <a:lnTo>
                    <a:pt x="0" y="2133600"/>
                  </a:lnTo>
                  <a:lnTo>
                    <a:pt x="1333500" y="2133600"/>
                  </a:lnTo>
                  <a:lnTo>
                    <a:pt x="1524000" y="1943100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157CC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8496300" y="5524500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190500" h="190500">
                  <a:moveTo>
                    <a:pt x="190500" y="0"/>
                  </a:moveTo>
                  <a:lnTo>
                    <a:pt x="38100" y="38100"/>
                  </a:lnTo>
                  <a:lnTo>
                    <a:pt x="0" y="1905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1163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050023" y="3770376"/>
              <a:ext cx="1776222" cy="790194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6959791" y="4395439"/>
            <a:ext cx="1331595" cy="1881505"/>
          </a:xfrm>
          <a:prstGeom prst="rect">
            <a:avLst/>
          </a:prstGeom>
        </p:spPr>
        <p:txBody>
          <a:bodyPr vert="horz" wrap="square" lIns="0" tIns="25590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2014"/>
              </a:spcBef>
            </a:pPr>
            <a:r>
              <a:rPr sz="2800" spc="-15" dirty="0">
                <a:solidFill>
                  <a:srgbClr val="FFFFFF"/>
                </a:solidFill>
                <a:latin typeface="Impact"/>
                <a:cs typeface="Impact"/>
              </a:rPr>
              <a:t>SEIKETSU</a:t>
            </a:r>
            <a:endParaRPr sz="2800">
              <a:latin typeface="Impact"/>
              <a:cs typeface="Impact"/>
            </a:endParaRPr>
          </a:p>
          <a:p>
            <a:pPr marL="137160" marR="130175" indent="-635" algn="ctr">
              <a:lnSpc>
                <a:spcPct val="100000"/>
              </a:lnSpc>
              <a:spcBef>
                <a:spcPts val="1175"/>
              </a:spcBef>
            </a:pPr>
            <a:r>
              <a:rPr sz="1700" b="1" spc="-5" dirty="0">
                <a:solidFill>
                  <a:srgbClr val="FFFFFF"/>
                </a:solidFill>
                <a:latin typeface="Calibri"/>
                <a:cs typeface="Calibri"/>
              </a:rPr>
              <a:t>“Cuidar el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Calibri"/>
                <a:cs typeface="Calibri"/>
              </a:rPr>
              <a:t>aspecto</a:t>
            </a:r>
            <a:r>
              <a:rPr sz="17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17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la </a:t>
            </a:r>
            <a:r>
              <a:rPr sz="1700" b="1" spc="-3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Calibri"/>
                <a:cs typeface="Calibri"/>
              </a:rPr>
              <a:t>seguridad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-5" dirty="0">
                <a:solidFill>
                  <a:srgbClr val="FFFFFF"/>
                </a:solidFill>
                <a:latin typeface="Calibri"/>
                <a:cs typeface="Calibri"/>
              </a:rPr>
              <a:t>personal"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8543734" y="4308539"/>
            <a:ext cx="1684020" cy="2246630"/>
            <a:chOff x="8843771" y="3541776"/>
            <a:chExt cx="1684020" cy="2246630"/>
          </a:xfrm>
        </p:grpSpPr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855963" y="3541776"/>
              <a:ext cx="1638300" cy="2246376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8843771" y="3747516"/>
              <a:ext cx="1684020" cy="1895856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8915399" y="3581400"/>
              <a:ext cx="1524000" cy="2133600"/>
            </a:xfrm>
            <a:custGeom>
              <a:avLst/>
              <a:gdLst/>
              <a:ahLst/>
              <a:cxnLst/>
              <a:rect l="l" t="t" r="r" b="b"/>
              <a:pathLst>
                <a:path w="1524000" h="2133600">
                  <a:moveTo>
                    <a:pt x="1524000" y="0"/>
                  </a:moveTo>
                  <a:lnTo>
                    <a:pt x="0" y="0"/>
                  </a:lnTo>
                  <a:lnTo>
                    <a:pt x="0" y="2133600"/>
                  </a:lnTo>
                  <a:lnTo>
                    <a:pt x="1333500" y="2133600"/>
                  </a:lnTo>
                  <a:lnTo>
                    <a:pt x="1524000" y="1943100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0248899" y="5524500"/>
              <a:ext cx="190500" cy="190500"/>
            </a:xfrm>
            <a:custGeom>
              <a:avLst/>
              <a:gdLst/>
              <a:ahLst/>
              <a:cxnLst/>
              <a:rect l="l" t="t" r="r" b="b"/>
              <a:pathLst>
                <a:path w="190500" h="190500">
                  <a:moveTo>
                    <a:pt x="190500" y="0"/>
                  </a:moveTo>
                  <a:lnTo>
                    <a:pt x="38100" y="38100"/>
                  </a:lnTo>
                  <a:lnTo>
                    <a:pt x="0" y="190500"/>
                  </a:lnTo>
                  <a:lnTo>
                    <a:pt x="190500" y="0"/>
                  </a:lnTo>
                  <a:close/>
                </a:path>
              </a:pathLst>
            </a:custGeom>
            <a:solidFill>
              <a:srgbClr val="5A27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901683" y="3785616"/>
              <a:ext cx="1570481" cy="677418"/>
            </a:xfrm>
            <a:prstGeom prst="rect">
              <a:avLst/>
            </a:prstGeom>
          </p:spPr>
        </p:pic>
      </p:grpSp>
      <p:sp>
        <p:nvSpPr>
          <p:cNvPr id="43" name="object 43"/>
          <p:cNvSpPr txBox="1"/>
          <p:nvPr/>
        </p:nvSpPr>
        <p:spPr>
          <a:xfrm>
            <a:off x="8753284" y="4439190"/>
            <a:ext cx="1248410" cy="1769110"/>
          </a:xfrm>
          <a:prstGeom prst="rect">
            <a:avLst/>
          </a:prstGeom>
        </p:spPr>
        <p:txBody>
          <a:bodyPr vert="horz" wrap="square" lIns="0" tIns="211454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664"/>
              </a:spcBef>
            </a:pPr>
            <a:r>
              <a:rPr sz="2400" spc="-5" dirty="0">
                <a:solidFill>
                  <a:srgbClr val="FFFFFF"/>
                </a:solidFill>
                <a:latin typeface="Impact"/>
                <a:cs typeface="Impact"/>
              </a:rPr>
              <a:t>SHITSUKE</a:t>
            </a:r>
            <a:endParaRPr sz="2400">
              <a:latin typeface="Impact"/>
              <a:cs typeface="Impact"/>
            </a:endParaRPr>
          </a:p>
          <a:p>
            <a:pPr marL="12700" marR="5080" algn="ctr">
              <a:lnSpc>
                <a:spcPct val="100000"/>
              </a:lnSpc>
              <a:spcBef>
                <a:spcPts val="1120"/>
              </a:spcBef>
            </a:pPr>
            <a:r>
              <a:rPr sz="1700" b="1" spc="-5" dirty="0">
                <a:solidFill>
                  <a:srgbClr val="FFFFFF"/>
                </a:solidFill>
                <a:latin typeface="Calibri"/>
                <a:cs typeface="Calibri"/>
              </a:rPr>
              <a:t>“Ser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 discipli</a:t>
            </a:r>
            <a:r>
              <a:rPr sz="1700" b="1" spc="-1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ado</a:t>
            </a:r>
            <a:r>
              <a:rPr sz="17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y  </a:t>
            </a:r>
            <a:r>
              <a:rPr sz="1700" b="1" spc="-10" dirty="0">
                <a:solidFill>
                  <a:srgbClr val="FFFFFF"/>
                </a:solidFill>
                <a:latin typeface="Calibri"/>
                <a:cs typeface="Calibri"/>
              </a:rPr>
              <a:t>respetar </a:t>
            </a:r>
            <a:r>
              <a:rPr sz="1700" b="1" dirty="0">
                <a:solidFill>
                  <a:srgbClr val="FFFFFF"/>
                </a:solidFill>
                <a:latin typeface="Calibri"/>
                <a:cs typeface="Calibri"/>
              </a:rPr>
              <a:t>las </a:t>
            </a:r>
            <a:r>
              <a:rPr sz="17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700" b="1" spc="-10" dirty="0">
                <a:solidFill>
                  <a:srgbClr val="FFFFFF"/>
                </a:solidFill>
                <a:latin typeface="Calibri"/>
                <a:cs typeface="Calibri"/>
              </a:rPr>
              <a:t>reglas"</a:t>
            </a:r>
            <a:endParaRPr sz="1700">
              <a:latin typeface="Calibri"/>
              <a:cs typeface="Calibr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7015163" y="2069300"/>
            <a:ext cx="3009900" cy="2136140"/>
            <a:chOff x="7315200" y="1302537"/>
            <a:chExt cx="3009900" cy="2136140"/>
          </a:xfrm>
        </p:grpSpPr>
        <p:pic>
          <p:nvPicPr>
            <p:cNvPr id="45" name="object 4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315200" y="1828800"/>
              <a:ext cx="1092200" cy="1435100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620551" y="1302537"/>
              <a:ext cx="1703950" cy="213605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066800" y="1988820"/>
            <a:ext cx="4738370" cy="4869180"/>
            <a:chOff x="1652016" y="1385316"/>
            <a:chExt cx="4738370" cy="486918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2496" y="1463040"/>
              <a:ext cx="4707635" cy="476097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52016" y="1385316"/>
              <a:ext cx="4722876" cy="486918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41932" y="1502664"/>
              <a:ext cx="4593335" cy="4648200"/>
            </a:xfrm>
            <a:prstGeom prst="rect">
              <a:avLst/>
            </a:prstGeom>
          </p:spPr>
        </p:pic>
      </p:grpSp>
      <p:sp>
        <p:nvSpPr>
          <p:cNvPr id="6" name="object 6"/>
          <p:cNvSpPr txBox="1"/>
          <p:nvPr/>
        </p:nvSpPr>
        <p:spPr>
          <a:xfrm>
            <a:off x="1709419" y="2136140"/>
            <a:ext cx="3486150" cy="8051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ts val="3785"/>
              </a:lnSpc>
              <a:spcBef>
                <a:spcPts val="105"/>
              </a:spcBef>
            </a:pPr>
            <a:r>
              <a:rPr sz="3200" u="heavy" spc="-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mpact"/>
                <a:cs typeface="Impact"/>
              </a:rPr>
              <a:t>SEIRI</a:t>
            </a:r>
            <a:endParaRPr sz="3200">
              <a:latin typeface="Impact"/>
              <a:cs typeface="Impact"/>
            </a:endParaRPr>
          </a:p>
          <a:p>
            <a:pPr algn="ctr">
              <a:lnSpc>
                <a:spcPts val="2345"/>
              </a:lnSpc>
            </a:pPr>
            <a:r>
              <a:rPr sz="2000" b="1" spc="-5" dirty="0">
                <a:solidFill>
                  <a:srgbClr val="FFFFFF"/>
                </a:solidFill>
                <a:latin typeface="Calibri"/>
                <a:cs typeface="Calibri"/>
              </a:rPr>
              <a:t>“Desechar</a:t>
            </a:r>
            <a:r>
              <a:rPr sz="20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lo que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no se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 necesita“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235456" y="3224529"/>
            <a:ext cx="4387215" cy="3439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10" dirty="0">
                <a:latin typeface="Calibri"/>
                <a:cs typeface="Calibri"/>
              </a:rPr>
              <a:t>Los</a:t>
            </a:r>
            <a:r>
              <a:rPr sz="1600" spc="-5" dirty="0">
                <a:latin typeface="Calibri"/>
                <a:cs typeface="Calibri"/>
              </a:rPr>
              <a:t> principales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beneficios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del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Seiri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son: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94945" marR="243204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600" spc="-10" dirty="0">
                <a:latin typeface="Calibri"/>
                <a:cs typeface="Calibri"/>
              </a:rPr>
              <a:t>Permite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observar</a:t>
            </a:r>
            <a:r>
              <a:rPr sz="1600" spc="4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 </a:t>
            </a:r>
            <a:r>
              <a:rPr sz="1600" spc="-10" dirty="0">
                <a:latin typeface="Calibri"/>
                <a:cs typeface="Calibri"/>
              </a:rPr>
              <a:t>funcionamiento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los 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equipos,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las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salidas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emergencia</a:t>
            </a:r>
            <a:r>
              <a:rPr sz="1600" spc="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 </a:t>
            </a:r>
            <a:r>
              <a:rPr sz="1600" spc="-10" dirty="0">
                <a:latin typeface="Calibri"/>
                <a:cs typeface="Calibri"/>
              </a:rPr>
              <a:t>aumenta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la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seguridad.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"/>
            </a:pPr>
            <a:endParaRPr sz="155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195580" algn="l"/>
              </a:tabLst>
            </a:pPr>
            <a:r>
              <a:rPr sz="1600" spc="-15" dirty="0">
                <a:latin typeface="Calibri"/>
                <a:cs typeface="Calibri"/>
              </a:rPr>
              <a:t>Liberar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espacio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útil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en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las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áreas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  <a:buFont typeface="Wingdings"/>
              <a:buChar char=""/>
            </a:pPr>
            <a:endParaRPr sz="1550">
              <a:latin typeface="Calibri"/>
              <a:cs typeface="Calibri"/>
            </a:endParaRPr>
          </a:p>
          <a:p>
            <a:pPr marL="194945" marR="878840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600" spc="-10" dirty="0">
                <a:latin typeface="Calibri"/>
                <a:cs typeface="Calibri"/>
              </a:rPr>
              <a:t>Reduce </a:t>
            </a:r>
            <a:r>
              <a:rPr sz="1600" spc="-5" dirty="0">
                <a:latin typeface="Calibri"/>
                <a:cs typeface="Calibri"/>
              </a:rPr>
              <a:t>tiempos de acceso </a:t>
            </a:r>
            <a:r>
              <a:rPr sz="1600" spc="-10" dirty="0">
                <a:latin typeface="Calibri"/>
                <a:cs typeface="Calibri"/>
              </a:rPr>
              <a:t>documentos, </a:t>
            </a:r>
            <a:r>
              <a:rPr sz="1600" spc="-35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herramientas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elementos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trabajo.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Font typeface="Wingdings"/>
              <a:buChar char=""/>
            </a:pPr>
            <a:endParaRPr sz="1550">
              <a:latin typeface="Calibri"/>
              <a:cs typeface="Calibri"/>
            </a:endParaRPr>
          </a:p>
          <a:p>
            <a:pPr marL="194945" marR="5080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600" spc="-5" dirty="0">
                <a:latin typeface="Calibri"/>
                <a:cs typeface="Calibri"/>
              </a:rPr>
              <a:t>Elimina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las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pérdidas</a:t>
            </a:r>
            <a:r>
              <a:rPr sz="1600" spc="-5" dirty="0">
                <a:latin typeface="Calibri"/>
                <a:cs typeface="Calibri"/>
              </a:rPr>
              <a:t> de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elementos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que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se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deterioran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por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permanecer</a:t>
            </a:r>
            <a:r>
              <a:rPr sz="1600" spc="4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un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largo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tiempo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expuestos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en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un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ambiente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no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adecuado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para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ellos.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6062472" y="1988820"/>
            <a:ext cx="5131435" cy="4876800"/>
            <a:chOff x="6647688" y="1385316"/>
            <a:chExt cx="5131435" cy="4876800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678168" y="1463040"/>
              <a:ext cx="5100828" cy="47609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647688" y="1385316"/>
              <a:ext cx="5123688" cy="487680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6737604" y="1502664"/>
              <a:ext cx="4986655" cy="4648200"/>
            </a:xfrm>
            <a:custGeom>
              <a:avLst/>
              <a:gdLst/>
              <a:ahLst/>
              <a:cxnLst/>
              <a:rect l="l" t="t" r="r" b="b"/>
              <a:pathLst>
                <a:path w="4986655" h="4648200">
                  <a:moveTo>
                    <a:pt x="4986528" y="0"/>
                  </a:moveTo>
                  <a:lnTo>
                    <a:pt x="0" y="0"/>
                  </a:lnTo>
                  <a:lnTo>
                    <a:pt x="0" y="4648200"/>
                  </a:lnTo>
                  <a:lnTo>
                    <a:pt x="4405503" y="4648200"/>
                  </a:lnTo>
                  <a:lnTo>
                    <a:pt x="4986528" y="4067175"/>
                  </a:lnTo>
                  <a:lnTo>
                    <a:pt x="4986528" y="0"/>
                  </a:lnTo>
                  <a:close/>
                </a:path>
              </a:pathLst>
            </a:custGeom>
            <a:solidFill>
              <a:srgbClr val="66FF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1143107" y="5569838"/>
              <a:ext cx="581025" cy="581025"/>
            </a:xfrm>
            <a:custGeom>
              <a:avLst/>
              <a:gdLst/>
              <a:ahLst/>
              <a:cxnLst/>
              <a:rect l="l" t="t" r="r" b="b"/>
              <a:pathLst>
                <a:path w="581025" h="581025">
                  <a:moveTo>
                    <a:pt x="581025" y="0"/>
                  </a:moveTo>
                  <a:lnTo>
                    <a:pt x="116204" y="116205"/>
                  </a:lnTo>
                  <a:lnTo>
                    <a:pt x="0" y="581025"/>
                  </a:lnTo>
                  <a:lnTo>
                    <a:pt x="581025" y="0"/>
                  </a:lnTo>
                  <a:close/>
                </a:path>
              </a:pathLst>
            </a:custGeom>
            <a:solidFill>
              <a:srgbClr val="52CD2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6232652" y="2136140"/>
            <a:ext cx="4759960" cy="45358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5405" algn="ctr">
              <a:lnSpc>
                <a:spcPts val="3790"/>
              </a:lnSpc>
              <a:spcBef>
                <a:spcPts val="105"/>
              </a:spcBef>
            </a:pPr>
            <a:r>
              <a:rPr sz="3200" u="heavy" spc="-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Impact"/>
                <a:cs typeface="Impact"/>
              </a:rPr>
              <a:t>SEITON</a:t>
            </a:r>
            <a:endParaRPr sz="3200">
              <a:latin typeface="Impact"/>
              <a:cs typeface="Impact"/>
            </a:endParaRPr>
          </a:p>
          <a:p>
            <a:pPr marL="78105">
              <a:lnSpc>
                <a:spcPts val="2110"/>
              </a:lnSpc>
            </a:pP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“Un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lugar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para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 cada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cosa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y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cada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" dirty="0">
                <a:solidFill>
                  <a:srgbClr val="FFFFFF"/>
                </a:solidFill>
                <a:latin typeface="Calibri"/>
                <a:cs typeface="Calibri"/>
              </a:rPr>
              <a:t>cosa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en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55" dirty="0">
                <a:solidFill>
                  <a:srgbClr val="FFFFFF"/>
                </a:solidFill>
                <a:latin typeface="Calibri"/>
                <a:cs typeface="Calibri"/>
              </a:rPr>
              <a:t>lugar.“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latin typeface="Calibri"/>
                <a:cs typeface="Calibri"/>
              </a:rPr>
              <a:t>Los</a:t>
            </a:r>
            <a:r>
              <a:rPr sz="1600" spc="-5" dirty="0">
                <a:latin typeface="Calibri"/>
                <a:cs typeface="Calibri"/>
              </a:rPr>
              <a:t> beneficios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del </a:t>
            </a:r>
            <a:r>
              <a:rPr sz="1600" spc="-10" dirty="0">
                <a:latin typeface="Calibri"/>
                <a:cs typeface="Calibri"/>
              </a:rPr>
              <a:t>Seiton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son: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marL="194945" marR="116839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600" spc="-15" dirty="0">
                <a:latin typeface="Calibri"/>
                <a:cs typeface="Calibri"/>
              </a:rPr>
              <a:t>Facilita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acceso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rápido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</a:t>
            </a:r>
            <a:r>
              <a:rPr sz="1600" spc="-10" dirty="0">
                <a:latin typeface="Calibri"/>
                <a:cs typeface="Calibri"/>
              </a:rPr>
              <a:t> elementos</a:t>
            </a:r>
            <a:r>
              <a:rPr sz="1600" spc="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que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se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requieren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para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</a:t>
            </a:r>
            <a:endParaRPr sz="1600">
              <a:latin typeface="Calibri"/>
              <a:cs typeface="Calibri"/>
            </a:endParaRPr>
          </a:p>
          <a:p>
            <a:pPr marL="241300" indent="-228600">
              <a:lnSpc>
                <a:spcPct val="100000"/>
              </a:lnSpc>
              <a:spcBef>
                <a:spcPts val="1260"/>
              </a:spcBef>
              <a:buFont typeface="Wingdings"/>
              <a:buChar char=""/>
              <a:tabLst>
                <a:tab pos="241300" algn="l"/>
              </a:tabLst>
            </a:pPr>
            <a:r>
              <a:rPr sz="1600" spc="-10" dirty="0">
                <a:latin typeface="Calibri"/>
                <a:cs typeface="Calibri"/>
              </a:rPr>
              <a:t>Mejora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la </a:t>
            </a:r>
            <a:r>
              <a:rPr sz="1600" spc="-10" dirty="0">
                <a:latin typeface="Calibri"/>
                <a:cs typeface="Calibri"/>
              </a:rPr>
              <a:t>información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en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sitio de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para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evitar</a:t>
            </a:r>
            <a:endParaRPr sz="1600">
              <a:latin typeface="Calibri"/>
              <a:cs typeface="Calibri"/>
            </a:endParaRPr>
          </a:p>
          <a:p>
            <a:pPr marL="194945">
              <a:lnSpc>
                <a:spcPct val="100000"/>
              </a:lnSpc>
            </a:pPr>
            <a:r>
              <a:rPr sz="1600" spc="-15" dirty="0">
                <a:latin typeface="Calibri"/>
                <a:cs typeface="Calibri"/>
              </a:rPr>
              <a:t>errores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acciones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 </a:t>
            </a:r>
            <a:r>
              <a:rPr sz="1600" spc="-10" dirty="0">
                <a:latin typeface="Calibri"/>
                <a:cs typeface="Calibri"/>
              </a:rPr>
              <a:t>riesgo</a:t>
            </a:r>
            <a:r>
              <a:rPr sz="1600" spc="1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potencial.</a:t>
            </a:r>
            <a:endParaRPr sz="1600">
              <a:latin typeface="Calibri"/>
              <a:cs typeface="Calibri"/>
            </a:endParaRPr>
          </a:p>
          <a:p>
            <a:pPr marL="194945" marR="651510" indent="-182880">
              <a:lnSpc>
                <a:spcPct val="100000"/>
              </a:lnSpc>
              <a:spcBef>
                <a:spcPts val="1260"/>
              </a:spcBef>
              <a:buFont typeface="Wingdings"/>
              <a:buChar char=""/>
              <a:tabLst>
                <a:tab pos="195580" algn="l"/>
              </a:tabLst>
            </a:pPr>
            <a:r>
              <a:rPr sz="1600" spc="-5" dirty="0">
                <a:latin typeface="Calibri"/>
                <a:cs typeface="Calibri"/>
              </a:rPr>
              <a:t>El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aseo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limpieza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se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pueden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realizar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con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mayor </a:t>
            </a:r>
            <a:r>
              <a:rPr sz="1600" spc="-3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facilidad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seguridad.</a:t>
            </a:r>
            <a:endParaRPr sz="1600">
              <a:latin typeface="Calibri"/>
              <a:cs typeface="Calibri"/>
            </a:endParaRPr>
          </a:p>
          <a:p>
            <a:pPr marL="194945" marR="76835" indent="-182880">
              <a:lnSpc>
                <a:spcPct val="100000"/>
              </a:lnSpc>
              <a:spcBef>
                <a:spcPts val="1260"/>
              </a:spcBef>
              <a:buFont typeface="Wingdings"/>
              <a:buChar char=""/>
              <a:tabLst>
                <a:tab pos="195580" algn="l"/>
              </a:tabLst>
            </a:pPr>
            <a:r>
              <a:rPr sz="1600" spc="-5" dirty="0">
                <a:latin typeface="Calibri"/>
                <a:cs typeface="Calibri"/>
              </a:rPr>
              <a:t>La </a:t>
            </a:r>
            <a:r>
              <a:rPr sz="1600" spc="-10" dirty="0">
                <a:latin typeface="Calibri"/>
                <a:cs typeface="Calibri"/>
              </a:rPr>
              <a:t>presentación</a:t>
            </a:r>
            <a:r>
              <a:rPr sz="1600" spc="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 </a:t>
            </a:r>
            <a:r>
              <a:rPr sz="1600" spc="-10" dirty="0">
                <a:latin typeface="Calibri"/>
                <a:cs typeface="Calibri"/>
              </a:rPr>
              <a:t>estética</a:t>
            </a:r>
            <a:r>
              <a:rPr sz="1600" spc="-5" dirty="0">
                <a:latin typeface="Calibri"/>
                <a:cs typeface="Calibri"/>
              </a:rPr>
              <a:t> de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la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oficina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se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mejora, 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comunica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orden,</a:t>
            </a:r>
            <a:r>
              <a:rPr sz="1600" spc="3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responsabilidad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y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15" dirty="0">
                <a:latin typeface="Calibri"/>
                <a:cs typeface="Calibri"/>
              </a:rPr>
              <a:t>compromiso</a:t>
            </a:r>
            <a:r>
              <a:rPr sz="1600" spc="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con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el </a:t>
            </a:r>
            <a:r>
              <a:rPr sz="1600" spc="-3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trabajo.</a:t>
            </a:r>
            <a:endParaRPr sz="160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spcBef>
                <a:spcPts val="1085"/>
              </a:spcBef>
              <a:buFont typeface="Wingdings"/>
              <a:buChar char=""/>
              <a:tabLst>
                <a:tab pos="195580" algn="l"/>
              </a:tabLst>
            </a:pPr>
            <a:r>
              <a:rPr sz="1600" spc="-5" dirty="0">
                <a:latin typeface="Calibri"/>
                <a:cs typeface="Calibri"/>
              </a:rPr>
              <a:t>El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ambiente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de</a:t>
            </a:r>
            <a:r>
              <a:rPr sz="1600" spc="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trabajo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es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5" dirty="0">
                <a:latin typeface="Calibri"/>
                <a:cs typeface="Calibri"/>
              </a:rPr>
              <a:t>más</a:t>
            </a:r>
            <a:r>
              <a:rPr sz="16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agradable.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1411033" y="1045952"/>
            <a:ext cx="84232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75" dirty="0">
                <a:latin typeface="Calibri"/>
                <a:cs typeface="Calibri"/>
              </a:rPr>
              <a:t>PARA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TENER</a:t>
            </a:r>
            <a:r>
              <a:rPr sz="4000" spc="-5" dirty="0">
                <a:latin typeface="Calibri"/>
                <a:cs typeface="Calibri"/>
              </a:rPr>
              <a:t> EN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55" dirty="0">
                <a:latin typeface="Calibri"/>
                <a:cs typeface="Calibri"/>
              </a:rPr>
              <a:t>CUENTA:</a:t>
            </a:r>
            <a:r>
              <a:rPr sz="4000" spc="1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LAS 5</a:t>
            </a:r>
            <a:r>
              <a:rPr sz="4000" dirty="0">
                <a:latin typeface="Calibri"/>
                <a:cs typeface="Calibri"/>
              </a:rPr>
              <a:t> </a:t>
            </a:r>
            <a:r>
              <a:rPr sz="4000" spc="-25" dirty="0">
                <a:latin typeface="Calibri"/>
                <a:cs typeface="Calibri"/>
              </a:rPr>
              <a:t>“ESES”…</a:t>
            </a:r>
            <a:endParaRPr sz="40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47800" y="1905000"/>
            <a:ext cx="4549140" cy="4685030"/>
            <a:chOff x="1601724" y="1408175"/>
            <a:chExt cx="4549140" cy="46850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6964" y="1484375"/>
              <a:ext cx="4533900" cy="460857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01724" y="1408175"/>
              <a:ext cx="4503420" cy="463905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1676400" y="1523999"/>
              <a:ext cx="4419600" cy="4495800"/>
            </a:xfrm>
            <a:custGeom>
              <a:avLst/>
              <a:gdLst/>
              <a:ahLst/>
              <a:cxnLst/>
              <a:rect l="l" t="t" r="r" b="b"/>
              <a:pathLst>
                <a:path w="4419600" h="4495800">
                  <a:moveTo>
                    <a:pt x="4419600" y="0"/>
                  </a:moveTo>
                  <a:lnTo>
                    <a:pt x="0" y="0"/>
                  </a:lnTo>
                  <a:lnTo>
                    <a:pt x="0" y="4495800"/>
                  </a:lnTo>
                  <a:lnTo>
                    <a:pt x="3867150" y="4495800"/>
                  </a:lnTo>
                  <a:lnTo>
                    <a:pt x="4419600" y="3943350"/>
                  </a:lnTo>
                  <a:lnTo>
                    <a:pt x="44196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543550" y="5467349"/>
              <a:ext cx="552450" cy="552450"/>
            </a:xfrm>
            <a:custGeom>
              <a:avLst/>
              <a:gdLst/>
              <a:ahLst/>
              <a:cxnLst/>
              <a:rect l="l" t="t" r="r" b="b"/>
              <a:pathLst>
                <a:path w="552450" h="552450">
                  <a:moveTo>
                    <a:pt x="552450" y="0"/>
                  </a:moveTo>
                  <a:lnTo>
                    <a:pt x="110489" y="110490"/>
                  </a:lnTo>
                  <a:lnTo>
                    <a:pt x="0" y="552450"/>
                  </a:lnTo>
                  <a:lnTo>
                    <a:pt x="552450" y="0"/>
                  </a:lnTo>
                  <a:close/>
                </a:path>
              </a:pathLst>
            </a:custGeom>
            <a:solidFill>
              <a:srgbClr val="CD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676400" y="1044955"/>
            <a:ext cx="84232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75" dirty="0">
                <a:latin typeface="Calibri"/>
                <a:cs typeface="Calibri"/>
              </a:rPr>
              <a:t>PARA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10" dirty="0">
                <a:latin typeface="Calibri"/>
                <a:cs typeface="Calibri"/>
              </a:rPr>
              <a:t>TENER</a:t>
            </a:r>
            <a:r>
              <a:rPr sz="4000" spc="-5" dirty="0">
                <a:latin typeface="Calibri"/>
                <a:cs typeface="Calibri"/>
              </a:rPr>
              <a:t> EN</a:t>
            </a:r>
            <a:r>
              <a:rPr sz="4000" spc="5" dirty="0">
                <a:latin typeface="Calibri"/>
                <a:cs typeface="Calibri"/>
              </a:rPr>
              <a:t> </a:t>
            </a:r>
            <a:r>
              <a:rPr sz="4000" spc="-55" dirty="0">
                <a:latin typeface="Calibri"/>
                <a:cs typeface="Calibri"/>
              </a:rPr>
              <a:t>CUENTA:</a:t>
            </a:r>
            <a:r>
              <a:rPr sz="4000" spc="10" dirty="0">
                <a:latin typeface="Calibri"/>
                <a:cs typeface="Calibri"/>
              </a:rPr>
              <a:t> </a:t>
            </a:r>
            <a:r>
              <a:rPr sz="4000" spc="-5" dirty="0">
                <a:latin typeface="Calibri"/>
                <a:cs typeface="Calibri"/>
              </a:rPr>
              <a:t>LAS 5</a:t>
            </a:r>
            <a:r>
              <a:rPr sz="4000" dirty="0">
                <a:latin typeface="Calibri"/>
                <a:cs typeface="Calibri"/>
              </a:rPr>
              <a:t> </a:t>
            </a:r>
            <a:r>
              <a:rPr sz="4000" spc="-25" dirty="0">
                <a:latin typeface="Calibri"/>
                <a:cs typeface="Calibri"/>
              </a:rPr>
              <a:t>“ESES”…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sz="half" idx="2"/>
          </p:nvPr>
        </p:nvSpPr>
        <p:spPr>
          <a:xfrm>
            <a:off x="1601470" y="2050746"/>
            <a:ext cx="4138295" cy="43160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1285" algn="ctr">
              <a:lnSpc>
                <a:spcPts val="3790"/>
              </a:lnSpc>
              <a:spcBef>
                <a:spcPts val="105"/>
              </a:spcBef>
            </a:pPr>
            <a:r>
              <a:rPr spc="-5" dirty="0"/>
              <a:t>SEISO</a:t>
            </a:r>
          </a:p>
          <a:p>
            <a:pPr marL="149860" marR="22225" algn="ctr">
              <a:lnSpc>
                <a:spcPts val="2160"/>
              </a:lnSpc>
              <a:spcBef>
                <a:spcPts val="25"/>
              </a:spcBef>
            </a:pPr>
            <a:r>
              <a:rPr sz="1800" b="1" u="none" spc="-5" dirty="0">
                <a:latin typeface="Calibri"/>
                <a:cs typeface="Calibri"/>
              </a:rPr>
              <a:t>“Limpiar el</a:t>
            </a:r>
            <a:r>
              <a:rPr sz="1800" b="1" u="none" spc="-25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sitio</a:t>
            </a:r>
            <a:r>
              <a:rPr sz="1800" b="1" u="none" spc="-25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de</a:t>
            </a:r>
            <a:r>
              <a:rPr sz="1800" b="1" u="none" spc="-10" dirty="0">
                <a:latin typeface="Calibri"/>
                <a:cs typeface="Calibri"/>
              </a:rPr>
              <a:t> trabajo </a:t>
            </a:r>
            <a:r>
              <a:rPr sz="1800" b="1" u="none" dirty="0">
                <a:latin typeface="Calibri"/>
                <a:cs typeface="Calibri"/>
              </a:rPr>
              <a:t>y</a:t>
            </a:r>
            <a:r>
              <a:rPr sz="1800" b="1" u="none" spc="-5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los</a:t>
            </a:r>
            <a:r>
              <a:rPr sz="1800" b="1" u="none" spc="-5" dirty="0">
                <a:latin typeface="Calibri"/>
                <a:cs typeface="Calibri"/>
              </a:rPr>
              <a:t> equipos</a:t>
            </a:r>
            <a:r>
              <a:rPr sz="1800" b="1" u="none" spc="-15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y </a:t>
            </a:r>
            <a:r>
              <a:rPr sz="1800" b="1" u="none" spc="-395" dirty="0">
                <a:latin typeface="Calibri"/>
                <a:cs typeface="Calibri"/>
              </a:rPr>
              <a:t> </a:t>
            </a:r>
            <a:r>
              <a:rPr sz="1800" b="1" u="none" spc="-10" dirty="0">
                <a:latin typeface="Calibri"/>
                <a:cs typeface="Calibri"/>
              </a:rPr>
              <a:t>prevenir</a:t>
            </a:r>
            <a:r>
              <a:rPr sz="1800" b="1" u="none" spc="-35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la</a:t>
            </a:r>
            <a:r>
              <a:rPr sz="1800" b="1" u="none" spc="-10" dirty="0">
                <a:latin typeface="Calibri"/>
                <a:cs typeface="Calibri"/>
              </a:rPr>
              <a:t> </a:t>
            </a:r>
            <a:r>
              <a:rPr sz="1800" b="1" u="none" spc="-5" dirty="0">
                <a:latin typeface="Calibri"/>
                <a:cs typeface="Calibri"/>
              </a:rPr>
              <a:t>suciedad</a:t>
            </a:r>
            <a:r>
              <a:rPr sz="1800" b="1" u="none" spc="-10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y</a:t>
            </a:r>
            <a:r>
              <a:rPr sz="1800" b="1" u="none" spc="-30" dirty="0">
                <a:latin typeface="Calibri"/>
                <a:cs typeface="Calibri"/>
              </a:rPr>
              <a:t> </a:t>
            </a:r>
            <a:r>
              <a:rPr sz="1800" b="1" u="none" dirty="0">
                <a:latin typeface="Calibri"/>
                <a:cs typeface="Calibri"/>
              </a:rPr>
              <a:t>el</a:t>
            </a:r>
            <a:r>
              <a:rPr sz="1800" b="1" u="none" spc="-10" dirty="0">
                <a:latin typeface="Calibri"/>
                <a:cs typeface="Calibri"/>
              </a:rPr>
              <a:t> desorden”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u="none" spc="-10" dirty="0">
                <a:latin typeface="Calibri"/>
                <a:cs typeface="Calibri"/>
              </a:rPr>
              <a:t>Dentro </a:t>
            </a:r>
            <a:r>
              <a:rPr sz="1400" u="none" spc="-5" dirty="0">
                <a:latin typeface="Calibri"/>
                <a:cs typeface="Calibri"/>
              </a:rPr>
              <a:t>de los beneficios del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Seiso,</a:t>
            </a:r>
            <a:r>
              <a:rPr sz="1400" u="none" spc="-2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están: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234950" indent="-222885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35585" algn="l"/>
              </a:tabLst>
            </a:pPr>
            <a:r>
              <a:rPr sz="1400" u="none" spc="-10" dirty="0">
                <a:latin typeface="Calibri"/>
                <a:cs typeface="Calibri"/>
              </a:rPr>
              <a:t>Reduce </a:t>
            </a:r>
            <a:r>
              <a:rPr sz="1400" u="none" dirty="0">
                <a:latin typeface="Calibri"/>
                <a:cs typeface="Calibri"/>
              </a:rPr>
              <a:t>el riesgo</a:t>
            </a:r>
            <a:r>
              <a:rPr sz="1400" u="none" spc="-2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potencial</a:t>
            </a:r>
            <a:r>
              <a:rPr sz="1400" u="none" spc="1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de accidentes.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FFFFFF"/>
              </a:buClr>
              <a:buFont typeface="Wingdings"/>
              <a:buChar char=""/>
            </a:pPr>
            <a:endParaRPr sz="1350">
              <a:latin typeface="Calibri"/>
              <a:cs typeface="Calibri"/>
            </a:endParaRPr>
          </a:p>
          <a:p>
            <a:pPr marL="234950" indent="-222885">
              <a:lnSpc>
                <a:spcPct val="100000"/>
              </a:lnSpc>
              <a:buFont typeface="Wingdings"/>
              <a:buChar char=""/>
              <a:tabLst>
                <a:tab pos="235585" algn="l"/>
              </a:tabLst>
            </a:pPr>
            <a:r>
              <a:rPr sz="1400" u="none" spc="-5" dirty="0">
                <a:latin typeface="Calibri"/>
                <a:cs typeface="Calibri"/>
              </a:rPr>
              <a:t>Mejora</a:t>
            </a:r>
            <a:r>
              <a:rPr sz="1400" u="none" spc="-30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el</a:t>
            </a:r>
            <a:r>
              <a:rPr sz="1400" u="none" spc="-1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bienestar físico</a:t>
            </a:r>
            <a:r>
              <a:rPr sz="1400" u="none" spc="-25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y</a:t>
            </a:r>
            <a:r>
              <a:rPr sz="1400" u="none" spc="-1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mental.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FFFFFF"/>
              </a:buClr>
              <a:buFont typeface="Wingdings"/>
              <a:buChar char=""/>
            </a:pPr>
            <a:endParaRPr sz="1350">
              <a:latin typeface="Calibri"/>
              <a:cs typeface="Calibri"/>
            </a:endParaRPr>
          </a:p>
          <a:p>
            <a:pPr marL="195580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400" u="none" spc="-5" dirty="0">
                <a:latin typeface="Calibri"/>
                <a:cs typeface="Calibri"/>
              </a:rPr>
              <a:t>Se</a:t>
            </a:r>
            <a:r>
              <a:rPr sz="1400" u="none" spc="-20" dirty="0">
                <a:latin typeface="Calibri"/>
                <a:cs typeface="Calibri"/>
              </a:rPr>
              <a:t> </a:t>
            </a:r>
            <a:r>
              <a:rPr sz="1400" u="none" spc="-10" dirty="0">
                <a:latin typeface="Calibri"/>
                <a:cs typeface="Calibri"/>
              </a:rPr>
              <a:t>incrementa</a:t>
            </a:r>
            <a:r>
              <a:rPr sz="1400" u="none" spc="20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la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vida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útil</a:t>
            </a:r>
            <a:r>
              <a:rPr sz="1400" u="none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de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los</a:t>
            </a:r>
            <a:r>
              <a:rPr sz="1400" u="none" spc="-1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equipos</a:t>
            </a:r>
            <a:r>
              <a:rPr sz="1400" u="none" spc="1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de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trabajo</a:t>
            </a:r>
            <a:r>
              <a:rPr sz="1400" u="none" spc="10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al</a:t>
            </a:r>
            <a:endParaRPr sz="1400">
              <a:latin typeface="Calibri"/>
              <a:cs typeface="Calibri"/>
            </a:endParaRPr>
          </a:p>
          <a:p>
            <a:pPr marL="195580">
              <a:lnSpc>
                <a:spcPct val="100000"/>
              </a:lnSpc>
            </a:pPr>
            <a:r>
              <a:rPr sz="1400" u="none" spc="-5" dirty="0">
                <a:latin typeface="Calibri"/>
                <a:cs typeface="Calibri"/>
              </a:rPr>
              <a:t>evitar</a:t>
            </a:r>
            <a:r>
              <a:rPr sz="1400" u="none" dirty="0">
                <a:latin typeface="Calibri"/>
                <a:cs typeface="Calibri"/>
              </a:rPr>
              <a:t> su</a:t>
            </a:r>
            <a:r>
              <a:rPr sz="1400" u="none" spc="-10" dirty="0">
                <a:latin typeface="Calibri"/>
                <a:cs typeface="Calibri"/>
              </a:rPr>
              <a:t> deterioro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por</a:t>
            </a:r>
            <a:r>
              <a:rPr sz="1400" u="none" spc="-1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contaminación</a:t>
            </a:r>
            <a:r>
              <a:rPr sz="1400" u="none" dirty="0">
                <a:latin typeface="Calibri"/>
                <a:cs typeface="Calibri"/>
              </a:rPr>
              <a:t> y </a:t>
            </a:r>
            <a:r>
              <a:rPr sz="1400" u="none" spc="-5" dirty="0">
                <a:latin typeface="Calibri"/>
                <a:cs typeface="Calibri"/>
              </a:rPr>
              <a:t>suciedad.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marL="195580" marR="173355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sz="1400" u="none" spc="-5" dirty="0">
                <a:latin typeface="Calibri"/>
                <a:cs typeface="Calibri"/>
              </a:rPr>
              <a:t>Las averías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de</a:t>
            </a:r>
            <a:r>
              <a:rPr sz="1400" u="none" spc="-10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los </a:t>
            </a:r>
            <a:r>
              <a:rPr sz="1400" u="none" spc="-5" dirty="0">
                <a:latin typeface="Calibri"/>
                <a:cs typeface="Calibri"/>
              </a:rPr>
              <a:t>equipos</a:t>
            </a:r>
            <a:r>
              <a:rPr sz="1400" u="none" spc="1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se pueden</a:t>
            </a:r>
            <a:r>
              <a:rPr sz="1400" u="none" spc="2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identificar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más </a:t>
            </a:r>
            <a:r>
              <a:rPr sz="1400" u="none" spc="-300" dirty="0">
                <a:latin typeface="Calibri"/>
                <a:cs typeface="Calibri"/>
              </a:rPr>
              <a:t> </a:t>
            </a:r>
            <a:r>
              <a:rPr sz="1400" u="none" spc="-10" dirty="0">
                <a:latin typeface="Calibri"/>
                <a:cs typeface="Calibri"/>
              </a:rPr>
              <a:t>fácilmente.</a:t>
            </a:r>
            <a:endParaRPr sz="1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FFFFFF"/>
              </a:buClr>
              <a:buFont typeface="Wingdings"/>
              <a:buChar char=""/>
            </a:pPr>
            <a:endParaRPr sz="1350">
              <a:latin typeface="Calibri"/>
              <a:cs typeface="Calibri"/>
            </a:endParaRPr>
          </a:p>
          <a:p>
            <a:pPr marL="195580" marR="5080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  <a:tab pos="3943350" algn="l"/>
              </a:tabLst>
            </a:pPr>
            <a:r>
              <a:rPr sz="1400" u="none" spc="-5" dirty="0">
                <a:latin typeface="Calibri"/>
                <a:cs typeface="Calibri"/>
              </a:rPr>
              <a:t>L</a:t>
            </a:r>
            <a:r>
              <a:rPr sz="1400" u="none" dirty="0">
                <a:latin typeface="Calibri"/>
                <a:cs typeface="Calibri"/>
              </a:rPr>
              <a:t>a</a:t>
            </a:r>
            <a:r>
              <a:rPr sz="1400" u="none" spc="-10" dirty="0">
                <a:latin typeface="Calibri"/>
                <a:cs typeface="Calibri"/>
              </a:rPr>
              <a:t> </a:t>
            </a:r>
            <a:r>
              <a:rPr sz="1400" u="none" dirty="0">
                <a:latin typeface="Calibri"/>
                <a:cs typeface="Calibri"/>
              </a:rPr>
              <a:t>lim</a:t>
            </a:r>
            <a:r>
              <a:rPr sz="1400" u="none" spc="-10" dirty="0">
                <a:latin typeface="Calibri"/>
                <a:cs typeface="Calibri"/>
              </a:rPr>
              <a:t>p</a:t>
            </a:r>
            <a:r>
              <a:rPr sz="1400" u="none" dirty="0">
                <a:latin typeface="Calibri"/>
                <a:cs typeface="Calibri"/>
              </a:rPr>
              <a:t>i</a:t>
            </a:r>
            <a:r>
              <a:rPr sz="1400" u="none" spc="-15" dirty="0">
                <a:latin typeface="Calibri"/>
                <a:cs typeface="Calibri"/>
              </a:rPr>
              <a:t>e</a:t>
            </a:r>
            <a:r>
              <a:rPr sz="1400" u="none" spc="-30" dirty="0">
                <a:latin typeface="Calibri"/>
                <a:cs typeface="Calibri"/>
              </a:rPr>
              <a:t>z</a:t>
            </a:r>
            <a:r>
              <a:rPr sz="1400" u="none" dirty="0">
                <a:latin typeface="Calibri"/>
                <a:cs typeface="Calibri"/>
              </a:rPr>
              <a:t>a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20" dirty="0">
                <a:latin typeface="Calibri"/>
                <a:cs typeface="Calibri"/>
              </a:rPr>
              <a:t>c</a:t>
            </a:r>
            <a:r>
              <a:rPr sz="1400" u="none" spc="-5" dirty="0">
                <a:latin typeface="Calibri"/>
                <a:cs typeface="Calibri"/>
              </a:rPr>
              <a:t>on</a:t>
            </a:r>
            <a:r>
              <a:rPr sz="1400" u="none" spc="-10" dirty="0">
                <a:latin typeface="Calibri"/>
                <a:cs typeface="Calibri"/>
              </a:rPr>
              <a:t>duc</a:t>
            </a:r>
            <a:r>
              <a:rPr sz="1400" u="none" dirty="0">
                <a:latin typeface="Calibri"/>
                <a:cs typeface="Calibri"/>
              </a:rPr>
              <a:t>e a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10" dirty="0">
                <a:latin typeface="Calibri"/>
                <a:cs typeface="Calibri"/>
              </a:rPr>
              <a:t>u</a:t>
            </a:r>
            <a:r>
              <a:rPr sz="1400" u="none" dirty="0">
                <a:latin typeface="Calibri"/>
                <a:cs typeface="Calibri"/>
              </a:rPr>
              <a:t>n a</a:t>
            </a:r>
            <a:r>
              <a:rPr sz="1400" u="none" spc="-10" dirty="0">
                <a:latin typeface="Calibri"/>
                <a:cs typeface="Calibri"/>
              </a:rPr>
              <a:t>um</a:t>
            </a:r>
            <a:r>
              <a:rPr sz="1400" u="none" dirty="0">
                <a:latin typeface="Calibri"/>
                <a:cs typeface="Calibri"/>
              </a:rPr>
              <a:t>e</a:t>
            </a:r>
            <a:r>
              <a:rPr sz="1400" u="none" spc="-20" dirty="0">
                <a:latin typeface="Calibri"/>
                <a:cs typeface="Calibri"/>
              </a:rPr>
              <a:t>n</a:t>
            </a:r>
            <a:r>
              <a:rPr sz="1400" u="none" spc="-15" dirty="0">
                <a:latin typeface="Calibri"/>
                <a:cs typeface="Calibri"/>
              </a:rPr>
              <a:t>t</a:t>
            </a:r>
            <a:r>
              <a:rPr sz="1400" u="none" dirty="0">
                <a:latin typeface="Calibri"/>
                <a:cs typeface="Calibri"/>
              </a:rPr>
              <a:t>o</a:t>
            </a:r>
            <a:r>
              <a:rPr sz="1400" u="none" spc="5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signifi</a:t>
            </a:r>
            <a:r>
              <a:rPr sz="1400" u="none" spc="-15" dirty="0">
                <a:latin typeface="Calibri"/>
                <a:cs typeface="Calibri"/>
              </a:rPr>
              <a:t>ca</a:t>
            </a:r>
            <a:r>
              <a:rPr sz="1400" u="none" dirty="0">
                <a:latin typeface="Calibri"/>
                <a:cs typeface="Calibri"/>
              </a:rPr>
              <a:t>ti</a:t>
            </a:r>
            <a:r>
              <a:rPr sz="1400" u="none" spc="-15" dirty="0">
                <a:latin typeface="Calibri"/>
                <a:cs typeface="Calibri"/>
              </a:rPr>
              <a:t>v</a:t>
            </a:r>
            <a:r>
              <a:rPr sz="1400" u="none" dirty="0">
                <a:latin typeface="Calibri"/>
                <a:cs typeface="Calibri"/>
              </a:rPr>
              <a:t>o	</a:t>
            </a:r>
            <a:r>
              <a:rPr sz="1400" u="none" spc="-10" dirty="0">
                <a:latin typeface="Calibri"/>
                <a:cs typeface="Calibri"/>
              </a:rPr>
              <a:t>d</a:t>
            </a:r>
            <a:r>
              <a:rPr sz="1400" u="none" dirty="0">
                <a:latin typeface="Calibri"/>
                <a:cs typeface="Calibri"/>
              </a:rPr>
              <a:t>e  la</a:t>
            </a:r>
            <a:r>
              <a:rPr sz="1400" u="none" spc="-1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Productividad</a:t>
            </a:r>
            <a:r>
              <a:rPr sz="1400" u="none" spc="2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de</a:t>
            </a:r>
            <a:r>
              <a:rPr sz="1400" u="none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los</a:t>
            </a:r>
            <a:r>
              <a:rPr sz="1400" u="none" spc="-20" dirty="0">
                <a:latin typeface="Calibri"/>
                <a:cs typeface="Calibri"/>
              </a:rPr>
              <a:t> </a:t>
            </a:r>
            <a:r>
              <a:rPr sz="1400" u="none" spc="-5" dirty="0">
                <a:latin typeface="Calibri"/>
                <a:cs typeface="Calibri"/>
              </a:rPr>
              <a:t>Equipos.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942076" y="1905000"/>
            <a:ext cx="4712335" cy="4685030"/>
            <a:chOff x="6097523" y="1408175"/>
            <a:chExt cx="4712335" cy="468503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12763" y="1484375"/>
              <a:ext cx="4696968" cy="460857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97523" y="1408175"/>
              <a:ext cx="4651248" cy="463905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172199" y="1523999"/>
              <a:ext cx="4582668" cy="4495584"/>
            </a:xfrm>
            <a:prstGeom prst="rect">
              <a:avLst/>
            </a:prstGeom>
          </p:spPr>
        </p:pic>
      </p:grpSp>
      <p:sp>
        <p:nvSpPr>
          <p:cNvPr id="17" name="object 12">
            <a:extLst>
              <a:ext uri="{FF2B5EF4-FFF2-40B4-BE49-F238E27FC236}">
                <a16:creationId xmlns:a16="http://schemas.microsoft.com/office/drawing/2014/main" id="{366950C2-DDFB-4956-899E-5EC1A3572B5D}"/>
              </a:ext>
            </a:extLst>
          </p:cNvPr>
          <p:cNvSpPr txBox="1">
            <a:spLocks/>
          </p:cNvSpPr>
          <p:nvPr/>
        </p:nvSpPr>
        <p:spPr>
          <a:xfrm>
            <a:off x="5877219" y="1981200"/>
            <a:ext cx="4613997" cy="45634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b="0" i="0" u="heavy" kern="1200">
                <a:solidFill>
                  <a:schemeClr val="bg1"/>
                </a:solidFill>
                <a:latin typeface="Impact"/>
                <a:ea typeface="+mn-ea"/>
                <a:cs typeface="Impact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algn="ctr">
              <a:lnSpc>
                <a:spcPts val="3790"/>
              </a:lnSpc>
              <a:spcBef>
                <a:spcPts val="105"/>
              </a:spcBef>
            </a:pPr>
            <a:r>
              <a:rPr lang="es-ES" spc="-10" dirty="0">
                <a:solidFill>
                  <a:schemeClr val="tx1"/>
                </a:solidFill>
              </a:rPr>
              <a:t>SEIKETSU</a:t>
            </a:r>
          </a:p>
          <a:p>
            <a:pPr marL="359410" marR="180975" indent="-285750" algn="ctr">
              <a:lnSpc>
                <a:spcPts val="2160"/>
              </a:lnSpc>
              <a:spcBef>
                <a:spcPts val="25"/>
              </a:spcBef>
              <a:buFont typeface="Wingdings" panose="05000000000000000000" pitchFamily="2" charset="2"/>
              <a:buChar char="ü"/>
            </a:pPr>
            <a:r>
              <a:rPr lang="es-ES" sz="1800" u="none" spc="-10" dirty="0">
                <a:solidFill>
                  <a:schemeClr val="tx1"/>
                </a:solidFill>
                <a:latin typeface="Calibri"/>
                <a:cs typeface="Calibri"/>
              </a:rPr>
              <a:t>“Preservar </a:t>
            </a:r>
            <a:r>
              <a:rPr lang="es-ES" sz="1800" u="none" spc="-5" dirty="0">
                <a:solidFill>
                  <a:schemeClr val="tx1"/>
                </a:solidFill>
                <a:latin typeface="Calibri"/>
                <a:cs typeface="Calibri"/>
              </a:rPr>
              <a:t>altos niveles </a:t>
            </a:r>
            <a:r>
              <a:rPr lang="es-ES" sz="1800" u="none" dirty="0">
                <a:solidFill>
                  <a:schemeClr val="tx1"/>
                </a:solidFill>
                <a:latin typeface="Calibri"/>
                <a:cs typeface="Calibri"/>
              </a:rPr>
              <a:t>de </a:t>
            </a:r>
            <a:r>
              <a:rPr lang="es-ES" sz="1800" u="none" spc="-10" dirty="0">
                <a:solidFill>
                  <a:schemeClr val="tx1"/>
                </a:solidFill>
                <a:latin typeface="Calibri"/>
                <a:cs typeface="Calibri"/>
              </a:rPr>
              <a:t>organización, </a:t>
            </a:r>
            <a:r>
              <a:rPr lang="es-ES" sz="1800" u="none" spc="-39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800" u="none" spc="-5" dirty="0">
                <a:solidFill>
                  <a:schemeClr val="tx1"/>
                </a:solidFill>
                <a:latin typeface="Calibri"/>
                <a:cs typeface="Calibri"/>
              </a:rPr>
              <a:t>orden</a:t>
            </a:r>
            <a:r>
              <a:rPr lang="es-ES" sz="1800" u="none" spc="-4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800" u="none" dirty="0">
                <a:solidFill>
                  <a:schemeClr val="tx1"/>
                </a:solidFill>
                <a:latin typeface="Calibri"/>
                <a:cs typeface="Calibri"/>
              </a:rPr>
              <a:t>y </a:t>
            </a:r>
            <a:r>
              <a:rPr lang="es-ES" sz="1800" u="none" spc="-25" dirty="0">
                <a:solidFill>
                  <a:schemeClr val="tx1"/>
                </a:solidFill>
                <a:latin typeface="Calibri"/>
                <a:cs typeface="Calibri"/>
              </a:rPr>
              <a:t>limpieza.</a:t>
            </a:r>
            <a:endParaRPr lang="es-ES" sz="170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      Los</a:t>
            </a:r>
            <a:r>
              <a:rPr lang="es-ES" sz="1400" u="none" spc="-2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beneficios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de ésta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práctica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son</a:t>
            </a:r>
            <a:endParaRPr lang="es-ES" sz="140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30"/>
              </a:spcBef>
              <a:buNone/>
            </a:pPr>
            <a:endParaRPr lang="es-ES" sz="135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195580" marR="167640" indent="-182880">
              <a:lnSpc>
                <a:spcPct val="100000"/>
              </a:lnSpc>
              <a:spcBef>
                <a:spcPts val="5"/>
              </a:spcBef>
              <a:buClr>
                <a:srgbClr val="FFFFFF"/>
              </a:buClr>
              <a:buFont typeface="Wingdings"/>
              <a:buChar char=""/>
              <a:tabLst>
                <a:tab pos="235585" algn="l"/>
              </a:tabLst>
            </a:pP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Se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guarda</a:t>
            </a:r>
            <a:r>
              <a:rPr lang="es-ES" sz="1400" u="none" spc="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el</a:t>
            </a:r>
            <a:r>
              <a:rPr lang="es-ES" sz="1400" u="none" spc="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conocimiento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producido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durante</a:t>
            </a:r>
            <a:r>
              <a:rPr lang="es-ES" sz="1400" u="none" spc="2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años</a:t>
            </a:r>
            <a:r>
              <a:rPr lang="es-ES" sz="1400" u="none" spc="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de </a:t>
            </a:r>
            <a:r>
              <a:rPr lang="es-ES" sz="1400" u="none" spc="-3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trabajo</a:t>
            </a:r>
            <a:endParaRPr lang="es-ES" sz="140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0" indent="0">
              <a:lnSpc>
                <a:spcPct val="100000"/>
              </a:lnSpc>
              <a:spcBef>
                <a:spcPts val="30"/>
              </a:spcBef>
              <a:buClr>
                <a:srgbClr val="FFFFFF"/>
              </a:buClr>
              <a:buNone/>
            </a:pPr>
            <a:endParaRPr lang="es-ES" sz="135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195580" marR="653415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Se mejora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el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bienestar del personal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al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conservar </a:t>
            </a:r>
            <a:r>
              <a:rPr lang="es-ES" sz="1400" u="none" spc="-30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impecable</a:t>
            </a:r>
            <a:r>
              <a:rPr lang="es-ES" sz="1400" u="none" spc="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el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sitio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de trabajo.</a:t>
            </a:r>
            <a:endParaRPr lang="es-ES" sz="1400" dirty="0">
              <a:solidFill>
                <a:schemeClr val="tx1"/>
              </a:solidFill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  <a:buClr>
                <a:srgbClr val="FFFFFF"/>
              </a:buClr>
              <a:buFont typeface="Wingdings"/>
              <a:buChar char=""/>
            </a:pPr>
            <a:endParaRPr lang="es-ES" sz="135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195580" marR="5080" indent="-182880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Se</a:t>
            </a:r>
            <a:r>
              <a:rPr lang="es-ES" sz="1400" u="none" spc="-2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evitan</a:t>
            </a:r>
            <a:r>
              <a:rPr lang="es-ES" sz="1400" u="none" spc="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errores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en la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limpieza</a:t>
            </a:r>
            <a:r>
              <a:rPr lang="es-ES" sz="1400" u="none" spc="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que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lleven</a:t>
            </a:r>
            <a:r>
              <a:rPr lang="es-ES" sz="1400" u="none" spc="1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a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accidentes</a:t>
            </a:r>
            <a:r>
              <a:rPr lang="es-ES" sz="1400" u="none" spc="1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o </a:t>
            </a:r>
            <a:r>
              <a:rPr lang="es-ES" sz="1400" u="none" spc="-30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riesgos innecesarios.</a:t>
            </a:r>
            <a:endParaRPr lang="es-ES" sz="1400" dirty="0">
              <a:solidFill>
                <a:schemeClr val="tx1"/>
              </a:solidFill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  <a:buClr>
                <a:srgbClr val="FFFFFF"/>
              </a:buClr>
              <a:buFont typeface="Wingdings"/>
              <a:buChar char=""/>
            </a:pPr>
            <a:endParaRPr lang="es-ES" sz="1350" dirty="0">
              <a:solidFill>
                <a:schemeClr val="tx1"/>
              </a:solidFill>
              <a:latin typeface="Calibri"/>
              <a:cs typeface="Calibri"/>
            </a:endParaRPr>
          </a:p>
          <a:p>
            <a:pPr marL="195580" marR="52705" indent="-182880" algn="just">
              <a:lnSpc>
                <a:spcPct val="100000"/>
              </a:lnSpc>
              <a:buFont typeface="Wingdings"/>
              <a:buChar char=""/>
              <a:tabLst>
                <a:tab pos="195580" algn="l"/>
              </a:tabLst>
            </a:pP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La Dirección se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compromete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en el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mantenimiento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de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las </a:t>
            </a:r>
            <a:r>
              <a:rPr lang="es-ES" sz="1400" u="none" spc="-305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áreas de trabajo. Interviene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en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aprobación </a:t>
            </a:r>
            <a:r>
              <a:rPr lang="es-ES" sz="1400" u="none" dirty="0">
                <a:solidFill>
                  <a:schemeClr val="tx1"/>
                </a:solidFill>
                <a:latin typeface="Calibri"/>
                <a:cs typeface="Calibri"/>
              </a:rPr>
              <a:t>y </a:t>
            </a:r>
            <a:r>
              <a:rPr lang="es-ES" sz="1400" u="none" spc="-10" dirty="0">
                <a:solidFill>
                  <a:schemeClr val="tx1"/>
                </a:solidFill>
                <a:latin typeface="Calibri"/>
                <a:cs typeface="Calibri"/>
              </a:rPr>
              <a:t>promoción </a:t>
            </a:r>
            <a:r>
              <a:rPr lang="es-ES" sz="1400" u="none" spc="-5" dirty="0">
                <a:solidFill>
                  <a:schemeClr val="tx1"/>
                </a:solidFill>
                <a:latin typeface="Calibri"/>
                <a:cs typeface="Calibri"/>
              </a:rPr>
              <a:t> de estándares.</a:t>
            </a:r>
            <a:endParaRPr lang="es-ES" sz="140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171304" y="1664004"/>
            <a:ext cx="6078220" cy="5193995"/>
            <a:chOff x="3262884" y="1408175"/>
            <a:chExt cx="6078220" cy="487553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93364" y="1484375"/>
              <a:ext cx="6047232" cy="476250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62884" y="1408175"/>
              <a:ext cx="6012179" cy="4875276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352800" y="1523999"/>
              <a:ext cx="5933440" cy="4648835"/>
            </a:xfrm>
            <a:custGeom>
              <a:avLst/>
              <a:gdLst/>
              <a:ahLst/>
              <a:cxnLst/>
              <a:rect l="l" t="t" r="r" b="b"/>
              <a:pathLst>
                <a:path w="5933440" h="4648835">
                  <a:moveTo>
                    <a:pt x="5932932" y="0"/>
                  </a:moveTo>
                  <a:lnTo>
                    <a:pt x="0" y="0"/>
                  </a:lnTo>
                  <a:lnTo>
                    <a:pt x="0" y="4648365"/>
                  </a:lnTo>
                  <a:lnTo>
                    <a:pt x="5351907" y="4648365"/>
                  </a:lnTo>
                  <a:lnTo>
                    <a:pt x="5932932" y="4067327"/>
                  </a:lnTo>
                  <a:lnTo>
                    <a:pt x="5932932" y="0"/>
                  </a:lnTo>
                  <a:close/>
                </a:path>
              </a:pathLst>
            </a:custGeom>
            <a:solidFill>
              <a:srgbClr val="6F2F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704707" y="5591327"/>
              <a:ext cx="581025" cy="581660"/>
            </a:xfrm>
            <a:custGeom>
              <a:avLst/>
              <a:gdLst/>
              <a:ahLst/>
              <a:cxnLst/>
              <a:rect l="l" t="t" r="r" b="b"/>
              <a:pathLst>
                <a:path w="581025" h="581660">
                  <a:moveTo>
                    <a:pt x="581025" y="0"/>
                  </a:moveTo>
                  <a:lnTo>
                    <a:pt x="116204" y="116205"/>
                  </a:lnTo>
                  <a:lnTo>
                    <a:pt x="0" y="581037"/>
                  </a:lnTo>
                  <a:lnTo>
                    <a:pt x="581025" y="0"/>
                  </a:lnTo>
                  <a:close/>
                </a:path>
              </a:pathLst>
            </a:custGeom>
            <a:solidFill>
              <a:srgbClr val="5A278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295400" y="1029005"/>
            <a:ext cx="8423275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75" dirty="0">
                <a:latin typeface="Calibri"/>
                <a:cs typeface="Calibri"/>
              </a:rPr>
              <a:t>PARA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10" dirty="0">
                <a:latin typeface="Calibri"/>
                <a:cs typeface="Calibri"/>
              </a:rPr>
              <a:t>TENER</a:t>
            </a:r>
            <a:r>
              <a:rPr sz="4000" b="1" spc="-5" dirty="0">
                <a:latin typeface="Calibri"/>
                <a:cs typeface="Calibri"/>
              </a:rPr>
              <a:t> EN</a:t>
            </a:r>
            <a:r>
              <a:rPr sz="4000" b="1" spc="5" dirty="0">
                <a:latin typeface="Calibri"/>
                <a:cs typeface="Calibri"/>
              </a:rPr>
              <a:t> </a:t>
            </a:r>
            <a:r>
              <a:rPr sz="4000" b="1" spc="-55" dirty="0">
                <a:latin typeface="Calibri"/>
                <a:cs typeface="Calibri"/>
              </a:rPr>
              <a:t>CUENTA:</a:t>
            </a:r>
            <a:r>
              <a:rPr sz="4000" b="1" spc="10" dirty="0">
                <a:latin typeface="Calibri"/>
                <a:cs typeface="Calibri"/>
              </a:rPr>
              <a:t> </a:t>
            </a:r>
            <a:r>
              <a:rPr sz="4000" b="1" spc="-5" dirty="0">
                <a:latin typeface="Calibri"/>
                <a:cs typeface="Calibri"/>
              </a:rPr>
              <a:t>LAS 5</a:t>
            </a:r>
            <a:r>
              <a:rPr sz="4000" b="1" dirty="0">
                <a:latin typeface="Calibri"/>
                <a:cs typeface="Calibri"/>
              </a:rPr>
              <a:t> </a:t>
            </a:r>
            <a:r>
              <a:rPr sz="4000" b="1" spc="-25" dirty="0">
                <a:latin typeface="Calibri"/>
                <a:cs typeface="Calibri"/>
              </a:rPr>
              <a:t>“ESES”…</a:t>
            </a:r>
            <a:endParaRPr sz="4000" b="1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idx="1"/>
          </p:nvPr>
        </p:nvSpPr>
        <p:spPr>
          <a:xfrm>
            <a:off x="3310354" y="1740205"/>
            <a:ext cx="5681245" cy="490454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6405" algn="ctr">
              <a:lnSpc>
                <a:spcPct val="100000"/>
              </a:lnSpc>
              <a:spcBef>
                <a:spcPts val="105"/>
              </a:spcBef>
            </a:pPr>
            <a:r>
              <a:rPr b="1" spc="-5" dirty="0">
                <a:solidFill>
                  <a:schemeClr val="bg1"/>
                </a:solidFill>
              </a:rPr>
              <a:t>SHITSUKE</a:t>
            </a:r>
          </a:p>
          <a:p>
            <a:pPr marL="328295" marR="1593215">
              <a:lnSpc>
                <a:spcPct val="200000"/>
              </a:lnSpc>
              <a:spcBef>
                <a:spcPts val="165"/>
              </a:spcBef>
            </a:pP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Crear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hábitos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basados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en 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las</a:t>
            </a:r>
            <a:r>
              <a:rPr sz="1600" b="1" u="none" spc="-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4 </a:t>
            </a:r>
            <a:r>
              <a:rPr sz="1600" b="1" u="none" spc="-20" dirty="0">
                <a:solidFill>
                  <a:schemeClr val="bg1"/>
                </a:solidFill>
                <a:latin typeface="Calibri"/>
                <a:cs typeface="Calibri"/>
              </a:rPr>
              <a:t>“eses”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anteriores </a:t>
            </a:r>
            <a:r>
              <a:rPr sz="1600" b="1" u="none" spc="-3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Beneficios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 que</a:t>
            </a:r>
            <a:r>
              <a:rPr sz="1600" b="1" u="none" spc="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nos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trae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 el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Shitsuke: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510540" marR="163830" indent="-182880">
              <a:lnSpc>
                <a:spcPct val="100000"/>
              </a:lnSpc>
              <a:spcBef>
                <a:spcPts val="1320"/>
              </a:spcBef>
              <a:buFont typeface="Wingdings"/>
              <a:buChar char=""/>
              <a:tabLst>
                <a:tab pos="511809" algn="l"/>
              </a:tabLst>
            </a:pP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Cultura</a:t>
            </a:r>
            <a:r>
              <a:rPr sz="1600" b="1" u="none" spc="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de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sensibilidad,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respeto</a:t>
            </a:r>
            <a:r>
              <a:rPr sz="1600" b="1" u="none" spc="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y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cuidado</a:t>
            </a:r>
            <a:r>
              <a:rPr sz="1600" b="1" u="none" spc="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de</a:t>
            </a:r>
            <a:r>
              <a:rPr sz="1600" b="1" u="none" spc="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los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 recursos</a:t>
            </a:r>
            <a:r>
              <a:rPr sz="1600" b="1" u="none" spc="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de</a:t>
            </a:r>
            <a:r>
              <a:rPr sz="1600" b="1" u="none" spc="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la </a:t>
            </a:r>
            <a:r>
              <a:rPr sz="1600" b="1" u="none" spc="-3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empresa.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510540" marR="350520" indent="-182880">
              <a:lnSpc>
                <a:spcPct val="100000"/>
              </a:lnSpc>
              <a:spcBef>
                <a:spcPts val="1320"/>
              </a:spcBef>
              <a:buFont typeface="Wingdings"/>
              <a:buChar char=""/>
              <a:tabLst>
                <a:tab pos="511809" algn="l"/>
              </a:tabLst>
            </a:pP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Se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siguen</a:t>
            </a:r>
            <a:r>
              <a:rPr sz="1600" b="1" u="none" spc="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los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estándares</a:t>
            </a:r>
            <a:r>
              <a:rPr sz="1600" b="1" u="none" spc="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establecidos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y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existe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mayor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respeto </a:t>
            </a:r>
            <a:r>
              <a:rPr sz="1600" b="1" u="none" spc="-35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entre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personas.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511175" indent="-182880">
              <a:lnSpc>
                <a:spcPct val="100000"/>
              </a:lnSpc>
              <a:spcBef>
                <a:spcPts val="1325"/>
              </a:spcBef>
              <a:buFont typeface="Wingdings"/>
              <a:buChar char=""/>
              <a:tabLst>
                <a:tab pos="511809" algn="l"/>
              </a:tabLst>
            </a:pP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La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moral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en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el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 trabajo</a:t>
            </a:r>
            <a:r>
              <a:rPr sz="1600" b="1" u="none" spc="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se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incrementa.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510540" marR="5080" indent="-182880">
              <a:lnSpc>
                <a:spcPct val="100000"/>
              </a:lnSpc>
              <a:spcBef>
                <a:spcPts val="1320"/>
              </a:spcBef>
              <a:buFont typeface="Wingdings"/>
              <a:buChar char=""/>
              <a:tabLst>
                <a:tab pos="511809" algn="l"/>
              </a:tabLst>
            </a:pP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El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usuario</a:t>
            </a:r>
            <a:r>
              <a:rPr sz="1600" b="1" u="none" spc="3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se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sentirá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más</a:t>
            </a:r>
            <a:r>
              <a:rPr sz="1600" b="1" u="none" spc="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satisfecho,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 pues</a:t>
            </a:r>
            <a:r>
              <a:rPr sz="1600" b="1" u="none" spc="2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los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niveles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de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calidad</a:t>
            </a:r>
            <a:r>
              <a:rPr sz="1600" b="1" u="none" spc="1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y </a:t>
            </a:r>
            <a:r>
              <a:rPr sz="1600" b="1" u="none" spc="-3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productividad</a:t>
            </a:r>
            <a:r>
              <a:rPr sz="1600" b="1" u="none" spc="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serán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superiores</a:t>
            </a:r>
            <a:r>
              <a:rPr sz="1600" b="1" u="none" spc="2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porque</a:t>
            </a:r>
            <a:r>
              <a:rPr sz="1600" b="1" u="none" spc="4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se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respetan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los 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procedimientos.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  <a:p>
            <a:pPr marL="511175" indent="-182880">
              <a:lnSpc>
                <a:spcPct val="100000"/>
              </a:lnSpc>
              <a:spcBef>
                <a:spcPts val="1260"/>
              </a:spcBef>
              <a:buFont typeface="Wingdings"/>
              <a:buChar char=""/>
              <a:tabLst>
                <a:tab pos="511809" algn="l"/>
              </a:tabLst>
            </a:pP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El sitio de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trabajo</a:t>
            </a:r>
            <a:r>
              <a:rPr sz="1600" b="1" u="none" spc="3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5" dirty="0">
                <a:solidFill>
                  <a:schemeClr val="bg1"/>
                </a:solidFill>
                <a:latin typeface="Calibri"/>
                <a:cs typeface="Calibri"/>
              </a:rPr>
              <a:t>será</a:t>
            </a:r>
            <a:r>
              <a:rPr sz="1600" b="1" u="none" spc="1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5" dirty="0">
                <a:solidFill>
                  <a:schemeClr val="bg1"/>
                </a:solidFill>
                <a:latin typeface="Calibri"/>
                <a:cs typeface="Calibri"/>
              </a:rPr>
              <a:t>un</a:t>
            </a:r>
            <a:r>
              <a:rPr sz="1600" b="1" u="none" spc="5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lugar</a:t>
            </a:r>
            <a:r>
              <a:rPr sz="1600" b="1" u="none" spc="40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realmente</a:t>
            </a:r>
            <a:r>
              <a:rPr sz="1600" b="1" u="none" dirty="0">
                <a:solidFill>
                  <a:schemeClr val="bg1"/>
                </a:solidFill>
                <a:latin typeface="Calibri"/>
                <a:cs typeface="Calibri"/>
              </a:rPr>
              <a:t> </a:t>
            </a:r>
            <a:r>
              <a:rPr sz="1600" b="1" u="none" spc="-10" dirty="0">
                <a:solidFill>
                  <a:schemeClr val="bg1"/>
                </a:solidFill>
                <a:latin typeface="Calibri"/>
                <a:cs typeface="Calibri"/>
              </a:rPr>
              <a:t>atractivo.</a:t>
            </a:r>
            <a:endParaRPr sz="1600" dirty="0">
              <a:solidFill>
                <a:schemeClr val="bg1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051685" y="1869186"/>
            <a:ext cx="8086725" cy="3378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4000" spc="-425" dirty="0">
                <a:solidFill>
                  <a:srgbClr val="C00000"/>
                </a:solidFill>
                <a:latin typeface="Trebuchet MS"/>
                <a:cs typeface="Trebuchet MS"/>
              </a:rPr>
              <a:t>Una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160" dirty="0">
                <a:solidFill>
                  <a:srgbClr val="C00000"/>
                </a:solidFill>
                <a:latin typeface="Trebuchet MS"/>
                <a:cs typeface="Trebuchet MS"/>
              </a:rPr>
              <a:t>org</a:t>
            </a:r>
            <a:r>
              <a:rPr sz="4000" spc="-170" dirty="0">
                <a:solidFill>
                  <a:srgbClr val="C00000"/>
                </a:solidFill>
                <a:latin typeface="Trebuchet MS"/>
                <a:cs typeface="Trebuchet MS"/>
              </a:rPr>
              <a:t>a</a:t>
            </a:r>
            <a:r>
              <a:rPr sz="4000" spc="-245" dirty="0">
                <a:solidFill>
                  <a:srgbClr val="C00000"/>
                </a:solidFill>
                <a:latin typeface="Trebuchet MS"/>
                <a:cs typeface="Trebuchet MS"/>
              </a:rPr>
              <a:t>nización</a:t>
            </a:r>
            <a:r>
              <a:rPr sz="4000" spc="-25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00" dirty="0">
                <a:solidFill>
                  <a:srgbClr val="C00000"/>
                </a:solidFill>
                <a:latin typeface="Trebuchet MS"/>
                <a:cs typeface="Trebuchet MS"/>
              </a:rPr>
              <a:t>co</a:t>
            </a:r>
            <a:r>
              <a:rPr sz="4000" spc="-315" dirty="0">
                <a:solidFill>
                  <a:srgbClr val="C00000"/>
                </a:solidFill>
                <a:latin typeface="Trebuchet MS"/>
                <a:cs typeface="Trebuchet MS"/>
              </a:rPr>
              <a:t>n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15" dirty="0">
                <a:solidFill>
                  <a:srgbClr val="C00000"/>
                </a:solidFill>
                <a:latin typeface="Trebuchet MS"/>
                <a:cs typeface="Trebuchet MS"/>
              </a:rPr>
              <a:t>suficiente</a:t>
            </a:r>
            <a:r>
              <a:rPr sz="4000" spc="-285" dirty="0">
                <a:solidFill>
                  <a:srgbClr val="C00000"/>
                </a:solidFill>
                <a:latin typeface="Trebuchet MS"/>
                <a:cs typeface="Trebuchet MS"/>
              </a:rPr>
              <a:t>s</a:t>
            </a:r>
            <a:r>
              <a:rPr sz="4000" spc="-21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265" dirty="0">
                <a:solidFill>
                  <a:srgbClr val="C00000"/>
                </a:solidFill>
                <a:latin typeface="Trebuchet MS"/>
                <a:cs typeface="Trebuchet MS"/>
              </a:rPr>
              <a:t>ecursos  </a:t>
            </a:r>
            <a:r>
              <a:rPr sz="4000" spc="-300" dirty="0">
                <a:solidFill>
                  <a:srgbClr val="C00000"/>
                </a:solidFill>
                <a:latin typeface="Trebuchet MS"/>
                <a:cs typeface="Trebuchet MS"/>
              </a:rPr>
              <a:t>per</a:t>
            </a:r>
            <a:r>
              <a:rPr sz="4000" spc="-235" dirty="0">
                <a:solidFill>
                  <a:srgbClr val="C00000"/>
                </a:solidFill>
                <a:latin typeface="Trebuchet MS"/>
                <a:cs typeface="Trebuchet MS"/>
              </a:rPr>
              <a:t>o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45" dirty="0">
                <a:solidFill>
                  <a:srgbClr val="C00000"/>
                </a:solidFill>
                <a:latin typeface="Trebuchet MS"/>
                <a:cs typeface="Trebuchet MS"/>
              </a:rPr>
              <a:t>mal</a:t>
            </a:r>
            <a:r>
              <a:rPr sz="4000" spc="-24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50" dirty="0">
                <a:solidFill>
                  <a:srgbClr val="C00000"/>
                </a:solidFill>
                <a:latin typeface="Trebuchet MS"/>
                <a:cs typeface="Trebuchet MS"/>
              </a:rPr>
              <a:t>utilizados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no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40" dirty="0">
                <a:solidFill>
                  <a:srgbClr val="C00000"/>
                </a:solidFill>
                <a:latin typeface="Trebuchet MS"/>
                <a:cs typeface="Trebuchet MS"/>
              </a:rPr>
              <a:t>es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45" dirty="0">
                <a:solidFill>
                  <a:srgbClr val="C00000"/>
                </a:solidFill>
                <a:latin typeface="Trebuchet MS"/>
                <a:cs typeface="Trebuchet MS"/>
              </a:rPr>
              <a:t>p</a:t>
            </a:r>
            <a:r>
              <a:rPr sz="4000" spc="-265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300" dirty="0">
                <a:solidFill>
                  <a:srgbClr val="C00000"/>
                </a:solidFill>
                <a:latin typeface="Trebuchet MS"/>
                <a:cs typeface="Trebuchet MS"/>
              </a:rPr>
              <a:t>oductiva.</a:t>
            </a:r>
            <a:endParaRPr sz="4000">
              <a:latin typeface="Trebuchet MS"/>
              <a:cs typeface="Trebuchet MS"/>
            </a:endParaRPr>
          </a:p>
          <a:p>
            <a:pPr marL="120650" marR="107314" indent="-2540" algn="ctr">
              <a:lnSpc>
                <a:spcPct val="100000"/>
              </a:lnSpc>
              <a:spcBef>
                <a:spcPts val="2400"/>
              </a:spcBef>
            </a:pP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Pe</a:t>
            </a:r>
            <a:r>
              <a:rPr sz="4000" spc="-250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235" dirty="0">
                <a:solidFill>
                  <a:srgbClr val="C00000"/>
                </a:solidFill>
                <a:latin typeface="Trebuchet MS"/>
                <a:cs typeface="Trebuchet MS"/>
              </a:rPr>
              <a:t>o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15" dirty="0">
                <a:solidFill>
                  <a:srgbClr val="C00000"/>
                </a:solidFill>
                <a:latin typeface="Trebuchet MS"/>
                <a:cs typeface="Trebuchet MS"/>
              </a:rPr>
              <a:t>una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20" dirty="0">
                <a:solidFill>
                  <a:srgbClr val="C00000"/>
                </a:solidFill>
                <a:latin typeface="Trebuchet MS"/>
                <a:cs typeface="Trebuchet MS"/>
              </a:rPr>
              <a:t>o</a:t>
            </a:r>
            <a:r>
              <a:rPr sz="4000" spc="-155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175" dirty="0">
                <a:solidFill>
                  <a:srgbClr val="C00000"/>
                </a:solidFill>
                <a:latin typeface="Trebuchet MS"/>
                <a:cs typeface="Trebuchet MS"/>
              </a:rPr>
              <a:t>gan</a:t>
            </a:r>
            <a:r>
              <a:rPr sz="4000" spc="-85" dirty="0">
                <a:solidFill>
                  <a:srgbClr val="C00000"/>
                </a:solidFill>
                <a:latin typeface="Trebuchet MS"/>
                <a:cs typeface="Trebuchet MS"/>
              </a:rPr>
              <a:t>i</a:t>
            </a:r>
            <a:r>
              <a:rPr sz="4000" spc="-275" dirty="0">
                <a:solidFill>
                  <a:srgbClr val="C00000"/>
                </a:solidFill>
                <a:latin typeface="Trebuchet MS"/>
                <a:cs typeface="Trebuchet MS"/>
              </a:rPr>
              <a:t>zación</a:t>
            </a:r>
            <a:r>
              <a:rPr sz="4000" spc="-26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00" dirty="0">
                <a:solidFill>
                  <a:srgbClr val="C00000"/>
                </a:solidFill>
                <a:latin typeface="Trebuchet MS"/>
                <a:cs typeface="Trebuchet MS"/>
              </a:rPr>
              <a:t>co</a:t>
            </a:r>
            <a:r>
              <a:rPr sz="4000" spc="-315" dirty="0">
                <a:solidFill>
                  <a:srgbClr val="C00000"/>
                </a:solidFill>
                <a:latin typeface="Trebuchet MS"/>
                <a:cs typeface="Trebuchet MS"/>
              </a:rPr>
              <a:t>n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265" dirty="0">
                <a:solidFill>
                  <a:srgbClr val="C00000"/>
                </a:solidFill>
                <a:latin typeface="Trebuchet MS"/>
                <a:cs typeface="Trebuchet MS"/>
              </a:rPr>
              <a:t>ecursos  </a:t>
            </a:r>
            <a:r>
              <a:rPr sz="4000" spc="-215" dirty="0">
                <a:solidFill>
                  <a:srgbClr val="C00000"/>
                </a:solidFill>
                <a:latin typeface="Trebuchet MS"/>
                <a:cs typeface="Trebuchet MS"/>
              </a:rPr>
              <a:t>lim</a:t>
            </a:r>
            <a:r>
              <a:rPr sz="4000" spc="-120" dirty="0">
                <a:solidFill>
                  <a:srgbClr val="C00000"/>
                </a:solidFill>
                <a:latin typeface="Trebuchet MS"/>
                <a:cs typeface="Trebuchet MS"/>
              </a:rPr>
              <a:t>i</a:t>
            </a:r>
            <a:r>
              <a:rPr sz="4000" spc="-300" dirty="0">
                <a:solidFill>
                  <a:srgbClr val="C00000"/>
                </a:solidFill>
                <a:latin typeface="Trebuchet MS"/>
                <a:cs typeface="Trebuchet MS"/>
              </a:rPr>
              <a:t>tados</a:t>
            </a:r>
            <a:r>
              <a:rPr sz="4000" spc="-24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90" dirty="0">
                <a:solidFill>
                  <a:srgbClr val="C00000"/>
                </a:solidFill>
                <a:latin typeface="Trebuchet MS"/>
                <a:cs typeface="Trebuchet MS"/>
              </a:rPr>
              <a:t>pue</a:t>
            </a:r>
            <a:r>
              <a:rPr sz="4000" spc="-310" dirty="0">
                <a:solidFill>
                  <a:srgbClr val="C00000"/>
                </a:solidFill>
                <a:latin typeface="Trebuchet MS"/>
                <a:cs typeface="Trebuchet MS"/>
              </a:rPr>
              <a:t>d</a:t>
            </a:r>
            <a:r>
              <a:rPr sz="4000" spc="-395" dirty="0">
                <a:solidFill>
                  <a:srgbClr val="C00000"/>
                </a:solidFill>
                <a:latin typeface="Trebuchet MS"/>
                <a:cs typeface="Trebuchet MS"/>
              </a:rPr>
              <a:t>e</a:t>
            </a:r>
            <a:r>
              <a:rPr sz="4000" spc="-2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45" dirty="0">
                <a:solidFill>
                  <a:srgbClr val="C00000"/>
                </a:solidFill>
                <a:latin typeface="Trebuchet MS"/>
                <a:cs typeface="Trebuchet MS"/>
              </a:rPr>
              <a:t>alcanzar 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r</a:t>
            </a:r>
            <a:r>
              <a:rPr sz="4000" spc="-265" dirty="0">
                <a:solidFill>
                  <a:srgbClr val="C00000"/>
                </a:solidFill>
                <a:latin typeface="Trebuchet MS"/>
                <a:cs typeface="Trebuchet MS"/>
              </a:rPr>
              <a:t>esultados  </a:t>
            </a:r>
            <a:r>
              <a:rPr sz="4000" spc="-295" dirty="0">
                <a:solidFill>
                  <a:srgbClr val="C00000"/>
                </a:solidFill>
                <a:latin typeface="Trebuchet MS"/>
                <a:cs typeface="Trebuchet MS"/>
              </a:rPr>
              <a:t>exitosos</a:t>
            </a:r>
            <a:r>
              <a:rPr sz="4000" spc="-220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15" dirty="0">
                <a:solidFill>
                  <a:srgbClr val="C00000"/>
                </a:solidFill>
                <a:latin typeface="Trebuchet MS"/>
                <a:cs typeface="Trebuchet MS"/>
              </a:rPr>
              <a:t>en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70" dirty="0">
                <a:solidFill>
                  <a:srgbClr val="C00000"/>
                </a:solidFill>
                <a:latin typeface="Trebuchet MS"/>
                <a:cs typeface="Trebuchet MS"/>
              </a:rPr>
              <a:t>manos</a:t>
            </a:r>
            <a:r>
              <a:rPr sz="4000" spc="-229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335" dirty="0">
                <a:solidFill>
                  <a:srgbClr val="C00000"/>
                </a:solidFill>
                <a:latin typeface="Trebuchet MS"/>
                <a:cs typeface="Trebuchet MS"/>
              </a:rPr>
              <a:t>de</a:t>
            </a:r>
            <a:r>
              <a:rPr sz="4000" spc="-22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54" dirty="0">
                <a:solidFill>
                  <a:srgbClr val="C00000"/>
                </a:solidFill>
                <a:latin typeface="Trebuchet MS"/>
                <a:cs typeface="Trebuchet MS"/>
              </a:rPr>
              <a:t>personas</a:t>
            </a:r>
            <a:r>
              <a:rPr sz="4000" spc="-215" dirty="0">
                <a:solidFill>
                  <a:srgbClr val="C00000"/>
                </a:solidFill>
                <a:latin typeface="Trebuchet MS"/>
                <a:cs typeface="Trebuchet MS"/>
              </a:rPr>
              <a:t> </a:t>
            </a:r>
            <a:r>
              <a:rPr sz="4000" spc="-295" dirty="0">
                <a:solidFill>
                  <a:srgbClr val="C00000"/>
                </a:solidFill>
                <a:latin typeface="Trebuchet MS"/>
                <a:cs typeface="Trebuchet MS"/>
              </a:rPr>
              <a:t>creativas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663447" y="1873269"/>
            <a:ext cx="3459479" cy="4130618"/>
          </a:xfrm>
          <a:prstGeom prst="rect">
            <a:avLst/>
          </a:prstGeom>
        </p:spPr>
        <p:txBody>
          <a:bodyPr vert="horz" wrap="square" lIns="0" tIns="7239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lang="es-ES" sz="5400" b="1" spc="-830" dirty="0">
                <a:latin typeface="Cambria"/>
                <a:cs typeface="Cambria"/>
              </a:rPr>
              <a:t>SI   ESTÁS</a:t>
            </a:r>
          </a:p>
          <a:p>
            <a:pPr algn="ctr">
              <a:lnSpc>
                <a:spcPct val="100000"/>
              </a:lnSpc>
              <a:spcBef>
                <a:spcPts val="530"/>
              </a:spcBef>
            </a:pPr>
            <a:r>
              <a:rPr lang="es-ES" sz="5400" b="1" spc="-830" dirty="0">
                <a:latin typeface="Cambria"/>
                <a:cs typeface="Cambria"/>
              </a:rPr>
              <a:t>ESPERANDO </a:t>
            </a:r>
            <a:r>
              <a:rPr sz="5400" b="1" spc="-830" dirty="0">
                <a:latin typeface="Cambria"/>
                <a:cs typeface="Cambria"/>
              </a:rPr>
              <a:t>EL</a:t>
            </a:r>
            <a:r>
              <a:rPr sz="5400" b="1" spc="150" dirty="0">
                <a:latin typeface="Cambria"/>
                <a:cs typeface="Cambria"/>
              </a:rPr>
              <a:t> </a:t>
            </a:r>
            <a:r>
              <a:rPr sz="5400" b="1" spc="-1240" dirty="0">
                <a:latin typeface="Cambria"/>
                <a:cs typeface="Cambria"/>
              </a:rPr>
              <a:t>M</a:t>
            </a:r>
            <a:r>
              <a:rPr sz="5400" b="1" spc="-1010" dirty="0">
                <a:latin typeface="Cambria"/>
                <a:cs typeface="Cambria"/>
              </a:rPr>
              <a:t>O</a:t>
            </a:r>
            <a:r>
              <a:rPr sz="5400" b="1" spc="-1055" dirty="0">
                <a:latin typeface="Cambria"/>
                <a:cs typeface="Cambria"/>
              </a:rPr>
              <a:t>MENTO</a:t>
            </a:r>
            <a:endParaRPr sz="5400" dirty="0">
              <a:latin typeface="Cambria"/>
              <a:cs typeface="Cambria"/>
            </a:endParaRPr>
          </a:p>
          <a:p>
            <a:pPr algn="ctr">
              <a:lnSpc>
                <a:spcPts val="6205"/>
              </a:lnSpc>
              <a:spcBef>
                <a:spcPts val="35"/>
              </a:spcBef>
            </a:pPr>
            <a:r>
              <a:rPr sz="4400" b="1" dirty="0">
                <a:latin typeface="Calibri"/>
                <a:cs typeface="Calibri"/>
              </a:rPr>
              <a:t>*</a:t>
            </a:r>
            <a:r>
              <a:rPr sz="4400" b="1" spc="-40" dirty="0">
                <a:latin typeface="Calibri"/>
                <a:cs typeface="Calibri"/>
              </a:rPr>
              <a:t> </a:t>
            </a:r>
            <a:r>
              <a:rPr sz="5400" spc="5" dirty="0">
                <a:latin typeface="Impact"/>
                <a:cs typeface="Impact"/>
              </a:rPr>
              <a:t>PERFECTO</a:t>
            </a:r>
            <a:r>
              <a:rPr sz="5400" spc="-85" dirty="0">
                <a:latin typeface="Impact"/>
                <a:cs typeface="Impact"/>
              </a:rPr>
              <a:t> </a:t>
            </a:r>
            <a:r>
              <a:rPr sz="4400" b="1" dirty="0">
                <a:latin typeface="Calibri"/>
                <a:cs typeface="Calibri"/>
              </a:rPr>
              <a:t>*</a:t>
            </a:r>
            <a:endParaRPr sz="4400" dirty="0">
              <a:latin typeface="Calibri"/>
              <a:cs typeface="Calibri"/>
            </a:endParaRPr>
          </a:p>
          <a:p>
            <a:pPr algn="ctr">
              <a:lnSpc>
                <a:spcPts val="5485"/>
              </a:lnSpc>
            </a:pPr>
            <a:r>
              <a:rPr sz="4800" b="1" i="1" spc="-969" dirty="0">
                <a:latin typeface="Trebuchet MS"/>
                <a:cs typeface="Trebuchet MS"/>
              </a:rPr>
              <a:t>es</a:t>
            </a:r>
            <a:endParaRPr sz="4800" dirty="0">
              <a:latin typeface="Trebuchet MS"/>
              <a:cs typeface="Trebuchet MS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829055" y="5753100"/>
            <a:ext cx="3129280" cy="864235"/>
            <a:chOff x="829055" y="5753100"/>
            <a:chExt cx="3129280" cy="864235"/>
          </a:xfrm>
        </p:grpSpPr>
        <p:sp>
          <p:nvSpPr>
            <p:cNvPr id="5" name="object 5"/>
            <p:cNvSpPr/>
            <p:nvPr/>
          </p:nvSpPr>
          <p:spPr>
            <a:xfrm>
              <a:off x="838962" y="5763005"/>
              <a:ext cx="3108960" cy="844550"/>
            </a:xfrm>
            <a:custGeom>
              <a:avLst/>
              <a:gdLst/>
              <a:ahLst/>
              <a:cxnLst/>
              <a:rect l="l" t="t" r="r" b="b"/>
              <a:pathLst>
                <a:path w="3108960" h="844550">
                  <a:moveTo>
                    <a:pt x="3108960" y="0"/>
                  </a:moveTo>
                  <a:lnTo>
                    <a:pt x="2040255" y="0"/>
                  </a:lnTo>
                  <a:lnTo>
                    <a:pt x="2002459" y="2768"/>
                  </a:lnTo>
                  <a:lnTo>
                    <a:pt x="1971573" y="10312"/>
                  </a:lnTo>
                  <a:lnTo>
                    <a:pt x="1950732" y="21488"/>
                  </a:lnTo>
                  <a:lnTo>
                    <a:pt x="1943100" y="35179"/>
                  </a:lnTo>
                  <a:lnTo>
                    <a:pt x="1943100" y="140716"/>
                  </a:lnTo>
                  <a:lnTo>
                    <a:pt x="1165860" y="140716"/>
                  </a:lnTo>
                  <a:lnTo>
                    <a:pt x="1165860" y="35179"/>
                  </a:lnTo>
                  <a:lnTo>
                    <a:pt x="1158214" y="21488"/>
                  </a:lnTo>
                  <a:lnTo>
                    <a:pt x="1137373" y="10312"/>
                  </a:lnTo>
                  <a:lnTo>
                    <a:pt x="1106487" y="2768"/>
                  </a:lnTo>
                  <a:lnTo>
                    <a:pt x="1068705" y="0"/>
                  </a:lnTo>
                  <a:lnTo>
                    <a:pt x="0" y="0"/>
                  </a:lnTo>
                  <a:lnTo>
                    <a:pt x="388620" y="351790"/>
                  </a:lnTo>
                  <a:lnTo>
                    <a:pt x="0" y="703580"/>
                  </a:lnTo>
                  <a:lnTo>
                    <a:pt x="777240" y="703580"/>
                  </a:lnTo>
                  <a:lnTo>
                    <a:pt x="777240" y="809117"/>
                  </a:lnTo>
                  <a:lnTo>
                    <a:pt x="784872" y="822820"/>
                  </a:lnTo>
                  <a:lnTo>
                    <a:pt x="805713" y="833996"/>
                  </a:lnTo>
                  <a:lnTo>
                    <a:pt x="836599" y="841540"/>
                  </a:lnTo>
                  <a:lnTo>
                    <a:pt x="874395" y="844296"/>
                  </a:lnTo>
                  <a:lnTo>
                    <a:pt x="2234565" y="844296"/>
                  </a:lnTo>
                  <a:lnTo>
                    <a:pt x="2272347" y="841540"/>
                  </a:lnTo>
                  <a:lnTo>
                    <a:pt x="2303234" y="833996"/>
                  </a:lnTo>
                  <a:lnTo>
                    <a:pt x="2324074" y="822820"/>
                  </a:lnTo>
                  <a:lnTo>
                    <a:pt x="2331720" y="809117"/>
                  </a:lnTo>
                  <a:lnTo>
                    <a:pt x="2331720" y="703580"/>
                  </a:lnTo>
                  <a:lnTo>
                    <a:pt x="3108960" y="703580"/>
                  </a:lnTo>
                  <a:lnTo>
                    <a:pt x="2720340" y="351790"/>
                  </a:lnTo>
                  <a:lnTo>
                    <a:pt x="310896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38961" y="5763005"/>
              <a:ext cx="3108960" cy="844550"/>
            </a:xfrm>
            <a:custGeom>
              <a:avLst/>
              <a:gdLst/>
              <a:ahLst/>
              <a:cxnLst/>
              <a:rect l="l" t="t" r="r" b="b"/>
              <a:pathLst>
                <a:path w="3108960" h="844550">
                  <a:moveTo>
                    <a:pt x="0" y="0"/>
                  </a:moveTo>
                  <a:lnTo>
                    <a:pt x="1068705" y="0"/>
                  </a:lnTo>
                  <a:lnTo>
                    <a:pt x="1106495" y="2764"/>
                  </a:lnTo>
                  <a:lnTo>
                    <a:pt x="1137380" y="10302"/>
                  </a:lnTo>
                  <a:lnTo>
                    <a:pt x="1158216" y="21484"/>
                  </a:lnTo>
                  <a:lnTo>
                    <a:pt x="1165860" y="35179"/>
                  </a:lnTo>
                  <a:lnTo>
                    <a:pt x="1158216" y="48873"/>
                  </a:lnTo>
                  <a:lnTo>
                    <a:pt x="1137380" y="60055"/>
                  </a:lnTo>
                  <a:lnTo>
                    <a:pt x="1106495" y="67593"/>
                  </a:lnTo>
                  <a:lnTo>
                    <a:pt x="1068705" y="70358"/>
                  </a:lnTo>
                  <a:lnTo>
                    <a:pt x="874394" y="70358"/>
                  </a:lnTo>
                  <a:lnTo>
                    <a:pt x="836604" y="73122"/>
                  </a:lnTo>
                  <a:lnTo>
                    <a:pt x="805719" y="80660"/>
                  </a:lnTo>
                  <a:lnTo>
                    <a:pt x="784883" y="91842"/>
                  </a:lnTo>
                  <a:lnTo>
                    <a:pt x="777240" y="105537"/>
                  </a:lnTo>
                  <a:lnTo>
                    <a:pt x="784883" y="119231"/>
                  </a:lnTo>
                  <a:lnTo>
                    <a:pt x="805719" y="130413"/>
                  </a:lnTo>
                  <a:lnTo>
                    <a:pt x="836604" y="137951"/>
                  </a:lnTo>
                  <a:lnTo>
                    <a:pt x="874394" y="140716"/>
                  </a:lnTo>
                  <a:lnTo>
                    <a:pt x="2234565" y="140716"/>
                  </a:lnTo>
                  <a:lnTo>
                    <a:pt x="2272355" y="137951"/>
                  </a:lnTo>
                  <a:lnTo>
                    <a:pt x="2303240" y="130413"/>
                  </a:lnTo>
                  <a:lnTo>
                    <a:pt x="2324076" y="119231"/>
                  </a:lnTo>
                  <a:lnTo>
                    <a:pt x="2331720" y="105537"/>
                  </a:lnTo>
                  <a:lnTo>
                    <a:pt x="2324076" y="91842"/>
                  </a:lnTo>
                  <a:lnTo>
                    <a:pt x="2303240" y="80660"/>
                  </a:lnTo>
                  <a:lnTo>
                    <a:pt x="2272355" y="73122"/>
                  </a:lnTo>
                  <a:lnTo>
                    <a:pt x="2234565" y="70358"/>
                  </a:lnTo>
                  <a:lnTo>
                    <a:pt x="2040255" y="70358"/>
                  </a:lnTo>
                  <a:lnTo>
                    <a:pt x="2002464" y="67593"/>
                  </a:lnTo>
                  <a:lnTo>
                    <a:pt x="1971579" y="60055"/>
                  </a:lnTo>
                  <a:lnTo>
                    <a:pt x="1950743" y="48873"/>
                  </a:lnTo>
                  <a:lnTo>
                    <a:pt x="1943100" y="35179"/>
                  </a:lnTo>
                  <a:lnTo>
                    <a:pt x="1950743" y="21484"/>
                  </a:lnTo>
                  <a:lnTo>
                    <a:pt x="1971579" y="10302"/>
                  </a:lnTo>
                  <a:lnTo>
                    <a:pt x="2002464" y="2764"/>
                  </a:lnTo>
                  <a:lnTo>
                    <a:pt x="2040255" y="0"/>
                  </a:lnTo>
                  <a:lnTo>
                    <a:pt x="3108960" y="0"/>
                  </a:lnTo>
                  <a:lnTo>
                    <a:pt x="2720340" y="351790"/>
                  </a:lnTo>
                  <a:lnTo>
                    <a:pt x="3108960" y="703580"/>
                  </a:lnTo>
                  <a:lnTo>
                    <a:pt x="2331720" y="703580"/>
                  </a:lnTo>
                  <a:lnTo>
                    <a:pt x="2331720" y="809117"/>
                  </a:lnTo>
                  <a:lnTo>
                    <a:pt x="2324076" y="822811"/>
                  </a:lnTo>
                  <a:lnTo>
                    <a:pt x="2303240" y="833993"/>
                  </a:lnTo>
                  <a:lnTo>
                    <a:pt x="2272355" y="841531"/>
                  </a:lnTo>
                  <a:lnTo>
                    <a:pt x="2234565" y="844296"/>
                  </a:lnTo>
                  <a:lnTo>
                    <a:pt x="874394" y="844296"/>
                  </a:lnTo>
                  <a:lnTo>
                    <a:pt x="836604" y="841531"/>
                  </a:lnTo>
                  <a:lnTo>
                    <a:pt x="805719" y="833993"/>
                  </a:lnTo>
                  <a:lnTo>
                    <a:pt x="784883" y="822811"/>
                  </a:lnTo>
                  <a:lnTo>
                    <a:pt x="777240" y="809117"/>
                  </a:lnTo>
                  <a:lnTo>
                    <a:pt x="777240" y="703580"/>
                  </a:lnTo>
                  <a:lnTo>
                    <a:pt x="0" y="703580"/>
                  </a:lnTo>
                  <a:lnTo>
                    <a:pt x="388619" y="351790"/>
                  </a:lnTo>
                  <a:lnTo>
                    <a:pt x="0" y="0"/>
                  </a:lnTo>
                  <a:close/>
                </a:path>
                <a:path w="3108960" h="844550">
                  <a:moveTo>
                    <a:pt x="1165860" y="35179"/>
                  </a:moveTo>
                  <a:lnTo>
                    <a:pt x="1165860" y="140716"/>
                  </a:lnTo>
                </a:path>
                <a:path w="3108960" h="844550">
                  <a:moveTo>
                    <a:pt x="1943100" y="140716"/>
                  </a:moveTo>
                  <a:lnTo>
                    <a:pt x="1943100" y="35179"/>
                  </a:lnTo>
                </a:path>
                <a:path w="3108960" h="844550">
                  <a:moveTo>
                    <a:pt x="777240" y="703580"/>
                  </a:moveTo>
                  <a:lnTo>
                    <a:pt x="777240" y="105537"/>
                  </a:lnTo>
                </a:path>
                <a:path w="3108960" h="844550">
                  <a:moveTo>
                    <a:pt x="2331720" y="105537"/>
                  </a:moveTo>
                  <a:lnTo>
                    <a:pt x="2331720" y="703580"/>
                  </a:lnTo>
                </a:path>
              </a:pathLst>
            </a:custGeom>
            <a:ln w="1981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833117" y="6007404"/>
            <a:ext cx="112014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1" spc="-5" dirty="0">
                <a:solidFill>
                  <a:srgbClr val="FFFFFF"/>
                </a:solidFill>
                <a:latin typeface="Calibri"/>
                <a:cs typeface="Calibri"/>
              </a:rPr>
              <a:t>AHORA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16939" y="1807210"/>
            <a:ext cx="149860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spc="-5" dirty="0">
                <a:latin typeface="Arial MT"/>
                <a:cs typeface="Arial MT"/>
              </a:rPr>
              <a:t>•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089654" cy="1504950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82041" y="58877"/>
            <a:ext cx="3305810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0" dirty="0">
                <a:solidFill>
                  <a:srgbClr val="006FC0"/>
                </a:solidFill>
                <a:latin typeface="Impact"/>
                <a:cs typeface="Impact"/>
              </a:rPr>
              <a:t>MI</a:t>
            </a:r>
            <a:r>
              <a:rPr sz="6000" b="0" spc="-85" dirty="0">
                <a:solidFill>
                  <a:srgbClr val="006FC0"/>
                </a:solidFill>
                <a:latin typeface="Impact"/>
                <a:cs typeface="Impact"/>
              </a:rPr>
              <a:t> </a:t>
            </a:r>
            <a:r>
              <a:rPr sz="6000" b="0" spc="-5" dirty="0">
                <a:solidFill>
                  <a:srgbClr val="006FC0"/>
                </a:solidFill>
                <a:latin typeface="Impact"/>
                <a:cs typeface="Impact"/>
              </a:rPr>
              <a:t>OFICINA</a:t>
            </a:r>
            <a:endParaRPr sz="6000">
              <a:latin typeface="Impact"/>
              <a:cs typeface="Impact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0" y="1159763"/>
            <a:ext cx="4155440" cy="5698490"/>
            <a:chOff x="0" y="1159763"/>
            <a:chExt cx="4155440" cy="569849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1159763"/>
              <a:ext cx="4149090" cy="1834133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2429255"/>
              <a:ext cx="3984498" cy="133883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3163824"/>
              <a:ext cx="1114806" cy="111937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79119" y="3163824"/>
              <a:ext cx="1471422" cy="111937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16380" y="3163824"/>
              <a:ext cx="2490977" cy="111937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0" y="3799331"/>
              <a:ext cx="1133094" cy="111937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66572" y="3799331"/>
              <a:ext cx="3240786" cy="111937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0" y="4434840"/>
              <a:ext cx="2614422" cy="1119378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311907" y="4434840"/>
              <a:ext cx="1695449" cy="1119378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0" y="4968240"/>
              <a:ext cx="4059174" cy="1338834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0" y="5678420"/>
              <a:ext cx="4155186" cy="1179578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282041" y="998346"/>
            <a:ext cx="3390265" cy="5843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765"/>
              </a:lnSpc>
              <a:spcBef>
                <a:spcPts val="100"/>
              </a:spcBef>
            </a:pPr>
            <a:r>
              <a:rPr sz="3600" dirty="0">
                <a:solidFill>
                  <a:srgbClr val="FFFF00"/>
                </a:solidFill>
                <a:latin typeface="Impact"/>
                <a:cs typeface="Impact"/>
              </a:rPr>
              <a:t>NO</a:t>
            </a:r>
            <a:r>
              <a:rPr sz="3600" spc="-30" dirty="0">
                <a:solidFill>
                  <a:srgbClr val="FFFF00"/>
                </a:solidFill>
                <a:latin typeface="Impact"/>
                <a:cs typeface="Impact"/>
              </a:rPr>
              <a:t> </a:t>
            </a:r>
            <a:r>
              <a:rPr sz="3600" spc="-40" dirty="0">
                <a:solidFill>
                  <a:srgbClr val="FFFF00"/>
                </a:solidFill>
                <a:latin typeface="Impact"/>
                <a:cs typeface="Impact"/>
              </a:rPr>
              <a:t>ESTÁ</a:t>
            </a:r>
            <a:r>
              <a:rPr sz="3600" spc="-25" dirty="0">
                <a:solidFill>
                  <a:srgbClr val="FFFF00"/>
                </a:solidFill>
                <a:latin typeface="Impact"/>
                <a:cs typeface="Impact"/>
              </a:rPr>
              <a:t> </a:t>
            </a:r>
            <a:r>
              <a:rPr sz="3600" dirty="0">
                <a:solidFill>
                  <a:srgbClr val="FFFF00"/>
                </a:solidFill>
                <a:latin typeface="Impact"/>
                <a:cs typeface="Impact"/>
              </a:rPr>
              <a:t>HECHA</a:t>
            </a:r>
            <a:r>
              <a:rPr sz="3600" spc="-25" dirty="0">
                <a:solidFill>
                  <a:srgbClr val="FFFF00"/>
                </a:solidFill>
                <a:latin typeface="Impact"/>
                <a:cs typeface="Impact"/>
              </a:rPr>
              <a:t> </a:t>
            </a:r>
            <a:r>
              <a:rPr sz="3600" dirty="0">
                <a:solidFill>
                  <a:srgbClr val="FFFF00"/>
                </a:solidFill>
                <a:latin typeface="Impact"/>
                <a:cs typeface="Impact"/>
              </a:rPr>
              <a:t>UN</a:t>
            </a:r>
            <a:endParaRPr sz="3600">
              <a:latin typeface="Impact"/>
              <a:cs typeface="Impact"/>
            </a:endParaRPr>
          </a:p>
          <a:p>
            <a:pPr marL="12700">
              <a:lnSpc>
                <a:spcPts val="7365"/>
              </a:lnSpc>
            </a:pPr>
            <a:r>
              <a:rPr sz="6600" dirty="0">
                <a:solidFill>
                  <a:srgbClr val="FF0000"/>
                </a:solidFill>
                <a:latin typeface="Impact"/>
                <a:cs typeface="Impact"/>
              </a:rPr>
              <a:t>DESASTRE</a:t>
            </a:r>
            <a:endParaRPr sz="6600">
              <a:latin typeface="Impact"/>
              <a:cs typeface="Impact"/>
            </a:endParaRPr>
          </a:p>
          <a:p>
            <a:pPr marL="12700" marR="5080" algn="just">
              <a:lnSpc>
                <a:spcPct val="100099"/>
              </a:lnSpc>
              <a:spcBef>
                <a:spcPts val="1530"/>
              </a:spcBef>
            </a:pPr>
            <a:r>
              <a:rPr sz="4800" spc="-5" dirty="0">
                <a:solidFill>
                  <a:srgbClr val="B4C6E7"/>
                </a:solidFill>
                <a:latin typeface="Impact"/>
                <a:cs typeface="Impact"/>
              </a:rPr>
              <a:t>SIMPLEMENTE </a:t>
            </a:r>
            <a:r>
              <a:rPr sz="4800" spc="-835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000" spc="-5" dirty="0">
                <a:solidFill>
                  <a:srgbClr val="B4C6E7"/>
                </a:solidFill>
                <a:latin typeface="Impact"/>
                <a:cs typeface="Impact"/>
              </a:rPr>
              <a:t>ES UNA CARRERA </a:t>
            </a:r>
            <a:r>
              <a:rPr sz="4000" spc="-695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000" spc="-5" dirty="0">
                <a:solidFill>
                  <a:srgbClr val="B4C6E7"/>
                </a:solidFill>
                <a:latin typeface="Impact"/>
                <a:cs typeface="Impact"/>
              </a:rPr>
              <a:t>DE</a:t>
            </a:r>
            <a:r>
              <a:rPr sz="4000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000" spc="-25" dirty="0">
                <a:solidFill>
                  <a:srgbClr val="B4C6E7"/>
                </a:solidFill>
                <a:latin typeface="Impact"/>
                <a:cs typeface="Impact"/>
              </a:rPr>
              <a:t>OBSTÁCULOS </a:t>
            </a:r>
            <a:r>
              <a:rPr sz="4000" spc="-695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000" spc="-5" dirty="0">
                <a:solidFill>
                  <a:srgbClr val="B4C6E7"/>
                </a:solidFill>
                <a:latin typeface="Impact"/>
                <a:cs typeface="Impact"/>
              </a:rPr>
              <a:t>DISEÑADA</a:t>
            </a:r>
            <a:r>
              <a:rPr sz="4000" spc="660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000" spc="-25" dirty="0">
                <a:solidFill>
                  <a:srgbClr val="B4C6E7"/>
                </a:solidFill>
                <a:latin typeface="Impact"/>
                <a:cs typeface="Impact"/>
              </a:rPr>
              <a:t>PARA </a:t>
            </a:r>
            <a:r>
              <a:rPr sz="4000" spc="-695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4800" spc="90" dirty="0">
                <a:solidFill>
                  <a:srgbClr val="B4C6E7"/>
                </a:solidFill>
                <a:latin typeface="Impact"/>
                <a:cs typeface="Impact"/>
              </a:rPr>
              <a:t>MANTENERME </a:t>
            </a:r>
            <a:r>
              <a:rPr sz="4800" spc="-835" dirty="0">
                <a:solidFill>
                  <a:srgbClr val="B4C6E7"/>
                </a:solidFill>
                <a:latin typeface="Impact"/>
                <a:cs typeface="Impact"/>
              </a:rPr>
              <a:t> </a:t>
            </a:r>
            <a:r>
              <a:rPr sz="6000" spc="195" dirty="0">
                <a:solidFill>
                  <a:srgbClr val="FFC000"/>
                </a:solidFill>
                <a:latin typeface="Impact"/>
                <a:cs typeface="Impact"/>
              </a:rPr>
              <a:t>EN</a:t>
            </a:r>
            <a:r>
              <a:rPr sz="6000" spc="735" dirty="0">
                <a:solidFill>
                  <a:srgbClr val="FFC000"/>
                </a:solidFill>
                <a:latin typeface="Impact"/>
                <a:cs typeface="Impact"/>
              </a:rPr>
              <a:t> </a:t>
            </a:r>
            <a:r>
              <a:rPr sz="6000" spc="305" dirty="0">
                <a:solidFill>
                  <a:srgbClr val="FFC000"/>
                </a:solidFill>
                <a:latin typeface="Impact"/>
                <a:cs typeface="Impact"/>
              </a:rPr>
              <a:t>FORMA</a:t>
            </a:r>
            <a:endParaRPr sz="6000">
              <a:latin typeface="Impact"/>
              <a:cs typeface="Impac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53360" y="1295400"/>
            <a:ext cx="7435850" cy="24650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3200" spc="-595" dirty="0">
                <a:latin typeface="Bahnschrift"/>
                <a:cs typeface="Bahnschrift"/>
              </a:rPr>
              <a:t>S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dirty="0">
                <a:latin typeface="Bahnschrift"/>
                <a:cs typeface="Bahnschrift"/>
              </a:rPr>
              <a:t>n</a:t>
            </a:r>
            <a:r>
              <a:rPr sz="3200" spc="140" dirty="0">
                <a:latin typeface="Bahnschrift"/>
                <a:cs typeface="Bahnschrift"/>
              </a:rPr>
              <a:t> </a:t>
            </a:r>
            <a:r>
              <a:rPr sz="3200" spc="-455" dirty="0">
                <a:latin typeface="Bahnschrift"/>
                <a:cs typeface="Bahnschrift"/>
              </a:rPr>
              <a:t>nu</a:t>
            </a:r>
            <a:r>
              <a:rPr sz="3200" spc="-740" dirty="0">
                <a:latin typeface="Bahnschrift"/>
                <a:cs typeface="Bahnschrift"/>
              </a:rPr>
              <a:t>m</a:t>
            </a:r>
            <a:r>
              <a:rPr sz="3200" spc="-465" dirty="0">
                <a:latin typeface="Bahnschrift"/>
                <a:cs typeface="Bahnschrift"/>
              </a:rPr>
              <a:t>e</a:t>
            </a:r>
            <a:r>
              <a:rPr sz="3200" spc="-365" dirty="0">
                <a:latin typeface="Bahnschrift"/>
                <a:cs typeface="Bahnschrift"/>
              </a:rPr>
              <a:t>r</a:t>
            </a:r>
            <a:r>
              <a:rPr sz="3200" spc="-535" dirty="0">
                <a:latin typeface="Bahnschrift"/>
                <a:cs typeface="Bahnschrift"/>
              </a:rPr>
              <a:t>os</a:t>
            </a:r>
            <a:r>
              <a:rPr sz="3200" spc="-545" dirty="0">
                <a:latin typeface="Bahnschrift"/>
                <a:cs typeface="Bahnschrift"/>
              </a:rPr>
              <a:t>o</a:t>
            </a:r>
            <a:r>
              <a:rPr sz="3200" dirty="0">
                <a:latin typeface="Bahnschrift"/>
                <a:cs typeface="Bahnschrift"/>
              </a:rPr>
              <a:t>s</a:t>
            </a:r>
            <a:r>
              <a:rPr sz="3200" spc="95" dirty="0">
                <a:latin typeface="Bahnschrift"/>
                <a:cs typeface="Bahnschrift"/>
              </a:rPr>
              <a:t> </a:t>
            </a:r>
            <a:r>
              <a:rPr sz="3200" spc="-190" dirty="0">
                <a:latin typeface="Bahnschrift"/>
                <a:cs typeface="Bahnschrift"/>
              </a:rPr>
              <a:t>l</a:t>
            </a:r>
            <a:r>
              <a:rPr sz="3200" spc="-509" dirty="0">
                <a:latin typeface="Bahnschrift"/>
                <a:cs typeface="Bahnschrift"/>
              </a:rPr>
              <a:t>o</a:t>
            </a:r>
            <a:r>
              <a:rPr sz="3200" dirty="0">
                <a:latin typeface="Bahnschrift"/>
                <a:cs typeface="Bahnschrift"/>
              </a:rPr>
              <a:t>s</a:t>
            </a:r>
            <a:r>
              <a:rPr sz="3200" spc="60" dirty="0">
                <a:latin typeface="Bahnschrift"/>
                <a:cs typeface="Bahnschrift"/>
              </a:rPr>
              <a:t> </a:t>
            </a:r>
            <a:r>
              <a:rPr sz="3200" spc="-415" dirty="0">
                <a:latin typeface="Bahnschrift"/>
                <a:cs typeface="Bahnschrift"/>
              </a:rPr>
              <a:t>a</a:t>
            </a:r>
            <a:r>
              <a:rPr sz="3200" spc="-390" dirty="0">
                <a:latin typeface="Bahnschrift"/>
                <a:cs typeface="Bahnschrift"/>
              </a:rPr>
              <a:t>cc</a:t>
            </a:r>
            <a:r>
              <a:rPr sz="3200" spc="-165" dirty="0">
                <a:latin typeface="Bahnschrift"/>
                <a:cs typeface="Bahnschrift"/>
              </a:rPr>
              <a:t>i</a:t>
            </a:r>
            <a:r>
              <a:rPr sz="3200" spc="-440" dirty="0">
                <a:latin typeface="Bahnschrift"/>
                <a:cs typeface="Bahnschrift"/>
              </a:rPr>
              <a:t>den</a:t>
            </a:r>
            <a:r>
              <a:rPr sz="3200" spc="-204" dirty="0">
                <a:latin typeface="Bahnschrift"/>
                <a:cs typeface="Bahnschrift"/>
              </a:rPr>
              <a:t>t</a:t>
            </a:r>
            <a:r>
              <a:rPr sz="3200" spc="-465" dirty="0">
                <a:latin typeface="Bahnschrift"/>
                <a:cs typeface="Bahnschrift"/>
              </a:rPr>
              <a:t>e</a:t>
            </a:r>
            <a:r>
              <a:rPr sz="3200" dirty="0">
                <a:latin typeface="Bahnschrift"/>
                <a:cs typeface="Bahnschrift"/>
              </a:rPr>
              <a:t>s</a:t>
            </a:r>
            <a:r>
              <a:rPr sz="3200" spc="50" dirty="0">
                <a:latin typeface="Bahnschrift"/>
                <a:cs typeface="Bahnschrift"/>
              </a:rPr>
              <a:t> </a:t>
            </a:r>
            <a:r>
              <a:rPr sz="3200" spc="-440" dirty="0">
                <a:latin typeface="Bahnschrift"/>
                <a:cs typeface="Bahnschrift"/>
              </a:rPr>
              <a:t>q</a:t>
            </a:r>
            <a:r>
              <a:rPr sz="3200" spc="-465" dirty="0">
                <a:latin typeface="Bahnschrift"/>
                <a:cs typeface="Bahnschrift"/>
              </a:rPr>
              <a:t>u</a:t>
            </a:r>
            <a:r>
              <a:rPr sz="3200" dirty="0">
                <a:latin typeface="Bahnschrift"/>
                <a:cs typeface="Bahnschrift"/>
              </a:rPr>
              <a:t>e</a:t>
            </a:r>
            <a:r>
              <a:rPr sz="3200" spc="114" dirty="0">
                <a:latin typeface="Bahnschrift"/>
                <a:cs typeface="Bahnschrift"/>
              </a:rPr>
              <a:t> </a:t>
            </a:r>
            <a:r>
              <a:rPr sz="3200" spc="-509" dirty="0">
                <a:latin typeface="Bahnschrift"/>
                <a:cs typeface="Bahnschrift"/>
              </a:rPr>
              <a:t>s</a:t>
            </a:r>
            <a:r>
              <a:rPr sz="3200" dirty="0">
                <a:latin typeface="Bahnschrift"/>
                <a:cs typeface="Bahnschrift"/>
              </a:rPr>
              <a:t>e</a:t>
            </a:r>
            <a:r>
              <a:rPr sz="3200" spc="135" dirty="0">
                <a:latin typeface="Bahnschrift"/>
                <a:cs typeface="Bahnschrift"/>
              </a:rPr>
              <a:t> </a:t>
            </a:r>
            <a:r>
              <a:rPr sz="3200" spc="-455" dirty="0">
                <a:latin typeface="Bahnschrift"/>
                <a:cs typeface="Bahnschrift"/>
              </a:rPr>
              <a:t>p</a:t>
            </a:r>
            <a:r>
              <a:rPr sz="3200" spc="-375" dirty="0">
                <a:latin typeface="Bahnschrift"/>
                <a:cs typeface="Bahnschrift"/>
              </a:rPr>
              <a:t>r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spc="-440" dirty="0">
                <a:latin typeface="Bahnschrift"/>
                <a:cs typeface="Bahnschrift"/>
              </a:rPr>
              <a:t>d</a:t>
            </a:r>
            <a:r>
              <a:rPr sz="3200" spc="-480" dirty="0">
                <a:latin typeface="Bahnschrift"/>
                <a:cs typeface="Bahnschrift"/>
              </a:rPr>
              <a:t>u</a:t>
            </a:r>
            <a:r>
              <a:rPr sz="3200" spc="-390" dirty="0">
                <a:latin typeface="Bahnschrift"/>
                <a:cs typeface="Bahnschrift"/>
              </a:rPr>
              <a:t>c</a:t>
            </a:r>
            <a:r>
              <a:rPr sz="3200" spc="-455" dirty="0">
                <a:latin typeface="Bahnschrift"/>
                <a:cs typeface="Bahnschrift"/>
              </a:rPr>
              <a:t>e</a:t>
            </a:r>
            <a:r>
              <a:rPr sz="3200" dirty="0">
                <a:latin typeface="Bahnschrift"/>
                <a:cs typeface="Bahnschrift"/>
              </a:rPr>
              <a:t>n</a:t>
            </a:r>
            <a:r>
              <a:rPr sz="3200" spc="145" dirty="0">
                <a:latin typeface="Bahnschrift"/>
                <a:cs typeface="Bahnschrift"/>
              </a:rPr>
              <a:t> </a:t>
            </a:r>
            <a:r>
              <a:rPr sz="3200" spc="-455" dirty="0">
                <a:latin typeface="Bahnschrift"/>
                <a:cs typeface="Bahnschrift"/>
              </a:rPr>
              <a:t>p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dirty="0">
                <a:latin typeface="Bahnschrift"/>
                <a:cs typeface="Bahnschrift"/>
              </a:rPr>
              <a:t>r  </a:t>
            </a:r>
            <a:r>
              <a:rPr sz="3200" spc="-440" dirty="0">
                <a:latin typeface="Bahnschrift"/>
                <a:cs typeface="Bahnschrift"/>
              </a:rPr>
              <a:t>g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spc="-190" dirty="0">
                <a:latin typeface="Bahnschrift"/>
                <a:cs typeface="Bahnschrift"/>
              </a:rPr>
              <a:t>l</a:t>
            </a:r>
            <a:r>
              <a:rPr sz="3200" spc="-455" dirty="0">
                <a:latin typeface="Bahnschrift"/>
                <a:cs typeface="Bahnschrift"/>
              </a:rPr>
              <a:t>pe</a:t>
            </a:r>
            <a:r>
              <a:rPr sz="3200" dirty="0">
                <a:latin typeface="Bahnschrift"/>
                <a:cs typeface="Bahnschrift"/>
              </a:rPr>
              <a:t>s</a:t>
            </a:r>
            <a:r>
              <a:rPr sz="3200" spc="25" dirty="0">
                <a:latin typeface="Bahnschrift"/>
                <a:cs typeface="Bahnschrift"/>
              </a:rPr>
              <a:t> </a:t>
            </a:r>
            <a:r>
              <a:rPr sz="3200" dirty="0">
                <a:latin typeface="Bahnschrift"/>
                <a:cs typeface="Bahnschrift"/>
              </a:rPr>
              <a:t>y</a:t>
            </a:r>
            <a:r>
              <a:rPr sz="3200" spc="195" dirty="0">
                <a:latin typeface="Bahnschrift"/>
                <a:cs typeface="Bahnschrift"/>
              </a:rPr>
              <a:t> </a:t>
            </a:r>
            <a:r>
              <a:rPr sz="3200" spc="-390" dirty="0">
                <a:latin typeface="Bahnschrift"/>
                <a:cs typeface="Bahnschrift"/>
              </a:rPr>
              <a:t>ca</a:t>
            </a:r>
            <a:r>
              <a:rPr sz="3200" spc="-170" dirty="0">
                <a:latin typeface="Bahnschrift"/>
                <a:cs typeface="Bahnschrift"/>
              </a:rPr>
              <a:t>í</a:t>
            </a:r>
            <a:r>
              <a:rPr sz="3200" spc="-440" dirty="0">
                <a:latin typeface="Bahnschrift"/>
                <a:cs typeface="Bahnschrift"/>
              </a:rPr>
              <a:t>d</a:t>
            </a:r>
            <a:r>
              <a:rPr sz="3200" spc="-400" dirty="0">
                <a:latin typeface="Bahnschrift"/>
                <a:cs typeface="Bahnschrift"/>
              </a:rPr>
              <a:t>a</a:t>
            </a:r>
            <a:r>
              <a:rPr sz="3200" dirty="0">
                <a:latin typeface="Bahnschrift"/>
                <a:cs typeface="Bahnschrift"/>
              </a:rPr>
              <a:t>s</a:t>
            </a:r>
            <a:r>
              <a:rPr sz="3200" spc="15" dirty="0">
                <a:latin typeface="Bahnschrift"/>
                <a:cs typeface="Bahnschrift"/>
              </a:rPr>
              <a:t> </a:t>
            </a:r>
            <a:r>
              <a:rPr sz="3200" spc="-390" dirty="0">
                <a:latin typeface="Bahnschrift"/>
                <a:cs typeface="Bahnschrift"/>
              </a:rPr>
              <a:t>c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spc="-740" dirty="0">
                <a:latin typeface="Bahnschrift"/>
                <a:cs typeface="Bahnschrift"/>
              </a:rPr>
              <a:t>m</a:t>
            </a:r>
            <a:r>
              <a:rPr sz="3200" dirty="0">
                <a:latin typeface="Bahnschrift"/>
                <a:cs typeface="Bahnschrift"/>
              </a:rPr>
              <a:t>o</a:t>
            </a:r>
            <a:r>
              <a:rPr sz="3200" spc="5" dirty="0">
                <a:latin typeface="Bahnschrift"/>
                <a:cs typeface="Bahnschrift"/>
              </a:rPr>
              <a:t> </a:t>
            </a:r>
            <a:r>
              <a:rPr sz="3200" spc="-390" dirty="0">
                <a:latin typeface="Bahnschrift"/>
                <a:cs typeface="Bahnschrift"/>
              </a:rPr>
              <a:t>c</a:t>
            </a:r>
            <a:r>
              <a:rPr sz="3200" spc="-535" dirty="0">
                <a:latin typeface="Bahnschrift"/>
                <a:cs typeface="Bahnschrift"/>
              </a:rPr>
              <a:t>o</a:t>
            </a:r>
            <a:r>
              <a:rPr sz="3200" spc="-455" dirty="0">
                <a:latin typeface="Bahnschrift"/>
                <a:cs typeface="Bahnschrift"/>
              </a:rPr>
              <a:t>n</a:t>
            </a:r>
            <a:r>
              <a:rPr sz="3200" spc="-509" dirty="0">
                <a:latin typeface="Bahnschrift"/>
                <a:cs typeface="Bahnschrift"/>
              </a:rPr>
              <a:t>s</a:t>
            </a:r>
            <a:r>
              <a:rPr sz="3200" spc="-465" dirty="0">
                <a:latin typeface="Bahnschrift"/>
                <a:cs typeface="Bahnschrift"/>
              </a:rPr>
              <a:t>e</a:t>
            </a:r>
            <a:r>
              <a:rPr sz="3200" spc="-390" dirty="0">
                <a:latin typeface="Bahnschrift"/>
                <a:cs typeface="Bahnschrift"/>
              </a:rPr>
              <a:t>c</a:t>
            </a:r>
            <a:r>
              <a:rPr sz="3200" spc="-465" dirty="0">
                <a:latin typeface="Bahnschrift"/>
                <a:cs typeface="Bahnschrift"/>
              </a:rPr>
              <a:t>u</a:t>
            </a:r>
            <a:r>
              <a:rPr sz="3200" spc="-475" dirty="0">
                <a:latin typeface="Bahnschrift"/>
                <a:cs typeface="Bahnschrift"/>
              </a:rPr>
              <a:t>e</a:t>
            </a:r>
            <a:r>
              <a:rPr sz="3200" spc="-455" dirty="0">
                <a:latin typeface="Bahnschrift"/>
                <a:cs typeface="Bahnschrift"/>
              </a:rPr>
              <a:t>n</a:t>
            </a:r>
            <a:r>
              <a:rPr sz="3200" spc="-390" dirty="0">
                <a:latin typeface="Bahnschrift"/>
                <a:cs typeface="Bahnschrift"/>
              </a:rPr>
              <a:t>c</a:t>
            </a:r>
            <a:r>
              <a:rPr sz="3200" spc="-170" dirty="0">
                <a:latin typeface="Bahnschrift"/>
                <a:cs typeface="Bahnschrift"/>
              </a:rPr>
              <a:t>i</a:t>
            </a:r>
            <a:r>
              <a:rPr sz="3200" dirty="0">
                <a:latin typeface="Bahnschrift"/>
                <a:cs typeface="Bahnschrift"/>
              </a:rPr>
              <a:t>a</a:t>
            </a:r>
            <a:r>
              <a:rPr sz="3200" spc="135" dirty="0">
                <a:latin typeface="Bahnschrift"/>
                <a:cs typeface="Bahnschrift"/>
              </a:rPr>
              <a:t> </a:t>
            </a:r>
            <a:r>
              <a:rPr sz="3200" spc="-470" dirty="0">
                <a:latin typeface="Bahnschrift"/>
                <a:cs typeface="Bahnschrift"/>
              </a:rPr>
              <a:t>d</a:t>
            </a:r>
            <a:r>
              <a:rPr sz="3200" dirty="0">
                <a:latin typeface="Bahnschrift"/>
                <a:cs typeface="Bahnschrift"/>
              </a:rPr>
              <a:t>e</a:t>
            </a:r>
            <a:r>
              <a:rPr sz="3200" spc="110" dirty="0">
                <a:latin typeface="Bahnschrift"/>
                <a:cs typeface="Bahnschrift"/>
              </a:rPr>
              <a:t> </a:t>
            </a:r>
            <a:r>
              <a:rPr sz="3200" spc="-450" dirty="0">
                <a:latin typeface="Bahnschrift"/>
                <a:cs typeface="Bahnschrift"/>
              </a:rPr>
              <a:t>u</a:t>
            </a:r>
            <a:r>
              <a:rPr sz="3200" dirty="0">
                <a:latin typeface="Bahnschrift"/>
                <a:cs typeface="Bahnschrift"/>
              </a:rPr>
              <a:t>n</a:t>
            </a:r>
            <a:r>
              <a:rPr sz="3200" spc="50" dirty="0">
                <a:latin typeface="Bahnschrift"/>
                <a:cs typeface="Bahnschrift"/>
              </a:rPr>
              <a:t> </a:t>
            </a:r>
            <a:r>
              <a:rPr sz="3200" spc="-400" dirty="0">
                <a:latin typeface="Bahnschrift"/>
                <a:cs typeface="Bahnschrift"/>
              </a:rPr>
              <a:t>a</a:t>
            </a:r>
            <a:r>
              <a:rPr sz="3200" spc="-740" dirty="0">
                <a:latin typeface="Bahnschrift"/>
                <a:cs typeface="Bahnschrift"/>
              </a:rPr>
              <a:t>m</a:t>
            </a:r>
            <a:r>
              <a:rPr sz="3200" spc="-455" dirty="0">
                <a:latin typeface="Bahnschrift"/>
                <a:cs typeface="Bahnschrift"/>
              </a:rPr>
              <a:t>b</a:t>
            </a:r>
            <a:r>
              <a:rPr sz="3200" spc="-170" dirty="0">
                <a:latin typeface="Bahnschrift"/>
                <a:cs typeface="Bahnschrift"/>
              </a:rPr>
              <a:t>i</a:t>
            </a:r>
            <a:r>
              <a:rPr sz="3200" spc="-465" dirty="0">
                <a:latin typeface="Bahnschrift"/>
                <a:cs typeface="Bahnschrift"/>
              </a:rPr>
              <a:t>en</a:t>
            </a:r>
            <a:r>
              <a:rPr sz="3200" spc="-204" dirty="0">
                <a:latin typeface="Bahnschrift"/>
                <a:cs typeface="Bahnschrift"/>
              </a:rPr>
              <a:t>t</a:t>
            </a:r>
            <a:r>
              <a:rPr sz="3200" dirty="0">
                <a:latin typeface="Bahnschrift"/>
                <a:cs typeface="Bahnschrift"/>
              </a:rPr>
              <a:t>e  </a:t>
            </a:r>
            <a:r>
              <a:rPr sz="3200" spc="-405" dirty="0">
                <a:latin typeface="Bahnschrift"/>
                <a:cs typeface="Bahnschrift"/>
              </a:rPr>
              <a:t>desordenado</a:t>
            </a:r>
            <a:r>
              <a:rPr sz="3200" spc="-400" dirty="0">
                <a:latin typeface="Bahnschrift"/>
                <a:cs typeface="Bahnschrift"/>
              </a:rPr>
              <a:t> </a:t>
            </a:r>
            <a:r>
              <a:rPr sz="3200" dirty="0">
                <a:latin typeface="Bahnschrift"/>
                <a:cs typeface="Bahnschrift"/>
              </a:rPr>
              <a:t>o </a:t>
            </a:r>
            <a:r>
              <a:rPr sz="3200" spc="-350" dirty="0">
                <a:latin typeface="Bahnschrift"/>
                <a:cs typeface="Bahnschrift"/>
              </a:rPr>
              <a:t>sucio,</a:t>
            </a:r>
            <a:r>
              <a:rPr sz="3200" spc="-345" dirty="0">
                <a:latin typeface="Bahnschrift"/>
                <a:cs typeface="Bahnschrift"/>
              </a:rPr>
              <a:t> </a:t>
            </a:r>
            <a:r>
              <a:rPr sz="3200" spc="-365" dirty="0">
                <a:latin typeface="Bahnschrift"/>
                <a:cs typeface="Bahnschrift"/>
              </a:rPr>
              <a:t>suelos</a:t>
            </a:r>
            <a:r>
              <a:rPr sz="3200" spc="-360" dirty="0">
                <a:latin typeface="Bahnschrift"/>
                <a:cs typeface="Bahnschrift"/>
              </a:rPr>
              <a:t> </a:t>
            </a:r>
            <a:r>
              <a:rPr sz="3200" spc="-380" dirty="0">
                <a:latin typeface="Bahnschrift"/>
                <a:cs typeface="Bahnschrift"/>
              </a:rPr>
              <a:t>resbaladizos,</a:t>
            </a:r>
            <a:r>
              <a:rPr sz="3200" spc="-375" dirty="0">
                <a:latin typeface="Bahnschrift"/>
                <a:cs typeface="Bahnschrift"/>
              </a:rPr>
              <a:t> </a:t>
            </a:r>
            <a:r>
              <a:rPr sz="3200" spc="-340" dirty="0">
                <a:latin typeface="Bahnschrift"/>
                <a:cs typeface="Bahnschrift"/>
              </a:rPr>
              <a:t>materiales </a:t>
            </a:r>
            <a:r>
              <a:rPr sz="3200" spc="-535" dirty="0">
                <a:latin typeface="Bahnschrift"/>
                <a:cs typeface="Bahnschrift"/>
              </a:rPr>
              <a:t> </a:t>
            </a:r>
            <a:r>
              <a:rPr sz="3200" spc="-375" dirty="0">
                <a:latin typeface="Bahnschrift"/>
                <a:cs typeface="Bahnschrift"/>
              </a:rPr>
              <a:t>colocados</a:t>
            </a:r>
            <a:r>
              <a:rPr sz="3200" spc="-370" dirty="0">
                <a:latin typeface="Bahnschrift"/>
                <a:cs typeface="Bahnschrift"/>
              </a:rPr>
              <a:t> </a:t>
            </a:r>
            <a:r>
              <a:rPr sz="3200" spc="-305" dirty="0">
                <a:latin typeface="Bahnschrift"/>
                <a:cs typeface="Bahnschrift"/>
              </a:rPr>
              <a:t>fuera</a:t>
            </a:r>
            <a:r>
              <a:rPr sz="3200" spc="-300" dirty="0">
                <a:latin typeface="Bahnschrift"/>
                <a:cs typeface="Bahnschrift"/>
              </a:rPr>
              <a:t> </a:t>
            </a:r>
            <a:r>
              <a:rPr sz="3200" spc="-240" dirty="0">
                <a:latin typeface="Bahnschrift"/>
                <a:cs typeface="Bahnschrift"/>
              </a:rPr>
              <a:t>de</a:t>
            </a:r>
            <a:r>
              <a:rPr sz="3200" spc="-235" dirty="0">
                <a:latin typeface="Bahnschrift"/>
                <a:cs typeface="Bahnschrift"/>
              </a:rPr>
              <a:t> </a:t>
            </a:r>
            <a:r>
              <a:rPr sz="3200" spc="-240" dirty="0">
                <a:latin typeface="Bahnschrift"/>
                <a:cs typeface="Bahnschrift"/>
              </a:rPr>
              <a:t>su</a:t>
            </a:r>
            <a:r>
              <a:rPr sz="3200" spc="-235" dirty="0">
                <a:latin typeface="Bahnschrift"/>
                <a:cs typeface="Bahnschrift"/>
              </a:rPr>
              <a:t> </a:t>
            </a:r>
            <a:r>
              <a:rPr sz="3200" spc="-305" dirty="0">
                <a:latin typeface="Bahnschrift"/>
                <a:cs typeface="Bahnschrift"/>
              </a:rPr>
              <a:t>lugar</a:t>
            </a:r>
            <a:r>
              <a:rPr sz="3200" spc="-300" dirty="0">
                <a:latin typeface="Bahnschrift"/>
                <a:cs typeface="Bahnschrift"/>
              </a:rPr>
              <a:t> </a:t>
            </a:r>
            <a:r>
              <a:rPr sz="3200" dirty="0">
                <a:latin typeface="Bahnschrift"/>
                <a:cs typeface="Bahnschrift"/>
              </a:rPr>
              <a:t>y</a:t>
            </a:r>
            <a:r>
              <a:rPr sz="3200" spc="5" dirty="0">
                <a:latin typeface="Bahnschrift"/>
                <a:cs typeface="Bahnschrift"/>
              </a:rPr>
              <a:t> </a:t>
            </a:r>
            <a:r>
              <a:rPr sz="3200" spc="-380" dirty="0">
                <a:latin typeface="Bahnschrift"/>
                <a:cs typeface="Bahnschrift"/>
              </a:rPr>
              <a:t>acumulación</a:t>
            </a:r>
            <a:r>
              <a:rPr sz="3200" spc="-210" dirty="0">
                <a:latin typeface="Bahnschrift"/>
                <a:cs typeface="Bahnschrift"/>
              </a:rPr>
              <a:t> </a:t>
            </a:r>
            <a:r>
              <a:rPr sz="3200" spc="-470" dirty="0">
                <a:latin typeface="Bahnschrift"/>
                <a:cs typeface="Bahnschrift"/>
              </a:rPr>
              <a:t>de </a:t>
            </a:r>
            <a:r>
              <a:rPr sz="3200" spc="-465" dirty="0">
                <a:latin typeface="Bahnschrift"/>
                <a:cs typeface="Bahnschrift"/>
              </a:rPr>
              <a:t> </a:t>
            </a:r>
            <a:r>
              <a:rPr sz="3200" spc="-345" dirty="0">
                <a:latin typeface="Bahnschrift"/>
                <a:cs typeface="Bahnschrift"/>
              </a:rPr>
              <a:t>material</a:t>
            </a:r>
            <a:r>
              <a:rPr sz="3200" spc="-305" dirty="0">
                <a:latin typeface="Bahnschrift"/>
                <a:cs typeface="Bahnschrift"/>
              </a:rPr>
              <a:t> </a:t>
            </a:r>
            <a:r>
              <a:rPr sz="3200" spc="-315" dirty="0" err="1">
                <a:latin typeface="Bahnschrift"/>
                <a:cs typeface="Bahnschrift"/>
              </a:rPr>
              <a:t>sobrante</a:t>
            </a:r>
            <a:r>
              <a:rPr lang="es-ES" sz="3200" spc="-315" dirty="0">
                <a:latin typeface="Bahnschrift"/>
                <a:cs typeface="Bahnschrift"/>
              </a:rPr>
              <a:t> </a:t>
            </a:r>
            <a:r>
              <a:rPr sz="3200" spc="-315" dirty="0">
                <a:latin typeface="Bahnschrift"/>
                <a:cs typeface="Bahnschrift"/>
              </a:rPr>
              <a:t>o</a:t>
            </a:r>
            <a:r>
              <a:rPr lang="es-ES" sz="3200" spc="-315" dirty="0">
                <a:latin typeface="Bahnschrift"/>
                <a:cs typeface="Bahnschrift"/>
              </a:rPr>
              <a:t> </a:t>
            </a:r>
            <a:r>
              <a:rPr sz="3200" spc="-315" dirty="0" err="1">
                <a:latin typeface="Bahnschrift"/>
                <a:cs typeface="Bahnschrift"/>
              </a:rPr>
              <a:t>inservible</a:t>
            </a:r>
            <a:r>
              <a:rPr sz="3200" spc="-315" dirty="0">
                <a:latin typeface="Bahnschrift"/>
                <a:cs typeface="Bahnschrift"/>
              </a:rPr>
              <a:t>.</a:t>
            </a:r>
            <a:endParaRPr sz="3200" dirty="0">
              <a:latin typeface="Bahnschrift"/>
              <a:cs typeface="Bahnschrif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ubTitle" idx="4"/>
          </p:nvPr>
        </p:nvSpPr>
        <p:spPr>
          <a:xfrm>
            <a:off x="760709" y="4385310"/>
            <a:ext cx="11128501" cy="1001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93490" marR="5080" indent="43815">
              <a:lnSpc>
                <a:spcPct val="100000"/>
              </a:lnSpc>
              <a:spcBef>
                <a:spcPts val="100"/>
              </a:spcBef>
            </a:pPr>
            <a:r>
              <a:rPr dirty="0"/>
              <a:t>Promover </a:t>
            </a:r>
            <a:r>
              <a:rPr spc="-5" dirty="0"/>
              <a:t>el orden </a:t>
            </a:r>
            <a:r>
              <a:rPr dirty="0"/>
              <a:t>y la limpieza del </a:t>
            </a:r>
            <a:r>
              <a:rPr spc="-5" dirty="0"/>
              <a:t>lugar </a:t>
            </a:r>
            <a:r>
              <a:rPr dirty="0"/>
              <a:t>de </a:t>
            </a:r>
            <a:r>
              <a:rPr spc="-550" dirty="0"/>
              <a:t> </a:t>
            </a:r>
            <a:r>
              <a:rPr dirty="0"/>
              <a:t>trabajo</a:t>
            </a:r>
            <a:r>
              <a:rPr spc="-20" dirty="0"/>
              <a:t> </a:t>
            </a:r>
            <a:r>
              <a:rPr spc="-5" dirty="0"/>
              <a:t>es</a:t>
            </a:r>
            <a:r>
              <a:rPr spc="-10" dirty="0"/>
              <a:t> </a:t>
            </a:r>
            <a:r>
              <a:rPr spc="-5" dirty="0"/>
              <a:t>un</a:t>
            </a:r>
            <a:r>
              <a:rPr spc="-10" dirty="0"/>
              <a:t> </a:t>
            </a:r>
            <a:r>
              <a:rPr dirty="0"/>
              <a:t>principio</a:t>
            </a:r>
            <a:r>
              <a:rPr spc="-25" dirty="0"/>
              <a:t> </a:t>
            </a:r>
            <a:r>
              <a:rPr dirty="0"/>
              <a:t>básico</a:t>
            </a:r>
            <a:r>
              <a:rPr spc="-5" dirty="0"/>
              <a:t> </a:t>
            </a:r>
            <a:r>
              <a:rPr dirty="0"/>
              <a:t>de</a:t>
            </a:r>
            <a:r>
              <a:rPr spc="-30" dirty="0"/>
              <a:t> </a:t>
            </a:r>
            <a:r>
              <a:rPr dirty="0"/>
              <a:t>seguridad.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406395"/>
            <a:ext cx="2016252" cy="231495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1427" y="4014215"/>
            <a:ext cx="1799844" cy="213664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81427" y="1484375"/>
            <a:ext cx="1943100" cy="1905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82317" y="1713991"/>
            <a:ext cx="8559800" cy="22942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5600" marR="5080" indent="-342900" algn="just">
              <a:lnSpc>
                <a:spcPct val="100000"/>
              </a:lnSpc>
              <a:spcBef>
                <a:spcPts val="100"/>
              </a:spcBef>
              <a:buFont typeface="Wingdings"/>
              <a:buChar char=""/>
              <a:tabLst>
                <a:tab pos="355600" algn="l"/>
              </a:tabLst>
            </a:pPr>
            <a:r>
              <a:rPr sz="2400" spc="-5" dirty="0">
                <a:latin typeface="Calibri"/>
                <a:cs typeface="Calibri"/>
              </a:rPr>
              <a:t>Reducir</a:t>
            </a:r>
            <a:r>
              <a:rPr sz="2400" dirty="0">
                <a:latin typeface="Calibri"/>
                <a:cs typeface="Calibri"/>
              </a:rPr>
              <a:t> el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impacto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negativo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que</a:t>
            </a:r>
            <a:r>
              <a:rPr sz="2400" dirty="0">
                <a:latin typeface="Calibri"/>
                <a:cs typeface="Calibri"/>
              </a:rPr>
              <a:t> tiene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para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salud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de</a:t>
            </a:r>
            <a:r>
              <a:rPr sz="2400" dirty="0">
                <a:latin typeface="Calibri"/>
                <a:cs typeface="Calibri"/>
              </a:rPr>
              <a:t> los 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trabajadores </a:t>
            </a:r>
            <a:r>
              <a:rPr sz="2400" dirty="0">
                <a:latin typeface="Calibri"/>
                <a:cs typeface="Calibri"/>
              </a:rPr>
              <a:t>y la </a:t>
            </a:r>
            <a:r>
              <a:rPr sz="2400" spc="-5" dirty="0">
                <a:latin typeface="Calibri"/>
                <a:cs typeface="Calibri"/>
              </a:rPr>
              <a:t>competitividad de </a:t>
            </a:r>
            <a:r>
              <a:rPr lang="es-ES" sz="2400" dirty="0">
                <a:latin typeface="Calibri"/>
                <a:cs typeface="Calibri"/>
              </a:rPr>
              <a:t>Dulces Manjares y Conservas Celis S.A.S</a:t>
            </a:r>
            <a:r>
              <a:rPr sz="2400" spc="-5" dirty="0">
                <a:latin typeface="Calibri"/>
                <a:cs typeface="Calibri"/>
              </a:rPr>
              <a:t>, </a:t>
            </a:r>
            <a:r>
              <a:rPr sz="2400" dirty="0">
                <a:latin typeface="Calibri"/>
                <a:cs typeface="Calibri"/>
              </a:rPr>
              <a:t>la 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exposición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5" dirty="0">
                <a:latin typeface="Calibri"/>
                <a:cs typeface="Calibri"/>
              </a:rPr>
              <a:t>riesgos </a:t>
            </a:r>
            <a:r>
              <a:rPr sz="2400" dirty="0">
                <a:latin typeface="Calibri"/>
                <a:cs typeface="Calibri"/>
              </a:rPr>
              <a:t>que </a:t>
            </a:r>
            <a:r>
              <a:rPr sz="2400" spc="-5" dirty="0">
                <a:latin typeface="Calibri"/>
                <a:cs typeface="Calibri"/>
              </a:rPr>
              <a:t>pueden </a:t>
            </a:r>
            <a:r>
              <a:rPr sz="2400" spc="-10" dirty="0">
                <a:latin typeface="Calibri"/>
                <a:cs typeface="Calibri"/>
              </a:rPr>
              <a:t>derivar </a:t>
            </a:r>
            <a:r>
              <a:rPr sz="2400" dirty="0">
                <a:latin typeface="Calibri"/>
                <a:cs typeface="Calibri"/>
              </a:rPr>
              <a:t>en </a:t>
            </a:r>
            <a:r>
              <a:rPr sz="2400" spc="-10" dirty="0">
                <a:latin typeface="Calibri"/>
                <a:cs typeface="Calibri"/>
              </a:rPr>
              <a:t>accidentes </a:t>
            </a:r>
            <a:r>
              <a:rPr sz="2400" spc="-5" dirty="0">
                <a:latin typeface="Calibri"/>
                <a:cs typeface="Calibri"/>
              </a:rPr>
              <a:t>de trabajo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y/o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enfermedades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profesionales.</a:t>
            </a:r>
            <a:endParaRPr sz="2400" dirty="0">
              <a:latin typeface="Calibri"/>
              <a:cs typeface="Calibri"/>
            </a:endParaRPr>
          </a:p>
          <a:p>
            <a:pPr marL="355600" marR="8890" indent="-342900" algn="just">
              <a:lnSpc>
                <a:spcPct val="100000"/>
              </a:lnSpc>
              <a:spcBef>
                <a:spcPts val="575"/>
              </a:spcBef>
              <a:buFont typeface="Wingdings"/>
              <a:buChar char=""/>
              <a:tabLst>
                <a:tab pos="355600" algn="l"/>
              </a:tabLst>
            </a:pPr>
            <a:r>
              <a:rPr sz="2400" spc="-10" dirty="0">
                <a:latin typeface="Calibri"/>
                <a:cs typeface="Calibri"/>
              </a:rPr>
              <a:t>Adoptar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conductas</a:t>
            </a:r>
            <a:r>
              <a:rPr sz="2400" spc="-5" dirty="0">
                <a:latin typeface="Calibri"/>
                <a:cs typeface="Calibri"/>
              </a:rPr>
              <a:t> que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garanticen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el </a:t>
            </a:r>
            <a:r>
              <a:rPr sz="2400" spc="-15" dirty="0">
                <a:latin typeface="Calibri"/>
                <a:cs typeface="Calibri"/>
              </a:rPr>
              <a:t>orden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limpieza</a:t>
            </a:r>
            <a:r>
              <a:rPr sz="2400" spc="509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en </a:t>
            </a:r>
            <a:r>
              <a:rPr sz="2400" spc="5" dirty="0">
                <a:latin typeface="Calibri"/>
                <a:cs typeface="Calibri"/>
              </a:rPr>
              <a:t>el </a:t>
            </a:r>
            <a:r>
              <a:rPr sz="2400" spc="1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lugar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del</a:t>
            </a:r>
            <a:r>
              <a:rPr sz="2400" spc="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trabajo.</a:t>
            </a:r>
            <a:endParaRPr sz="2400" dirty="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18559" y="4221479"/>
            <a:ext cx="3742943" cy="194919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5868923" y="6126479"/>
            <a:ext cx="1287780" cy="36893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0640" rIns="0" bIns="0" rtlCol="0">
            <a:spAutoFit/>
          </a:bodyPr>
          <a:lstStyle/>
          <a:p>
            <a:pPr marL="92710">
              <a:lnSpc>
                <a:spcPct val="100000"/>
              </a:lnSpc>
              <a:spcBef>
                <a:spcPts val="320"/>
              </a:spcBef>
            </a:pPr>
            <a:r>
              <a:rPr sz="1800" b="1" spc="-5" dirty="0">
                <a:latin typeface="Arial"/>
                <a:cs typeface="Arial"/>
              </a:rPr>
              <a:t>DESPUÉS</a:t>
            </a:r>
            <a:endParaRPr sz="1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12335" y="6138671"/>
            <a:ext cx="967740" cy="36893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0640" rIns="0" bIns="0" rtlCol="0">
            <a:spAutoFit/>
          </a:bodyPr>
          <a:lstStyle/>
          <a:p>
            <a:pPr marL="92075">
              <a:lnSpc>
                <a:spcPct val="100000"/>
              </a:lnSpc>
              <a:spcBef>
                <a:spcPts val="320"/>
              </a:spcBef>
            </a:pPr>
            <a:r>
              <a:rPr sz="1800" b="1" spc="-15" dirty="0">
                <a:latin typeface="Arial"/>
                <a:cs typeface="Arial"/>
              </a:rPr>
              <a:t>ANTES</a:t>
            </a:r>
            <a:endParaRPr sz="18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548440" y="926718"/>
            <a:ext cx="26409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5" dirty="0">
                <a:latin typeface="Arial"/>
                <a:cs typeface="Arial"/>
              </a:rPr>
              <a:t>OBJETIVOS</a:t>
            </a:r>
            <a:endParaRPr sz="36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28104" y="1629155"/>
            <a:ext cx="4681728" cy="337870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83457" y="2025331"/>
            <a:ext cx="6010910" cy="2612895"/>
          </a:xfrm>
          <a:prstGeom prst="rect">
            <a:avLst/>
          </a:prstGeom>
        </p:spPr>
        <p:txBody>
          <a:bodyPr vert="horz" wrap="square" lIns="0" tIns="730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2000" spc="-5" dirty="0">
                <a:latin typeface="Calibri"/>
                <a:cs typeface="Calibri"/>
              </a:rPr>
              <a:t>Los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beneficios </a:t>
            </a:r>
            <a:r>
              <a:rPr sz="2000" dirty="0">
                <a:latin typeface="Calibri"/>
                <a:cs typeface="Calibri"/>
              </a:rPr>
              <a:t>del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orden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y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15" dirty="0" err="1">
                <a:latin typeface="Calibri"/>
                <a:cs typeface="Calibri"/>
              </a:rPr>
              <a:t>limpieza</a:t>
            </a:r>
            <a:r>
              <a:rPr sz="2000" spc="25" dirty="0">
                <a:latin typeface="Calibri"/>
                <a:cs typeface="Calibri"/>
              </a:rPr>
              <a:t> </a:t>
            </a:r>
            <a:r>
              <a:rPr sz="2000" spc="-5" dirty="0" err="1">
                <a:latin typeface="Calibri"/>
                <a:cs typeface="Calibri"/>
              </a:rPr>
              <a:t>múltiples</a:t>
            </a:r>
            <a:r>
              <a:rPr sz="2000" spc="-5" dirty="0">
                <a:latin typeface="Calibri"/>
                <a:cs typeface="Calibri"/>
              </a:rPr>
              <a:t>: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0"/>
              </a:spcBef>
              <a:buChar char="-"/>
              <a:tabLst>
                <a:tab pos="148590" algn="l"/>
              </a:tabLst>
            </a:pPr>
            <a:r>
              <a:rPr sz="2000" spc="-5" dirty="0">
                <a:latin typeface="Calibri"/>
                <a:cs typeface="Calibri"/>
              </a:rPr>
              <a:t>El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trabajo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se </a:t>
            </a:r>
            <a:r>
              <a:rPr sz="2000" spc="-5" dirty="0">
                <a:latin typeface="Calibri"/>
                <a:cs typeface="Calibri"/>
              </a:rPr>
              <a:t>simplifica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y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es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más</a:t>
            </a:r>
            <a:r>
              <a:rPr sz="2000" spc="-5" dirty="0">
                <a:latin typeface="Calibri"/>
                <a:cs typeface="Calibri"/>
              </a:rPr>
              <a:t> agradable.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0"/>
              </a:spcBef>
              <a:buChar char="-"/>
              <a:tabLst>
                <a:tab pos="148590" algn="l"/>
              </a:tabLst>
            </a:pPr>
            <a:r>
              <a:rPr sz="2000" spc="-5" dirty="0">
                <a:latin typeface="Calibri"/>
                <a:cs typeface="Calibri"/>
              </a:rPr>
              <a:t>Reduce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el</a:t>
            </a:r>
            <a:r>
              <a:rPr sz="2000" spc="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riesgo </a:t>
            </a:r>
            <a:r>
              <a:rPr sz="2000" spc="-10" dirty="0">
                <a:latin typeface="Calibri"/>
                <a:cs typeface="Calibri"/>
              </a:rPr>
              <a:t>sanitario</a:t>
            </a:r>
            <a:r>
              <a:rPr sz="2000" spc="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</a:t>
            </a:r>
            <a:r>
              <a:rPr sz="2000" spc="-5" dirty="0">
                <a:latin typeface="Calibri"/>
                <a:cs typeface="Calibri"/>
              </a:rPr>
              <a:t> accidentes</a:t>
            </a:r>
            <a:r>
              <a:rPr sz="2000" spc="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de trabajo.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0"/>
              </a:spcBef>
              <a:buChar char="-"/>
              <a:tabLst>
                <a:tab pos="148590" algn="l"/>
              </a:tabLst>
            </a:pPr>
            <a:r>
              <a:rPr sz="2000" spc="-15" dirty="0">
                <a:latin typeface="Calibri"/>
                <a:cs typeface="Calibri"/>
              </a:rPr>
              <a:t>Evita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daños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la</a:t>
            </a:r>
            <a:r>
              <a:rPr sz="2000" spc="-10" dirty="0">
                <a:latin typeface="Calibri"/>
                <a:cs typeface="Calibri"/>
              </a:rPr>
              <a:t> propiedad.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0"/>
              </a:spcBef>
              <a:buChar char="-"/>
              <a:tabLst>
                <a:tab pos="148590" algn="l"/>
              </a:tabLst>
            </a:pPr>
            <a:r>
              <a:rPr sz="2000" spc="-10" dirty="0">
                <a:latin typeface="Calibri"/>
                <a:cs typeface="Calibri"/>
              </a:rPr>
              <a:t>Aumenta</a:t>
            </a:r>
            <a:r>
              <a:rPr sz="2000" spc="-2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el</a:t>
            </a:r>
            <a:r>
              <a:rPr sz="2000" spc="-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espacio</a:t>
            </a:r>
            <a:r>
              <a:rPr sz="2000" spc="-5" dirty="0">
                <a:latin typeface="Calibri"/>
                <a:cs typeface="Calibri"/>
              </a:rPr>
              <a:t> disponible.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4"/>
              </a:spcBef>
              <a:buChar char="-"/>
              <a:tabLst>
                <a:tab pos="148590" algn="l"/>
              </a:tabLst>
            </a:pPr>
            <a:r>
              <a:rPr sz="2000" spc="-5" dirty="0">
                <a:latin typeface="Calibri"/>
                <a:cs typeface="Calibri"/>
              </a:rPr>
              <a:t>Se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ahorra tiempo </a:t>
            </a:r>
            <a:r>
              <a:rPr sz="2000" dirty="0">
                <a:latin typeface="Calibri"/>
                <a:cs typeface="Calibri"/>
              </a:rPr>
              <a:t>y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materiales.</a:t>
            </a:r>
            <a:endParaRPr sz="2000" dirty="0">
              <a:latin typeface="Calibri"/>
              <a:cs typeface="Calibri"/>
            </a:endParaRPr>
          </a:p>
          <a:p>
            <a:pPr marL="147955" indent="-135890">
              <a:lnSpc>
                <a:spcPct val="100000"/>
              </a:lnSpc>
              <a:spcBef>
                <a:spcPts val="480"/>
              </a:spcBef>
              <a:buChar char="-"/>
              <a:tabLst>
                <a:tab pos="148590" algn="l"/>
              </a:tabLst>
            </a:pPr>
            <a:r>
              <a:rPr sz="2000" spc="-5" dirty="0">
                <a:latin typeface="Calibri"/>
                <a:cs typeface="Calibri"/>
              </a:rPr>
              <a:t>Mejora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la </a:t>
            </a:r>
            <a:r>
              <a:rPr sz="2000" spc="-5" dirty="0">
                <a:latin typeface="Calibri"/>
                <a:cs typeface="Calibri"/>
              </a:rPr>
              <a:t>imagen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spc="-5" dirty="0">
                <a:latin typeface="Calibri"/>
                <a:cs typeface="Calibri"/>
              </a:rPr>
              <a:t>de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la</a:t>
            </a:r>
            <a:r>
              <a:rPr sz="2000" spc="-5" dirty="0">
                <a:latin typeface="Calibri"/>
                <a:cs typeface="Calibri"/>
              </a:rPr>
              <a:t> entidad.</a:t>
            </a:r>
            <a:endParaRPr sz="20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92835" y="5020436"/>
            <a:ext cx="1021270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Uno de los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logros más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importantes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de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un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lugar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de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trabajo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limpio y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ordenado,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es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que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además de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facilitar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el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control</a:t>
            </a:r>
            <a:r>
              <a:rPr sz="24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de los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accidentes,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se</a:t>
            </a:r>
            <a:r>
              <a:rPr sz="2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simplifica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el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trabajo </a:t>
            </a:r>
            <a:r>
              <a:rPr sz="2400" b="1" spc="-75" dirty="0">
                <a:solidFill>
                  <a:srgbClr val="C00000"/>
                </a:solidFill>
                <a:latin typeface="Calibri"/>
                <a:cs typeface="Calibri"/>
              </a:rPr>
              <a:t>y,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 por </a:t>
            </a:r>
            <a:r>
              <a:rPr sz="2400" b="1" spc="-5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lo</a:t>
            </a:r>
            <a:r>
              <a:rPr sz="2400" b="1" spc="-20" dirty="0">
                <a:solidFill>
                  <a:srgbClr val="C00000"/>
                </a:solidFill>
                <a:latin typeface="Calibri"/>
                <a:cs typeface="Calibri"/>
              </a:rPr>
              <a:t> tanto,</a:t>
            </a:r>
            <a:r>
              <a:rPr sz="2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se hace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más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 productivo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y</a:t>
            </a:r>
            <a:r>
              <a:rPr sz="2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agradable.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2133600" y="1014591"/>
            <a:ext cx="8305800" cy="5668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600" b="1" dirty="0">
                <a:latin typeface="Arial"/>
                <a:cs typeface="Arial"/>
              </a:rPr>
              <a:t>BENEFICIOS</a:t>
            </a:r>
            <a:r>
              <a:rPr sz="3600" b="1" spc="-30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DEL</a:t>
            </a:r>
            <a:r>
              <a:rPr sz="3600" b="1" spc="-90" dirty="0">
                <a:latin typeface="Arial"/>
                <a:cs typeface="Arial"/>
              </a:rPr>
              <a:t> </a:t>
            </a:r>
            <a:r>
              <a:rPr sz="3600" b="1" spc="-5" dirty="0">
                <a:latin typeface="Arial"/>
                <a:cs typeface="Arial"/>
              </a:rPr>
              <a:t>ORDEN</a:t>
            </a:r>
            <a:r>
              <a:rPr sz="3600" b="1" spc="-95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Y</a:t>
            </a:r>
            <a:r>
              <a:rPr lang="es-ES" sz="3600" b="1" dirty="0">
                <a:latin typeface="Arial"/>
                <a:cs typeface="Arial"/>
              </a:rPr>
              <a:t> </a:t>
            </a:r>
            <a:r>
              <a:rPr lang="es-CO" sz="3600" b="1" spc="-5" dirty="0">
                <a:latin typeface="Arial"/>
                <a:cs typeface="Arial"/>
              </a:rPr>
              <a:t>LIMPIEZA</a:t>
            </a:r>
            <a:endParaRPr sz="3600" b="1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9722" y="2362200"/>
            <a:ext cx="6406515" cy="3171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latin typeface="Calibri"/>
                <a:cs typeface="Calibri"/>
              </a:rPr>
              <a:t>El </a:t>
            </a:r>
            <a:r>
              <a:rPr sz="2400" spc="-15" dirty="0">
                <a:latin typeface="Calibri"/>
                <a:cs typeface="Calibri"/>
              </a:rPr>
              <a:t>orden </a:t>
            </a:r>
            <a:r>
              <a:rPr sz="2400" dirty="0">
                <a:latin typeface="Calibri"/>
                <a:cs typeface="Calibri"/>
              </a:rPr>
              <a:t>y </a:t>
            </a:r>
            <a:r>
              <a:rPr sz="2400" spc="-10" dirty="0">
                <a:latin typeface="Calibri"/>
                <a:cs typeface="Calibri"/>
              </a:rPr>
              <a:t>limpieza </a:t>
            </a:r>
            <a:r>
              <a:rPr sz="2400" dirty="0">
                <a:latin typeface="Calibri"/>
                <a:cs typeface="Calibri"/>
              </a:rPr>
              <a:t>es </a:t>
            </a:r>
            <a:r>
              <a:rPr sz="2400" spc="-5" dirty="0">
                <a:latin typeface="Calibri"/>
                <a:cs typeface="Calibri"/>
              </a:rPr>
              <a:t>un </a:t>
            </a:r>
            <a:r>
              <a:rPr sz="2400" spc="-10" dirty="0">
                <a:latin typeface="Calibri"/>
                <a:cs typeface="Calibri"/>
              </a:rPr>
              <a:t>hábito </a:t>
            </a:r>
            <a:r>
              <a:rPr sz="2400" spc="-5" dirty="0">
                <a:latin typeface="Calibri"/>
                <a:cs typeface="Calibri"/>
              </a:rPr>
              <a:t>que se tiene que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aplicar </a:t>
            </a:r>
            <a:r>
              <a:rPr sz="2400" spc="-10" dirty="0">
                <a:latin typeface="Calibri"/>
                <a:cs typeface="Calibri"/>
              </a:rPr>
              <a:t>diariamente </a:t>
            </a:r>
            <a:r>
              <a:rPr sz="2400" dirty="0">
                <a:latin typeface="Calibri"/>
                <a:cs typeface="Calibri"/>
              </a:rPr>
              <a:t>en </a:t>
            </a:r>
            <a:r>
              <a:rPr sz="2400" spc="-5" dirty="0">
                <a:latin typeface="Calibri"/>
                <a:cs typeface="Calibri"/>
              </a:rPr>
              <a:t>cada sitio de </a:t>
            </a:r>
            <a:r>
              <a:rPr sz="2400" spc="-10" dirty="0">
                <a:latin typeface="Calibri"/>
                <a:cs typeface="Calibri"/>
              </a:rPr>
              <a:t>trabajo </a:t>
            </a:r>
            <a:r>
              <a:rPr sz="2400" dirty="0">
                <a:latin typeface="Calibri"/>
                <a:cs typeface="Calibri"/>
              </a:rPr>
              <a:t>y </a:t>
            </a:r>
            <a:r>
              <a:rPr sz="2400" spc="-5" dirty="0">
                <a:latin typeface="Calibri"/>
                <a:cs typeface="Calibri"/>
              </a:rPr>
              <a:t>no </a:t>
            </a:r>
            <a:r>
              <a:rPr sz="240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una </a:t>
            </a:r>
            <a:r>
              <a:rPr sz="2400" spc="-20" dirty="0">
                <a:latin typeface="Calibri"/>
                <a:cs typeface="Calibri"/>
              </a:rPr>
              <a:t>vez </a:t>
            </a:r>
            <a:r>
              <a:rPr sz="2400" dirty="0">
                <a:latin typeface="Calibri"/>
                <a:cs typeface="Calibri"/>
              </a:rPr>
              <a:t>a la </a:t>
            </a:r>
            <a:r>
              <a:rPr sz="2400" spc="-5" dirty="0">
                <a:latin typeface="Calibri"/>
                <a:cs typeface="Calibri"/>
              </a:rPr>
              <a:t>semana, una </a:t>
            </a:r>
            <a:r>
              <a:rPr sz="2400" spc="-20" dirty="0">
                <a:latin typeface="Calibri"/>
                <a:cs typeface="Calibri"/>
              </a:rPr>
              <a:t>vez </a:t>
            </a:r>
            <a:r>
              <a:rPr sz="2400" spc="-5" dirty="0">
                <a:latin typeface="Calibri"/>
                <a:cs typeface="Calibri"/>
              </a:rPr>
              <a:t>cada </a:t>
            </a:r>
            <a:r>
              <a:rPr sz="2400" dirty="0">
                <a:latin typeface="Calibri"/>
                <a:cs typeface="Calibri"/>
              </a:rPr>
              <a:t>15 </a:t>
            </a:r>
            <a:r>
              <a:rPr sz="2400" spc="-5" dirty="0">
                <a:latin typeface="Calibri"/>
                <a:cs typeface="Calibri"/>
              </a:rPr>
              <a:t>días </a:t>
            </a:r>
            <a:r>
              <a:rPr sz="2400" dirty="0">
                <a:latin typeface="Calibri"/>
                <a:cs typeface="Calibri"/>
              </a:rPr>
              <a:t>o </a:t>
            </a:r>
            <a:r>
              <a:rPr sz="2400" spc="-5" dirty="0">
                <a:latin typeface="Calibri"/>
                <a:cs typeface="Calibri"/>
              </a:rPr>
              <a:t>una </a:t>
            </a:r>
            <a:r>
              <a:rPr sz="2400" spc="-20" dirty="0">
                <a:latin typeface="Calibri"/>
                <a:cs typeface="Calibri"/>
              </a:rPr>
              <a:t>vez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al mes. </a:t>
            </a:r>
            <a:r>
              <a:rPr sz="2400" spc="-5" dirty="0">
                <a:latin typeface="Calibri"/>
                <a:cs typeface="Calibri"/>
              </a:rPr>
              <a:t>Si aplicamos </a:t>
            </a:r>
            <a:r>
              <a:rPr sz="2400" spc="-15" dirty="0">
                <a:latin typeface="Calibri"/>
                <a:cs typeface="Calibri"/>
              </a:rPr>
              <a:t>estos </a:t>
            </a:r>
            <a:r>
              <a:rPr sz="2400" spc="-10" dirty="0">
                <a:latin typeface="Calibri"/>
                <a:cs typeface="Calibri"/>
              </a:rPr>
              <a:t>comportamientos </a:t>
            </a:r>
            <a:r>
              <a:rPr sz="2400" spc="-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cotidianamente,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ahorraremos </a:t>
            </a:r>
            <a:r>
              <a:rPr sz="2400" dirty="0">
                <a:latin typeface="Calibri"/>
                <a:cs typeface="Calibri"/>
              </a:rPr>
              <a:t>tiempo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y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15" dirty="0">
                <a:latin typeface="Calibri"/>
                <a:cs typeface="Calibri"/>
              </a:rPr>
              <a:t>esfuerzo.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800" dirty="0">
              <a:latin typeface="Calibri"/>
              <a:cs typeface="Calibri"/>
            </a:endParaRPr>
          </a:p>
          <a:p>
            <a:pPr marL="12700" marR="297180">
              <a:lnSpc>
                <a:spcPct val="120000"/>
              </a:lnSpc>
            </a:pPr>
            <a:r>
              <a:rPr sz="2400" dirty="0">
                <a:latin typeface="Calibri"/>
                <a:cs typeface="Calibri"/>
              </a:rPr>
              <a:t>Y </a:t>
            </a:r>
            <a:r>
              <a:rPr sz="2400" spc="-15" dirty="0">
                <a:latin typeface="Calibri"/>
                <a:cs typeface="Calibri"/>
              </a:rPr>
              <a:t>para </a:t>
            </a:r>
            <a:r>
              <a:rPr sz="2400" spc="-10" dirty="0">
                <a:latin typeface="Calibri"/>
                <a:cs typeface="Calibri"/>
              </a:rPr>
              <a:t>ayudarte </a:t>
            </a:r>
            <a:r>
              <a:rPr sz="2400" dirty="0">
                <a:latin typeface="Calibri"/>
                <a:cs typeface="Calibri"/>
              </a:rPr>
              <a:t>a </a:t>
            </a:r>
            <a:r>
              <a:rPr sz="2400" spc="-10" dirty="0">
                <a:latin typeface="Calibri"/>
                <a:cs typeface="Calibri"/>
              </a:rPr>
              <a:t>lograrlo </a:t>
            </a:r>
            <a:r>
              <a:rPr sz="2400" spc="-15" dirty="0">
                <a:latin typeface="Calibri"/>
                <a:cs typeface="Calibri"/>
              </a:rPr>
              <a:t>te </a:t>
            </a:r>
            <a:r>
              <a:rPr sz="2400" dirty="0">
                <a:latin typeface="Calibri"/>
                <a:cs typeface="Calibri"/>
              </a:rPr>
              <a:t>enseñamos a </a:t>
            </a:r>
            <a:r>
              <a:rPr sz="2400" spc="-5" dirty="0">
                <a:latin typeface="Calibri"/>
                <a:cs typeface="Calibri"/>
              </a:rPr>
              <a:t>aplicar </a:t>
            </a:r>
            <a:r>
              <a:rPr sz="2400" spc="-5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la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metodología </a:t>
            </a:r>
            <a:r>
              <a:rPr sz="2400" spc="-5" dirty="0">
                <a:latin typeface="Calibri"/>
                <a:cs typeface="Calibri"/>
              </a:rPr>
              <a:t>de </a:t>
            </a:r>
            <a:r>
              <a:rPr sz="2400" dirty="0">
                <a:latin typeface="Calibri"/>
                <a:cs typeface="Calibri"/>
              </a:rPr>
              <a:t>las…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39000" y="2209800"/>
            <a:ext cx="4410456" cy="4407408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634339" y="1323975"/>
            <a:ext cx="11490249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latin typeface="Arial"/>
                <a:cs typeface="Arial"/>
              </a:rPr>
              <a:t>MEDIDAS</a:t>
            </a:r>
            <a:r>
              <a:rPr sz="3200" b="1" spc="-2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QUE</a:t>
            </a:r>
            <a:r>
              <a:rPr sz="3200" b="1" spc="-2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CONTRIBUYEN</a:t>
            </a:r>
            <a:r>
              <a:rPr sz="3200" b="1" spc="-15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AL </a:t>
            </a:r>
            <a:r>
              <a:rPr sz="3200" b="1" spc="-87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ORDEN</a:t>
            </a:r>
            <a:r>
              <a:rPr sz="3200" b="1" spc="-7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Y</a:t>
            </a:r>
            <a:r>
              <a:rPr sz="3200" b="1" spc="-65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LA</a:t>
            </a:r>
            <a:r>
              <a:rPr sz="3200" b="1" spc="-140" dirty="0">
                <a:latin typeface="Arial"/>
                <a:cs typeface="Arial"/>
              </a:rPr>
              <a:t> </a:t>
            </a:r>
            <a:r>
              <a:rPr sz="3200" b="1" dirty="0">
                <a:latin typeface="Arial"/>
                <a:cs typeface="Arial"/>
              </a:rPr>
              <a:t>LIMPIEZA</a:t>
            </a: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19600" y="5014912"/>
            <a:ext cx="1959864" cy="18501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166126" y="736778"/>
            <a:ext cx="459676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latin typeface="Arial"/>
                <a:cs typeface="Arial"/>
              </a:rPr>
              <a:t>METODOLOGÍA</a:t>
            </a:r>
            <a:r>
              <a:rPr sz="3600" b="1" spc="-204" dirty="0">
                <a:latin typeface="Arial"/>
                <a:cs typeface="Arial"/>
              </a:rPr>
              <a:t> </a:t>
            </a:r>
            <a:r>
              <a:rPr sz="3600" b="1" dirty="0">
                <a:latin typeface="Arial"/>
                <a:cs typeface="Arial"/>
              </a:rPr>
              <a:t>“5S”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35608" y="1482852"/>
            <a:ext cx="1576705" cy="1007110"/>
            <a:chOff x="1435608" y="1482852"/>
            <a:chExt cx="1576705" cy="100711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35608" y="1482852"/>
              <a:ext cx="794766" cy="100660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635252" y="1482852"/>
              <a:ext cx="826769" cy="100660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07108" y="1482852"/>
              <a:ext cx="1005078" cy="1006601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1067816" y="1586941"/>
            <a:ext cx="5812155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spc="-5" dirty="0">
                <a:latin typeface="Calibri"/>
                <a:cs typeface="Calibri"/>
              </a:rPr>
              <a:t>Las</a:t>
            </a:r>
            <a:r>
              <a:rPr sz="3200" spc="155" dirty="0">
                <a:latin typeface="Calibri"/>
                <a:cs typeface="Calibri"/>
              </a:rPr>
              <a:t> </a:t>
            </a:r>
            <a:r>
              <a:rPr sz="3600" b="1" dirty="0">
                <a:latin typeface="Calibri"/>
                <a:cs typeface="Calibri"/>
              </a:rPr>
              <a:t>“5</a:t>
            </a:r>
            <a:r>
              <a:rPr sz="3600" b="1" spc="280" dirty="0">
                <a:latin typeface="Calibri"/>
                <a:cs typeface="Calibri"/>
              </a:rPr>
              <a:t> </a:t>
            </a:r>
            <a:r>
              <a:rPr sz="3600" b="1" spc="-25" dirty="0">
                <a:latin typeface="Calibri"/>
                <a:cs typeface="Calibri"/>
              </a:rPr>
              <a:t>S”</a:t>
            </a:r>
            <a:r>
              <a:rPr sz="3600" b="1" spc="2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es</a:t>
            </a:r>
            <a:r>
              <a:rPr sz="3200" spc="165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una</a:t>
            </a:r>
            <a:r>
              <a:rPr sz="3200" spc="17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técnica</a:t>
            </a:r>
            <a:r>
              <a:rPr sz="3200" spc="1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Japonesa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67816" y="2139188"/>
            <a:ext cx="2075814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Calibri"/>
                <a:cs typeface="Calibri"/>
              </a:rPr>
              <a:t>desarrollada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067816" y="2139188"/>
            <a:ext cx="433514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348230">
              <a:lnSpc>
                <a:spcPct val="100000"/>
              </a:lnSpc>
              <a:spcBef>
                <a:spcPts val="105"/>
              </a:spcBef>
              <a:tabLst>
                <a:tab pos="1283335" algn="l"/>
                <a:tab pos="2287905" algn="l"/>
                <a:tab pos="3226435" algn="l"/>
              </a:tabLst>
            </a:pPr>
            <a:r>
              <a:rPr sz="3200" spc="-5" dirty="0">
                <a:latin typeface="Calibri"/>
                <a:cs typeface="Calibri"/>
              </a:rPr>
              <a:t>po</a:t>
            </a:r>
            <a:r>
              <a:rPr sz="3200" dirty="0">
                <a:latin typeface="Calibri"/>
                <a:cs typeface="Calibri"/>
              </a:rPr>
              <a:t>r	</a:t>
            </a:r>
            <a:r>
              <a:rPr sz="3200" spc="-290" dirty="0">
                <a:latin typeface="Calibri"/>
                <a:cs typeface="Calibri"/>
              </a:rPr>
              <a:t>T</a:t>
            </a:r>
            <a:r>
              <a:rPr sz="3200" spc="-5" dirty="0">
                <a:latin typeface="Calibri"/>
                <a:cs typeface="Calibri"/>
              </a:rPr>
              <a:t>o</a:t>
            </a:r>
            <a:r>
              <a:rPr sz="3200" spc="-50" dirty="0">
                <a:latin typeface="Calibri"/>
                <a:cs typeface="Calibri"/>
              </a:rPr>
              <a:t>y</a:t>
            </a:r>
            <a:r>
              <a:rPr sz="3200" spc="-5" dirty="0">
                <a:latin typeface="Calibri"/>
                <a:cs typeface="Calibri"/>
              </a:rPr>
              <a:t>o</a:t>
            </a:r>
            <a:r>
              <a:rPr sz="3200" spc="-40" dirty="0">
                <a:latin typeface="Calibri"/>
                <a:cs typeface="Calibri"/>
              </a:rPr>
              <a:t>t</a:t>
            </a:r>
            <a:r>
              <a:rPr sz="3200" dirty="0">
                <a:latin typeface="Calibri"/>
                <a:cs typeface="Calibri"/>
              </a:rPr>
              <a:t>a  años	70,	</a:t>
            </a:r>
            <a:r>
              <a:rPr sz="3200" spc="-20" dirty="0">
                <a:latin typeface="Calibri"/>
                <a:cs typeface="Calibri"/>
              </a:rPr>
              <a:t>para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70221" y="2626868"/>
            <a:ext cx="1354455" cy="513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5" dirty="0">
                <a:latin typeface="Calibri"/>
                <a:cs typeface="Calibri"/>
              </a:rPr>
              <a:t>resolver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673978" y="2139188"/>
            <a:ext cx="1208405" cy="100139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727075" marR="5080" indent="-715010">
              <a:lnSpc>
                <a:spcPct val="100000"/>
              </a:lnSpc>
              <a:spcBef>
                <a:spcPts val="105"/>
              </a:spcBef>
              <a:tabLst>
                <a:tab pos="725805" algn="l"/>
              </a:tabLst>
            </a:pPr>
            <a:r>
              <a:rPr sz="3200" dirty="0">
                <a:latin typeface="Calibri"/>
                <a:cs typeface="Calibri"/>
              </a:rPr>
              <a:t>en	los  los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67816" y="3114243"/>
            <a:ext cx="58146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spc="-10" dirty="0">
                <a:latin typeface="Calibri"/>
                <a:cs typeface="Calibri"/>
              </a:rPr>
              <a:t>problemas</a:t>
            </a:r>
            <a:r>
              <a:rPr sz="3200" spc="31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de</a:t>
            </a:r>
            <a:r>
              <a:rPr sz="3200" spc="31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orden</a:t>
            </a:r>
            <a:r>
              <a:rPr sz="3200" spc="3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y</a:t>
            </a:r>
            <a:r>
              <a:rPr sz="3200" spc="33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aseo</a:t>
            </a:r>
            <a:r>
              <a:rPr sz="3200" spc="32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en</a:t>
            </a:r>
            <a:r>
              <a:rPr sz="3200" spc="30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los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67816" y="3602482"/>
            <a:ext cx="156654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200" spc="-15" dirty="0">
                <a:latin typeface="Calibri"/>
                <a:cs typeface="Calibri"/>
              </a:rPr>
              <a:t>lugares </a:t>
            </a:r>
            <a:r>
              <a:rPr sz="3200" spc="-10" dirty="0">
                <a:latin typeface="Calibri"/>
                <a:cs typeface="Calibri"/>
              </a:rPr>
              <a:t> </a:t>
            </a:r>
            <a:r>
              <a:rPr sz="3200" spc="-5" dirty="0">
                <a:latin typeface="Calibri"/>
                <a:cs typeface="Calibri"/>
              </a:rPr>
              <a:t>di</a:t>
            </a:r>
            <a:r>
              <a:rPr sz="3200" spc="-15" dirty="0">
                <a:latin typeface="Calibri"/>
                <a:cs typeface="Calibri"/>
              </a:rPr>
              <a:t>s</a:t>
            </a:r>
            <a:r>
              <a:rPr sz="3200" dirty="0">
                <a:latin typeface="Calibri"/>
                <a:cs typeface="Calibri"/>
              </a:rPr>
              <a:t>cip</a:t>
            </a:r>
            <a:r>
              <a:rPr sz="3200" spc="10" dirty="0">
                <a:latin typeface="Calibri"/>
                <a:cs typeface="Calibri"/>
              </a:rPr>
              <a:t>l</a:t>
            </a:r>
            <a:r>
              <a:rPr sz="3200" dirty="0">
                <a:latin typeface="Calibri"/>
                <a:cs typeface="Calibri"/>
              </a:rPr>
              <a:t>ina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36266" y="3602482"/>
            <a:ext cx="4244975" cy="1001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0" marR="5080" indent="-260985">
              <a:lnSpc>
                <a:spcPct val="100000"/>
              </a:lnSpc>
              <a:spcBef>
                <a:spcPts val="100"/>
              </a:spcBef>
              <a:tabLst>
                <a:tab pos="814069" algn="l"/>
                <a:tab pos="2383790" algn="l"/>
                <a:tab pos="2954020" algn="l"/>
              </a:tabLst>
            </a:pPr>
            <a:r>
              <a:rPr sz="3200" spc="-5" dirty="0">
                <a:latin typeface="Calibri"/>
                <a:cs typeface="Calibri"/>
              </a:rPr>
              <a:t>d</a:t>
            </a:r>
            <a:r>
              <a:rPr sz="3200" dirty="0">
                <a:latin typeface="Calibri"/>
                <a:cs typeface="Calibri"/>
              </a:rPr>
              <a:t>e	t</a:t>
            </a:r>
            <a:r>
              <a:rPr sz="3200" spc="-70" dirty="0">
                <a:latin typeface="Calibri"/>
                <a:cs typeface="Calibri"/>
              </a:rPr>
              <a:t>r</a:t>
            </a:r>
            <a:r>
              <a:rPr sz="3200" dirty="0">
                <a:latin typeface="Calibri"/>
                <a:cs typeface="Calibri"/>
              </a:rPr>
              <a:t>abajo	y	</a:t>
            </a:r>
            <a:r>
              <a:rPr sz="3200" spc="-25" dirty="0">
                <a:latin typeface="Calibri"/>
                <a:cs typeface="Calibri"/>
              </a:rPr>
              <a:t>g</a:t>
            </a:r>
            <a:r>
              <a:rPr sz="3200" dirty="0">
                <a:latin typeface="Calibri"/>
                <a:cs typeface="Calibri"/>
              </a:rPr>
              <a:t>ene</a:t>
            </a:r>
            <a:r>
              <a:rPr sz="3200" spc="-65" dirty="0">
                <a:latin typeface="Calibri"/>
                <a:cs typeface="Calibri"/>
              </a:rPr>
              <a:t>r</a:t>
            </a:r>
            <a:r>
              <a:rPr sz="3200" spc="-10" dirty="0">
                <a:latin typeface="Calibri"/>
                <a:cs typeface="Calibri"/>
              </a:rPr>
              <a:t>a</a:t>
            </a:r>
            <a:r>
              <a:rPr sz="3200" dirty="0">
                <a:latin typeface="Calibri"/>
                <a:cs typeface="Calibri"/>
              </a:rPr>
              <a:t>r  en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067816" y="4577537"/>
            <a:ext cx="1650364" cy="10026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latin typeface="Calibri"/>
                <a:cs typeface="Calibri"/>
              </a:rPr>
              <a:t>ma</a:t>
            </a:r>
            <a:r>
              <a:rPr sz="3200" spc="-25" dirty="0">
                <a:latin typeface="Calibri"/>
                <a:cs typeface="Calibri"/>
              </a:rPr>
              <a:t>n</a:t>
            </a:r>
            <a:r>
              <a:rPr sz="3200" spc="-45" dirty="0">
                <a:latin typeface="Calibri"/>
                <a:cs typeface="Calibri"/>
              </a:rPr>
              <a:t>t</a:t>
            </a:r>
            <a:r>
              <a:rPr sz="3200" dirty="0">
                <a:latin typeface="Calibri"/>
                <a:cs typeface="Calibri"/>
              </a:rPr>
              <a:t>ener  </a:t>
            </a:r>
            <a:r>
              <a:rPr sz="3200" spc="-5" dirty="0">
                <a:latin typeface="Calibri"/>
                <a:cs typeface="Calibri"/>
              </a:rPr>
              <a:t>tiempo.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041141" y="4075810"/>
            <a:ext cx="3771265" cy="989965"/>
          </a:xfrm>
          <a:prstGeom prst="rect">
            <a:avLst/>
          </a:prstGeom>
        </p:spPr>
        <p:txBody>
          <a:bodyPr vert="horz" wrap="square" lIns="0" tIns="36830" rIns="0" bIns="0" rtlCol="0">
            <a:spAutoFit/>
          </a:bodyPr>
          <a:lstStyle/>
          <a:p>
            <a:pPr marL="12700" marR="5080" indent="490220">
              <a:lnSpc>
                <a:spcPts val="3750"/>
              </a:lnSpc>
              <a:spcBef>
                <a:spcPts val="290"/>
              </a:spcBef>
              <a:tabLst>
                <a:tab pos="880744" algn="l"/>
                <a:tab pos="1146810" algn="l"/>
                <a:tab pos="2626360" algn="l"/>
                <a:tab pos="3018155" algn="l"/>
                <a:tab pos="3461385" algn="l"/>
              </a:tabLst>
            </a:pPr>
            <a:r>
              <a:rPr sz="4800" baseline="1736" dirty="0">
                <a:latin typeface="Calibri"/>
                <a:cs typeface="Calibri"/>
              </a:rPr>
              <a:t>las	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1600" b="1" spc="-890" dirty="0">
                <a:solidFill>
                  <a:srgbClr val="FFFFFF"/>
                </a:solidFill>
                <a:latin typeface="Arial"/>
                <a:cs typeface="Arial"/>
              </a:rPr>
              <a:t>d</a:t>
            </a:r>
            <a:r>
              <a:rPr sz="4800" spc="-1207" baseline="1736" dirty="0">
                <a:latin typeface="Calibri"/>
                <a:cs typeface="Calibri"/>
              </a:rPr>
              <a:t>p</a:t>
            </a:r>
            <a:r>
              <a:rPr sz="1600" b="1" spc="-95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4800" spc="-2265" baseline="1736" dirty="0">
                <a:latin typeface="Calibri"/>
                <a:cs typeface="Calibri"/>
              </a:rPr>
              <a:t>e</a:t>
            </a:r>
            <a:r>
              <a:rPr sz="1600" b="1" spc="-5" dirty="0">
                <a:solidFill>
                  <a:srgbClr val="FFFFFF"/>
                </a:solidFill>
                <a:latin typeface="Arial"/>
                <a:cs typeface="Arial"/>
              </a:rPr>
              <a:t>n</a:t>
            </a:r>
            <a:r>
              <a:rPr sz="1600" b="1" spc="-365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4800" spc="-1147" baseline="1736" dirty="0">
                <a:latin typeface="Calibri"/>
                <a:cs typeface="Calibri"/>
              </a:rPr>
              <a:t>r</a:t>
            </a:r>
            <a:r>
              <a:rPr sz="1600" b="1" spc="70" dirty="0">
                <a:solidFill>
                  <a:srgbClr val="FFFFFF"/>
                </a:solidFill>
                <a:latin typeface="Arial"/>
                <a:cs typeface="Arial"/>
              </a:rPr>
              <a:t>r</a:t>
            </a:r>
            <a:r>
              <a:rPr sz="4800" spc="-7" baseline="1736" dirty="0">
                <a:latin typeface="Calibri"/>
                <a:cs typeface="Calibri"/>
              </a:rPr>
              <a:t>son</a:t>
            </a:r>
            <a:r>
              <a:rPr sz="4800" spc="7" baseline="1736" dirty="0">
                <a:latin typeface="Calibri"/>
                <a:cs typeface="Calibri"/>
              </a:rPr>
              <a:t>a</a:t>
            </a:r>
            <a:r>
              <a:rPr sz="4800" baseline="1736" dirty="0">
                <a:latin typeface="Calibri"/>
                <a:cs typeface="Calibri"/>
              </a:rPr>
              <a:t>s	</a:t>
            </a:r>
            <a:r>
              <a:rPr sz="4800" spc="-7" baseline="1736" dirty="0">
                <a:latin typeface="Calibri"/>
                <a:cs typeface="Calibri"/>
              </a:rPr>
              <a:t>pa</a:t>
            </a:r>
            <a:r>
              <a:rPr sz="4800" spc="-104" baseline="1736" dirty="0">
                <a:latin typeface="Calibri"/>
                <a:cs typeface="Calibri"/>
              </a:rPr>
              <a:t>r</a:t>
            </a:r>
            <a:r>
              <a:rPr sz="4800" baseline="1736" dirty="0">
                <a:latin typeface="Calibri"/>
                <a:cs typeface="Calibri"/>
              </a:rPr>
              <a:t>a  </a:t>
            </a:r>
            <a:r>
              <a:rPr sz="3200" dirty="0">
                <a:latin typeface="Calibri"/>
                <a:cs typeface="Calibri"/>
              </a:rPr>
              <a:t>las	mej</a:t>
            </a:r>
            <a:r>
              <a:rPr sz="3200" spc="-20" dirty="0">
                <a:latin typeface="Calibri"/>
                <a:cs typeface="Calibri"/>
              </a:rPr>
              <a:t>o</a:t>
            </a:r>
            <a:r>
              <a:rPr sz="3200" spc="-65" dirty="0">
                <a:latin typeface="Calibri"/>
                <a:cs typeface="Calibri"/>
              </a:rPr>
              <a:t>r</a:t>
            </a:r>
            <a:r>
              <a:rPr sz="3200" dirty="0">
                <a:latin typeface="Calibri"/>
                <a:cs typeface="Calibri"/>
              </a:rPr>
              <a:t>as	en	el</a:t>
            </a:r>
          </a:p>
        </p:txBody>
      </p:sp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074407" y="1604772"/>
            <a:ext cx="3567684" cy="364235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55276" y="463537"/>
            <a:ext cx="57505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dirty="0">
                <a:latin typeface="Arial"/>
                <a:cs typeface="Arial"/>
              </a:rPr>
              <a:t>QUÉ</a:t>
            </a:r>
            <a:r>
              <a:rPr sz="3600" spc="-25" dirty="0">
                <a:latin typeface="Arial"/>
                <a:cs typeface="Arial"/>
              </a:rPr>
              <a:t> </a:t>
            </a:r>
            <a:r>
              <a:rPr sz="3600" spc="-5" dirty="0">
                <a:latin typeface="Arial"/>
                <a:cs typeface="Arial"/>
              </a:rPr>
              <a:t>SIGNIFICA</a:t>
            </a:r>
            <a:r>
              <a:rPr sz="3600" spc="-145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LAS</a:t>
            </a:r>
            <a:r>
              <a:rPr sz="3600" spc="-1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5</a:t>
            </a:r>
            <a:r>
              <a:rPr sz="3600" spc="-30" dirty="0">
                <a:latin typeface="Arial"/>
                <a:cs typeface="Arial"/>
              </a:rPr>
              <a:t> </a:t>
            </a:r>
            <a:r>
              <a:rPr sz="3600" dirty="0">
                <a:latin typeface="Arial"/>
                <a:cs typeface="Arial"/>
              </a:rPr>
              <a:t>“S”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68214" y="2960116"/>
            <a:ext cx="1657985" cy="146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3045"/>
              </a:lnSpc>
            </a:pPr>
            <a:r>
              <a:rPr sz="3200" b="1" spc="-5" dirty="0">
                <a:solidFill>
                  <a:srgbClr val="FFFFFF"/>
                </a:solidFill>
                <a:latin typeface="Calibri"/>
                <a:cs typeface="Calibri"/>
              </a:rPr>
              <a:t>SEISO</a:t>
            </a:r>
            <a:endParaRPr sz="3200">
              <a:latin typeface="Calibri"/>
              <a:cs typeface="Calibri"/>
            </a:endParaRPr>
          </a:p>
          <a:p>
            <a:pPr algn="ctr">
              <a:lnSpc>
                <a:spcPts val="2510"/>
              </a:lnSpc>
              <a:spcBef>
                <a:spcPts val="940"/>
              </a:spcBef>
            </a:pPr>
            <a:r>
              <a:rPr sz="2200" spc="-20" dirty="0">
                <a:latin typeface="Calibri"/>
                <a:cs typeface="Calibri"/>
              </a:rPr>
              <a:t>Evitar</a:t>
            </a:r>
            <a:r>
              <a:rPr sz="2200" spc="-6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ensuciar </a:t>
            </a:r>
            <a:r>
              <a:rPr sz="2200" spc="-484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y limpiar </a:t>
            </a:r>
            <a:r>
              <a:rPr sz="2200" dirty="0">
                <a:latin typeface="Calibri"/>
                <a:cs typeface="Calibri"/>
              </a:rPr>
              <a:t> </a:t>
            </a:r>
            <a:r>
              <a:rPr sz="2200" spc="-5" dirty="0">
                <a:latin typeface="Calibri"/>
                <a:cs typeface="Calibri"/>
              </a:rPr>
              <a:t>enseguida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4966715" y="2753855"/>
            <a:ext cx="2256790" cy="900430"/>
            <a:chOff x="4966715" y="2753855"/>
            <a:chExt cx="2256790" cy="90043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966715" y="2753855"/>
              <a:ext cx="2256282" cy="89993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61431" y="2755392"/>
              <a:ext cx="1497330" cy="896873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73196" y="1455419"/>
            <a:ext cx="5413247" cy="477012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327772" y="1447241"/>
            <a:ext cx="2858135" cy="6794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ts val="2575"/>
              </a:lnSpc>
              <a:spcBef>
                <a:spcPts val="95"/>
              </a:spcBef>
            </a:pPr>
            <a:r>
              <a:rPr sz="2200" b="1" spc="-5" dirty="0">
                <a:solidFill>
                  <a:srgbClr val="FFC000"/>
                </a:solidFill>
                <a:latin typeface="Calibri"/>
                <a:cs typeface="Calibri"/>
              </a:rPr>
              <a:t>Eliminar</a:t>
            </a:r>
            <a:r>
              <a:rPr sz="2200" b="1" spc="5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C000"/>
                </a:solidFill>
                <a:latin typeface="Calibri"/>
                <a:cs typeface="Calibri"/>
              </a:rPr>
              <a:t>lo</a:t>
            </a:r>
            <a:r>
              <a:rPr sz="2200" b="1" spc="-10" dirty="0">
                <a:solidFill>
                  <a:srgbClr val="FFC000"/>
                </a:solidFill>
                <a:latin typeface="Calibri"/>
                <a:cs typeface="Calibri"/>
              </a:rPr>
              <a:t> innecesario</a:t>
            </a:r>
            <a:r>
              <a:rPr sz="2200" b="1" spc="30" dirty="0">
                <a:solidFill>
                  <a:srgbClr val="FFC00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C000"/>
                </a:solidFill>
                <a:latin typeface="Calibri"/>
                <a:cs typeface="Calibri"/>
              </a:rPr>
              <a:t>y</a:t>
            </a:r>
            <a:endParaRPr sz="2200">
              <a:latin typeface="Calibri"/>
              <a:cs typeface="Calibri"/>
            </a:endParaRPr>
          </a:p>
          <a:p>
            <a:pPr algn="ctr">
              <a:lnSpc>
                <a:spcPts val="2575"/>
              </a:lnSpc>
            </a:pPr>
            <a:r>
              <a:rPr sz="2200" b="1" spc="-10" dirty="0">
                <a:solidFill>
                  <a:srgbClr val="FFC000"/>
                </a:solidFill>
                <a:latin typeface="Calibri"/>
                <a:cs typeface="Calibri"/>
              </a:rPr>
              <a:t>clasificar </a:t>
            </a:r>
            <a:r>
              <a:rPr sz="2200" b="1" spc="-5" dirty="0">
                <a:solidFill>
                  <a:srgbClr val="FFC000"/>
                </a:solidFill>
                <a:latin typeface="Calibri"/>
                <a:cs typeface="Calibri"/>
              </a:rPr>
              <a:t>lo útil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190369" y="4951857"/>
            <a:ext cx="1938020" cy="99758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065" marR="5080" indent="-1905" algn="ctr">
              <a:lnSpc>
                <a:spcPts val="2510"/>
              </a:lnSpc>
              <a:spcBef>
                <a:spcPts val="285"/>
              </a:spcBef>
            </a:pPr>
            <a:r>
              <a:rPr sz="2200" b="1" spc="-10" dirty="0">
                <a:solidFill>
                  <a:srgbClr val="006FC0"/>
                </a:solidFill>
                <a:latin typeface="Calibri"/>
                <a:cs typeface="Calibri"/>
              </a:rPr>
              <a:t>Definir</a:t>
            </a:r>
            <a:r>
              <a:rPr sz="2200" b="1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FC0"/>
                </a:solidFill>
                <a:latin typeface="Calibri"/>
                <a:cs typeface="Calibri"/>
              </a:rPr>
              <a:t>los </a:t>
            </a:r>
            <a:r>
              <a:rPr sz="2200" b="1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6FC0"/>
                </a:solidFill>
                <a:latin typeface="Calibri"/>
                <a:cs typeface="Calibri"/>
              </a:rPr>
              <a:t>estándares</a:t>
            </a:r>
            <a:r>
              <a:rPr sz="2200" b="1" spc="1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FC0"/>
                </a:solidFill>
                <a:latin typeface="Calibri"/>
                <a:cs typeface="Calibri"/>
              </a:rPr>
              <a:t>de </a:t>
            </a:r>
            <a:r>
              <a:rPr sz="2200" b="1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6FC0"/>
                </a:solidFill>
                <a:latin typeface="Calibri"/>
                <a:cs typeface="Calibri"/>
              </a:rPr>
              <a:t>orden</a:t>
            </a:r>
            <a:r>
              <a:rPr sz="2200" b="1" spc="-25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6FC0"/>
                </a:solidFill>
                <a:latin typeface="Calibri"/>
                <a:cs typeface="Calibri"/>
              </a:rPr>
              <a:t>y</a:t>
            </a:r>
            <a:r>
              <a:rPr sz="2200" b="1" spc="-40" dirty="0">
                <a:solidFill>
                  <a:srgbClr val="006F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6FC0"/>
                </a:solidFill>
                <a:latin typeface="Calibri"/>
                <a:cs typeface="Calibri"/>
              </a:rPr>
              <a:t>limpieza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39378" y="3438905"/>
            <a:ext cx="1845945" cy="1953260"/>
          </a:xfrm>
          <a:prstGeom prst="rect">
            <a:avLst/>
          </a:prstGeom>
        </p:spPr>
        <p:txBody>
          <a:bodyPr vert="horz" wrap="square" lIns="0" tIns="28575" rIns="0" bIns="0" rtlCol="0">
            <a:spAutoFit/>
          </a:bodyPr>
          <a:lstStyle/>
          <a:p>
            <a:pPr marL="12700" marR="5080" algn="ctr">
              <a:lnSpc>
                <a:spcPct val="95000"/>
              </a:lnSpc>
              <a:spcBef>
                <a:spcPts val="225"/>
              </a:spcBef>
            </a:pPr>
            <a:r>
              <a:rPr sz="2200" b="1" spc="-10" dirty="0">
                <a:solidFill>
                  <a:srgbClr val="33CC33"/>
                </a:solidFill>
                <a:latin typeface="Calibri"/>
                <a:cs typeface="Calibri"/>
              </a:rPr>
              <a:t>Acondicionar </a:t>
            </a:r>
            <a:r>
              <a:rPr sz="2200" b="1" spc="-5" dirty="0">
                <a:solidFill>
                  <a:srgbClr val="33CC33"/>
                </a:solidFill>
                <a:latin typeface="Calibri"/>
                <a:cs typeface="Calibri"/>
              </a:rPr>
              <a:t> los</a:t>
            </a:r>
            <a:r>
              <a:rPr sz="2200" b="1" spc="-30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3CC33"/>
                </a:solidFill>
                <a:latin typeface="Calibri"/>
                <a:cs typeface="Calibri"/>
              </a:rPr>
              <a:t>medios</a:t>
            </a:r>
            <a:r>
              <a:rPr sz="2200" b="1" spc="-15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20" dirty="0">
                <a:solidFill>
                  <a:srgbClr val="33CC33"/>
                </a:solidFill>
                <a:latin typeface="Calibri"/>
                <a:cs typeface="Calibri"/>
              </a:rPr>
              <a:t>para </a:t>
            </a:r>
            <a:r>
              <a:rPr sz="2200" b="1" spc="-480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3CC33"/>
                </a:solidFill>
                <a:latin typeface="Calibri"/>
                <a:cs typeface="Calibri"/>
              </a:rPr>
              <a:t>guardar</a:t>
            </a:r>
            <a:r>
              <a:rPr sz="2200" b="1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3CC33"/>
                </a:solidFill>
                <a:latin typeface="Calibri"/>
                <a:cs typeface="Calibri"/>
              </a:rPr>
              <a:t>y </a:t>
            </a:r>
            <a:r>
              <a:rPr sz="2200" b="1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3CC33"/>
                </a:solidFill>
                <a:latin typeface="Calibri"/>
                <a:cs typeface="Calibri"/>
              </a:rPr>
              <a:t>localizar</a:t>
            </a:r>
            <a:r>
              <a:rPr sz="2200" b="1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3CC33"/>
                </a:solidFill>
                <a:latin typeface="Calibri"/>
                <a:cs typeface="Calibri"/>
              </a:rPr>
              <a:t>los </a:t>
            </a:r>
            <a:r>
              <a:rPr sz="2200" b="1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33CC33"/>
                </a:solidFill>
                <a:latin typeface="Calibri"/>
                <a:cs typeface="Calibri"/>
              </a:rPr>
              <a:t>elementos</a:t>
            </a:r>
            <a:r>
              <a:rPr sz="2200" b="1" spc="20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33CC33"/>
                </a:solidFill>
                <a:latin typeface="Calibri"/>
                <a:cs typeface="Calibri"/>
              </a:rPr>
              <a:t>de </a:t>
            </a:r>
            <a:r>
              <a:rPr sz="2200" b="1" dirty="0">
                <a:solidFill>
                  <a:srgbClr val="33CC33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33CC33"/>
                </a:solidFill>
                <a:latin typeface="Calibri"/>
                <a:cs typeface="Calibri"/>
              </a:rPr>
              <a:t>trabajo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21738" y="1468373"/>
            <a:ext cx="2373630" cy="67881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31445" marR="5080" indent="-119380">
              <a:lnSpc>
                <a:spcPts val="2510"/>
              </a:lnSpc>
              <a:spcBef>
                <a:spcPts val="285"/>
              </a:spcBef>
            </a:pPr>
            <a:r>
              <a:rPr sz="2200" b="1" spc="-10" dirty="0">
                <a:solidFill>
                  <a:srgbClr val="CC0099"/>
                </a:solidFill>
                <a:latin typeface="Calibri"/>
                <a:cs typeface="Calibri"/>
              </a:rPr>
              <a:t>Disciplina </a:t>
            </a:r>
            <a:r>
              <a:rPr sz="2200" b="1" spc="-20" dirty="0">
                <a:solidFill>
                  <a:srgbClr val="CC0099"/>
                </a:solidFill>
                <a:latin typeface="Calibri"/>
                <a:cs typeface="Calibri"/>
              </a:rPr>
              <a:t>para </a:t>
            </a:r>
            <a:r>
              <a:rPr sz="2200" b="1" spc="-10" dirty="0">
                <a:solidFill>
                  <a:srgbClr val="CC0099"/>
                </a:solidFill>
                <a:latin typeface="Calibri"/>
                <a:cs typeface="Calibri"/>
              </a:rPr>
              <a:t>crear </a:t>
            </a:r>
            <a:r>
              <a:rPr sz="2200" b="1" spc="-484" dirty="0">
                <a:solidFill>
                  <a:srgbClr val="CC0099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CC0099"/>
                </a:solidFill>
                <a:latin typeface="Calibri"/>
                <a:cs typeface="Calibri"/>
              </a:rPr>
              <a:t>hábitos</a:t>
            </a:r>
            <a:r>
              <a:rPr sz="2200" b="1" spc="5" dirty="0">
                <a:solidFill>
                  <a:srgbClr val="CC0099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CC0099"/>
                </a:solidFill>
                <a:latin typeface="Calibri"/>
                <a:cs typeface="Calibri"/>
              </a:rPr>
              <a:t>de</a:t>
            </a:r>
            <a:r>
              <a:rPr sz="2200" b="1" spc="-15" dirty="0">
                <a:solidFill>
                  <a:srgbClr val="CC0099"/>
                </a:solidFill>
                <a:latin typeface="Calibri"/>
                <a:cs typeface="Calibri"/>
              </a:rPr>
              <a:t> trabajo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45455" y="6133287"/>
            <a:ext cx="2454910" cy="67881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L="12700" marR="5080" indent="65405">
              <a:lnSpc>
                <a:spcPts val="2510"/>
              </a:lnSpc>
              <a:spcBef>
                <a:spcPts val="285"/>
              </a:spcBef>
            </a:pPr>
            <a:r>
              <a:rPr sz="2200" b="1" spc="-5" dirty="0">
                <a:solidFill>
                  <a:srgbClr val="FF0000"/>
                </a:solidFill>
                <a:latin typeface="Calibri"/>
                <a:cs typeface="Calibri"/>
              </a:rPr>
              <a:t>No limpiar </a:t>
            </a:r>
            <a:r>
              <a:rPr sz="2200" b="1" spc="-10" dirty="0">
                <a:solidFill>
                  <a:srgbClr val="FF0000"/>
                </a:solidFill>
                <a:latin typeface="Calibri"/>
                <a:cs typeface="Calibri"/>
              </a:rPr>
              <a:t>más </a:t>
            </a:r>
            <a:r>
              <a:rPr sz="2200" b="1" spc="-5" dirty="0">
                <a:solidFill>
                  <a:srgbClr val="FF0000"/>
                </a:solidFill>
                <a:latin typeface="Calibri"/>
                <a:cs typeface="Calibri"/>
              </a:rPr>
              <a:t>sino </a:t>
            </a:r>
            <a:r>
              <a:rPr sz="2200" b="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0000"/>
                </a:solidFill>
                <a:latin typeface="Calibri"/>
                <a:cs typeface="Calibri"/>
              </a:rPr>
              <a:t>evitar</a:t>
            </a:r>
            <a:r>
              <a:rPr sz="2200" b="1" spc="-5" dirty="0">
                <a:solidFill>
                  <a:srgbClr val="FF0000"/>
                </a:solidFill>
                <a:latin typeface="Calibri"/>
                <a:cs typeface="Calibri"/>
              </a:rPr>
              <a:t> que</a:t>
            </a:r>
            <a:r>
              <a:rPr sz="2200" b="1" spc="-2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0000"/>
                </a:solidFill>
                <a:latin typeface="Calibri"/>
                <a:cs typeface="Calibri"/>
              </a:rPr>
              <a:t>se</a:t>
            </a:r>
            <a:r>
              <a:rPr sz="2200" b="1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0000"/>
                </a:solidFill>
                <a:latin typeface="Calibri"/>
                <a:cs typeface="Calibri"/>
              </a:rPr>
              <a:t>ensucie</a:t>
            </a:r>
            <a:endParaRPr sz="2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stela de condensación">
  <a:themeElements>
    <a:clrScheme name="Estela de condensación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Estela de condensación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tela de condensación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TM04033937[[fn=Estela de condensación]]</Template>
  <TotalTime>71</TotalTime>
  <Words>1501</Words>
  <Application>Microsoft Office PowerPoint</Application>
  <PresentationFormat>Panorámica</PresentationFormat>
  <Paragraphs>167</Paragraphs>
  <Slides>20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31" baseType="lpstr">
      <vt:lpstr>Arial</vt:lpstr>
      <vt:lpstr>Arial MT</vt:lpstr>
      <vt:lpstr>Bahnschrift</vt:lpstr>
      <vt:lpstr>Calibri</vt:lpstr>
      <vt:lpstr>Cambria</vt:lpstr>
      <vt:lpstr>Century Gothic</vt:lpstr>
      <vt:lpstr>Georgia</vt:lpstr>
      <vt:lpstr>Impact</vt:lpstr>
      <vt:lpstr>Trebuchet MS</vt:lpstr>
      <vt:lpstr>Wingdings</vt:lpstr>
      <vt:lpstr>Estela de condensación</vt:lpstr>
      <vt:lpstr>Presentación de PowerPoint</vt:lpstr>
      <vt:lpstr>Presentación de PowerPoint</vt:lpstr>
      <vt:lpstr>MI OFICINA</vt:lpstr>
      <vt:lpstr>Presentación de PowerPoint</vt:lpstr>
      <vt:lpstr>OBJETIVOS</vt:lpstr>
      <vt:lpstr>BENEFICIOS DEL ORDEN Y LIMPIEZA</vt:lpstr>
      <vt:lpstr>MEDIDAS QUE CONTRIBUYEN AL  ORDEN Y LA LIMPIEZA</vt:lpstr>
      <vt:lpstr>METODOLOGÍA “5S”</vt:lpstr>
      <vt:lpstr>QUÉ SIGNIFICA LAS 5 “S”</vt:lpstr>
      <vt:lpstr>SHITSEKU – Autodisciplina (Hábitos de trabajo)</vt:lpstr>
      <vt:lpstr>CON TANTO DESORDEN, NO  ENCONTRARÉ LO QUE BUSCO….</vt:lpstr>
      <vt:lpstr>Presentación de PowerPoint</vt:lpstr>
      <vt:lpstr>Presentación de PowerPoint</vt:lpstr>
      <vt:lpstr>LOGÍSTICA PARA LA JORNADA</vt:lpstr>
      <vt:lpstr>FRECUENCIA</vt:lpstr>
      <vt:lpstr>PARA TENER EN CUENTA: LAS 5 “ESES”…</vt:lpstr>
      <vt:lpstr>PARA TENER EN CUENTA: LAS 5 “ESES”…</vt:lpstr>
      <vt:lpstr>PARA TENER EN CUENTA: LAS 5 “ESES”…</vt:lpstr>
      <vt:lpstr>PARA TENER EN CUENTA: LAS 5 “ESES”…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Jorge Palacios</dc:creator>
  <cp:lastModifiedBy>LEIDY LOPEZ</cp:lastModifiedBy>
  <cp:revision>6</cp:revision>
  <dcterms:created xsi:type="dcterms:W3CDTF">2024-08-08T16:56:25Z</dcterms:created>
  <dcterms:modified xsi:type="dcterms:W3CDTF">2024-08-08T18:08:56Z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2022-05-06T00:00:00Z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2024-08-08T00:00:00Z</vt:filetime>
  </property>
</Properties>
</file>