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4630400" cy="8229600"/>
  <p:notesSz cx="8229600" cy="14630400"/>
  <p:embeddedFontLst>
    <p:embeddedFont>
      <p:font typeface="Spline Sans"/>
      <p:regular r:id="rId17"/>
    </p:embeddedFont>
    <p:embeddedFont>
      <p:font typeface="Spline Sans"/>
      <p:regular r:id="rId18"/>
    </p:embeddedFont>
    <p:embeddedFont>
      <p:font typeface="Barlow"/>
      <p:regular r:id="rId19"/>
    </p:embeddedFont>
    <p:embeddedFont>
      <p:font typeface="Barlow"/>
      <p:regular r:id="rId20"/>
    </p:embeddedFont>
    <p:embeddedFont>
      <p:font typeface="Barlow"/>
      <p:regular r:id="rId21"/>
    </p:embeddedFont>
    <p:embeddedFont>
      <p:font typeface="Barlow"/>
      <p:regular r:id="rId22"/>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7" Type="http://schemas.openxmlformats.org/officeDocument/2006/relationships/font" Target="fonts/font1.fntdata"/><Relationship Id="rId18" Type="http://schemas.openxmlformats.org/officeDocument/2006/relationships/font" Target="fonts/font2.fntdata"/><Relationship Id="rId19" Type="http://schemas.openxmlformats.org/officeDocument/2006/relationships/font" Target="fonts/font3.fntdata"/><Relationship Id="rId20" Type="http://schemas.openxmlformats.org/officeDocument/2006/relationships/font" Target="fonts/font4.fntdata"/><Relationship Id="rId21" Type="http://schemas.openxmlformats.org/officeDocument/2006/relationships/font" Target="fonts/font5.fntdata"/><Relationship Id="rId22" Type="http://schemas.openxmlformats.org/officeDocument/2006/relationships/font" Target="fonts/font6.fntdata"/></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10-1.png"/><Relationship Id="rId2" Type="http://schemas.openxmlformats.org/officeDocument/2006/relationships/image" Target="../media/image-1010-2.png"/><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11-1.png"/><Relationship Id="rId2" Type="http://schemas.openxmlformats.org/officeDocument/2006/relationships/image" Target="../media/image-1011-2.png"/><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2-1.png"/><Relationship Id="rId2" Type="http://schemas.openxmlformats.org/officeDocument/2006/relationships/image" Target="../media/image-1002-2.png"/><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3-1.png"/><Relationship Id="rId2" Type="http://schemas.openxmlformats.org/officeDocument/2006/relationships/image" Target="../media/image-1003-2.png"/><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4-1.png"/><Relationship Id="rId2" Type="http://schemas.openxmlformats.org/officeDocument/2006/relationships/image" Target="../media/image-1004-2.png"/><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5-1.png"/><Relationship Id="rId2" Type="http://schemas.openxmlformats.org/officeDocument/2006/relationships/image" Target="../media/image-1005-2.png"/><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6-1.png"/><Relationship Id="rId2" Type="http://schemas.openxmlformats.org/officeDocument/2006/relationships/image" Target="../media/image-1006-2.png"/><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7-1.png"/><Relationship Id="rId2" Type="http://schemas.openxmlformats.org/officeDocument/2006/relationships/image" Target="../media/image-1007-2.png"/><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8-1.png"/><Relationship Id="rId2" Type="http://schemas.openxmlformats.org/officeDocument/2006/relationships/image" Target="../media/image-1008-2.png"/><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1" Type="http://schemas.openxmlformats.org/officeDocument/2006/relationships/image" Target="../media/image-1009-1.png"/><Relationship Id="rId2" Type="http://schemas.openxmlformats.org/officeDocument/2006/relationships/image" Target="../media/image-1009-2.png"/><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81B">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81B">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81B">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81B">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81B">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81B">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81B">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81B">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81B">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bg>
      <p:bgPr>
        <a:solidFill>
          <a:srgbClr val="000000"/>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A081B">
              <a:alpha val="75000"/>
            </a:srgbClr>
          </a:solidFill>
          <a:ln/>
        </p:spPr>
      </p:sp>
      <p:pic>
        <p:nvPicPr>
          <p:cNvPr id="4" name="Image 1" descr="preencoded.png">
            <a:hlinkClick r:id="rId3" tooltip=""/>
          </p:cNvPr>
          <p:cNvPicPr>
            <a:picLocks noChangeAspect="1"/>
          </p:cNvPicPr>
          <p:nvPr/>
        </p:nvPicPr>
        <p:blipFill>
          <a:blip r:embed="rId2"/>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2.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slideLayout" Target="../slideLayouts/slideLayout11.xml"/><Relationship Id="rId3"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4-2.png"/><Relationship Id="rId3" Type="http://schemas.openxmlformats.org/officeDocument/2006/relationships/image" Target="../media/image-4-3.png"/><Relationship Id="rId4" Type="http://schemas.openxmlformats.org/officeDocument/2006/relationships/slideLayout" Target="../slideLayouts/slideLayout5.xml"/><Relationship Id="rId5"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image" Target="../media/image-5-5.png"/><Relationship Id="rId6" Type="http://schemas.openxmlformats.org/officeDocument/2006/relationships/slideLayout" Target="../slideLayouts/slideLayout6.xml"/><Relationship Id="rId7"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png"/><Relationship Id="rId3" Type="http://schemas.openxmlformats.org/officeDocument/2006/relationships/slideLayout" Target="../slideLayouts/slideLayout7.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slideLayout" Target="../slideLayouts/slideLayout8.xml"/><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2.png"/><Relationship Id="rId3" Type="http://schemas.openxmlformats.org/officeDocument/2006/relationships/slideLayout" Target="../slideLayouts/slideLayout9.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image" Target="../media/image-9-2.png"/><Relationship Id="rId3" Type="http://schemas.openxmlformats.org/officeDocument/2006/relationships/slideLayout" Target="../slideLayouts/slideLayout10.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881063" y="2972038"/>
            <a:ext cx="5594747" cy="699254"/>
          </a:xfrm>
          <a:prstGeom prst="rect">
            <a:avLst/>
          </a:prstGeom>
          <a:noFill/>
          <a:ln/>
        </p:spPr>
        <p:txBody>
          <a:bodyPr wrap="none" lIns="0" tIns="0" rIns="0" bIns="0" rtlCol="0" anchor="t"/>
          <a:lstStyle/>
          <a:p>
            <a:pPr indent="0" marL="0">
              <a:lnSpc>
                <a:spcPts val="5500"/>
              </a:lnSpc>
              <a:buNone/>
            </a:pPr>
            <a:r>
              <a:rPr lang="en-US" sz="4400" b="1" dirty="0">
                <a:solidFill>
                  <a:srgbClr val="F0FCFF"/>
                </a:solidFill>
                <a:latin typeface="Spline Sans Bold" pitchFamily="34" charset="0"/>
                <a:ea typeface="Spline Sans Bold" pitchFamily="34" charset="-122"/>
                <a:cs typeface="Spline Sans Bold" pitchFamily="34" charset="-120"/>
              </a:rPr>
              <a:t>Cómo Utilizar Wrike</a:t>
            </a:r>
            <a:endParaRPr lang="en-US" sz="4400" dirty="0"/>
          </a:p>
        </p:txBody>
      </p:sp>
      <p:sp>
        <p:nvSpPr>
          <p:cNvPr id="4" name="Text 1"/>
          <p:cNvSpPr/>
          <p:nvPr/>
        </p:nvSpPr>
        <p:spPr>
          <a:xfrm>
            <a:off x="881063" y="4048839"/>
            <a:ext cx="7381875" cy="1208723"/>
          </a:xfrm>
          <a:prstGeom prst="rect">
            <a:avLst/>
          </a:prstGeom>
          <a:noFill/>
          <a:ln/>
        </p:spPr>
        <p:txBody>
          <a:bodyPr wrap="square" lIns="0" tIns="0" rIns="0" bIns="0" rtlCol="0" anchor="t"/>
          <a:lstStyle/>
          <a:p>
            <a:pPr indent="0" marL="0">
              <a:lnSpc>
                <a:spcPts val="3150"/>
              </a:lnSpc>
              <a:buNone/>
            </a:pPr>
            <a:r>
              <a:rPr lang="en-US" sz="1950" dirty="0">
                <a:solidFill>
                  <a:srgbClr val="E0E4E6"/>
                </a:solidFill>
                <a:latin typeface="Barlow" pitchFamily="34" charset="0"/>
                <a:ea typeface="Barlow" pitchFamily="34" charset="-122"/>
                <a:cs typeface="Barlow" pitchFamily="34" charset="-120"/>
              </a:rPr>
              <a:t>Esta presentación te ayudará a comprender cómo funciona Wrike y cómo puedes sacarle el máximo partido para gestionar tus proyectos de manera eficiente.</a:t>
            </a:r>
            <a:endParaRPr lang="en-US" sz="195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p:nvPr/>
        </p:nvSpPr>
        <p:spPr>
          <a:xfrm>
            <a:off x="579120" y="455057"/>
            <a:ext cx="4044434" cy="459700"/>
          </a:xfrm>
          <a:prstGeom prst="rect">
            <a:avLst/>
          </a:prstGeom>
          <a:noFill/>
          <a:ln/>
        </p:spPr>
        <p:txBody>
          <a:bodyPr wrap="none" lIns="0" tIns="0" rIns="0" bIns="0" rtlCol="0" anchor="t"/>
          <a:lstStyle/>
          <a:p>
            <a:pPr indent="0" marL="0">
              <a:lnSpc>
                <a:spcPts val="3600"/>
              </a:lnSpc>
              <a:buNone/>
            </a:pPr>
            <a:r>
              <a:rPr lang="en-US" sz="2850" b="1" dirty="0">
                <a:solidFill>
                  <a:srgbClr val="F0FCFF"/>
                </a:solidFill>
                <a:latin typeface="Spline Sans Bold" pitchFamily="34" charset="0"/>
                <a:ea typeface="Spline Sans Bold" pitchFamily="34" charset="-122"/>
                <a:cs typeface="Spline Sans Bold" pitchFamily="34" charset="-120"/>
              </a:rPr>
              <a:t>Gracias por su atención</a:t>
            </a:r>
            <a:endParaRPr lang="en-US" sz="2850" dirty="0"/>
          </a:p>
        </p:txBody>
      </p:sp>
      <p:sp>
        <p:nvSpPr>
          <p:cNvPr id="3" name="Text 1"/>
          <p:cNvSpPr/>
          <p:nvPr/>
        </p:nvSpPr>
        <p:spPr>
          <a:xfrm>
            <a:off x="579120" y="1245632"/>
            <a:ext cx="13472160" cy="529590"/>
          </a:xfrm>
          <a:prstGeom prst="rect">
            <a:avLst/>
          </a:prstGeom>
          <a:noFill/>
          <a:ln/>
        </p:spPr>
        <p:txBody>
          <a:bodyPr wrap="square" lIns="0" tIns="0" rIns="0" bIns="0" rtlCol="0" anchor="t"/>
          <a:lstStyle/>
          <a:p>
            <a:pPr indent="0" marL="0">
              <a:lnSpc>
                <a:spcPts val="2050"/>
              </a:lnSpc>
              <a:buNone/>
            </a:pPr>
            <a:r>
              <a:rPr lang="en-US" sz="1300" dirty="0">
                <a:solidFill>
                  <a:srgbClr val="E0E4E6"/>
                </a:solidFill>
                <a:latin typeface="Barlow" pitchFamily="34" charset="0"/>
                <a:ea typeface="Barlow" pitchFamily="34" charset="-122"/>
                <a:cs typeface="Barlow" pitchFamily="34" charset="-120"/>
              </a:rPr>
              <a:t>Esperamos que esta presentación haya sido útil para comprender cómo utilizar Wrike de manera eficaz. Recuerde que la práctica es clave para dominar la herramienta. ¡No dude en explorar todas sus funciones y empezar a optimizar su gestión de proyectos!</a:t>
            </a:r>
            <a:endParaRPr lang="en-US" sz="1300" dirty="0"/>
          </a:p>
        </p:txBody>
      </p:sp>
      <p:pic>
        <p:nvPicPr>
          <p:cNvPr id="4" name="Image 0" descr="preencoded.png">    </p:cNvPr>
          <p:cNvPicPr>
            <a:picLocks noChangeAspect="1"/>
          </p:cNvPicPr>
          <p:nvPr/>
        </p:nvPicPr>
        <p:blipFill>
          <a:blip r:embed="rId1"/>
          <a:stretch>
            <a:fillRect/>
          </a:stretch>
        </p:blipFill>
        <p:spPr>
          <a:xfrm>
            <a:off x="579120" y="1961317"/>
            <a:ext cx="8854678" cy="590133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881063" y="2230755"/>
            <a:ext cx="5594747" cy="699254"/>
          </a:xfrm>
          <a:prstGeom prst="rect">
            <a:avLst/>
          </a:prstGeom>
          <a:noFill/>
          <a:ln/>
        </p:spPr>
        <p:txBody>
          <a:bodyPr wrap="none" lIns="0" tIns="0" rIns="0" bIns="0" rtlCol="0" anchor="t"/>
          <a:lstStyle/>
          <a:p>
            <a:pPr indent="0" marL="0">
              <a:lnSpc>
                <a:spcPts val="5500"/>
              </a:lnSpc>
              <a:buNone/>
            </a:pPr>
            <a:r>
              <a:rPr lang="en-US" sz="4400" b="1" dirty="0">
                <a:solidFill>
                  <a:srgbClr val="F0FCFF"/>
                </a:solidFill>
                <a:latin typeface="Spline Sans Bold" pitchFamily="34" charset="0"/>
                <a:ea typeface="Spline Sans Bold" pitchFamily="34" charset="-122"/>
                <a:cs typeface="Spline Sans Bold" pitchFamily="34" charset="-120"/>
              </a:rPr>
              <a:t>Introducción a Wrike</a:t>
            </a:r>
            <a:endParaRPr lang="en-US" sz="4400" dirty="0"/>
          </a:p>
        </p:txBody>
      </p:sp>
      <p:sp>
        <p:nvSpPr>
          <p:cNvPr id="3" name="Text 1"/>
          <p:cNvSpPr/>
          <p:nvPr/>
        </p:nvSpPr>
        <p:spPr>
          <a:xfrm>
            <a:off x="881063" y="3559254"/>
            <a:ext cx="2797373" cy="349687"/>
          </a:xfrm>
          <a:prstGeom prst="rect">
            <a:avLst/>
          </a:prstGeom>
          <a:noFill/>
          <a:ln/>
        </p:spPr>
        <p:txBody>
          <a:bodyPr wrap="none" lIns="0" tIns="0" rIns="0" bIns="0" rtlCol="0" anchor="t"/>
          <a:lstStyle/>
          <a:p>
            <a:pPr indent="0" marL="0">
              <a:lnSpc>
                <a:spcPts val="2750"/>
              </a:lnSpc>
              <a:buNone/>
            </a:pPr>
            <a:r>
              <a:rPr lang="en-US" sz="2200" b="1" dirty="0">
                <a:solidFill>
                  <a:srgbClr val="F0FCFF"/>
                </a:solidFill>
                <a:latin typeface="Spline Sans Bold" pitchFamily="34" charset="0"/>
                <a:ea typeface="Spline Sans Bold" pitchFamily="34" charset="-122"/>
                <a:cs typeface="Spline Sans Bold" pitchFamily="34" charset="-120"/>
              </a:rPr>
              <a:t>Qué es Wrike?</a:t>
            </a:r>
            <a:endParaRPr lang="en-US" sz="2200" dirty="0"/>
          </a:p>
        </p:txBody>
      </p:sp>
      <p:sp>
        <p:nvSpPr>
          <p:cNvPr id="4" name="Text 2"/>
          <p:cNvSpPr/>
          <p:nvPr/>
        </p:nvSpPr>
        <p:spPr>
          <a:xfrm>
            <a:off x="881063" y="4160639"/>
            <a:ext cx="6127075" cy="1611630"/>
          </a:xfrm>
          <a:prstGeom prst="rect">
            <a:avLst/>
          </a:prstGeom>
          <a:noFill/>
          <a:ln/>
        </p:spPr>
        <p:txBody>
          <a:bodyPr wrap="square" lIns="0" tIns="0" rIns="0" bIns="0" rtlCol="0" anchor="t"/>
          <a:lstStyle/>
          <a:p>
            <a:pPr indent="0" marL="0">
              <a:lnSpc>
                <a:spcPts val="3150"/>
              </a:lnSpc>
              <a:buNone/>
            </a:pPr>
            <a:r>
              <a:rPr lang="en-US" sz="1950" dirty="0">
                <a:solidFill>
                  <a:srgbClr val="E0E4E6"/>
                </a:solidFill>
                <a:latin typeface="Barlow" pitchFamily="34" charset="0"/>
                <a:ea typeface="Barlow" pitchFamily="34" charset="-122"/>
                <a:cs typeface="Barlow" pitchFamily="34" charset="-120"/>
              </a:rPr>
              <a:t>Wrike es una plataforma de gestión de proyectos en línea que te permite organizar tareas, colaborar con tu equipo y realizar un seguimiento del progreso de los proyectos.</a:t>
            </a:r>
            <a:endParaRPr lang="en-US" sz="1950" dirty="0"/>
          </a:p>
        </p:txBody>
      </p:sp>
      <p:sp>
        <p:nvSpPr>
          <p:cNvPr id="5" name="Text 3"/>
          <p:cNvSpPr/>
          <p:nvPr/>
        </p:nvSpPr>
        <p:spPr>
          <a:xfrm>
            <a:off x="7629882" y="3559254"/>
            <a:ext cx="2954536" cy="349687"/>
          </a:xfrm>
          <a:prstGeom prst="rect">
            <a:avLst/>
          </a:prstGeom>
          <a:noFill/>
          <a:ln/>
        </p:spPr>
        <p:txBody>
          <a:bodyPr wrap="none" lIns="0" tIns="0" rIns="0" bIns="0" rtlCol="0" anchor="t"/>
          <a:lstStyle/>
          <a:p>
            <a:pPr indent="0" marL="0">
              <a:lnSpc>
                <a:spcPts val="2750"/>
              </a:lnSpc>
              <a:buNone/>
            </a:pPr>
            <a:r>
              <a:rPr lang="en-US" sz="2200" b="1" dirty="0">
                <a:solidFill>
                  <a:srgbClr val="F0FCFF"/>
                </a:solidFill>
                <a:latin typeface="Spline Sans Bold" pitchFamily="34" charset="0"/>
                <a:ea typeface="Spline Sans Bold" pitchFamily="34" charset="-122"/>
                <a:cs typeface="Spline Sans Bold" pitchFamily="34" charset="-120"/>
              </a:rPr>
              <a:t>Cómo funciona Wrike?</a:t>
            </a:r>
            <a:endParaRPr lang="en-US" sz="2200" dirty="0"/>
          </a:p>
        </p:txBody>
      </p:sp>
      <p:sp>
        <p:nvSpPr>
          <p:cNvPr id="6" name="Text 4"/>
          <p:cNvSpPr/>
          <p:nvPr/>
        </p:nvSpPr>
        <p:spPr>
          <a:xfrm>
            <a:off x="7629882" y="4160639"/>
            <a:ext cx="6127075" cy="1208723"/>
          </a:xfrm>
          <a:prstGeom prst="rect">
            <a:avLst/>
          </a:prstGeom>
          <a:noFill/>
          <a:ln/>
        </p:spPr>
        <p:txBody>
          <a:bodyPr wrap="square" lIns="0" tIns="0" rIns="0" bIns="0" rtlCol="0" anchor="t"/>
          <a:lstStyle/>
          <a:p>
            <a:pPr indent="0" marL="0">
              <a:lnSpc>
                <a:spcPts val="3150"/>
              </a:lnSpc>
              <a:buNone/>
            </a:pPr>
            <a:r>
              <a:rPr lang="en-US" sz="1950" dirty="0">
                <a:solidFill>
                  <a:srgbClr val="E0E4E6"/>
                </a:solidFill>
                <a:latin typeface="Barlow" pitchFamily="34" charset="0"/>
                <a:ea typeface="Barlow" pitchFamily="34" charset="-122"/>
                <a:cs typeface="Barlow" pitchFamily="34" charset="-120"/>
              </a:rPr>
              <a:t>Wrike te ayuda a organizar tus proyectos en espacios de trabajo, creando tareas, subtareas y asignando responsabilidades a diferentes miembros del equipo.</a:t>
            </a:r>
            <a:endParaRPr lang="en-US" sz="19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881063" y="874157"/>
            <a:ext cx="10197941" cy="699254"/>
          </a:xfrm>
          <a:prstGeom prst="rect">
            <a:avLst/>
          </a:prstGeom>
          <a:noFill/>
          <a:ln/>
        </p:spPr>
        <p:txBody>
          <a:bodyPr wrap="none" lIns="0" tIns="0" rIns="0" bIns="0" rtlCol="0" anchor="t"/>
          <a:lstStyle/>
          <a:p>
            <a:pPr indent="0" marL="0">
              <a:lnSpc>
                <a:spcPts val="5500"/>
              </a:lnSpc>
              <a:buNone/>
            </a:pPr>
            <a:r>
              <a:rPr lang="en-US" sz="4400" b="1" dirty="0">
                <a:solidFill>
                  <a:srgbClr val="F0FCFF"/>
                </a:solidFill>
                <a:latin typeface="Spline Sans Bold" pitchFamily="34" charset="0"/>
                <a:ea typeface="Spline Sans Bold" pitchFamily="34" charset="-122"/>
                <a:cs typeface="Spline Sans Bold" pitchFamily="34" charset="-120"/>
              </a:rPr>
              <a:t>Registro y configuración de una cuenta</a:t>
            </a:r>
            <a:endParaRPr lang="en-US" sz="4400" dirty="0"/>
          </a:p>
        </p:txBody>
      </p:sp>
      <p:sp>
        <p:nvSpPr>
          <p:cNvPr id="3" name="Shape 1"/>
          <p:cNvSpPr/>
          <p:nvPr/>
        </p:nvSpPr>
        <p:spPr>
          <a:xfrm>
            <a:off x="881063" y="2076926"/>
            <a:ext cx="2144673" cy="1406962"/>
          </a:xfrm>
          <a:prstGeom prst="roundRect">
            <a:avLst>
              <a:gd name="adj" fmla="val 26841"/>
            </a:avLst>
          </a:prstGeom>
          <a:solidFill>
            <a:srgbClr val="0A081B"/>
          </a:solidFill>
          <a:ln w="30480">
            <a:solidFill>
              <a:srgbClr val="16FFBB"/>
            </a:solidFill>
            <a:prstDash val="solid"/>
          </a:ln>
        </p:spPr>
      </p:sp>
      <p:sp>
        <p:nvSpPr>
          <p:cNvPr id="4" name="Text 2"/>
          <p:cNvSpPr/>
          <p:nvPr/>
        </p:nvSpPr>
        <p:spPr>
          <a:xfrm>
            <a:off x="1163241" y="2528649"/>
            <a:ext cx="136208" cy="503396"/>
          </a:xfrm>
          <a:prstGeom prst="rect">
            <a:avLst/>
          </a:prstGeom>
          <a:noFill/>
          <a:ln/>
        </p:spPr>
        <p:txBody>
          <a:bodyPr wrap="none" lIns="0" tIns="0" rIns="0" bIns="0" rtlCol="0" anchor="t"/>
          <a:lstStyle/>
          <a:p>
            <a:pPr algn="ctr" indent="0" marL="0">
              <a:lnSpc>
                <a:spcPts val="3950"/>
              </a:lnSpc>
              <a:buNone/>
            </a:pPr>
            <a:r>
              <a:rPr lang="en-US" sz="2450" b="1" dirty="0">
                <a:solidFill>
                  <a:srgbClr val="E0E4E6"/>
                </a:solidFill>
                <a:latin typeface="Spline Sans Bold" pitchFamily="34" charset="0"/>
                <a:ea typeface="Spline Sans Bold" pitchFamily="34" charset="-122"/>
                <a:cs typeface="Spline Sans Bold" pitchFamily="34" charset="-120"/>
              </a:rPr>
              <a:t>1</a:t>
            </a:r>
            <a:endParaRPr lang="en-US" sz="2450" dirty="0"/>
          </a:p>
        </p:txBody>
      </p:sp>
      <p:sp>
        <p:nvSpPr>
          <p:cNvPr id="5" name="Text 3"/>
          <p:cNvSpPr/>
          <p:nvPr/>
        </p:nvSpPr>
        <p:spPr>
          <a:xfrm>
            <a:off x="3277433" y="2328624"/>
            <a:ext cx="2797373" cy="349687"/>
          </a:xfrm>
          <a:prstGeom prst="rect">
            <a:avLst/>
          </a:prstGeom>
          <a:noFill/>
          <a:ln/>
        </p:spPr>
        <p:txBody>
          <a:bodyPr wrap="none" lIns="0" tIns="0" rIns="0" bIns="0" rtlCol="0" anchor="t"/>
          <a:lstStyle/>
          <a:p>
            <a:pPr algn="l" indent="0" marL="0">
              <a:lnSpc>
                <a:spcPts val="2750"/>
              </a:lnSpc>
              <a:buNone/>
            </a:pPr>
            <a:r>
              <a:rPr lang="en-US" sz="2200" b="1" dirty="0">
                <a:solidFill>
                  <a:srgbClr val="E0E4E6"/>
                </a:solidFill>
                <a:latin typeface="Spline Sans Bold" pitchFamily="34" charset="0"/>
                <a:ea typeface="Spline Sans Bold" pitchFamily="34" charset="-122"/>
                <a:cs typeface="Spline Sans Bold" pitchFamily="34" charset="-120"/>
              </a:rPr>
              <a:t>Registro</a:t>
            </a:r>
            <a:endParaRPr lang="en-US" sz="2200" dirty="0"/>
          </a:p>
        </p:txBody>
      </p:sp>
      <p:sp>
        <p:nvSpPr>
          <p:cNvPr id="6" name="Text 4"/>
          <p:cNvSpPr/>
          <p:nvPr/>
        </p:nvSpPr>
        <p:spPr>
          <a:xfrm>
            <a:off x="3277433" y="2829282"/>
            <a:ext cx="8047553" cy="402908"/>
          </a:xfrm>
          <a:prstGeom prst="rect">
            <a:avLst/>
          </a:prstGeom>
          <a:noFill/>
          <a:ln/>
        </p:spPr>
        <p:txBody>
          <a:bodyPr wrap="none" lIns="0" tIns="0" rIns="0" bIns="0" rtlCol="0" anchor="t"/>
          <a:lstStyle/>
          <a:p>
            <a:pPr algn="l" indent="0" marL="0">
              <a:lnSpc>
                <a:spcPts val="3150"/>
              </a:lnSpc>
              <a:buNone/>
            </a:pPr>
            <a:r>
              <a:rPr lang="en-US" sz="1950" dirty="0">
                <a:solidFill>
                  <a:srgbClr val="E0E4E6"/>
                </a:solidFill>
                <a:latin typeface="Barlow" pitchFamily="34" charset="0"/>
                <a:ea typeface="Barlow" pitchFamily="34" charset="-122"/>
                <a:cs typeface="Barlow" pitchFamily="34" charset="-120"/>
              </a:rPr>
              <a:t>Visita el sitio web de Wrike y regístrate para una cuenta gratuita o de pago.</a:t>
            </a:r>
            <a:endParaRPr lang="en-US" sz="1950" dirty="0"/>
          </a:p>
        </p:txBody>
      </p:sp>
      <p:sp>
        <p:nvSpPr>
          <p:cNvPr id="7" name="Shape 5"/>
          <p:cNvSpPr/>
          <p:nvPr/>
        </p:nvSpPr>
        <p:spPr>
          <a:xfrm>
            <a:off x="3151584" y="3468648"/>
            <a:ext cx="10471904" cy="15240"/>
          </a:xfrm>
          <a:prstGeom prst="roundRect">
            <a:avLst>
              <a:gd name="adj" fmla="val 2478012"/>
            </a:avLst>
          </a:prstGeom>
          <a:solidFill>
            <a:srgbClr val="16FFBB"/>
          </a:solidFill>
          <a:ln/>
        </p:spPr>
      </p:sp>
      <p:sp>
        <p:nvSpPr>
          <p:cNvPr id="8" name="Shape 6"/>
          <p:cNvSpPr/>
          <p:nvPr/>
        </p:nvSpPr>
        <p:spPr>
          <a:xfrm>
            <a:off x="881063" y="3609737"/>
            <a:ext cx="4289346" cy="1809869"/>
          </a:xfrm>
          <a:prstGeom prst="roundRect">
            <a:avLst>
              <a:gd name="adj" fmla="val 20866"/>
            </a:avLst>
          </a:prstGeom>
          <a:solidFill>
            <a:srgbClr val="0A081B"/>
          </a:solidFill>
          <a:ln w="30480">
            <a:solidFill>
              <a:srgbClr val="29DDDA"/>
            </a:solidFill>
            <a:prstDash val="solid"/>
          </a:ln>
        </p:spPr>
      </p:sp>
      <p:sp>
        <p:nvSpPr>
          <p:cNvPr id="9" name="Text 7"/>
          <p:cNvSpPr/>
          <p:nvPr/>
        </p:nvSpPr>
        <p:spPr>
          <a:xfrm>
            <a:off x="1163241" y="4262914"/>
            <a:ext cx="175022" cy="503396"/>
          </a:xfrm>
          <a:prstGeom prst="rect">
            <a:avLst/>
          </a:prstGeom>
          <a:noFill/>
          <a:ln/>
        </p:spPr>
        <p:txBody>
          <a:bodyPr wrap="none" lIns="0" tIns="0" rIns="0" bIns="0" rtlCol="0" anchor="t"/>
          <a:lstStyle/>
          <a:p>
            <a:pPr algn="ctr" indent="0" marL="0">
              <a:lnSpc>
                <a:spcPts val="3950"/>
              </a:lnSpc>
              <a:buNone/>
            </a:pPr>
            <a:r>
              <a:rPr lang="en-US" sz="2450" b="1" dirty="0">
                <a:solidFill>
                  <a:srgbClr val="E0E4E6"/>
                </a:solidFill>
                <a:latin typeface="Spline Sans Bold" pitchFamily="34" charset="0"/>
                <a:ea typeface="Spline Sans Bold" pitchFamily="34" charset="-122"/>
                <a:cs typeface="Spline Sans Bold" pitchFamily="34" charset="-120"/>
              </a:rPr>
              <a:t>2</a:t>
            </a:r>
            <a:endParaRPr lang="en-US" sz="2450" dirty="0"/>
          </a:p>
        </p:txBody>
      </p:sp>
      <p:sp>
        <p:nvSpPr>
          <p:cNvPr id="10" name="Text 8"/>
          <p:cNvSpPr/>
          <p:nvPr/>
        </p:nvSpPr>
        <p:spPr>
          <a:xfrm>
            <a:off x="5422106" y="3861435"/>
            <a:ext cx="2797373" cy="349687"/>
          </a:xfrm>
          <a:prstGeom prst="rect">
            <a:avLst/>
          </a:prstGeom>
          <a:noFill/>
          <a:ln/>
        </p:spPr>
        <p:txBody>
          <a:bodyPr wrap="none" lIns="0" tIns="0" rIns="0" bIns="0" rtlCol="0" anchor="t"/>
          <a:lstStyle/>
          <a:p>
            <a:pPr algn="l" indent="0" marL="0">
              <a:lnSpc>
                <a:spcPts val="2750"/>
              </a:lnSpc>
              <a:buNone/>
            </a:pPr>
            <a:r>
              <a:rPr lang="en-US" sz="2200" b="1" dirty="0">
                <a:solidFill>
                  <a:srgbClr val="E0E4E6"/>
                </a:solidFill>
                <a:latin typeface="Spline Sans Bold" pitchFamily="34" charset="0"/>
                <a:ea typeface="Spline Sans Bold" pitchFamily="34" charset="-122"/>
                <a:cs typeface="Spline Sans Bold" pitchFamily="34" charset="-120"/>
              </a:rPr>
              <a:t>Configuración</a:t>
            </a:r>
            <a:endParaRPr lang="en-US" sz="2200" dirty="0"/>
          </a:p>
        </p:txBody>
      </p:sp>
      <p:sp>
        <p:nvSpPr>
          <p:cNvPr id="11" name="Text 9"/>
          <p:cNvSpPr/>
          <p:nvPr/>
        </p:nvSpPr>
        <p:spPr>
          <a:xfrm>
            <a:off x="5422106" y="4362093"/>
            <a:ext cx="8075533" cy="805815"/>
          </a:xfrm>
          <a:prstGeom prst="rect">
            <a:avLst/>
          </a:prstGeom>
          <a:noFill/>
          <a:ln/>
        </p:spPr>
        <p:txBody>
          <a:bodyPr wrap="square" lIns="0" tIns="0" rIns="0" bIns="0" rtlCol="0" anchor="t"/>
          <a:lstStyle/>
          <a:p>
            <a:pPr algn="l" indent="0" marL="0">
              <a:lnSpc>
                <a:spcPts val="3150"/>
              </a:lnSpc>
              <a:buNone/>
            </a:pPr>
            <a:r>
              <a:rPr lang="en-US" sz="1950" dirty="0">
                <a:solidFill>
                  <a:srgbClr val="E0E4E6"/>
                </a:solidFill>
                <a:latin typeface="Barlow" pitchFamily="34" charset="0"/>
                <a:ea typeface="Barlow" pitchFamily="34" charset="-122"/>
                <a:cs typeface="Barlow" pitchFamily="34" charset="-120"/>
              </a:rPr>
              <a:t>Crea tu espacio de trabajo, invita a miembros del equipo y configura las notificaciones.</a:t>
            </a:r>
            <a:endParaRPr lang="en-US" sz="1950" dirty="0"/>
          </a:p>
        </p:txBody>
      </p:sp>
      <p:sp>
        <p:nvSpPr>
          <p:cNvPr id="12" name="Shape 10"/>
          <p:cNvSpPr/>
          <p:nvPr/>
        </p:nvSpPr>
        <p:spPr>
          <a:xfrm>
            <a:off x="5296257" y="5404366"/>
            <a:ext cx="8327231" cy="15240"/>
          </a:xfrm>
          <a:prstGeom prst="roundRect">
            <a:avLst>
              <a:gd name="adj" fmla="val 2478012"/>
            </a:avLst>
          </a:prstGeom>
          <a:solidFill>
            <a:srgbClr val="29DDDA"/>
          </a:solidFill>
          <a:ln/>
        </p:spPr>
      </p:sp>
      <p:sp>
        <p:nvSpPr>
          <p:cNvPr id="13" name="Shape 11"/>
          <p:cNvSpPr/>
          <p:nvPr/>
        </p:nvSpPr>
        <p:spPr>
          <a:xfrm>
            <a:off x="881063" y="5545455"/>
            <a:ext cx="6434138" cy="1809869"/>
          </a:xfrm>
          <a:prstGeom prst="roundRect">
            <a:avLst>
              <a:gd name="adj" fmla="val 20866"/>
            </a:avLst>
          </a:prstGeom>
          <a:solidFill>
            <a:srgbClr val="0A081B"/>
          </a:solidFill>
          <a:ln w="30480">
            <a:solidFill>
              <a:srgbClr val="37A7E7"/>
            </a:solidFill>
            <a:prstDash val="solid"/>
          </a:ln>
        </p:spPr>
      </p:sp>
      <p:sp>
        <p:nvSpPr>
          <p:cNvPr id="14" name="Text 12"/>
          <p:cNvSpPr/>
          <p:nvPr/>
        </p:nvSpPr>
        <p:spPr>
          <a:xfrm>
            <a:off x="1163241" y="6198632"/>
            <a:ext cx="184309" cy="503396"/>
          </a:xfrm>
          <a:prstGeom prst="rect">
            <a:avLst/>
          </a:prstGeom>
          <a:noFill/>
          <a:ln/>
        </p:spPr>
        <p:txBody>
          <a:bodyPr wrap="none" lIns="0" tIns="0" rIns="0" bIns="0" rtlCol="0" anchor="t"/>
          <a:lstStyle/>
          <a:p>
            <a:pPr algn="ctr" indent="0" marL="0">
              <a:lnSpc>
                <a:spcPts val="3950"/>
              </a:lnSpc>
              <a:buNone/>
            </a:pPr>
            <a:r>
              <a:rPr lang="en-US" sz="2450" b="1" dirty="0">
                <a:solidFill>
                  <a:srgbClr val="E0E4E6"/>
                </a:solidFill>
                <a:latin typeface="Spline Sans Bold" pitchFamily="34" charset="0"/>
                <a:ea typeface="Spline Sans Bold" pitchFamily="34" charset="-122"/>
                <a:cs typeface="Spline Sans Bold" pitchFamily="34" charset="-120"/>
              </a:rPr>
              <a:t>3</a:t>
            </a:r>
            <a:endParaRPr lang="en-US" sz="2450" dirty="0"/>
          </a:p>
        </p:txBody>
      </p:sp>
      <p:sp>
        <p:nvSpPr>
          <p:cNvPr id="15" name="Text 13"/>
          <p:cNvSpPr/>
          <p:nvPr/>
        </p:nvSpPr>
        <p:spPr>
          <a:xfrm>
            <a:off x="7566898" y="5797153"/>
            <a:ext cx="2797373" cy="349687"/>
          </a:xfrm>
          <a:prstGeom prst="rect">
            <a:avLst/>
          </a:prstGeom>
          <a:noFill/>
          <a:ln/>
        </p:spPr>
        <p:txBody>
          <a:bodyPr wrap="none" lIns="0" tIns="0" rIns="0" bIns="0" rtlCol="0" anchor="t"/>
          <a:lstStyle/>
          <a:p>
            <a:pPr algn="l" indent="0" marL="0">
              <a:lnSpc>
                <a:spcPts val="2750"/>
              </a:lnSpc>
              <a:buNone/>
            </a:pPr>
            <a:r>
              <a:rPr lang="en-US" sz="2200" b="1" dirty="0">
                <a:solidFill>
                  <a:srgbClr val="E0E4E6"/>
                </a:solidFill>
                <a:latin typeface="Spline Sans Bold" pitchFamily="34" charset="0"/>
                <a:ea typeface="Spline Sans Bold" pitchFamily="34" charset="-122"/>
                <a:cs typeface="Spline Sans Bold" pitchFamily="34" charset="-120"/>
              </a:rPr>
              <a:t>Personalización</a:t>
            </a:r>
            <a:endParaRPr lang="en-US" sz="2200" dirty="0"/>
          </a:p>
        </p:txBody>
      </p:sp>
      <p:sp>
        <p:nvSpPr>
          <p:cNvPr id="16" name="Text 14"/>
          <p:cNvSpPr/>
          <p:nvPr/>
        </p:nvSpPr>
        <p:spPr>
          <a:xfrm>
            <a:off x="7566898" y="6297811"/>
            <a:ext cx="5930741" cy="805815"/>
          </a:xfrm>
          <a:prstGeom prst="rect">
            <a:avLst/>
          </a:prstGeom>
          <a:noFill/>
          <a:ln/>
        </p:spPr>
        <p:txBody>
          <a:bodyPr wrap="square" lIns="0" tIns="0" rIns="0" bIns="0" rtlCol="0" anchor="t"/>
          <a:lstStyle/>
          <a:p>
            <a:pPr algn="l" indent="0" marL="0">
              <a:lnSpc>
                <a:spcPts val="3150"/>
              </a:lnSpc>
              <a:buNone/>
            </a:pPr>
            <a:r>
              <a:rPr lang="en-US" sz="1950" dirty="0">
                <a:solidFill>
                  <a:srgbClr val="E0E4E6"/>
                </a:solidFill>
                <a:latin typeface="Barlow" pitchFamily="34" charset="0"/>
                <a:ea typeface="Barlow" pitchFamily="34" charset="-122"/>
                <a:cs typeface="Barlow" pitchFamily="34" charset="-120"/>
              </a:rPr>
              <a:t>Personaliza tu espacio de trabajo con diferentes plantillas, vistas y ajustes.</a:t>
            </a:r>
            <a:endParaRPr lang="en-US" sz="19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881063" y="735687"/>
            <a:ext cx="5597009" cy="699254"/>
          </a:xfrm>
          <a:prstGeom prst="rect">
            <a:avLst/>
          </a:prstGeom>
          <a:noFill/>
          <a:ln/>
        </p:spPr>
        <p:txBody>
          <a:bodyPr wrap="none" lIns="0" tIns="0" rIns="0" bIns="0" rtlCol="0" anchor="t"/>
          <a:lstStyle/>
          <a:p>
            <a:pPr indent="0" marL="0">
              <a:lnSpc>
                <a:spcPts val="5500"/>
              </a:lnSpc>
              <a:buNone/>
            </a:pPr>
            <a:r>
              <a:rPr lang="en-US" sz="4400" b="1" dirty="0">
                <a:solidFill>
                  <a:srgbClr val="F0FCFF"/>
                </a:solidFill>
                <a:latin typeface="Spline Sans Bold" pitchFamily="34" charset="0"/>
                <a:ea typeface="Spline Sans Bold" pitchFamily="34" charset="-122"/>
                <a:cs typeface="Spline Sans Bold" pitchFamily="34" charset="-120"/>
              </a:rPr>
              <a:t>La interfaz de usuario</a:t>
            </a:r>
            <a:endParaRPr lang="en-US" sz="4400" dirty="0"/>
          </a:p>
        </p:txBody>
      </p:sp>
      <p:pic>
        <p:nvPicPr>
          <p:cNvPr id="3" name="Image 0" descr="preencoded.png">    </p:cNvPr>
          <p:cNvPicPr>
            <a:picLocks noChangeAspect="1"/>
          </p:cNvPicPr>
          <p:nvPr/>
        </p:nvPicPr>
        <p:blipFill>
          <a:blip r:embed="rId1"/>
          <a:stretch>
            <a:fillRect/>
          </a:stretch>
        </p:blipFill>
        <p:spPr>
          <a:xfrm>
            <a:off x="3036451" y="1938457"/>
            <a:ext cx="2123242" cy="1809869"/>
          </a:xfrm>
          <a:prstGeom prst="rect">
            <a:avLst/>
          </a:prstGeom>
        </p:spPr>
      </p:pic>
      <p:sp>
        <p:nvSpPr>
          <p:cNvPr id="4" name="Text 1"/>
          <p:cNvSpPr/>
          <p:nvPr/>
        </p:nvSpPr>
        <p:spPr>
          <a:xfrm>
            <a:off x="4029908" y="2825353"/>
            <a:ext cx="136208" cy="503396"/>
          </a:xfrm>
          <a:prstGeom prst="rect">
            <a:avLst/>
          </a:prstGeom>
          <a:noFill/>
          <a:ln/>
        </p:spPr>
        <p:txBody>
          <a:bodyPr wrap="none" lIns="0" tIns="0" rIns="0" bIns="0" rtlCol="0" anchor="t"/>
          <a:lstStyle/>
          <a:p>
            <a:pPr algn="ctr" indent="0" marL="0">
              <a:lnSpc>
                <a:spcPts val="3950"/>
              </a:lnSpc>
              <a:buNone/>
            </a:pPr>
            <a:r>
              <a:rPr lang="en-US" sz="2450" b="1" dirty="0">
                <a:solidFill>
                  <a:srgbClr val="E0E4E6"/>
                </a:solidFill>
                <a:latin typeface="Spline Sans Bold" pitchFamily="34" charset="0"/>
                <a:ea typeface="Spline Sans Bold" pitchFamily="34" charset="-122"/>
                <a:cs typeface="Spline Sans Bold" pitchFamily="34" charset="-120"/>
              </a:rPr>
              <a:t>1</a:t>
            </a:r>
            <a:endParaRPr lang="en-US" sz="2450" dirty="0"/>
          </a:p>
        </p:txBody>
      </p:sp>
      <p:sp>
        <p:nvSpPr>
          <p:cNvPr id="5" name="Text 2"/>
          <p:cNvSpPr/>
          <p:nvPr/>
        </p:nvSpPr>
        <p:spPr>
          <a:xfrm>
            <a:off x="5411391" y="2391608"/>
            <a:ext cx="2797373" cy="349687"/>
          </a:xfrm>
          <a:prstGeom prst="rect">
            <a:avLst/>
          </a:prstGeom>
          <a:noFill/>
          <a:ln/>
        </p:spPr>
        <p:txBody>
          <a:bodyPr wrap="none" lIns="0" tIns="0" rIns="0" bIns="0" rtlCol="0" anchor="t"/>
          <a:lstStyle/>
          <a:p>
            <a:pPr algn="l" indent="0" marL="0">
              <a:lnSpc>
                <a:spcPts val="2750"/>
              </a:lnSpc>
              <a:buNone/>
            </a:pPr>
            <a:r>
              <a:rPr lang="en-US" sz="2200" b="1" dirty="0">
                <a:solidFill>
                  <a:srgbClr val="E0E4E6"/>
                </a:solidFill>
                <a:latin typeface="Spline Sans Bold" pitchFamily="34" charset="0"/>
                <a:ea typeface="Spline Sans Bold" pitchFamily="34" charset="-122"/>
                <a:cs typeface="Spline Sans Bold" pitchFamily="34" charset="-120"/>
              </a:rPr>
              <a:t>Panel principal</a:t>
            </a:r>
            <a:endParaRPr lang="en-US" sz="2200" dirty="0"/>
          </a:p>
        </p:txBody>
      </p:sp>
      <p:sp>
        <p:nvSpPr>
          <p:cNvPr id="6" name="Text 3"/>
          <p:cNvSpPr/>
          <p:nvPr/>
        </p:nvSpPr>
        <p:spPr>
          <a:xfrm>
            <a:off x="5411391" y="2892266"/>
            <a:ext cx="5119807" cy="402908"/>
          </a:xfrm>
          <a:prstGeom prst="rect">
            <a:avLst/>
          </a:prstGeom>
          <a:noFill/>
          <a:ln/>
        </p:spPr>
        <p:txBody>
          <a:bodyPr wrap="none" lIns="0" tIns="0" rIns="0" bIns="0" rtlCol="0" anchor="t"/>
          <a:lstStyle/>
          <a:p>
            <a:pPr algn="l" indent="0" marL="0">
              <a:lnSpc>
                <a:spcPts val="3150"/>
              </a:lnSpc>
              <a:buNone/>
            </a:pPr>
            <a:r>
              <a:rPr lang="en-US" sz="1950" dirty="0">
                <a:solidFill>
                  <a:srgbClr val="E0E4E6"/>
                </a:solidFill>
                <a:latin typeface="Barlow" pitchFamily="34" charset="0"/>
                <a:ea typeface="Barlow" pitchFamily="34" charset="-122"/>
                <a:cs typeface="Barlow" pitchFamily="34" charset="-120"/>
              </a:rPr>
              <a:t>Visualiza un resumen de tus tareas y proyectos.</a:t>
            </a:r>
            <a:endParaRPr lang="en-US" sz="1950" dirty="0"/>
          </a:p>
        </p:txBody>
      </p:sp>
      <p:sp>
        <p:nvSpPr>
          <p:cNvPr id="7" name="Shape 4"/>
          <p:cNvSpPr/>
          <p:nvPr/>
        </p:nvSpPr>
        <p:spPr>
          <a:xfrm>
            <a:off x="5222558" y="3764518"/>
            <a:ext cx="8463915" cy="15240"/>
          </a:xfrm>
          <a:prstGeom prst="roundRect">
            <a:avLst>
              <a:gd name="adj" fmla="val 2478012"/>
            </a:avLst>
          </a:prstGeom>
          <a:solidFill>
            <a:srgbClr val="16FFBB"/>
          </a:solidFill>
          <a:ln/>
        </p:spPr>
      </p:sp>
      <p:pic>
        <p:nvPicPr>
          <p:cNvPr id="8" name="Image 1" descr="preencoded.png">    </p:cNvPr>
          <p:cNvPicPr>
            <a:picLocks noChangeAspect="1"/>
          </p:cNvPicPr>
          <p:nvPr/>
        </p:nvPicPr>
        <p:blipFill>
          <a:blip r:embed="rId2"/>
          <a:stretch>
            <a:fillRect/>
          </a:stretch>
        </p:blipFill>
        <p:spPr>
          <a:xfrm>
            <a:off x="1974771" y="3811191"/>
            <a:ext cx="4246483" cy="1809869"/>
          </a:xfrm>
          <a:prstGeom prst="rect">
            <a:avLst/>
          </a:prstGeom>
        </p:spPr>
      </p:pic>
      <p:sp>
        <p:nvSpPr>
          <p:cNvPr id="9" name="Text 5"/>
          <p:cNvSpPr/>
          <p:nvPr/>
        </p:nvSpPr>
        <p:spPr>
          <a:xfrm>
            <a:off x="4010382" y="4464367"/>
            <a:ext cx="175022" cy="503396"/>
          </a:xfrm>
          <a:prstGeom prst="rect">
            <a:avLst/>
          </a:prstGeom>
          <a:noFill/>
          <a:ln/>
        </p:spPr>
        <p:txBody>
          <a:bodyPr wrap="none" lIns="0" tIns="0" rIns="0" bIns="0" rtlCol="0" anchor="t"/>
          <a:lstStyle/>
          <a:p>
            <a:pPr algn="ctr" indent="0" marL="0">
              <a:lnSpc>
                <a:spcPts val="3950"/>
              </a:lnSpc>
              <a:buNone/>
            </a:pPr>
            <a:r>
              <a:rPr lang="en-US" sz="2450" b="1" dirty="0">
                <a:solidFill>
                  <a:srgbClr val="E0E4E6"/>
                </a:solidFill>
                <a:latin typeface="Spline Sans Bold" pitchFamily="34" charset="0"/>
                <a:ea typeface="Spline Sans Bold" pitchFamily="34" charset="-122"/>
                <a:cs typeface="Spline Sans Bold" pitchFamily="34" charset="-120"/>
              </a:rPr>
              <a:t>2</a:t>
            </a:r>
            <a:endParaRPr lang="en-US" sz="2450" dirty="0"/>
          </a:p>
        </p:txBody>
      </p:sp>
      <p:sp>
        <p:nvSpPr>
          <p:cNvPr id="10" name="Text 6"/>
          <p:cNvSpPr/>
          <p:nvPr/>
        </p:nvSpPr>
        <p:spPr>
          <a:xfrm>
            <a:off x="6472952" y="4062889"/>
            <a:ext cx="2797373" cy="349687"/>
          </a:xfrm>
          <a:prstGeom prst="rect">
            <a:avLst/>
          </a:prstGeom>
          <a:noFill/>
          <a:ln/>
        </p:spPr>
        <p:txBody>
          <a:bodyPr wrap="none" lIns="0" tIns="0" rIns="0" bIns="0" rtlCol="0" anchor="t"/>
          <a:lstStyle/>
          <a:p>
            <a:pPr algn="l" indent="0" marL="0">
              <a:lnSpc>
                <a:spcPts val="2750"/>
              </a:lnSpc>
              <a:buNone/>
            </a:pPr>
            <a:r>
              <a:rPr lang="en-US" sz="2200" b="1" dirty="0">
                <a:solidFill>
                  <a:srgbClr val="E0E4E6"/>
                </a:solidFill>
                <a:latin typeface="Spline Sans Bold" pitchFamily="34" charset="0"/>
                <a:ea typeface="Spline Sans Bold" pitchFamily="34" charset="-122"/>
                <a:cs typeface="Spline Sans Bold" pitchFamily="34" charset="-120"/>
              </a:rPr>
              <a:t>Barra lateral</a:t>
            </a:r>
            <a:endParaRPr lang="en-US" sz="2200" dirty="0"/>
          </a:p>
        </p:txBody>
      </p:sp>
      <p:sp>
        <p:nvSpPr>
          <p:cNvPr id="11" name="Text 7"/>
          <p:cNvSpPr/>
          <p:nvPr/>
        </p:nvSpPr>
        <p:spPr>
          <a:xfrm>
            <a:off x="6472952" y="4563547"/>
            <a:ext cx="7024687" cy="805815"/>
          </a:xfrm>
          <a:prstGeom prst="rect">
            <a:avLst/>
          </a:prstGeom>
          <a:noFill/>
          <a:ln/>
        </p:spPr>
        <p:txBody>
          <a:bodyPr wrap="square" lIns="0" tIns="0" rIns="0" bIns="0" rtlCol="0" anchor="t"/>
          <a:lstStyle/>
          <a:p>
            <a:pPr algn="l" indent="0" marL="0">
              <a:lnSpc>
                <a:spcPts val="3150"/>
              </a:lnSpc>
              <a:buNone/>
            </a:pPr>
            <a:r>
              <a:rPr lang="en-US" sz="1950" dirty="0">
                <a:solidFill>
                  <a:srgbClr val="E0E4E6"/>
                </a:solidFill>
                <a:latin typeface="Barlow" pitchFamily="34" charset="0"/>
                <a:ea typeface="Barlow" pitchFamily="34" charset="-122"/>
                <a:cs typeface="Barlow" pitchFamily="34" charset="-120"/>
              </a:rPr>
              <a:t>Accede a diferentes secciones, como tareas, proyectos y calendario.</a:t>
            </a:r>
            <a:endParaRPr lang="en-US" sz="1950" dirty="0"/>
          </a:p>
        </p:txBody>
      </p:sp>
      <p:sp>
        <p:nvSpPr>
          <p:cNvPr id="12" name="Shape 8"/>
          <p:cNvSpPr/>
          <p:nvPr/>
        </p:nvSpPr>
        <p:spPr>
          <a:xfrm>
            <a:off x="6284119" y="5637252"/>
            <a:ext cx="7402354" cy="15240"/>
          </a:xfrm>
          <a:prstGeom prst="roundRect">
            <a:avLst>
              <a:gd name="adj" fmla="val 2478012"/>
            </a:avLst>
          </a:prstGeom>
          <a:solidFill>
            <a:srgbClr val="29DDDA"/>
          </a:solidFill>
          <a:ln/>
        </p:spPr>
      </p:sp>
      <p:pic>
        <p:nvPicPr>
          <p:cNvPr id="13" name="Image 2" descr="preencoded.png">    </p:cNvPr>
          <p:cNvPicPr>
            <a:picLocks noChangeAspect="1"/>
          </p:cNvPicPr>
          <p:nvPr/>
        </p:nvPicPr>
        <p:blipFill>
          <a:blip r:embed="rId3"/>
          <a:stretch>
            <a:fillRect/>
          </a:stretch>
        </p:blipFill>
        <p:spPr>
          <a:xfrm>
            <a:off x="913209" y="5683925"/>
            <a:ext cx="6369725" cy="1809869"/>
          </a:xfrm>
          <a:prstGeom prst="rect">
            <a:avLst/>
          </a:prstGeom>
        </p:spPr>
      </p:pic>
      <p:sp>
        <p:nvSpPr>
          <p:cNvPr id="14" name="Text 9"/>
          <p:cNvSpPr/>
          <p:nvPr/>
        </p:nvSpPr>
        <p:spPr>
          <a:xfrm>
            <a:off x="4005858" y="6337102"/>
            <a:ext cx="184309" cy="503396"/>
          </a:xfrm>
          <a:prstGeom prst="rect">
            <a:avLst/>
          </a:prstGeom>
          <a:noFill/>
          <a:ln/>
        </p:spPr>
        <p:txBody>
          <a:bodyPr wrap="none" lIns="0" tIns="0" rIns="0" bIns="0" rtlCol="0" anchor="t"/>
          <a:lstStyle/>
          <a:p>
            <a:pPr algn="ctr" indent="0" marL="0">
              <a:lnSpc>
                <a:spcPts val="3950"/>
              </a:lnSpc>
              <a:buNone/>
            </a:pPr>
            <a:r>
              <a:rPr lang="en-US" sz="2450" b="1" dirty="0">
                <a:solidFill>
                  <a:srgbClr val="E0E4E6"/>
                </a:solidFill>
                <a:latin typeface="Spline Sans Bold" pitchFamily="34" charset="0"/>
                <a:ea typeface="Spline Sans Bold" pitchFamily="34" charset="-122"/>
                <a:cs typeface="Spline Sans Bold" pitchFamily="34" charset="-120"/>
              </a:rPr>
              <a:t>3</a:t>
            </a:r>
            <a:endParaRPr lang="en-US" sz="2450" dirty="0"/>
          </a:p>
        </p:txBody>
      </p:sp>
      <p:sp>
        <p:nvSpPr>
          <p:cNvPr id="15" name="Text 10"/>
          <p:cNvSpPr/>
          <p:nvPr/>
        </p:nvSpPr>
        <p:spPr>
          <a:xfrm>
            <a:off x="7534632" y="5935623"/>
            <a:ext cx="2797373" cy="349687"/>
          </a:xfrm>
          <a:prstGeom prst="rect">
            <a:avLst/>
          </a:prstGeom>
          <a:noFill/>
          <a:ln/>
        </p:spPr>
        <p:txBody>
          <a:bodyPr wrap="none" lIns="0" tIns="0" rIns="0" bIns="0" rtlCol="0" anchor="t"/>
          <a:lstStyle/>
          <a:p>
            <a:pPr algn="l" indent="0" marL="0">
              <a:lnSpc>
                <a:spcPts val="2750"/>
              </a:lnSpc>
              <a:buNone/>
            </a:pPr>
            <a:r>
              <a:rPr lang="en-US" sz="2200" b="1" dirty="0">
                <a:solidFill>
                  <a:srgbClr val="E0E4E6"/>
                </a:solidFill>
                <a:latin typeface="Spline Sans Bold" pitchFamily="34" charset="0"/>
                <a:ea typeface="Spline Sans Bold" pitchFamily="34" charset="-122"/>
                <a:cs typeface="Spline Sans Bold" pitchFamily="34" charset="-120"/>
              </a:rPr>
              <a:t>Opciones de vista</a:t>
            </a:r>
            <a:endParaRPr lang="en-US" sz="2200" dirty="0"/>
          </a:p>
        </p:txBody>
      </p:sp>
      <p:sp>
        <p:nvSpPr>
          <p:cNvPr id="16" name="Text 11"/>
          <p:cNvSpPr/>
          <p:nvPr/>
        </p:nvSpPr>
        <p:spPr>
          <a:xfrm>
            <a:off x="7534632" y="6436281"/>
            <a:ext cx="5963007" cy="805815"/>
          </a:xfrm>
          <a:prstGeom prst="rect">
            <a:avLst/>
          </a:prstGeom>
          <a:noFill/>
          <a:ln/>
        </p:spPr>
        <p:txBody>
          <a:bodyPr wrap="square" lIns="0" tIns="0" rIns="0" bIns="0" rtlCol="0" anchor="t"/>
          <a:lstStyle/>
          <a:p>
            <a:pPr algn="l" indent="0" marL="0">
              <a:lnSpc>
                <a:spcPts val="3150"/>
              </a:lnSpc>
              <a:buNone/>
            </a:pPr>
            <a:r>
              <a:rPr lang="en-US" sz="1950" dirty="0">
                <a:solidFill>
                  <a:srgbClr val="E0E4E6"/>
                </a:solidFill>
                <a:latin typeface="Barlow" pitchFamily="34" charset="0"/>
                <a:ea typeface="Barlow" pitchFamily="34" charset="-122"/>
                <a:cs typeface="Barlow" pitchFamily="34" charset="-120"/>
              </a:rPr>
              <a:t>Selecciona la vista que mejor se adapte a tus necesidades, como lista, tabla o tablero.</a:t>
            </a:r>
            <a:endParaRPr lang="en-US" sz="19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7315200" y="0"/>
            <a:ext cx="7315200" cy="8229600"/>
          </a:xfrm>
          <a:prstGeom prst="rect">
            <a:avLst/>
          </a:prstGeom>
        </p:spPr>
      </p:pic>
      <p:pic>
        <p:nvPicPr>
          <p:cNvPr id="3" name="Image 1" descr="preencoded.png">    </p:cNvPr>
          <p:cNvPicPr>
            <a:picLocks noChangeAspect="1"/>
          </p:cNvPicPr>
          <p:nvPr/>
        </p:nvPicPr>
        <p:blipFill>
          <a:blip r:embed="rId2"/>
          <a:stretch>
            <a:fillRect/>
          </a:stretch>
        </p:blipFill>
        <p:spPr>
          <a:xfrm>
            <a:off x="7545943" y="2081451"/>
            <a:ext cx="6853714" cy="4066580"/>
          </a:xfrm>
          <a:prstGeom prst="rect">
            <a:avLst/>
          </a:prstGeom>
        </p:spPr>
      </p:pic>
      <p:sp>
        <p:nvSpPr>
          <p:cNvPr id="4" name="Text 0"/>
          <p:cNvSpPr/>
          <p:nvPr/>
        </p:nvSpPr>
        <p:spPr>
          <a:xfrm>
            <a:off x="645795" y="801053"/>
            <a:ext cx="6023610" cy="1025128"/>
          </a:xfrm>
          <a:prstGeom prst="rect">
            <a:avLst/>
          </a:prstGeom>
          <a:noFill/>
          <a:ln/>
        </p:spPr>
        <p:txBody>
          <a:bodyPr wrap="square" lIns="0" tIns="0" rIns="0" bIns="0" rtlCol="0" anchor="t"/>
          <a:lstStyle/>
          <a:p>
            <a:pPr indent="0" marL="0">
              <a:lnSpc>
                <a:spcPts val="4000"/>
              </a:lnSpc>
              <a:buNone/>
            </a:pPr>
            <a:r>
              <a:rPr lang="en-US" sz="3200" b="1" dirty="0">
                <a:solidFill>
                  <a:srgbClr val="F0FCFF"/>
                </a:solidFill>
                <a:latin typeface="Spline Sans Bold" pitchFamily="34" charset="0"/>
                <a:ea typeface="Spline Sans Bold" pitchFamily="34" charset="-122"/>
                <a:cs typeface="Spline Sans Bold" pitchFamily="34" charset="-120"/>
              </a:rPr>
              <a:t>Creación y asignación de tareas</a:t>
            </a:r>
            <a:endParaRPr lang="en-US" sz="3200" dirty="0"/>
          </a:p>
        </p:txBody>
      </p:sp>
      <p:pic>
        <p:nvPicPr>
          <p:cNvPr id="5" name="Image 2" descr="preencoded.png">    </p:cNvPr>
          <p:cNvPicPr>
            <a:picLocks noChangeAspect="1"/>
          </p:cNvPicPr>
          <p:nvPr/>
        </p:nvPicPr>
        <p:blipFill>
          <a:blip r:embed="rId3"/>
          <a:stretch>
            <a:fillRect/>
          </a:stretch>
        </p:blipFill>
        <p:spPr>
          <a:xfrm>
            <a:off x="645795" y="2102882"/>
            <a:ext cx="461248" cy="461248"/>
          </a:xfrm>
          <a:prstGeom prst="rect">
            <a:avLst/>
          </a:prstGeom>
        </p:spPr>
      </p:pic>
      <p:sp>
        <p:nvSpPr>
          <p:cNvPr id="6" name="Text 1"/>
          <p:cNvSpPr/>
          <p:nvPr/>
        </p:nvSpPr>
        <p:spPr>
          <a:xfrm>
            <a:off x="645795" y="2748558"/>
            <a:ext cx="2050137" cy="256223"/>
          </a:xfrm>
          <a:prstGeom prst="rect">
            <a:avLst/>
          </a:prstGeom>
          <a:noFill/>
          <a:ln/>
        </p:spPr>
        <p:txBody>
          <a:bodyPr wrap="none" lIns="0" tIns="0" rIns="0" bIns="0" rtlCol="0" anchor="t"/>
          <a:lstStyle/>
          <a:p>
            <a:pPr algn="l" indent="0" marL="0">
              <a:lnSpc>
                <a:spcPts val="2000"/>
              </a:lnSpc>
              <a:buNone/>
            </a:pPr>
            <a:r>
              <a:rPr lang="en-US" sz="1600" b="1" dirty="0">
                <a:solidFill>
                  <a:srgbClr val="E0E4E6"/>
                </a:solidFill>
                <a:latin typeface="Spline Sans Bold" pitchFamily="34" charset="0"/>
                <a:ea typeface="Spline Sans Bold" pitchFamily="34" charset="-122"/>
                <a:cs typeface="Spline Sans Bold" pitchFamily="34" charset="-120"/>
              </a:rPr>
              <a:t>Crear tarea</a:t>
            </a:r>
            <a:endParaRPr lang="en-US" sz="1600" dirty="0"/>
          </a:p>
        </p:txBody>
      </p:sp>
      <p:sp>
        <p:nvSpPr>
          <p:cNvPr id="7" name="Text 2"/>
          <p:cNvSpPr/>
          <p:nvPr/>
        </p:nvSpPr>
        <p:spPr>
          <a:xfrm>
            <a:off x="645795" y="3115389"/>
            <a:ext cx="6023610" cy="295275"/>
          </a:xfrm>
          <a:prstGeom prst="rect">
            <a:avLst/>
          </a:prstGeom>
          <a:noFill/>
          <a:ln/>
        </p:spPr>
        <p:txBody>
          <a:bodyPr wrap="none" lIns="0" tIns="0" rIns="0" bIns="0" rtlCol="0" anchor="t"/>
          <a:lstStyle/>
          <a:p>
            <a:pPr algn="l" indent="0" marL="0">
              <a:lnSpc>
                <a:spcPts val="2300"/>
              </a:lnSpc>
              <a:buNone/>
            </a:pPr>
            <a:r>
              <a:rPr lang="en-US" sz="1450" dirty="0">
                <a:solidFill>
                  <a:srgbClr val="E0E4E6"/>
                </a:solidFill>
                <a:latin typeface="Barlow" pitchFamily="34" charset="0"/>
                <a:ea typeface="Barlow" pitchFamily="34" charset="-122"/>
                <a:cs typeface="Barlow" pitchFamily="34" charset="-120"/>
              </a:rPr>
              <a:t>Introduce un nombre, una descripción y una fecha límite para la tarea.</a:t>
            </a:r>
            <a:endParaRPr lang="en-US" sz="1450" dirty="0"/>
          </a:p>
        </p:txBody>
      </p:sp>
      <p:pic>
        <p:nvPicPr>
          <p:cNvPr id="8" name="Image 3" descr="preencoded.png">    </p:cNvPr>
          <p:cNvPicPr>
            <a:picLocks noChangeAspect="1"/>
          </p:cNvPicPr>
          <p:nvPr/>
        </p:nvPicPr>
        <p:blipFill>
          <a:blip r:embed="rId4"/>
          <a:stretch>
            <a:fillRect/>
          </a:stretch>
        </p:blipFill>
        <p:spPr>
          <a:xfrm>
            <a:off x="645795" y="3964186"/>
            <a:ext cx="461248" cy="461248"/>
          </a:xfrm>
          <a:prstGeom prst="rect">
            <a:avLst/>
          </a:prstGeom>
        </p:spPr>
      </p:pic>
      <p:sp>
        <p:nvSpPr>
          <p:cNvPr id="9" name="Text 3"/>
          <p:cNvSpPr/>
          <p:nvPr/>
        </p:nvSpPr>
        <p:spPr>
          <a:xfrm>
            <a:off x="645795" y="4609862"/>
            <a:ext cx="2050137" cy="256223"/>
          </a:xfrm>
          <a:prstGeom prst="rect">
            <a:avLst/>
          </a:prstGeom>
          <a:noFill/>
          <a:ln/>
        </p:spPr>
        <p:txBody>
          <a:bodyPr wrap="none" lIns="0" tIns="0" rIns="0" bIns="0" rtlCol="0" anchor="t"/>
          <a:lstStyle/>
          <a:p>
            <a:pPr algn="l" indent="0" marL="0">
              <a:lnSpc>
                <a:spcPts val="2000"/>
              </a:lnSpc>
              <a:buNone/>
            </a:pPr>
            <a:r>
              <a:rPr lang="en-US" sz="1600" b="1" dirty="0">
                <a:solidFill>
                  <a:srgbClr val="E0E4E6"/>
                </a:solidFill>
                <a:latin typeface="Spline Sans Bold" pitchFamily="34" charset="0"/>
                <a:ea typeface="Spline Sans Bold" pitchFamily="34" charset="-122"/>
                <a:cs typeface="Spline Sans Bold" pitchFamily="34" charset="-120"/>
              </a:rPr>
              <a:t>Asignar tarea</a:t>
            </a:r>
            <a:endParaRPr lang="en-US" sz="1600" dirty="0"/>
          </a:p>
        </p:txBody>
      </p:sp>
      <p:sp>
        <p:nvSpPr>
          <p:cNvPr id="10" name="Text 4"/>
          <p:cNvSpPr/>
          <p:nvPr/>
        </p:nvSpPr>
        <p:spPr>
          <a:xfrm>
            <a:off x="645795" y="4976693"/>
            <a:ext cx="6023610" cy="295275"/>
          </a:xfrm>
          <a:prstGeom prst="rect">
            <a:avLst/>
          </a:prstGeom>
          <a:noFill/>
          <a:ln/>
        </p:spPr>
        <p:txBody>
          <a:bodyPr wrap="none" lIns="0" tIns="0" rIns="0" bIns="0" rtlCol="0" anchor="t"/>
          <a:lstStyle/>
          <a:p>
            <a:pPr algn="l" indent="0" marL="0">
              <a:lnSpc>
                <a:spcPts val="2300"/>
              </a:lnSpc>
              <a:buNone/>
            </a:pPr>
            <a:r>
              <a:rPr lang="en-US" sz="1450" dirty="0">
                <a:solidFill>
                  <a:srgbClr val="E0E4E6"/>
                </a:solidFill>
                <a:latin typeface="Barlow" pitchFamily="34" charset="0"/>
                <a:ea typeface="Barlow" pitchFamily="34" charset="-122"/>
                <a:cs typeface="Barlow" pitchFamily="34" charset="-120"/>
              </a:rPr>
              <a:t>Selecciona a un miembro del equipo para que se encargue de la tarea.</a:t>
            </a:r>
            <a:endParaRPr lang="en-US" sz="1450" dirty="0"/>
          </a:p>
        </p:txBody>
      </p:sp>
      <p:pic>
        <p:nvPicPr>
          <p:cNvPr id="11" name="Image 4" descr="preencoded.png">    </p:cNvPr>
          <p:cNvPicPr>
            <a:picLocks noChangeAspect="1"/>
          </p:cNvPicPr>
          <p:nvPr/>
        </p:nvPicPr>
        <p:blipFill>
          <a:blip r:embed="rId5"/>
          <a:stretch>
            <a:fillRect/>
          </a:stretch>
        </p:blipFill>
        <p:spPr>
          <a:xfrm>
            <a:off x="645795" y="5825490"/>
            <a:ext cx="461248" cy="461248"/>
          </a:xfrm>
          <a:prstGeom prst="rect">
            <a:avLst/>
          </a:prstGeom>
        </p:spPr>
      </p:pic>
      <p:sp>
        <p:nvSpPr>
          <p:cNvPr id="12" name="Text 5"/>
          <p:cNvSpPr/>
          <p:nvPr/>
        </p:nvSpPr>
        <p:spPr>
          <a:xfrm>
            <a:off x="645795" y="6471166"/>
            <a:ext cx="2050137" cy="256223"/>
          </a:xfrm>
          <a:prstGeom prst="rect">
            <a:avLst/>
          </a:prstGeom>
          <a:noFill/>
          <a:ln/>
        </p:spPr>
        <p:txBody>
          <a:bodyPr wrap="none" lIns="0" tIns="0" rIns="0" bIns="0" rtlCol="0" anchor="t"/>
          <a:lstStyle/>
          <a:p>
            <a:pPr algn="l" indent="0" marL="0">
              <a:lnSpc>
                <a:spcPts val="2000"/>
              </a:lnSpc>
              <a:buNone/>
            </a:pPr>
            <a:r>
              <a:rPr lang="en-US" sz="1600" b="1" dirty="0">
                <a:solidFill>
                  <a:srgbClr val="E0E4E6"/>
                </a:solidFill>
                <a:latin typeface="Spline Sans Bold" pitchFamily="34" charset="0"/>
                <a:ea typeface="Spline Sans Bold" pitchFamily="34" charset="-122"/>
                <a:cs typeface="Spline Sans Bold" pitchFamily="34" charset="-120"/>
              </a:rPr>
              <a:t>Establecer prioridad</a:t>
            </a:r>
            <a:endParaRPr lang="en-US" sz="1600" dirty="0"/>
          </a:p>
        </p:txBody>
      </p:sp>
      <p:sp>
        <p:nvSpPr>
          <p:cNvPr id="13" name="Text 6"/>
          <p:cNvSpPr/>
          <p:nvPr/>
        </p:nvSpPr>
        <p:spPr>
          <a:xfrm>
            <a:off x="645795" y="6837998"/>
            <a:ext cx="6023610" cy="590550"/>
          </a:xfrm>
          <a:prstGeom prst="rect">
            <a:avLst/>
          </a:prstGeom>
          <a:noFill/>
          <a:ln/>
        </p:spPr>
        <p:txBody>
          <a:bodyPr wrap="square" lIns="0" tIns="0" rIns="0" bIns="0" rtlCol="0" anchor="t"/>
          <a:lstStyle/>
          <a:p>
            <a:pPr algn="l" indent="0" marL="0">
              <a:lnSpc>
                <a:spcPts val="2300"/>
              </a:lnSpc>
              <a:buNone/>
            </a:pPr>
            <a:r>
              <a:rPr lang="en-US" sz="1450" dirty="0">
                <a:solidFill>
                  <a:srgbClr val="E0E4E6"/>
                </a:solidFill>
                <a:latin typeface="Barlow" pitchFamily="34" charset="0"/>
                <a:ea typeface="Barlow" pitchFamily="34" charset="-122"/>
                <a:cs typeface="Barlow" pitchFamily="34" charset="-120"/>
              </a:rPr>
              <a:t>Utiliza etiquetas o niveles de prioridad para indicar la importancia de la tarea.</a:t>
            </a:r>
            <a:endParaRPr lang="en-US" sz="14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pic>
        <p:nvPicPr>
          <p:cNvPr id="3" name="Image 1" descr="preencoded.png">    </p:cNvPr>
          <p:cNvPicPr>
            <a:picLocks noChangeAspect="1"/>
          </p:cNvPicPr>
          <p:nvPr/>
        </p:nvPicPr>
        <p:blipFill>
          <a:blip r:embed="rId2"/>
          <a:stretch>
            <a:fillRect/>
          </a:stretch>
        </p:blipFill>
        <p:spPr>
          <a:xfrm>
            <a:off x="293013" y="2622233"/>
            <a:ext cx="4900255" cy="2985135"/>
          </a:xfrm>
          <a:prstGeom prst="rect">
            <a:avLst/>
          </a:prstGeom>
        </p:spPr>
      </p:pic>
      <p:sp>
        <p:nvSpPr>
          <p:cNvPr id="4" name="Text 0"/>
          <p:cNvSpPr/>
          <p:nvPr/>
        </p:nvSpPr>
        <p:spPr>
          <a:xfrm>
            <a:off x="6306979" y="673894"/>
            <a:ext cx="6335435" cy="651272"/>
          </a:xfrm>
          <a:prstGeom prst="rect">
            <a:avLst/>
          </a:prstGeom>
          <a:noFill/>
          <a:ln/>
        </p:spPr>
        <p:txBody>
          <a:bodyPr wrap="none" lIns="0" tIns="0" rIns="0" bIns="0" rtlCol="0" anchor="t"/>
          <a:lstStyle/>
          <a:p>
            <a:pPr indent="0" marL="0">
              <a:lnSpc>
                <a:spcPts val="5100"/>
              </a:lnSpc>
              <a:buNone/>
            </a:pPr>
            <a:r>
              <a:rPr lang="en-US" sz="4100" b="1" dirty="0">
                <a:solidFill>
                  <a:srgbClr val="F0FCFF"/>
                </a:solidFill>
                <a:latin typeface="Spline Sans Bold" pitchFamily="34" charset="0"/>
                <a:ea typeface="Spline Sans Bold" pitchFamily="34" charset="-122"/>
                <a:cs typeface="Spline Sans Bold" pitchFamily="34" charset="-120"/>
              </a:rPr>
              <a:t>Seguimiento del progreso</a:t>
            </a:r>
            <a:endParaRPr lang="en-US" sz="4100" dirty="0"/>
          </a:p>
        </p:txBody>
      </p:sp>
      <p:sp>
        <p:nvSpPr>
          <p:cNvPr id="5" name="Text 1"/>
          <p:cNvSpPr/>
          <p:nvPr/>
        </p:nvSpPr>
        <p:spPr>
          <a:xfrm>
            <a:off x="6306979" y="1794034"/>
            <a:ext cx="3575566" cy="773668"/>
          </a:xfrm>
          <a:prstGeom prst="rect">
            <a:avLst/>
          </a:prstGeom>
          <a:noFill/>
          <a:ln/>
        </p:spPr>
        <p:txBody>
          <a:bodyPr wrap="none" lIns="0" tIns="0" rIns="0" bIns="0" rtlCol="0" anchor="t"/>
          <a:lstStyle/>
          <a:p>
            <a:pPr algn="ctr" indent="0" marL="0">
              <a:lnSpc>
                <a:spcPts val="6050"/>
              </a:lnSpc>
              <a:buNone/>
            </a:pPr>
            <a:r>
              <a:rPr lang="en-US" sz="6050" b="1" dirty="0">
                <a:solidFill>
                  <a:srgbClr val="16FFBB"/>
                </a:solidFill>
                <a:latin typeface="Spline Sans Bold" pitchFamily="34" charset="0"/>
                <a:ea typeface="Spline Sans Bold" pitchFamily="34" charset="-122"/>
                <a:cs typeface="Spline Sans Bold" pitchFamily="34" charset="-120"/>
              </a:rPr>
              <a:t>1</a:t>
            </a:r>
            <a:endParaRPr lang="en-US" sz="6050" dirty="0"/>
          </a:p>
        </p:txBody>
      </p:sp>
      <p:sp>
        <p:nvSpPr>
          <p:cNvPr id="6" name="Text 2"/>
          <p:cNvSpPr/>
          <p:nvPr/>
        </p:nvSpPr>
        <p:spPr>
          <a:xfrm>
            <a:off x="6792039" y="2860715"/>
            <a:ext cx="2605326" cy="325636"/>
          </a:xfrm>
          <a:prstGeom prst="rect">
            <a:avLst/>
          </a:prstGeom>
          <a:noFill/>
          <a:ln/>
        </p:spPr>
        <p:txBody>
          <a:bodyPr wrap="none" lIns="0" tIns="0" rIns="0" bIns="0" rtlCol="0" anchor="t"/>
          <a:lstStyle/>
          <a:p>
            <a:pPr algn="ctr" indent="0" marL="0">
              <a:lnSpc>
                <a:spcPts val="2550"/>
              </a:lnSpc>
              <a:buNone/>
            </a:pPr>
            <a:r>
              <a:rPr lang="en-US" sz="2050" b="1" dirty="0">
                <a:solidFill>
                  <a:srgbClr val="E0E4E6"/>
                </a:solidFill>
                <a:latin typeface="Spline Sans Bold" pitchFamily="34" charset="0"/>
                <a:ea typeface="Spline Sans Bold" pitchFamily="34" charset="-122"/>
                <a:cs typeface="Spline Sans Bold" pitchFamily="34" charset="-120"/>
              </a:rPr>
              <a:t>Progreso</a:t>
            </a:r>
            <a:endParaRPr lang="en-US" sz="2050" dirty="0"/>
          </a:p>
        </p:txBody>
      </p:sp>
      <p:sp>
        <p:nvSpPr>
          <p:cNvPr id="7" name="Text 3"/>
          <p:cNvSpPr/>
          <p:nvPr/>
        </p:nvSpPr>
        <p:spPr>
          <a:xfrm>
            <a:off x="6306979" y="3326963"/>
            <a:ext cx="3575566" cy="1125141"/>
          </a:xfrm>
          <a:prstGeom prst="rect">
            <a:avLst/>
          </a:prstGeom>
          <a:noFill/>
          <a:ln/>
        </p:spPr>
        <p:txBody>
          <a:bodyPr wrap="square" lIns="0" tIns="0" rIns="0" bIns="0" rtlCol="0" anchor="t"/>
          <a:lstStyle/>
          <a:p>
            <a:pPr algn="ctr" indent="0" marL="0">
              <a:lnSpc>
                <a:spcPts val="2950"/>
              </a:lnSpc>
              <a:buNone/>
            </a:pPr>
            <a:r>
              <a:rPr lang="en-US" sz="1800" dirty="0">
                <a:solidFill>
                  <a:srgbClr val="E0E4E6"/>
                </a:solidFill>
                <a:latin typeface="Barlow" pitchFamily="34" charset="0"/>
                <a:ea typeface="Barlow" pitchFamily="34" charset="-122"/>
                <a:cs typeface="Barlow" pitchFamily="34" charset="-120"/>
              </a:rPr>
              <a:t>Observa el progreso de las tareas mediante barras de progreso y estados.</a:t>
            </a:r>
            <a:endParaRPr lang="en-US" sz="1800" dirty="0"/>
          </a:p>
        </p:txBody>
      </p:sp>
      <p:sp>
        <p:nvSpPr>
          <p:cNvPr id="8" name="Text 4"/>
          <p:cNvSpPr/>
          <p:nvPr/>
        </p:nvSpPr>
        <p:spPr>
          <a:xfrm>
            <a:off x="10234255" y="1794034"/>
            <a:ext cx="3575566" cy="773668"/>
          </a:xfrm>
          <a:prstGeom prst="rect">
            <a:avLst/>
          </a:prstGeom>
          <a:noFill/>
          <a:ln/>
        </p:spPr>
        <p:txBody>
          <a:bodyPr wrap="none" lIns="0" tIns="0" rIns="0" bIns="0" rtlCol="0" anchor="t"/>
          <a:lstStyle/>
          <a:p>
            <a:pPr algn="ctr" indent="0" marL="0">
              <a:lnSpc>
                <a:spcPts val="6050"/>
              </a:lnSpc>
              <a:buNone/>
            </a:pPr>
            <a:r>
              <a:rPr lang="en-US" sz="6050" b="1" dirty="0">
                <a:solidFill>
                  <a:srgbClr val="29DDDA"/>
                </a:solidFill>
                <a:latin typeface="Spline Sans Bold" pitchFamily="34" charset="0"/>
                <a:ea typeface="Spline Sans Bold" pitchFamily="34" charset="-122"/>
                <a:cs typeface="Spline Sans Bold" pitchFamily="34" charset="-120"/>
              </a:rPr>
              <a:t>2</a:t>
            </a:r>
            <a:endParaRPr lang="en-US" sz="6050" dirty="0"/>
          </a:p>
        </p:txBody>
      </p:sp>
      <p:sp>
        <p:nvSpPr>
          <p:cNvPr id="9" name="Text 5"/>
          <p:cNvSpPr/>
          <p:nvPr/>
        </p:nvSpPr>
        <p:spPr>
          <a:xfrm>
            <a:off x="10719316" y="2860715"/>
            <a:ext cx="2605326" cy="325636"/>
          </a:xfrm>
          <a:prstGeom prst="rect">
            <a:avLst/>
          </a:prstGeom>
          <a:noFill/>
          <a:ln/>
        </p:spPr>
        <p:txBody>
          <a:bodyPr wrap="none" lIns="0" tIns="0" rIns="0" bIns="0" rtlCol="0" anchor="t"/>
          <a:lstStyle/>
          <a:p>
            <a:pPr algn="ctr" indent="0" marL="0">
              <a:lnSpc>
                <a:spcPts val="2550"/>
              </a:lnSpc>
              <a:buNone/>
            </a:pPr>
            <a:r>
              <a:rPr lang="en-US" sz="2050" b="1" dirty="0">
                <a:solidFill>
                  <a:srgbClr val="E0E4E6"/>
                </a:solidFill>
                <a:latin typeface="Spline Sans Bold" pitchFamily="34" charset="0"/>
                <a:ea typeface="Spline Sans Bold" pitchFamily="34" charset="-122"/>
                <a:cs typeface="Spline Sans Bold" pitchFamily="34" charset="-120"/>
              </a:rPr>
              <a:t>Comentarios</a:t>
            </a:r>
            <a:endParaRPr lang="en-US" sz="2050" dirty="0"/>
          </a:p>
        </p:txBody>
      </p:sp>
      <p:sp>
        <p:nvSpPr>
          <p:cNvPr id="10" name="Text 6"/>
          <p:cNvSpPr/>
          <p:nvPr/>
        </p:nvSpPr>
        <p:spPr>
          <a:xfrm>
            <a:off x="10234255" y="3326963"/>
            <a:ext cx="3575566" cy="1125141"/>
          </a:xfrm>
          <a:prstGeom prst="rect">
            <a:avLst/>
          </a:prstGeom>
          <a:noFill/>
          <a:ln/>
        </p:spPr>
        <p:txBody>
          <a:bodyPr wrap="square" lIns="0" tIns="0" rIns="0" bIns="0" rtlCol="0" anchor="t"/>
          <a:lstStyle/>
          <a:p>
            <a:pPr algn="ctr" indent="0" marL="0">
              <a:lnSpc>
                <a:spcPts val="2950"/>
              </a:lnSpc>
              <a:buNone/>
            </a:pPr>
            <a:r>
              <a:rPr lang="en-US" sz="1800" dirty="0">
                <a:solidFill>
                  <a:srgbClr val="E0E4E6"/>
                </a:solidFill>
                <a:latin typeface="Barlow" pitchFamily="34" charset="0"/>
                <a:ea typeface="Barlow" pitchFamily="34" charset="-122"/>
                <a:cs typeface="Barlow" pitchFamily="34" charset="-120"/>
              </a:rPr>
              <a:t>Deja comentarios y preguntas para que el equipo esté en comunicación.</a:t>
            </a:r>
            <a:endParaRPr lang="en-US" sz="1800" dirty="0"/>
          </a:p>
        </p:txBody>
      </p:sp>
      <p:sp>
        <p:nvSpPr>
          <p:cNvPr id="11" name="Text 7"/>
          <p:cNvSpPr/>
          <p:nvPr/>
        </p:nvSpPr>
        <p:spPr>
          <a:xfrm>
            <a:off x="8270558" y="5272683"/>
            <a:ext cx="3575566" cy="773668"/>
          </a:xfrm>
          <a:prstGeom prst="rect">
            <a:avLst/>
          </a:prstGeom>
          <a:noFill/>
          <a:ln/>
        </p:spPr>
        <p:txBody>
          <a:bodyPr wrap="none" lIns="0" tIns="0" rIns="0" bIns="0" rtlCol="0" anchor="t"/>
          <a:lstStyle/>
          <a:p>
            <a:pPr algn="ctr" indent="0" marL="0">
              <a:lnSpc>
                <a:spcPts val="6050"/>
              </a:lnSpc>
              <a:buNone/>
            </a:pPr>
            <a:r>
              <a:rPr lang="en-US" sz="6050" b="1" dirty="0">
                <a:solidFill>
                  <a:srgbClr val="37A7E7"/>
                </a:solidFill>
                <a:latin typeface="Spline Sans Bold" pitchFamily="34" charset="0"/>
                <a:ea typeface="Spline Sans Bold" pitchFamily="34" charset="-122"/>
                <a:cs typeface="Spline Sans Bold" pitchFamily="34" charset="-120"/>
              </a:rPr>
              <a:t>3</a:t>
            </a:r>
            <a:endParaRPr lang="en-US" sz="6050" dirty="0"/>
          </a:p>
        </p:txBody>
      </p:sp>
      <p:sp>
        <p:nvSpPr>
          <p:cNvPr id="12" name="Text 8"/>
          <p:cNvSpPr/>
          <p:nvPr/>
        </p:nvSpPr>
        <p:spPr>
          <a:xfrm>
            <a:off x="8755618" y="6339364"/>
            <a:ext cx="2605326" cy="325636"/>
          </a:xfrm>
          <a:prstGeom prst="rect">
            <a:avLst/>
          </a:prstGeom>
          <a:noFill/>
          <a:ln/>
        </p:spPr>
        <p:txBody>
          <a:bodyPr wrap="none" lIns="0" tIns="0" rIns="0" bIns="0" rtlCol="0" anchor="t"/>
          <a:lstStyle/>
          <a:p>
            <a:pPr algn="ctr" indent="0" marL="0">
              <a:lnSpc>
                <a:spcPts val="2550"/>
              </a:lnSpc>
              <a:buNone/>
            </a:pPr>
            <a:r>
              <a:rPr lang="en-US" sz="2050" b="1" dirty="0">
                <a:solidFill>
                  <a:srgbClr val="E0E4E6"/>
                </a:solidFill>
                <a:latin typeface="Spline Sans Bold" pitchFamily="34" charset="0"/>
                <a:ea typeface="Spline Sans Bold" pitchFamily="34" charset="-122"/>
                <a:cs typeface="Spline Sans Bold" pitchFamily="34" charset="-120"/>
              </a:rPr>
              <a:t>Notificaciones</a:t>
            </a:r>
            <a:endParaRPr lang="en-US" sz="2050" dirty="0"/>
          </a:p>
        </p:txBody>
      </p:sp>
      <p:sp>
        <p:nvSpPr>
          <p:cNvPr id="13" name="Text 9"/>
          <p:cNvSpPr/>
          <p:nvPr/>
        </p:nvSpPr>
        <p:spPr>
          <a:xfrm>
            <a:off x="8270558" y="6805613"/>
            <a:ext cx="3575566" cy="750094"/>
          </a:xfrm>
          <a:prstGeom prst="rect">
            <a:avLst/>
          </a:prstGeom>
          <a:noFill/>
          <a:ln/>
        </p:spPr>
        <p:txBody>
          <a:bodyPr wrap="square" lIns="0" tIns="0" rIns="0" bIns="0" rtlCol="0" anchor="t"/>
          <a:lstStyle/>
          <a:p>
            <a:pPr algn="ctr" indent="0" marL="0">
              <a:lnSpc>
                <a:spcPts val="2950"/>
              </a:lnSpc>
              <a:buNone/>
            </a:pPr>
            <a:r>
              <a:rPr lang="en-US" sz="1800" dirty="0">
                <a:solidFill>
                  <a:srgbClr val="E0E4E6"/>
                </a:solidFill>
                <a:latin typeface="Barlow" pitchFamily="34" charset="0"/>
                <a:ea typeface="Barlow" pitchFamily="34" charset="-122"/>
                <a:cs typeface="Barlow" pitchFamily="34" charset="-120"/>
              </a:rPr>
              <a:t>Recibe notificaciones sobre los cambios realizados en las tareas.</a:t>
            </a:r>
            <a:endParaRPr lang="en-US" sz="1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sp>
        <p:nvSpPr>
          <p:cNvPr id="3" name="Text 0"/>
          <p:cNvSpPr/>
          <p:nvPr/>
        </p:nvSpPr>
        <p:spPr>
          <a:xfrm>
            <a:off x="881063" y="1781175"/>
            <a:ext cx="6218992" cy="699254"/>
          </a:xfrm>
          <a:prstGeom prst="rect">
            <a:avLst/>
          </a:prstGeom>
          <a:noFill/>
          <a:ln/>
        </p:spPr>
        <p:txBody>
          <a:bodyPr wrap="none" lIns="0" tIns="0" rIns="0" bIns="0" rtlCol="0" anchor="t"/>
          <a:lstStyle/>
          <a:p>
            <a:pPr indent="0" marL="0">
              <a:lnSpc>
                <a:spcPts val="5500"/>
              </a:lnSpc>
              <a:buNone/>
            </a:pPr>
            <a:r>
              <a:rPr lang="en-US" sz="4400" b="1" dirty="0">
                <a:solidFill>
                  <a:srgbClr val="F0FCFF"/>
                </a:solidFill>
                <a:latin typeface="Spline Sans Bold" pitchFamily="34" charset="0"/>
                <a:ea typeface="Spline Sans Bold" pitchFamily="34" charset="-122"/>
                <a:cs typeface="Spline Sans Bold" pitchFamily="34" charset="-120"/>
              </a:rPr>
              <a:t>Colaboración en equipo</a:t>
            </a:r>
            <a:endParaRPr lang="en-US" sz="4400" dirty="0"/>
          </a:p>
        </p:txBody>
      </p:sp>
      <p:sp>
        <p:nvSpPr>
          <p:cNvPr id="4" name="Shape 1"/>
          <p:cNvSpPr/>
          <p:nvPr/>
        </p:nvSpPr>
        <p:spPr>
          <a:xfrm>
            <a:off x="881063" y="2857976"/>
            <a:ext cx="3565088" cy="1870829"/>
          </a:xfrm>
          <a:prstGeom prst="roundRect">
            <a:avLst>
              <a:gd name="adj" fmla="val 20186"/>
            </a:avLst>
          </a:prstGeom>
          <a:solidFill>
            <a:srgbClr val="0A081B"/>
          </a:solidFill>
          <a:ln w="30480">
            <a:solidFill>
              <a:srgbClr val="16FFBB"/>
            </a:solidFill>
            <a:prstDash val="solid"/>
          </a:ln>
        </p:spPr>
      </p:sp>
      <p:sp>
        <p:nvSpPr>
          <p:cNvPr id="5" name="Text 2"/>
          <p:cNvSpPr/>
          <p:nvPr/>
        </p:nvSpPr>
        <p:spPr>
          <a:xfrm>
            <a:off x="1163241" y="3140154"/>
            <a:ext cx="2797373" cy="349687"/>
          </a:xfrm>
          <a:prstGeom prst="rect">
            <a:avLst/>
          </a:prstGeom>
          <a:noFill/>
          <a:ln/>
        </p:spPr>
        <p:txBody>
          <a:bodyPr wrap="none" lIns="0" tIns="0" rIns="0" bIns="0" rtlCol="0" anchor="t"/>
          <a:lstStyle/>
          <a:p>
            <a:pPr indent="0" marL="0">
              <a:lnSpc>
                <a:spcPts val="2750"/>
              </a:lnSpc>
              <a:buNone/>
            </a:pPr>
            <a:r>
              <a:rPr lang="en-US" sz="2200" b="1" dirty="0">
                <a:solidFill>
                  <a:srgbClr val="E0E4E6"/>
                </a:solidFill>
                <a:latin typeface="Spline Sans Bold" pitchFamily="34" charset="0"/>
                <a:ea typeface="Spline Sans Bold" pitchFamily="34" charset="-122"/>
                <a:cs typeface="Spline Sans Bold" pitchFamily="34" charset="-120"/>
              </a:rPr>
              <a:t>Chat</a:t>
            </a:r>
            <a:endParaRPr lang="en-US" sz="2200" dirty="0"/>
          </a:p>
        </p:txBody>
      </p:sp>
      <p:sp>
        <p:nvSpPr>
          <p:cNvPr id="6" name="Text 3"/>
          <p:cNvSpPr/>
          <p:nvPr/>
        </p:nvSpPr>
        <p:spPr>
          <a:xfrm>
            <a:off x="1163241" y="3640812"/>
            <a:ext cx="3000732" cy="805815"/>
          </a:xfrm>
          <a:prstGeom prst="rect">
            <a:avLst/>
          </a:prstGeom>
          <a:noFill/>
          <a:ln/>
        </p:spPr>
        <p:txBody>
          <a:bodyPr wrap="square" lIns="0" tIns="0" rIns="0" bIns="0" rtlCol="0" anchor="t"/>
          <a:lstStyle/>
          <a:p>
            <a:pPr indent="0" marL="0">
              <a:lnSpc>
                <a:spcPts val="3150"/>
              </a:lnSpc>
              <a:buNone/>
            </a:pPr>
            <a:r>
              <a:rPr lang="en-US" sz="1950" dirty="0">
                <a:solidFill>
                  <a:srgbClr val="E0E4E6"/>
                </a:solidFill>
                <a:latin typeface="Barlow" pitchFamily="34" charset="0"/>
                <a:ea typeface="Barlow" pitchFamily="34" charset="-122"/>
                <a:cs typeface="Barlow" pitchFamily="34" charset="-120"/>
              </a:rPr>
              <a:t>Comunícate con tu equipo de forma instantánea.</a:t>
            </a:r>
            <a:endParaRPr lang="en-US" sz="1950" dirty="0"/>
          </a:p>
        </p:txBody>
      </p:sp>
      <p:sp>
        <p:nvSpPr>
          <p:cNvPr id="7" name="Shape 4"/>
          <p:cNvSpPr/>
          <p:nvPr/>
        </p:nvSpPr>
        <p:spPr>
          <a:xfrm>
            <a:off x="4697849" y="2857976"/>
            <a:ext cx="3565088" cy="1870829"/>
          </a:xfrm>
          <a:prstGeom prst="roundRect">
            <a:avLst>
              <a:gd name="adj" fmla="val 20186"/>
            </a:avLst>
          </a:prstGeom>
          <a:solidFill>
            <a:srgbClr val="0A081B"/>
          </a:solidFill>
          <a:ln w="30480">
            <a:solidFill>
              <a:srgbClr val="29DDDA"/>
            </a:solidFill>
            <a:prstDash val="solid"/>
          </a:ln>
        </p:spPr>
      </p:sp>
      <p:sp>
        <p:nvSpPr>
          <p:cNvPr id="8" name="Text 5"/>
          <p:cNvSpPr/>
          <p:nvPr/>
        </p:nvSpPr>
        <p:spPr>
          <a:xfrm>
            <a:off x="4980027" y="3140154"/>
            <a:ext cx="2920008" cy="349687"/>
          </a:xfrm>
          <a:prstGeom prst="rect">
            <a:avLst/>
          </a:prstGeom>
          <a:noFill/>
          <a:ln/>
        </p:spPr>
        <p:txBody>
          <a:bodyPr wrap="none" lIns="0" tIns="0" rIns="0" bIns="0" rtlCol="0" anchor="t"/>
          <a:lstStyle/>
          <a:p>
            <a:pPr indent="0" marL="0">
              <a:lnSpc>
                <a:spcPts val="2750"/>
              </a:lnSpc>
              <a:buNone/>
            </a:pPr>
            <a:r>
              <a:rPr lang="en-US" sz="2200" b="1" dirty="0">
                <a:solidFill>
                  <a:srgbClr val="E0E4E6"/>
                </a:solidFill>
                <a:latin typeface="Spline Sans Bold" pitchFamily="34" charset="0"/>
                <a:ea typeface="Spline Sans Bold" pitchFamily="34" charset="-122"/>
                <a:cs typeface="Spline Sans Bold" pitchFamily="34" charset="-120"/>
              </a:rPr>
              <a:t>Archivos compartidos</a:t>
            </a:r>
            <a:endParaRPr lang="en-US" sz="2200" dirty="0"/>
          </a:p>
        </p:txBody>
      </p:sp>
      <p:sp>
        <p:nvSpPr>
          <p:cNvPr id="9" name="Text 6"/>
          <p:cNvSpPr/>
          <p:nvPr/>
        </p:nvSpPr>
        <p:spPr>
          <a:xfrm>
            <a:off x="4980027" y="3640812"/>
            <a:ext cx="3000732" cy="805815"/>
          </a:xfrm>
          <a:prstGeom prst="rect">
            <a:avLst/>
          </a:prstGeom>
          <a:noFill/>
          <a:ln/>
        </p:spPr>
        <p:txBody>
          <a:bodyPr wrap="square" lIns="0" tIns="0" rIns="0" bIns="0" rtlCol="0" anchor="t"/>
          <a:lstStyle/>
          <a:p>
            <a:pPr indent="0" marL="0">
              <a:lnSpc>
                <a:spcPts val="3150"/>
              </a:lnSpc>
              <a:buNone/>
            </a:pPr>
            <a:r>
              <a:rPr lang="en-US" sz="1950" dirty="0">
                <a:solidFill>
                  <a:srgbClr val="E0E4E6"/>
                </a:solidFill>
                <a:latin typeface="Barlow" pitchFamily="34" charset="0"/>
                <a:ea typeface="Barlow" pitchFamily="34" charset="-122"/>
                <a:cs typeface="Barlow" pitchFamily="34" charset="-120"/>
              </a:rPr>
              <a:t>Almacena y comparte archivos con facilidad.</a:t>
            </a:r>
            <a:endParaRPr lang="en-US" sz="1950" dirty="0"/>
          </a:p>
        </p:txBody>
      </p:sp>
      <p:sp>
        <p:nvSpPr>
          <p:cNvPr id="10" name="Shape 7"/>
          <p:cNvSpPr/>
          <p:nvPr/>
        </p:nvSpPr>
        <p:spPr>
          <a:xfrm>
            <a:off x="881063" y="4980503"/>
            <a:ext cx="7381875" cy="1467922"/>
          </a:xfrm>
          <a:prstGeom prst="roundRect">
            <a:avLst>
              <a:gd name="adj" fmla="val 25727"/>
            </a:avLst>
          </a:prstGeom>
          <a:solidFill>
            <a:srgbClr val="0A081B"/>
          </a:solidFill>
          <a:ln w="30480">
            <a:solidFill>
              <a:srgbClr val="37A7E7"/>
            </a:solidFill>
            <a:prstDash val="solid"/>
          </a:ln>
        </p:spPr>
      </p:sp>
      <p:sp>
        <p:nvSpPr>
          <p:cNvPr id="11" name="Text 8"/>
          <p:cNvSpPr/>
          <p:nvPr/>
        </p:nvSpPr>
        <p:spPr>
          <a:xfrm>
            <a:off x="1163241" y="5262682"/>
            <a:ext cx="2797373" cy="349687"/>
          </a:xfrm>
          <a:prstGeom prst="rect">
            <a:avLst/>
          </a:prstGeom>
          <a:noFill/>
          <a:ln/>
        </p:spPr>
        <p:txBody>
          <a:bodyPr wrap="none" lIns="0" tIns="0" rIns="0" bIns="0" rtlCol="0" anchor="t"/>
          <a:lstStyle/>
          <a:p>
            <a:pPr indent="0" marL="0">
              <a:lnSpc>
                <a:spcPts val="2750"/>
              </a:lnSpc>
              <a:buNone/>
            </a:pPr>
            <a:r>
              <a:rPr lang="en-US" sz="2200" b="1" dirty="0">
                <a:solidFill>
                  <a:srgbClr val="E0E4E6"/>
                </a:solidFill>
                <a:latin typeface="Spline Sans Bold" pitchFamily="34" charset="0"/>
                <a:ea typeface="Spline Sans Bold" pitchFamily="34" charset="-122"/>
                <a:cs typeface="Spline Sans Bold" pitchFamily="34" charset="-120"/>
              </a:rPr>
              <a:t>Vista de equipo</a:t>
            </a:r>
            <a:endParaRPr lang="en-US" sz="2200" dirty="0"/>
          </a:p>
        </p:txBody>
      </p:sp>
      <p:sp>
        <p:nvSpPr>
          <p:cNvPr id="12" name="Text 9"/>
          <p:cNvSpPr/>
          <p:nvPr/>
        </p:nvSpPr>
        <p:spPr>
          <a:xfrm>
            <a:off x="1163241" y="5763339"/>
            <a:ext cx="6817519" cy="402908"/>
          </a:xfrm>
          <a:prstGeom prst="rect">
            <a:avLst/>
          </a:prstGeom>
          <a:noFill/>
          <a:ln/>
        </p:spPr>
        <p:txBody>
          <a:bodyPr wrap="none" lIns="0" tIns="0" rIns="0" bIns="0" rtlCol="0" anchor="t"/>
          <a:lstStyle/>
          <a:p>
            <a:pPr indent="0" marL="0">
              <a:lnSpc>
                <a:spcPts val="3150"/>
              </a:lnSpc>
              <a:buNone/>
            </a:pPr>
            <a:r>
              <a:rPr lang="en-US" sz="1950" dirty="0">
                <a:solidFill>
                  <a:srgbClr val="E0E4E6"/>
                </a:solidFill>
                <a:latin typeface="Barlow" pitchFamily="34" charset="0"/>
                <a:ea typeface="Barlow" pitchFamily="34" charset="-122"/>
                <a:cs typeface="Barlow" pitchFamily="34" charset="-120"/>
              </a:rPr>
              <a:t>Observa el progreso de las tareas de cada miembro del equipo.</a:t>
            </a:r>
            <a:endParaRPr lang="en-US" sz="19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9144000" y="0"/>
            <a:ext cx="5486400" cy="8229600"/>
          </a:xfrm>
          <a:prstGeom prst="rect">
            <a:avLst/>
          </a:prstGeom>
        </p:spPr>
      </p:pic>
      <p:pic>
        <p:nvPicPr>
          <p:cNvPr id="3" name="Image 1" descr="preencoded.png">    </p:cNvPr>
          <p:cNvPicPr>
            <a:picLocks noChangeAspect="1"/>
          </p:cNvPicPr>
          <p:nvPr/>
        </p:nvPicPr>
        <p:blipFill>
          <a:blip r:embed="rId2"/>
          <a:stretch>
            <a:fillRect/>
          </a:stretch>
        </p:blipFill>
        <p:spPr>
          <a:xfrm>
            <a:off x="9428798" y="2719626"/>
            <a:ext cx="4916686" cy="2790230"/>
          </a:xfrm>
          <a:prstGeom prst="rect">
            <a:avLst/>
          </a:prstGeom>
        </p:spPr>
      </p:pic>
      <p:sp>
        <p:nvSpPr>
          <p:cNvPr id="4" name="Text 0"/>
          <p:cNvSpPr/>
          <p:nvPr/>
        </p:nvSpPr>
        <p:spPr>
          <a:xfrm>
            <a:off x="797600" y="1124664"/>
            <a:ext cx="6740366" cy="633055"/>
          </a:xfrm>
          <a:prstGeom prst="rect">
            <a:avLst/>
          </a:prstGeom>
          <a:noFill/>
          <a:ln/>
        </p:spPr>
        <p:txBody>
          <a:bodyPr wrap="none" lIns="0" tIns="0" rIns="0" bIns="0" rtlCol="0" anchor="t"/>
          <a:lstStyle/>
          <a:p>
            <a:pPr indent="0" marL="0">
              <a:lnSpc>
                <a:spcPts val="4950"/>
              </a:lnSpc>
              <a:buNone/>
            </a:pPr>
            <a:r>
              <a:rPr lang="en-US" sz="3950" b="1" dirty="0">
                <a:solidFill>
                  <a:srgbClr val="F0FCFF"/>
                </a:solidFill>
                <a:latin typeface="Spline Sans Bold" pitchFamily="34" charset="0"/>
                <a:ea typeface="Spline Sans Bold" pitchFamily="34" charset="-122"/>
                <a:cs typeface="Spline Sans Bold" pitchFamily="34" charset="-120"/>
              </a:rPr>
              <a:t>Calendarios y programación</a:t>
            </a:r>
            <a:endParaRPr lang="en-US" sz="3950" dirty="0"/>
          </a:p>
        </p:txBody>
      </p:sp>
      <p:sp>
        <p:nvSpPr>
          <p:cNvPr id="5" name="Shape 1"/>
          <p:cNvSpPr/>
          <p:nvPr/>
        </p:nvSpPr>
        <p:spPr>
          <a:xfrm>
            <a:off x="1124188" y="2099548"/>
            <a:ext cx="30480" cy="5005388"/>
          </a:xfrm>
          <a:prstGeom prst="roundRect">
            <a:avLst>
              <a:gd name="adj" fmla="val 1121649"/>
            </a:avLst>
          </a:prstGeom>
          <a:solidFill>
            <a:srgbClr val="FFFFFF">
              <a:alpha val="24000"/>
            </a:srgbClr>
          </a:solidFill>
          <a:ln/>
        </p:spPr>
      </p:sp>
      <p:sp>
        <p:nvSpPr>
          <p:cNvPr id="6" name="Shape 2"/>
          <p:cNvSpPr/>
          <p:nvPr/>
        </p:nvSpPr>
        <p:spPr>
          <a:xfrm>
            <a:off x="1365349" y="2596991"/>
            <a:ext cx="797600" cy="30480"/>
          </a:xfrm>
          <a:prstGeom prst="roundRect">
            <a:avLst>
              <a:gd name="adj" fmla="val 1121649"/>
            </a:avLst>
          </a:prstGeom>
          <a:solidFill>
            <a:srgbClr val="16FFBB"/>
          </a:solidFill>
          <a:ln/>
        </p:spPr>
      </p:sp>
      <p:sp>
        <p:nvSpPr>
          <p:cNvPr id="7" name="Shape 3"/>
          <p:cNvSpPr/>
          <p:nvPr/>
        </p:nvSpPr>
        <p:spPr>
          <a:xfrm>
            <a:off x="883027" y="2355890"/>
            <a:ext cx="512802" cy="512802"/>
          </a:xfrm>
          <a:prstGeom prst="roundRect">
            <a:avLst>
              <a:gd name="adj" fmla="val 66669"/>
            </a:avLst>
          </a:prstGeom>
          <a:solidFill>
            <a:srgbClr val="0A081B"/>
          </a:solidFill>
          <a:ln w="22860">
            <a:solidFill>
              <a:srgbClr val="16FFBB"/>
            </a:solidFill>
            <a:prstDash val="solid"/>
          </a:ln>
        </p:spPr>
      </p:sp>
      <p:sp>
        <p:nvSpPr>
          <p:cNvPr id="8" name="Text 4"/>
          <p:cNvSpPr/>
          <p:nvPr/>
        </p:nvSpPr>
        <p:spPr>
          <a:xfrm>
            <a:off x="1073646" y="2460308"/>
            <a:ext cx="131445" cy="303848"/>
          </a:xfrm>
          <a:prstGeom prst="rect">
            <a:avLst/>
          </a:prstGeom>
          <a:noFill/>
          <a:ln/>
        </p:spPr>
        <p:txBody>
          <a:bodyPr wrap="none" lIns="0" tIns="0" rIns="0" bIns="0" rtlCol="0" anchor="t"/>
          <a:lstStyle/>
          <a:p>
            <a:pPr algn="ctr" indent="0" marL="0">
              <a:lnSpc>
                <a:spcPts val="2350"/>
              </a:lnSpc>
              <a:buNone/>
            </a:pPr>
            <a:r>
              <a:rPr lang="en-US" sz="2350" b="1" dirty="0">
                <a:solidFill>
                  <a:srgbClr val="E0E4E6"/>
                </a:solidFill>
                <a:latin typeface="Spline Sans Bold" pitchFamily="34" charset="0"/>
                <a:ea typeface="Spline Sans Bold" pitchFamily="34" charset="-122"/>
                <a:cs typeface="Spline Sans Bold" pitchFamily="34" charset="-120"/>
              </a:rPr>
              <a:t>1</a:t>
            </a:r>
            <a:endParaRPr lang="en-US" sz="2350" dirty="0"/>
          </a:p>
        </p:txBody>
      </p:sp>
      <p:sp>
        <p:nvSpPr>
          <p:cNvPr id="9" name="Text 5"/>
          <p:cNvSpPr/>
          <p:nvPr/>
        </p:nvSpPr>
        <p:spPr>
          <a:xfrm>
            <a:off x="2392918" y="2327434"/>
            <a:ext cx="2902506" cy="316468"/>
          </a:xfrm>
          <a:prstGeom prst="rect">
            <a:avLst/>
          </a:prstGeom>
          <a:noFill/>
          <a:ln/>
        </p:spPr>
        <p:txBody>
          <a:bodyPr wrap="none" lIns="0" tIns="0" rIns="0" bIns="0" rtlCol="0" anchor="t"/>
          <a:lstStyle/>
          <a:p>
            <a:pPr algn="l" indent="0" marL="0">
              <a:lnSpc>
                <a:spcPts val="2450"/>
              </a:lnSpc>
              <a:buNone/>
            </a:pPr>
            <a:r>
              <a:rPr lang="en-US" sz="1950" b="1" dirty="0">
                <a:solidFill>
                  <a:srgbClr val="E0E4E6"/>
                </a:solidFill>
                <a:latin typeface="Spline Sans Bold" pitchFamily="34" charset="0"/>
                <a:ea typeface="Spline Sans Bold" pitchFamily="34" charset="-122"/>
                <a:cs typeface="Spline Sans Bold" pitchFamily="34" charset="-120"/>
              </a:rPr>
              <a:t>Calendario de proyectos</a:t>
            </a:r>
            <a:endParaRPr lang="en-US" sz="1950" dirty="0"/>
          </a:p>
        </p:txBody>
      </p:sp>
      <p:sp>
        <p:nvSpPr>
          <p:cNvPr id="10" name="Text 6"/>
          <p:cNvSpPr/>
          <p:nvPr/>
        </p:nvSpPr>
        <p:spPr>
          <a:xfrm>
            <a:off x="2392918" y="2780586"/>
            <a:ext cx="5953482" cy="364569"/>
          </a:xfrm>
          <a:prstGeom prst="rect">
            <a:avLst/>
          </a:prstGeom>
          <a:noFill/>
          <a:ln/>
        </p:spPr>
        <p:txBody>
          <a:bodyPr wrap="none" lIns="0" tIns="0" rIns="0" bIns="0" rtlCol="0" anchor="t"/>
          <a:lstStyle/>
          <a:p>
            <a:pPr algn="l" indent="0" marL="0">
              <a:lnSpc>
                <a:spcPts val="2850"/>
              </a:lnSpc>
              <a:buNone/>
            </a:pPr>
            <a:r>
              <a:rPr lang="en-US" sz="1750" dirty="0">
                <a:solidFill>
                  <a:srgbClr val="E0E4E6"/>
                </a:solidFill>
                <a:latin typeface="Barlow" pitchFamily="34" charset="0"/>
                <a:ea typeface="Barlow" pitchFamily="34" charset="-122"/>
                <a:cs typeface="Barlow" pitchFamily="34" charset="-120"/>
              </a:rPr>
              <a:t>Programa tus proyectos y tareas en un calendario visual.</a:t>
            </a:r>
            <a:endParaRPr lang="en-US" sz="1750" dirty="0"/>
          </a:p>
        </p:txBody>
      </p:sp>
      <p:sp>
        <p:nvSpPr>
          <p:cNvPr id="11" name="Shape 7"/>
          <p:cNvSpPr/>
          <p:nvPr/>
        </p:nvSpPr>
        <p:spPr>
          <a:xfrm>
            <a:off x="1365349" y="4098369"/>
            <a:ext cx="797600" cy="30480"/>
          </a:xfrm>
          <a:prstGeom prst="roundRect">
            <a:avLst>
              <a:gd name="adj" fmla="val 1121649"/>
            </a:avLst>
          </a:prstGeom>
          <a:solidFill>
            <a:srgbClr val="29DDDA"/>
          </a:solidFill>
          <a:ln/>
        </p:spPr>
      </p:sp>
      <p:sp>
        <p:nvSpPr>
          <p:cNvPr id="12" name="Shape 8"/>
          <p:cNvSpPr/>
          <p:nvPr/>
        </p:nvSpPr>
        <p:spPr>
          <a:xfrm>
            <a:off x="883027" y="3857268"/>
            <a:ext cx="512802" cy="512802"/>
          </a:xfrm>
          <a:prstGeom prst="roundRect">
            <a:avLst>
              <a:gd name="adj" fmla="val 66669"/>
            </a:avLst>
          </a:prstGeom>
          <a:solidFill>
            <a:srgbClr val="0A081B"/>
          </a:solidFill>
          <a:ln w="22860">
            <a:solidFill>
              <a:srgbClr val="29DDDA"/>
            </a:solidFill>
            <a:prstDash val="solid"/>
          </a:ln>
        </p:spPr>
      </p:sp>
      <p:sp>
        <p:nvSpPr>
          <p:cNvPr id="13" name="Text 9"/>
          <p:cNvSpPr/>
          <p:nvPr/>
        </p:nvSpPr>
        <p:spPr>
          <a:xfrm>
            <a:off x="1054953" y="3961686"/>
            <a:ext cx="168950" cy="303848"/>
          </a:xfrm>
          <a:prstGeom prst="rect">
            <a:avLst/>
          </a:prstGeom>
          <a:noFill/>
          <a:ln/>
        </p:spPr>
        <p:txBody>
          <a:bodyPr wrap="none" lIns="0" tIns="0" rIns="0" bIns="0" rtlCol="0" anchor="t"/>
          <a:lstStyle/>
          <a:p>
            <a:pPr algn="ctr" indent="0" marL="0">
              <a:lnSpc>
                <a:spcPts val="2350"/>
              </a:lnSpc>
              <a:buNone/>
            </a:pPr>
            <a:r>
              <a:rPr lang="en-US" sz="2350" b="1" dirty="0">
                <a:solidFill>
                  <a:srgbClr val="E0E4E6"/>
                </a:solidFill>
                <a:latin typeface="Spline Sans Bold" pitchFamily="34" charset="0"/>
                <a:ea typeface="Spline Sans Bold" pitchFamily="34" charset="-122"/>
                <a:cs typeface="Spline Sans Bold" pitchFamily="34" charset="-120"/>
              </a:rPr>
              <a:t>2</a:t>
            </a:r>
            <a:endParaRPr lang="en-US" sz="2350" dirty="0"/>
          </a:p>
        </p:txBody>
      </p:sp>
      <p:sp>
        <p:nvSpPr>
          <p:cNvPr id="14" name="Text 10"/>
          <p:cNvSpPr/>
          <p:nvPr/>
        </p:nvSpPr>
        <p:spPr>
          <a:xfrm>
            <a:off x="2392918" y="3828812"/>
            <a:ext cx="2532340" cy="316468"/>
          </a:xfrm>
          <a:prstGeom prst="rect">
            <a:avLst/>
          </a:prstGeom>
          <a:noFill/>
          <a:ln/>
        </p:spPr>
        <p:txBody>
          <a:bodyPr wrap="none" lIns="0" tIns="0" rIns="0" bIns="0" rtlCol="0" anchor="t"/>
          <a:lstStyle/>
          <a:p>
            <a:pPr algn="l" indent="0" marL="0">
              <a:lnSpc>
                <a:spcPts val="2450"/>
              </a:lnSpc>
              <a:buNone/>
            </a:pPr>
            <a:r>
              <a:rPr lang="en-US" sz="1950" b="1" dirty="0">
                <a:solidFill>
                  <a:srgbClr val="E0E4E6"/>
                </a:solidFill>
                <a:latin typeface="Spline Sans Bold" pitchFamily="34" charset="0"/>
                <a:ea typeface="Spline Sans Bold" pitchFamily="34" charset="-122"/>
                <a:cs typeface="Spline Sans Bold" pitchFamily="34" charset="-120"/>
              </a:rPr>
              <a:t>Dependencias</a:t>
            </a:r>
            <a:endParaRPr lang="en-US" sz="1950" dirty="0"/>
          </a:p>
        </p:txBody>
      </p:sp>
      <p:sp>
        <p:nvSpPr>
          <p:cNvPr id="15" name="Text 11"/>
          <p:cNvSpPr/>
          <p:nvPr/>
        </p:nvSpPr>
        <p:spPr>
          <a:xfrm>
            <a:off x="2392918" y="4281964"/>
            <a:ext cx="5953482" cy="729139"/>
          </a:xfrm>
          <a:prstGeom prst="rect">
            <a:avLst/>
          </a:prstGeom>
          <a:noFill/>
          <a:ln/>
        </p:spPr>
        <p:txBody>
          <a:bodyPr wrap="square" lIns="0" tIns="0" rIns="0" bIns="0" rtlCol="0" anchor="t"/>
          <a:lstStyle/>
          <a:p>
            <a:pPr algn="l" indent="0" marL="0">
              <a:lnSpc>
                <a:spcPts val="2850"/>
              </a:lnSpc>
              <a:buNone/>
            </a:pPr>
            <a:r>
              <a:rPr lang="en-US" sz="1750" dirty="0">
                <a:solidFill>
                  <a:srgbClr val="E0E4E6"/>
                </a:solidFill>
                <a:latin typeface="Barlow" pitchFamily="34" charset="0"/>
                <a:ea typeface="Barlow" pitchFamily="34" charset="-122"/>
                <a:cs typeface="Barlow" pitchFamily="34" charset="-120"/>
              </a:rPr>
              <a:t>Define dependencias entre tareas para que el progreso fluya de forma ordenada.</a:t>
            </a:r>
            <a:endParaRPr lang="en-US" sz="1750" dirty="0"/>
          </a:p>
        </p:txBody>
      </p:sp>
      <p:sp>
        <p:nvSpPr>
          <p:cNvPr id="16" name="Shape 12"/>
          <p:cNvSpPr/>
          <p:nvPr/>
        </p:nvSpPr>
        <p:spPr>
          <a:xfrm>
            <a:off x="1365349" y="5964317"/>
            <a:ext cx="797600" cy="30480"/>
          </a:xfrm>
          <a:prstGeom prst="roundRect">
            <a:avLst>
              <a:gd name="adj" fmla="val 1121649"/>
            </a:avLst>
          </a:prstGeom>
          <a:solidFill>
            <a:srgbClr val="37A7E7"/>
          </a:solidFill>
          <a:ln/>
        </p:spPr>
      </p:sp>
      <p:sp>
        <p:nvSpPr>
          <p:cNvPr id="17" name="Shape 13"/>
          <p:cNvSpPr/>
          <p:nvPr/>
        </p:nvSpPr>
        <p:spPr>
          <a:xfrm>
            <a:off x="883027" y="5723215"/>
            <a:ext cx="512802" cy="512802"/>
          </a:xfrm>
          <a:prstGeom prst="roundRect">
            <a:avLst>
              <a:gd name="adj" fmla="val 66669"/>
            </a:avLst>
          </a:prstGeom>
          <a:solidFill>
            <a:srgbClr val="0A081B"/>
          </a:solidFill>
          <a:ln w="22860">
            <a:solidFill>
              <a:srgbClr val="37A7E7"/>
            </a:solidFill>
            <a:prstDash val="solid"/>
          </a:ln>
        </p:spPr>
      </p:sp>
      <p:sp>
        <p:nvSpPr>
          <p:cNvPr id="18" name="Text 14"/>
          <p:cNvSpPr/>
          <p:nvPr/>
        </p:nvSpPr>
        <p:spPr>
          <a:xfrm>
            <a:off x="1050429" y="5827633"/>
            <a:ext cx="177998" cy="303848"/>
          </a:xfrm>
          <a:prstGeom prst="rect">
            <a:avLst/>
          </a:prstGeom>
          <a:noFill/>
          <a:ln/>
        </p:spPr>
        <p:txBody>
          <a:bodyPr wrap="none" lIns="0" tIns="0" rIns="0" bIns="0" rtlCol="0" anchor="t"/>
          <a:lstStyle/>
          <a:p>
            <a:pPr algn="ctr" indent="0" marL="0">
              <a:lnSpc>
                <a:spcPts val="2350"/>
              </a:lnSpc>
              <a:buNone/>
            </a:pPr>
            <a:r>
              <a:rPr lang="en-US" sz="2350" b="1" dirty="0">
                <a:solidFill>
                  <a:srgbClr val="E0E4E6"/>
                </a:solidFill>
                <a:latin typeface="Spline Sans Bold" pitchFamily="34" charset="0"/>
                <a:ea typeface="Spline Sans Bold" pitchFamily="34" charset="-122"/>
                <a:cs typeface="Spline Sans Bold" pitchFamily="34" charset="-120"/>
              </a:rPr>
              <a:t>3</a:t>
            </a:r>
            <a:endParaRPr lang="en-US" sz="2350" dirty="0"/>
          </a:p>
        </p:txBody>
      </p:sp>
      <p:sp>
        <p:nvSpPr>
          <p:cNvPr id="19" name="Text 15"/>
          <p:cNvSpPr/>
          <p:nvPr/>
        </p:nvSpPr>
        <p:spPr>
          <a:xfrm>
            <a:off x="2392918" y="5694759"/>
            <a:ext cx="2532340" cy="316468"/>
          </a:xfrm>
          <a:prstGeom prst="rect">
            <a:avLst/>
          </a:prstGeom>
          <a:noFill/>
          <a:ln/>
        </p:spPr>
        <p:txBody>
          <a:bodyPr wrap="none" lIns="0" tIns="0" rIns="0" bIns="0" rtlCol="0" anchor="t"/>
          <a:lstStyle/>
          <a:p>
            <a:pPr algn="l" indent="0" marL="0">
              <a:lnSpc>
                <a:spcPts val="2450"/>
              </a:lnSpc>
              <a:buNone/>
            </a:pPr>
            <a:r>
              <a:rPr lang="en-US" sz="1950" b="1" dirty="0">
                <a:solidFill>
                  <a:srgbClr val="E0E4E6"/>
                </a:solidFill>
                <a:latin typeface="Spline Sans Bold" pitchFamily="34" charset="0"/>
                <a:ea typeface="Spline Sans Bold" pitchFamily="34" charset="-122"/>
                <a:cs typeface="Spline Sans Bold" pitchFamily="34" charset="-120"/>
              </a:rPr>
              <a:t>Fechas límite</a:t>
            </a:r>
            <a:endParaRPr lang="en-US" sz="1950" dirty="0"/>
          </a:p>
        </p:txBody>
      </p:sp>
      <p:sp>
        <p:nvSpPr>
          <p:cNvPr id="20" name="Text 16"/>
          <p:cNvSpPr/>
          <p:nvPr/>
        </p:nvSpPr>
        <p:spPr>
          <a:xfrm>
            <a:off x="2392918" y="6147911"/>
            <a:ext cx="5953482" cy="729139"/>
          </a:xfrm>
          <a:prstGeom prst="rect">
            <a:avLst/>
          </a:prstGeom>
          <a:noFill/>
          <a:ln/>
        </p:spPr>
        <p:txBody>
          <a:bodyPr wrap="square" lIns="0" tIns="0" rIns="0" bIns="0" rtlCol="0" anchor="t"/>
          <a:lstStyle/>
          <a:p>
            <a:pPr algn="l" indent="0" marL="0">
              <a:lnSpc>
                <a:spcPts val="2850"/>
              </a:lnSpc>
              <a:buNone/>
            </a:pPr>
            <a:r>
              <a:rPr lang="en-US" sz="1750" dirty="0">
                <a:solidFill>
                  <a:srgbClr val="E0E4E6"/>
                </a:solidFill>
                <a:latin typeface="Barlow" pitchFamily="34" charset="0"/>
                <a:ea typeface="Barlow" pitchFamily="34" charset="-122"/>
                <a:cs typeface="Barlow" pitchFamily="34" charset="-120"/>
              </a:rPr>
              <a:t>Establece fechas límite para tareas y proyectos para garantizar su puntualidad.</a:t>
            </a:r>
            <a:endParaRPr lang="en-US" sz="17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5486400" cy="8229600"/>
          </a:xfrm>
          <a:prstGeom prst="rect">
            <a:avLst/>
          </a:prstGeom>
        </p:spPr>
      </p:pic>
      <p:pic>
        <p:nvPicPr>
          <p:cNvPr id="3" name="Image 1" descr="preencoded.png">    </p:cNvPr>
          <p:cNvPicPr>
            <a:picLocks noChangeAspect="1"/>
          </p:cNvPicPr>
          <p:nvPr/>
        </p:nvPicPr>
        <p:blipFill>
          <a:blip r:embed="rId2"/>
          <a:stretch>
            <a:fillRect/>
          </a:stretch>
        </p:blipFill>
        <p:spPr>
          <a:xfrm>
            <a:off x="289441" y="2844998"/>
            <a:ext cx="4907399" cy="2539603"/>
          </a:xfrm>
          <a:prstGeom prst="rect">
            <a:avLst/>
          </a:prstGeom>
        </p:spPr>
      </p:pic>
      <p:sp>
        <p:nvSpPr>
          <p:cNvPr id="4" name="Text 0"/>
          <p:cNvSpPr/>
          <p:nvPr/>
        </p:nvSpPr>
        <p:spPr>
          <a:xfrm>
            <a:off x="6296978" y="821412"/>
            <a:ext cx="5146834" cy="643295"/>
          </a:xfrm>
          <a:prstGeom prst="rect">
            <a:avLst/>
          </a:prstGeom>
          <a:noFill/>
          <a:ln/>
        </p:spPr>
        <p:txBody>
          <a:bodyPr wrap="none" lIns="0" tIns="0" rIns="0" bIns="0" rtlCol="0" anchor="t"/>
          <a:lstStyle/>
          <a:p>
            <a:pPr indent="0" marL="0">
              <a:lnSpc>
                <a:spcPts val="5050"/>
              </a:lnSpc>
              <a:buNone/>
            </a:pPr>
            <a:r>
              <a:rPr lang="en-US" sz="4050" b="1" dirty="0">
                <a:solidFill>
                  <a:srgbClr val="F0FCFF"/>
                </a:solidFill>
                <a:latin typeface="Spline Sans Bold" pitchFamily="34" charset="0"/>
                <a:ea typeface="Spline Sans Bold" pitchFamily="34" charset="-122"/>
                <a:cs typeface="Spline Sans Bold" pitchFamily="34" charset="-120"/>
              </a:rPr>
              <a:t>Informes y análisis</a:t>
            </a:r>
            <a:endParaRPr lang="en-US" sz="4050" dirty="0"/>
          </a:p>
        </p:txBody>
      </p:sp>
      <p:sp>
        <p:nvSpPr>
          <p:cNvPr id="5" name="Shape 1"/>
          <p:cNvSpPr/>
          <p:nvPr/>
        </p:nvSpPr>
        <p:spPr>
          <a:xfrm>
            <a:off x="6296978" y="1812012"/>
            <a:ext cx="1253728" cy="1664732"/>
          </a:xfrm>
          <a:prstGeom prst="roundRect">
            <a:avLst>
              <a:gd name="adj" fmla="val 27710"/>
            </a:avLst>
          </a:prstGeom>
          <a:solidFill>
            <a:srgbClr val="0A081B"/>
          </a:solidFill>
          <a:ln w="22860">
            <a:solidFill>
              <a:srgbClr val="16FFBB"/>
            </a:solidFill>
            <a:prstDash val="solid"/>
          </a:ln>
        </p:spPr>
      </p:sp>
      <p:sp>
        <p:nvSpPr>
          <p:cNvPr id="6" name="Text 2"/>
          <p:cNvSpPr/>
          <p:nvPr/>
        </p:nvSpPr>
        <p:spPr>
          <a:xfrm>
            <a:off x="6551414" y="2412683"/>
            <a:ext cx="125254" cy="463272"/>
          </a:xfrm>
          <a:prstGeom prst="rect">
            <a:avLst/>
          </a:prstGeom>
          <a:noFill/>
          <a:ln/>
        </p:spPr>
        <p:txBody>
          <a:bodyPr wrap="none" lIns="0" tIns="0" rIns="0" bIns="0" rtlCol="0" anchor="t"/>
          <a:lstStyle/>
          <a:p>
            <a:pPr algn="ctr" indent="0" marL="0">
              <a:lnSpc>
                <a:spcPts val="3600"/>
              </a:lnSpc>
              <a:buNone/>
            </a:pPr>
            <a:r>
              <a:rPr lang="en-US" sz="2250" b="1" dirty="0">
                <a:solidFill>
                  <a:srgbClr val="E0E4E6"/>
                </a:solidFill>
                <a:latin typeface="Spline Sans Bold" pitchFamily="34" charset="0"/>
                <a:ea typeface="Spline Sans Bold" pitchFamily="34" charset="-122"/>
                <a:cs typeface="Spline Sans Bold" pitchFamily="34" charset="-120"/>
              </a:rPr>
              <a:t>1</a:t>
            </a:r>
            <a:endParaRPr lang="en-US" sz="2250" dirty="0"/>
          </a:p>
        </p:txBody>
      </p:sp>
      <p:sp>
        <p:nvSpPr>
          <p:cNvPr id="7" name="Text 3"/>
          <p:cNvSpPr/>
          <p:nvPr/>
        </p:nvSpPr>
        <p:spPr>
          <a:xfrm>
            <a:off x="7782282" y="2043589"/>
            <a:ext cx="3002399" cy="321588"/>
          </a:xfrm>
          <a:prstGeom prst="rect">
            <a:avLst/>
          </a:prstGeom>
          <a:noFill/>
          <a:ln/>
        </p:spPr>
        <p:txBody>
          <a:bodyPr wrap="none" lIns="0" tIns="0" rIns="0" bIns="0" rtlCol="0" anchor="t"/>
          <a:lstStyle/>
          <a:p>
            <a:pPr algn="l" indent="0" marL="0">
              <a:lnSpc>
                <a:spcPts val="2500"/>
              </a:lnSpc>
              <a:buNone/>
            </a:pPr>
            <a:r>
              <a:rPr lang="en-US" sz="2000" b="1" dirty="0">
                <a:solidFill>
                  <a:srgbClr val="E0E4E6"/>
                </a:solidFill>
                <a:latin typeface="Spline Sans Bold" pitchFamily="34" charset="0"/>
                <a:ea typeface="Spline Sans Bold" pitchFamily="34" charset="-122"/>
                <a:cs typeface="Spline Sans Bold" pitchFamily="34" charset="-120"/>
              </a:rPr>
              <a:t>Informes personalizados</a:t>
            </a:r>
            <a:endParaRPr lang="en-US" sz="2000" dirty="0"/>
          </a:p>
        </p:txBody>
      </p:sp>
      <p:sp>
        <p:nvSpPr>
          <p:cNvPr id="8" name="Text 4"/>
          <p:cNvSpPr/>
          <p:nvPr/>
        </p:nvSpPr>
        <p:spPr>
          <a:xfrm>
            <a:off x="7782282" y="2504123"/>
            <a:ext cx="5805964" cy="741045"/>
          </a:xfrm>
          <a:prstGeom prst="rect">
            <a:avLst/>
          </a:prstGeom>
          <a:noFill/>
          <a:ln/>
        </p:spPr>
        <p:txBody>
          <a:bodyPr wrap="square" lIns="0" tIns="0" rIns="0" bIns="0" rtlCol="0" anchor="t"/>
          <a:lstStyle/>
          <a:p>
            <a:pPr algn="l" indent="0" marL="0">
              <a:lnSpc>
                <a:spcPts val="2900"/>
              </a:lnSpc>
              <a:buNone/>
            </a:pPr>
            <a:r>
              <a:rPr lang="en-US" sz="1800" dirty="0">
                <a:solidFill>
                  <a:srgbClr val="E0E4E6"/>
                </a:solidFill>
                <a:latin typeface="Barlow" pitchFamily="34" charset="0"/>
                <a:ea typeface="Barlow" pitchFamily="34" charset="-122"/>
                <a:cs typeface="Barlow" pitchFamily="34" charset="-120"/>
              </a:rPr>
              <a:t>Crea informes para analizar el rendimiento de tu equipo y tus proyectos.</a:t>
            </a:r>
            <a:endParaRPr lang="en-US" sz="1800" dirty="0"/>
          </a:p>
        </p:txBody>
      </p:sp>
      <p:sp>
        <p:nvSpPr>
          <p:cNvPr id="9" name="Shape 5"/>
          <p:cNvSpPr/>
          <p:nvPr/>
        </p:nvSpPr>
        <p:spPr>
          <a:xfrm>
            <a:off x="7666434" y="3461504"/>
            <a:ext cx="6037659" cy="15240"/>
          </a:xfrm>
          <a:prstGeom prst="roundRect">
            <a:avLst>
              <a:gd name="adj" fmla="val 2279604"/>
            </a:avLst>
          </a:prstGeom>
          <a:solidFill>
            <a:srgbClr val="16FFBB"/>
          </a:solidFill>
          <a:ln/>
        </p:spPr>
      </p:sp>
      <p:sp>
        <p:nvSpPr>
          <p:cNvPr id="10" name="Shape 6"/>
          <p:cNvSpPr/>
          <p:nvPr/>
        </p:nvSpPr>
        <p:spPr>
          <a:xfrm>
            <a:off x="6296978" y="3592473"/>
            <a:ext cx="2507575" cy="1664732"/>
          </a:xfrm>
          <a:prstGeom prst="roundRect">
            <a:avLst>
              <a:gd name="adj" fmla="val 20869"/>
            </a:avLst>
          </a:prstGeom>
          <a:solidFill>
            <a:srgbClr val="0A081B"/>
          </a:solidFill>
          <a:ln w="22860">
            <a:solidFill>
              <a:srgbClr val="29DDDA"/>
            </a:solidFill>
            <a:prstDash val="solid"/>
          </a:ln>
        </p:spPr>
      </p:sp>
      <p:sp>
        <p:nvSpPr>
          <p:cNvPr id="11" name="Text 7"/>
          <p:cNvSpPr/>
          <p:nvPr/>
        </p:nvSpPr>
        <p:spPr>
          <a:xfrm>
            <a:off x="6551414" y="4193143"/>
            <a:ext cx="160973" cy="463272"/>
          </a:xfrm>
          <a:prstGeom prst="rect">
            <a:avLst/>
          </a:prstGeom>
          <a:noFill/>
          <a:ln/>
        </p:spPr>
        <p:txBody>
          <a:bodyPr wrap="none" lIns="0" tIns="0" rIns="0" bIns="0" rtlCol="0" anchor="t"/>
          <a:lstStyle/>
          <a:p>
            <a:pPr algn="ctr" indent="0" marL="0">
              <a:lnSpc>
                <a:spcPts val="3600"/>
              </a:lnSpc>
              <a:buNone/>
            </a:pPr>
            <a:r>
              <a:rPr lang="en-US" sz="2250" b="1" dirty="0">
                <a:solidFill>
                  <a:srgbClr val="E0E4E6"/>
                </a:solidFill>
                <a:latin typeface="Spline Sans Bold" pitchFamily="34" charset="0"/>
                <a:ea typeface="Spline Sans Bold" pitchFamily="34" charset="-122"/>
                <a:cs typeface="Spline Sans Bold" pitchFamily="34" charset="-120"/>
              </a:rPr>
              <a:t>2</a:t>
            </a:r>
            <a:endParaRPr lang="en-US" sz="2250" dirty="0"/>
          </a:p>
        </p:txBody>
      </p:sp>
      <p:sp>
        <p:nvSpPr>
          <p:cNvPr id="12" name="Text 8"/>
          <p:cNvSpPr/>
          <p:nvPr/>
        </p:nvSpPr>
        <p:spPr>
          <a:xfrm>
            <a:off x="9036129" y="3824049"/>
            <a:ext cx="3141583" cy="321588"/>
          </a:xfrm>
          <a:prstGeom prst="rect">
            <a:avLst/>
          </a:prstGeom>
          <a:noFill/>
          <a:ln/>
        </p:spPr>
        <p:txBody>
          <a:bodyPr wrap="none" lIns="0" tIns="0" rIns="0" bIns="0" rtlCol="0" anchor="t"/>
          <a:lstStyle/>
          <a:p>
            <a:pPr algn="l" indent="0" marL="0">
              <a:lnSpc>
                <a:spcPts val="2500"/>
              </a:lnSpc>
              <a:buNone/>
            </a:pPr>
            <a:r>
              <a:rPr lang="en-US" sz="2000" b="1" dirty="0">
                <a:solidFill>
                  <a:srgbClr val="E0E4E6"/>
                </a:solidFill>
                <a:latin typeface="Spline Sans Bold" pitchFamily="34" charset="0"/>
                <a:ea typeface="Spline Sans Bold" pitchFamily="34" charset="-122"/>
                <a:cs typeface="Spline Sans Bold" pitchFamily="34" charset="-120"/>
              </a:rPr>
              <a:t>Gráficos y visualizaciones</a:t>
            </a:r>
            <a:endParaRPr lang="en-US" sz="2000" dirty="0"/>
          </a:p>
        </p:txBody>
      </p:sp>
      <p:sp>
        <p:nvSpPr>
          <p:cNvPr id="13" name="Text 9"/>
          <p:cNvSpPr/>
          <p:nvPr/>
        </p:nvSpPr>
        <p:spPr>
          <a:xfrm>
            <a:off x="9036129" y="4284583"/>
            <a:ext cx="4552117" cy="741045"/>
          </a:xfrm>
          <a:prstGeom prst="rect">
            <a:avLst/>
          </a:prstGeom>
          <a:noFill/>
          <a:ln/>
        </p:spPr>
        <p:txBody>
          <a:bodyPr wrap="square" lIns="0" tIns="0" rIns="0" bIns="0" rtlCol="0" anchor="t"/>
          <a:lstStyle/>
          <a:p>
            <a:pPr algn="l" indent="0" marL="0">
              <a:lnSpc>
                <a:spcPts val="2900"/>
              </a:lnSpc>
              <a:buNone/>
            </a:pPr>
            <a:r>
              <a:rPr lang="en-US" sz="1800" dirty="0">
                <a:solidFill>
                  <a:srgbClr val="E0E4E6"/>
                </a:solidFill>
                <a:latin typeface="Barlow" pitchFamily="34" charset="0"/>
                <a:ea typeface="Barlow" pitchFamily="34" charset="-122"/>
                <a:cs typeface="Barlow" pitchFamily="34" charset="-120"/>
              </a:rPr>
              <a:t>Visualiza los datos de tus proyectos en forma de gráficos para una mejor comprensión.</a:t>
            </a:r>
            <a:endParaRPr lang="en-US" sz="1800" dirty="0"/>
          </a:p>
        </p:txBody>
      </p:sp>
      <p:sp>
        <p:nvSpPr>
          <p:cNvPr id="14" name="Shape 10"/>
          <p:cNvSpPr/>
          <p:nvPr/>
        </p:nvSpPr>
        <p:spPr>
          <a:xfrm>
            <a:off x="8920282" y="5241965"/>
            <a:ext cx="4783812" cy="15240"/>
          </a:xfrm>
          <a:prstGeom prst="roundRect">
            <a:avLst>
              <a:gd name="adj" fmla="val 2279604"/>
            </a:avLst>
          </a:prstGeom>
          <a:solidFill>
            <a:srgbClr val="29DDDA"/>
          </a:solidFill>
          <a:ln/>
        </p:spPr>
      </p:sp>
      <p:sp>
        <p:nvSpPr>
          <p:cNvPr id="15" name="Shape 11"/>
          <p:cNvSpPr/>
          <p:nvPr/>
        </p:nvSpPr>
        <p:spPr>
          <a:xfrm>
            <a:off x="6296978" y="5372933"/>
            <a:ext cx="3761423" cy="2035254"/>
          </a:xfrm>
          <a:prstGeom prst="roundRect">
            <a:avLst>
              <a:gd name="adj" fmla="val 17070"/>
            </a:avLst>
          </a:prstGeom>
          <a:solidFill>
            <a:srgbClr val="0A081B"/>
          </a:solidFill>
          <a:ln w="22860">
            <a:solidFill>
              <a:srgbClr val="37A7E7"/>
            </a:solidFill>
            <a:prstDash val="solid"/>
          </a:ln>
        </p:spPr>
      </p:sp>
      <p:sp>
        <p:nvSpPr>
          <p:cNvPr id="16" name="Text 12"/>
          <p:cNvSpPr/>
          <p:nvPr/>
        </p:nvSpPr>
        <p:spPr>
          <a:xfrm>
            <a:off x="6551414" y="6158865"/>
            <a:ext cx="169545" cy="463272"/>
          </a:xfrm>
          <a:prstGeom prst="rect">
            <a:avLst/>
          </a:prstGeom>
          <a:noFill/>
          <a:ln/>
        </p:spPr>
        <p:txBody>
          <a:bodyPr wrap="none" lIns="0" tIns="0" rIns="0" bIns="0" rtlCol="0" anchor="t"/>
          <a:lstStyle/>
          <a:p>
            <a:pPr algn="ctr" indent="0" marL="0">
              <a:lnSpc>
                <a:spcPts val="3600"/>
              </a:lnSpc>
              <a:buNone/>
            </a:pPr>
            <a:r>
              <a:rPr lang="en-US" sz="2250" b="1" dirty="0">
                <a:solidFill>
                  <a:srgbClr val="E0E4E6"/>
                </a:solidFill>
                <a:latin typeface="Spline Sans Bold" pitchFamily="34" charset="0"/>
                <a:ea typeface="Spline Sans Bold" pitchFamily="34" charset="-122"/>
                <a:cs typeface="Spline Sans Bold" pitchFamily="34" charset="-120"/>
              </a:rPr>
              <a:t>3</a:t>
            </a:r>
            <a:endParaRPr lang="en-US" sz="2250" dirty="0"/>
          </a:p>
        </p:txBody>
      </p:sp>
      <p:sp>
        <p:nvSpPr>
          <p:cNvPr id="17" name="Text 13"/>
          <p:cNvSpPr/>
          <p:nvPr/>
        </p:nvSpPr>
        <p:spPr>
          <a:xfrm>
            <a:off x="10289977" y="5604510"/>
            <a:ext cx="2573417" cy="321588"/>
          </a:xfrm>
          <a:prstGeom prst="rect">
            <a:avLst/>
          </a:prstGeom>
          <a:noFill/>
          <a:ln/>
        </p:spPr>
        <p:txBody>
          <a:bodyPr wrap="none" lIns="0" tIns="0" rIns="0" bIns="0" rtlCol="0" anchor="t"/>
          <a:lstStyle/>
          <a:p>
            <a:pPr algn="l" indent="0" marL="0">
              <a:lnSpc>
                <a:spcPts val="2500"/>
              </a:lnSpc>
              <a:buNone/>
            </a:pPr>
            <a:r>
              <a:rPr lang="en-US" sz="2000" b="1" dirty="0">
                <a:solidFill>
                  <a:srgbClr val="E0E4E6"/>
                </a:solidFill>
                <a:latin typeface="Spline Sans Bold" pitchFamily="34" charset="0"/>
                <a:ea typeface="Spline Sans Bold" pitchFamily="34" charset="-122"/>
                <a:cs typeface="Spline Sans Bold" pitchFamily="34" charset="-120"/>
              </a:rPr>
              <a:t>Análisis de datos</a:t>
            </a:r>
            <a:endParaRPr lang="en-US" sz="2000" dirty="0"/>
          </a:p>
        </p:txBody>
      </p:sp>
      <p:sp>
        <p:nvSpPr>
          <p:cNvPr id="18" name="Text 14"/>
          <p:cNvSpPr/>
          <p:nvPr/>
        </p:nvSpPr>
        <p:spPr>
          <a:xfrm>
            <a:off x="10289977" y="6065044"/>
            <a:ext cx="3298269" cy="1111568"/>
          </a:xfrm>
          <a:prstGeom prst="rect">
            <a:avLst/>
          </a:prstGeom>
          <a:noFill/>
          <a:ln/>
        </p:spPr>
        <p:txBody>
          <a:bodyPr wrap="square" lIns="0" tIns="0" rIns="0" bIns="0" rtlCol="0" anchor="t"/>
          <a:lstStyle/>
          <a:p>
            <a:pPr algn="l" indent="0" marL="0">
              <a:lnSpc>
                <a:spcPts val="2900"/>
              </a:lnSpc>
              <a:buNone/>
            </a:pPr>
            <a:r>
              <a:rPr lang="en-US" sz="1800" dirty="0">
                <a:solidFill>
                  <a:srgbClr val="E0E4E6"/>
                </a:solidFill>
                <a:latin typeface="Barlow" pitchFamily="34" charset="0"/>
                <a:ea typeface="Barlow" pitchFamily="34" charset="-122"/>
                <a:cs typeface="Barlow" pitchFamily="34" charset="-120"/>
              </a:rPr>
              <a:t>Identifica áreas de mejora e identifica las tendencias en tus proyectos.</a:t>
            </a:r>
            <a:endParaRPr lang="en-US" sz="18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PptxGenJS</cp:lastModifiedBy>
  <cp:revision>1</cp:revision>
  <dcterms:created xsi:type="dcterms:W3CDTF">2025-01-27T22:16:14Z</dcterms:created>
  <dcterms:modified xsi:type="dcterms:W3CDTF">2025-01-27T22:16:14Z</dcterms:modified>
</cp:coreProperties>
</file>