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2" r:id="rId2"/>
    <p:sldId id="280" r:id="rId3"/>
    <p:sldId id="276" r:id="rId4"/>
    <p:sldId id="312" r:id="rId5"/>
    <p:sldId id="301" r:id="rId6"/>
    <p:sldId id="281" r:id="rId7"/>
    <p:sldId id="283" r:id="rId8"/>
    <p:sldId id="286" r:id="rId9"/>
    <p:sldId id="287" r:id="rId10"/>
    <p:sldId id="308" r:id="rId11"/>
    <p:sldId id="291" r:id="rId12"/>
    <p:sldId id="313" r:id="rId13"/>
    <p:sldId id="290" r:id="rId14"/>
    <p:sldId id="282" r:id="rId15"/>
    <p:sldId id="269" r:id="rId16"/>
    <p:sldId id="309" r:id="rId17"/>
    <p:sldId id="307" r:id="rId18"/>
    <p:sldId id="311" r:id="rId19"/>
  </p:sldIdLst>
  <p:sldSz cx="9144000" cy="6858000" type="screen4x3"/>
  <p:notesSz cx="6797675" cy="9926638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00"/>
    <a:srgbClr val="B2B2B2"/>
    <a:srgbClr val="969696"/>
    <a:srgbClr val="FF0000"/>
    <a:srgbClr val="FFFF00"/>
    <a:srgbClr val="0099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77" autoAdjust="0"/>
    <p:restoredTop sz="94713" autoAdjust="0"/>
  </p:normalViewPr>
  <p:slideViewPr>
    <p:cSldViewPr snapToObjects="1">
      <p:cViewPr varScale="1">
        <p:scale>
          <a:sx n="87" d="100"/>
          <a:sy n="87" d="100"/>
        </p:scale>
        <p:origin x="165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/>
            </a:lvl1pPr>
          </a:lstStyle>
          <a:p>
            <a:pPr>
              <a:defRPr/>
            </a:pPr>
            <a:fld id="{9023A543-9E83-4F49-9F2F-7BCA739C22BD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535112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noProof="0"/>
              <a:t>Haga clic para modificar el estilo de texto del patrón</a:t>
            </a:r>
          </a:p>
          <a:p>
            <a:pPr lvl="1"/>
            <a:r>
              <a:rPr lang="es-CO" noProof="0"/>
              <a:t>Segundo nivel</a:t>
            </a:r>
          </a:p>
          <a:p>
            <a:pPr lvl="2"/>
            <a:r>
              <a:rPr lang="es-CO" noProof="0"/>
              <a:t>Tercer nivel</a:t>
            </a:r>
          </a:p>
          <a:p>
            <a:pPr lvl="3"/>
            <a:r>
              <a:rPr lang="es-CO" noProof="0"/>
              <a:t>Cuarto nivel</a:t>
            </a:r>
          </a:p>
          <a:p>
            <a:pPr lvl="4"/>
            <a:r>
              <a:rPr lang="es-CO" noProof="0"/>
              <a:t>Quinto nivel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/>
            </a:lvl1pPr>
          </a:lstStyle>
          <a:p>
            <a:pPr>
              <a:defRPr/>
            </a:pPr>
            <a:fld id="{0D27EA99-CC0A-40DD-8910-B33FCD2C5CFB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34782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8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311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431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27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92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61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0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322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1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07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974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s-ES" altLang="es-CO">
                <a:latin typeface="Arial" panose="020B0604020202020204" pitchFamily="34" charset="0"/>
              </a:rPr>
              <a:t>ón</a:t>
            </a:r>
          </a:p>
        </p:txBody>
      </p:sp>
    </p:spTree>
    <p:extLst>
      <p:ext uri="{BB962C8B-B14F-4D97-AF65-F5344CB8AC3E}">
        <p14:creationId xmlns:p14="http://schemas.microsoft.com/office/powerpoint/2010/main" val="4069145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69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9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4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46C49-7C72-4646-A3B6-CAA9B915A4F4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90617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618CF-1618-4589-BE4A-1BC4688BA8CF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69201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6E3A-4D87-454C-970D-F9B2614A6435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20183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AF834-EC15-458F-A27A-26457F6C4B7D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413301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079FC-49FE-456F-A56F-A7871C34A627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81705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78496-44B6-4528-AC1F-DAD4DD872E8C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75498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0D498-514C-4E85-B0CF-7D8F5F100027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4079385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10F27-DBFD-4735-9F44-C50E85ADEE41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08726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04D56-DEB9-4DFA-BF3E-E8646FE04A53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348947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28816-61D2-4789-BB67-EDF7247E76E3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55867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7F84D-2C35-4848-A1DC-906B0AB1E132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21726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altLang="es-CO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altLang="es-CO"/>
              <a:t>Haga clic para modificar el estilo de texto del patrón</a:t>
            </a:r>
          </a:p>
          <a:p>
            <a:pPr lvl="1"/>
            <a:r>
              <a:rPr lang="es-CO" altLang="es-CO"/>
              <a:t>Segundo nivel</a:t>
            </a:r>
          </a:p>
          <a:p>
            <a:pPr lvl="2"/>
            <a:r>
              <a:rPr lang="es-CO" altLang="es-CO"/>
              <a:t>Tercer nivel</a:t>
            </a:r>
          </a:p>
          <a:p>
            <a:pPr lvl="3"/>
            <a:r>
              <a:rPr lang="es-CO" altLang="es-CO"/>
              <a:t>Cuarto nivel</a:t>
            </a:r>
          </a:p>
          <a:p>
            <a:pPr lvl="4"/>
            <a:r>
              <a:rPr lang="es-CO" altLang="es-CO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PD01 – O – 010 Rev. 15 Oct. 6 / 2020</a:t>
            </a:r>
            <a:endParaRPr lang="es-C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0C55D99-D21A-4435-AC6D-951044F5F0C7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i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755775"/>
          </a:xfrm>
        </p:spPr>
        <p:txBody>
          <a:bodyPr/>
          <a:lstStyle/>
          <a:p>
            <a:pPr eaLnBrk="1" hangingPunct="1"/>
            <a:r>
              <a:rPr lang="es-MX" altLang="es-CO"/>
              <a:t>Anexo No 2</a:t>
            </a:r>
            <a:br>
              <a:rPr lang="es-MX" altLang="es-CO"/>
            </a:br>
            <a:r>
              <a:rPr lang="es-MX" altLang="es-CO" sz="1000"/>
              <a:t/>
            </a:r>
            <a:br>
              <a:rPr lang="es-MX" altLang="es-CO" sz="1000"/>
            </a:br>
            <a:r>
              <a:rPr lang="es-MX" altLang="es-CO"/>
              <a:t>Caracterización de Procesos</a:t>
            </a:r>
            <a:endParaRPr lang="es-CO" altLang="es-CO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s-ES" altLang="es-CO" dirty="0"/>
              <a:t>Cooperativa de Hospitales de Santander y el Nororiente Colombiano</a:t>
            </a:r>
            <a:r>
              <a:rPr lang="es-MX" altLang="es-CO" dirty="0"/>
              <a:t> – COHOSAN</a:t>
            </a:r>
            <a:endParaRPr lang="es-CO" altLang="es-C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Text Box 27"/>
          <p:cNvSpPr txBox="1">
            <a:spLocks noChangeArrowheads="1"/>
          </p:cNvSpPr>
          <p:nvPr/>
        </p:nvSpPr>
        <p:spPr bwMode="auto">
          <a:xfrm>
            <a:off x="219645" y="2351202"/>
            <a:ext cx="2120107" cy="86177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Entradas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Registro del pedido 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Base de Datos Empresas Transportadoras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38491" y="3293110"/>
            <a:ext cx="2433259" cy="301621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Recursos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Terminales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Computador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Internet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Software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Medios de Comunicación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Correo electrónico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Material de Empaque (Cajas de cartón, termos (cavas),  Cinta contramarcada, Marcadores, Bisturí)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 Impresoras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Calculadora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Rótulos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73025" y="639763"/>
            <a:ext cx="6559550" cy="4000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Despachar </a:t>
            </a:r>
            <a:r>
              <a:rPr lang="es-CO" altLang="es-CO" sz="1000" dirty="0"/>
              <a:t>los pedidos a clientes garantizando la calidad de los mismos en cuanto a alistamiento, empaque, facturación y envío</a:t>
            </a:r>
            <a:endParaRPr lang="es-MX" altLang="es-CO" sz="1000" dirty="0"/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 dirty="0"/>
              <a:t>PROCESO DE GESTIÓN LOGÍSTICA</a:t>
            </a:r>
            <a:endParaRPr lang="es-CO" altLang="es-CO" sz="1400" b="1" i="1" dirty="0"/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2774950" y="5256213"/>
            <a:ext cx="3201988" cy="6302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 de Gestión Logística Hospitalaria)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6769100" y="549275"/>
            <a:ext cx="2266950" cy="70788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Responsable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s-CO" sz="1000" dirty="0">
                <a:latin typeface="Century Gothic" pitchFamily="34" charset="0"/>
              </a:rPr>
              <a:t>Director Técnico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CO" sz="1000" dirty="0">
                <a:latin typeface="Century Gothic" pitchFamily="34" charset="0"/>
              </a:rPr>
              <a:t>Coordinador Técnico </a:t>
            </a:r>
          </a:p>
        </p:txBody>
      </p:sp>
      <p:sp>
        <p:nvSpPr>
          <p:cNvPr id="23560" name="Rectangle 11"/>
          <p:cNvSpPr>
            <a:spLocks noChangeArrowheads="1"/>
          </p:cNvSpPr>
          <p:nvPr/>
        </p:nvSpPr>
        <p:spPr bwMode="auto">
          <a:xfrm>
            <a:off x="3822700" y="141446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23561" name="Rectangle 12"/>
          <p:cNvSpPr>
            <a:spLocks noChangeArrowheads="1"/>
          </p:cNvSpPr>
          <p:nvPr/>
        </p:nvSpPr>
        <p:spPr bwMode="auto">
          <a:xfrm>
            <a:off x="5143500" y="14128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23562" name="Rectangle 13"/>
          <p:cNvSpPr>
            <a:spLocks noChangeArrowheads="1"/>
          </p:cNvSpPr>
          <p:nvPr/>
        </p:nvSpPr>
        <p:spPr bwMode="auto">
          <a:xfrm>
            <a:off x="2501900" y="3644900"/>
            <a:ext cx="3900488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23563" name="Rectangle 14"/>
          <p:cNvSpPr>
            <a:spLocks noChangeArrowheads="1"/>
          </p:cNvSpPr>
          <p:nvPr/>
        </p:nvSpPr>
        <p:spPr bwMode="auto">
          <a:xfrm>
            <a:off x="2501900" y="14128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23564" name="Rectangle 15"/>
          <p:cNvSpPr>
            <a:spLocks noChangeArrowheads="1"/>
          </p:cNvSpPr>
          <p:nvPr/>
        </p:nvSpPr>
        <p:spPr bwMode="auto">
          <a:xfrm>
            <a:off x="2590800" y="2051948"/>
            <a:ext cx="1079500" cy="10618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Recepción de la Orden de Pedido del cliente del proceso Gestión Comercial</a:t>
            </a:r>
            <a:endParaRPr lang="es-CO" altLang="es-CO" sz="900" dirty="0"/>
          </a:p>
        </p:txBody>
      </p:sp>
      <p:sp>
        <p:nvSpPr>
          <p:cNvPr id="23565" name="Rectangle 20"/>
          <p:cNvSpPr>
            <a:spLocks noChangeArrowheads="1"/>
          </p:cNvSpPr>
          <p:nvPr/>
        </p:nvSpPr>
        <p:spPr bwMode="auto">
          <a:xfrm>
            <a:off x="3565525" y="3851275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Acciones Correctivas y de Mejora</a:t>
            </a:r>
          </a:p>
        </p:txBody>
      </p:sp>
      <p:grpSp>
        <p:nvGrpSpPr>
          <p:cNvPr id="23566" name="Group 21"/>
          <p:cNvGrpSpPr>
            <a:grpSpLocks/>
          </p:cNvGrpSpPr>
          <p:nvPr/>
        </p:nvGrpSpPr>
        <p:grpSpPr bwMode="auto">
          <a:xfrm>
            <a:off x="2497138" y="1316038"/>
            <a:ext cx="4373562" cy="3241675"/>
            <a:chOff x="1565" y="981"/>
            <a:chExt cx="2755" cy="2042"/>
          </a:xfrm>
        </p:grpSpPr>
        <p:sp>
          <p:nvSpPr>
            <p:cNvPr id="23589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23590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23591" name="AutoShape 24"/>
            <p:cNvCxnSpPr>
              <a:cxnSpLocks noChangeShapeType="1"/>
              <a:endCxn id="23590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92" name="AutoShape 25"/>
            <p:cNvCxnSpPr>
              <a:cxnSpLocks noChangeShapeType="1"/>
              <a:stCxn id="23590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93" name="AutoShape 26"/>
            <p:cNvCxnSpPr>
              <a:cxnSpLocks noChangeShapeType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80" name="Text Box 28"/>
          <p:cNvSpPr txBox="1">
            <a:spLocks noChangeArrowheads="1"/>
          </p:cNvSpPr>
          <p:nvPr/>
        </p:nvSpPr>
        <p:spPr bwMode="auto">
          <a:xfrm>
            <a:off x="7024688" y="2371725"/>
            <a:ext cx="2051050" cy="155427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Factura de Venta o Remisión</a:t>
            </a:r>
            <a:endParaRPr lang="es-CO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Pedido empacado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Lista de Empaque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Guía de transporte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endParaRPr lang="es-CO" sz="1000" dirty="0">
              <a:latin typeface="Century Gothic" pitchFamily="34" charset="0"/>
            </a:endParaRPr>
          </a:p>
        </p:txBody>
      </p:sp>
      <p:sp>
        <p:nvSpPr>
          <p:cNvPr id="23568" name="AutoShape 30"/>
          <p:cNvSpPr>
            <a:spLocks noChangeArrowheads="1"/>
          </p:cNvSpPr>
          <p:nvPr/>
        </p:nvSpPr>
        <p:spPr bwMode="auto">
          <a:xfrm rot="5400000">
            <a:off x="6588125" y="28162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3569" name="Rectangle 33"/>
          <p:cNvSpPr>
            <a:spLocks noChangeArrowheads="1"/>
          </p:cNvSpPr>
          <p:nvPr/>
        </p:nvSpPr>
        <p:spPr bwMode="auto">
          <a:xfrm>
            <a:off x="3913188" y="2028825"/>
            <a:ext cx="1079500" cy="427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Preparación, Revisión, Empaque</a:t>
            </a:r>
          </a:p>
        </p:txBody>
      </p:sp>
      <p:cxnSp>
        <p:nvCxnSpPr>
          <p:cNvPr id="23570" name="AutoShape 37"/>
          <p:cNvCxnSpPr>
            <a:cxnSpLocks noChangeShapeType="1"/>
            <a:stCxn id="23564" idx="3"/>
            <a:endCxn id="23569" idx="1"/>
          </p:cNvCxnSpPr>
          <p:nvPr/>
        </p:nvCxnSpPr>
        <p:spPr bwMode="auto">
          <a:xfrm flipV="1">
            <a:off x="3670300" y="2242344"/>
            <a:ext cx="242888" cy="34051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1" name="AutoShape 40"/>
          <p:cNvCxnSpPr>
            <a:cxnSpLocks noChangeShapeType="1"/>
            <a:stCxn id="23565" idx="1"/>
            <a:endCxn id="23564" idx="2"/>
          </p:cNvCxnSpPr>
          <p:nvPr/>
        </p:nvCxnSpPr>
        <p:spPr bwMode="auto">
          <a:xfrm rot="10800000">
            <a:off x="3130551" y="3113778"/>
            <a:ext cx="434975" cy="99070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72" name="Rectangle 47"/>
          <p:cNvSpPr>
            <a:spLocks noChangeArrowheads="1"/>
          </p:cNvSpPr>
          <p:nvPr/>
        </p:nvSpPr>
        <p:spPr bwMode="auto">
          <a:xfrm>
            <a:off x="5197475" y="2314575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Seguimiento al despacho</a:t>
            </a:r>
          </a:p>
        </p:txBody>
      </p:sp>
      <p:cxnSp>
        <p:nvCxnSpPr>
          <p:cNvPr id="23573" name="AutoShape 48"/>
          <p:cNvCxnSpPr>
            <a:cxnSpLocks noChangeShapeType="1"/>
          </p:cNvCxnSpPr>
          <p:nvPr/>
        </p:nvCxnSpPr>
        <p:spPr bwMode="auto">
          <a:xfrm>
            <a:off x="4452938" y="2473325"/>
            <a:ext cx="0" cy="187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4" name="AutoShape 51"/>
          <p:cNvCxnSpPr>
            <a:cxnSpLocks noChangeShapeType="1"/>
            <a:stCxn id="23572" idx="2"/>
            <a:endCxn id="23565" idx="3"/>
          </p:cNvCxnSpPr>
          <p:nvPr/>
        </p:nvCxnSpPr>
        <p:spPr bwMode="auto">
          <a:xfrm rot="5400000">
            <a:off x="4859338" y="3227387"/>
            <a:ext cx="1358900" cy="3968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75" name="Oval 54"/>
          <p:cNvSpPr>
            <a:spLocks noChangeArrowheads="1"/>
          </p:cNvSpPr>
          <p:nvPr/>
        </p:nvSpPr>
        <p:spPr bwMode="auto">
          <a:xfrm>
            <a:off x="2484438" y="18446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3576" name="Oval 56"/>
          <p:cNvSpPr>
            <a:spLocks noChangeArrowheads="1"/>
          </p:cNvSpPr>
          <p:nvPr/>
        </p:nvSpPr>
        <p:spPr bwMode="auto">
          <a:xfrm>
            <a:off x="3848100" y="19208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3577" name="Oval 58"/>
          <p:cNvSpPr>
            <a:spLocks noChangeArrowheads="1"/>
          </p:cNvSpPr>
          <p:nvPr/>
        </p:nvSpPr>
        <p:spPr bwMode="auto">
          <a:xfrm>
            <a:off x="5130800" y="21971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3578" name="Oval 59"/>
          <p:cNvSpPr>
            <a:spLocks noChangeArrowheads="1"/>
          </p:cNvSpPr>
          <p:nvPr/>
        </p:nvSpPr>
        <p:spPr bwMode="auto">
          <a:xfrm>
            <a:off x="3457575" y="38242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3579" name="AutoShape 7"/>
          <p:cNvSpPr>
            <a:spLocks noChangeArrowheads="1"/>
          </p:cNvSpPr>
          <p:nvPr/>
        </p:nvSpPr>
        <p:spPr bwMode="auto">
          <a:xfrm>
            <a:off x="4162425" y="477837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3580" name="AutoShape 9"/>
          <p:cNvSpPr>
            <a:spLocks noChangeArrowheads="1"/>
          </p:cNvSpPr>
          <p:nvPr/>
        </p:nvSpPr>
        <p:spPr bwMode="auto">
          <a:xfrm rot="7748133">
            <a:off x="5795962" y="4489451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3581" name="AutoShape 8"/>
          <p:cNvSpPr>
            <a:spLocks noChangeArrowheads="1"/>
          </p:cNvSpPr>
          <p:nvPr/>
        </p:nvSpPr>
        <p:spPr bwMode="auto">
          <a:xfrm rot="3104718">
            <a:off x="2468940" y="4616379"/>
            <a:ext cx="534988" cy="385762"/>
          </a:xfrm>
          <a:prstGeom prst="upArrow">
            <a:avLst>
              <a:gd name="adj1" fmla="val 36648"/>
              <a:gd name="adj2" fmla="val 5626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3582" name="Text Box 65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07</a:t>
            </a:r>
            <a:endParaRPr lang="es-ES" altLang="es-CO" sz="1400" b="1"/>
          </a:p>
        </p:txBody>
      </p:sp>
      <p:sp>
        <p:nvSpPr>
          <p:cNvPr id="11309" name="Text Box 67"/>
          <p:cNvSpPr txBox="1">
            <a:spLocks noChangeArrowheads="1"/>
          </p:cNvSpPr>
          <p:nvPr/>
        </p:nvSpPr>
        <p:spPr bwMode="auto">
          <a:xfrm>
            <a:off x="6311900" y="4652963"/>
            <a:ext cx="2735263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Parámetros de Medición y Seguimiento: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Indicadores</a:t>
            </a:r>
          </a:p>
        </p:txBody>
      </p:sp>
      <p:sp>
        <p:nvSpPr>
          <p:cNvPr id="23584" name="Rectangle 47"/>
          <p:cNvSpPr>
            <a:spLocks noChangeArrowheads="1"/>
          </p:cNvSpPr>
          <p:nvPr/>
        </p:nvSpPr>
        <p:spPr bwMode="auto">
          <a:xfrm>
            <a:off x="3906838" y="2714625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Facturación, despacho y envío</a:t>
            </a:r>
          </a:p>
        </p:txBody>
      </p:sp>
      <p:sp>
        <p:nvSpPr>
          <p:cNvPr id="23585" name="AutoShape 29"/>
          <p:cNvSpPr>
            <a:spLocks noChangeArrowheads="1"/>
          </p:cNvSpPr>
          <p:nvPr/>
        </p:nvSpPr>
        <p:spPr bwMode="auto">
          <a:xfrm>
            <a:off x="2211388" y="2492896"/>
            <a:ext cx="360362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3586" name="Oval 55"/>
          <p:cNvSpPr>
            <a:spLocks noChangeArrowheads="1"/>
          </p:cNvSpPr>
          <p:nvPr/>
        </p:nvSpPr>
        <p:spPr bwMode="auto">
          <a:xfrm>
            <a:off x="3836988" y="25876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23587" name="AutoShape 51"/>
          <p:cNvCxnSpPr>
            <a:cxnSpLocks noChangeShapeType="1"/>
            <a:endCxn id="23561" idx="1"/>
          </p:cNvCxnSpPr>
          <p:nvPr/>
        </p:nvCxnSpPr>
        <p:spPr bwMode="auto">
          <a:xfrm rot="5400000" flipH="1" flipV="1">
            <a:off x="4844256" y="2647157"/>
            <a:ext cx="454025" cy="14446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61B15C2E-D34B-40F4-A2C7-581AA6FC5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501900" y="3570288"/>
            <a:ext cx="3900488" cy="890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3025" y="4221163"/>
            <a:ext cx="2266950" cy="186204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Recursos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Computador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Software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Internet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Correos electrónicos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Página web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Redes sociales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6363" y="493713"/>
            <a:ext cx="6337300" cy="7080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Objetivo</a:t>
            </a:r>
            <a:r>
              <a:rPr lang="es-MX" altLang="es-CO" sz="1000" b="1"/>
              <a:t>:</a:t>
            </a:r>
            <a:r>
              <a:rPr lang="es-MX" altLang="es-CO" sz="1000"/>
              <a:t> </a:t>
            </a:r>
            <a:r>
              <a:rPr lang="es-CO" altLang="es-CO" sz="1000"/>
              <a:t>Brindar información al cliente (interno y externo) sobre los productos y servicios que ofrece la Cooperativa, además de atender las quejas, reclamos y sugerencias de dichos clientes lo mismo que evaluar el nivel de percepción que tienen los clientes acerca de los productos y servicios prestados por la Cooperativa.</a:t>
            </a:r>
            <a:endParaRPr lang="es-MX" altLang="es-CO" sz="1000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971550" y="100013"/>
            <a:ext cx="71294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SERVICIO AL CLIENTE</a:t>
            </a:r>
            <a:endParaRPr lang="es-CO" altLang="es-CO" sz="1400" b="1" i="1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700338" y="5019675"/>
            <a:ext cx="3201987" cy="1323439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Documentación Aplicable:</a:t>
            </a:r>
            <a:endParaRPr lang="es-MX" altLang="es-CO" sz="1000" u="sng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Política de Servicio al Cliente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Bases de Datos de Clientes.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Encuestas Nivel Satisfacción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Ver  Listado Maestro de Documentos (Proceso  de Servicio al Cliente)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299200" y="4870450"/>
            <a:ext cx="2735263" cy="4778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Parámetros de Medición y Seguimiento:</a:t>
            </a:r>
            <a:endParaRPr lang="es-MX" altLang="es-CO" sz="1000" u="sng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Indicadores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732588" y="569913"/>
            <a:ext cx="2266950" cy="482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Responsable</a:t>
            </a:r>
            <a:r>
              <a:rPr lang="es-MX" altLang="es-CO" sz="1000" b="1"/>
              <a:t>:</a:t>
            </a:r>
            <a:endParaRPr lang="es-MX" altLang="es-CO" sz="100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/>
              <a:t>Coordinador Servicio al Cliente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822700" y="1339850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5143500" y="133826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2501900" y="133826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2590800" y="220345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Identificación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Necesidades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3911600" y="1698625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Brindar información al cliente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3911600" y="270510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Atención de Sugerencias, Quejas y Reclamos (SQR’s)</a:t>
            </a: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5233988" y="220345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Evaluación del Nivel de Satisfacción del Cliente</a:t>
            </a: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3563938" y="3857625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Acciones Correctivas y de Mejora</a:t>
            </a:r>
          </a:p>
        </p:txBody>
      </p: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2430463" y="1266825"/>
            <a:ext cx="4373562" cy="3241675"/>
            <a:chOff x="1565" y="981"/>
            <a:chExt cx="2755" cy="2042"/>
          </a:xfrm>
        </p:grpSpPr>
        <p:sp>
          <p:nvSpPr>
            <p:cNvPr id="25638" name="Line 18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25639" name="Line 19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25640" name="AutoShape 20"/>
            <p:cNvCxnSpPr>
              <a:cxnSpLocks noChangeShapeType="1"/>
              <a:stCxn id="25638" idx="0"/>
              <a:endCxn id="25639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1" name="AutoShape 21"/>
            <p:cNvCxnSpPr>
              <a:cxnSpLocks noChangeShapeType="1"/>
              <a:stCxn id="25639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2" name="AutoShape 22"/>
            <p:cNvCxnSpPr>
              <a:cxnSpLocks noChangeShapeType="1"/>
              <a:stCxn id="25638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618" name="Text Box 23"/>
          <p:cNvSpPr txBox="1">
            <a:spLocks noChangeArrowheads="1"/>
          </p:cNvSpPr>
          <p:nvPr/>
        </p:nvSpPr>
        <p:spPr bwMode="auto">
          <a:xfrm>
            <a:off x="144686" y="1412776"/>
            <a:ext cx="2051050" cy="193899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Entradas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Política de Calidad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Objetivos de Calidad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Indicadores de Calidad</a:t>
            </a:r>
            <a:endParaRPr lang="es-CO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Reporte de Faltantes.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Sugerencias, Quejas y Reclamos.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Parámetros de evaluación del servicio</a:t>
            </a:r>
            <a:r>
              <a:rPr lang="es-CO" altLang="es-CO" sz="1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5619" name="Text Box 24"/>
          <p:cNvSpPr txBox="1">
            <a:spLocks noChangeArrowheads="1"/>
          </p:cNvSpPr>
          <p:nvPr/>
        </p:nvSpPr>
        <p:spPr bwMode="auto">
          <a:xfrm>
            <a:off x="7019925" y="2046288"/>
            <a:ext cx="2051050" cy="170816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Salidas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Consolidado de las Sugerencias, Quejas y Reclamos.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Resultados de la Encuesta Nivel de Satisfacción del Cliente.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Encuesta de la asesoría técnica.</a:t>
            </a:r>
          </a:p>
        </p:txBody>
      </p:sp>
      <p:sp>
        <p:nvSpPr>
          <p:cNvPr id="25620" name="AutoShape 25"/>
          <p:cNvSpPr>
            <a:spLocks noChangeArrowheads="1"/>
          </p:cNvSpPr>
          <p:nvPr/>
        </p:nvSpPr>
        <p:spPr bwMode="auto">
          <a:xfrm>
            <a:off x="2195513" y="2706688"/>
            <a:ext cx="360362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5621" name="AutoShape 26"/>
          <p:cNvSpPr>
            <a:spLocks noChangeArrowheads="1"/>
          </p:cNvSpPr>
          <p:nvPr/>
        </p:nvSpPr>
        <p:spPr bwMode="auto">
          <a:xfrm rot="5400000">
            <a:off x="6588126" y="2563812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5622" name="AutoShape 27"/>
          <p:cNvSpPr>
            <a:spLocks noChangeArrowheads="1"/>
          </p:cNvSpPr>
          <p:nvPr/>
        </p:nvSpPr>
        <p:spPr bwMode="auto">
          <a:xfrm>
            <a:off x="4090988" y="4581525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5623" name="AutoShape 28"/>
          <p:cNvSpPr>
            <a:spLocks noChangeArrowheads="1"/>
          </p:cNvSpPr>
          <p:nvPr/>
        </p:nvSpPr>
        <p:spPr bwMode="auto">
          <a:xfrm rot="9019134">
            <a:off x="6372225" y="44370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5624" name="AutoShape 29"/>
          <p:cNvSpPr>
            <a:spLocks noChangeArrowheads="1"/>
          </p:cNvSpPr>
          <p:nvPr/>
        </p:nvSpPr>
        <p:spPr bwMode="auto">
          <a:xfrm rot="2218309">
            <a:off x="2268538" y="4364038"/>
            <a:ext cx="360362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25625" name="AutoShape 30"/>
          <p:cNvCxnSpPr>
            <a:cxnSpLocks noChangeShapeType="1"/>
            <a:stCxn id="25612" idx="3"/>
            <a:endCxn id="25615" idx="1"/>
          </p:cNvCxnSpPr>
          <p:nvPr/>
        </p:nvCxnSpPr>
        <p:spPr bwMode="auto">
          <a:xfrm>
            <a:off x="3670300" y="2563813"/>
            <a:ext cx="15636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6" name="AutoShape 31"/>
          <p:cNvCxnSpPr>
            <a:cxnSpLocks noChangeShapeType="1"/>
            <a:stCxn id="25615" idx="2"/>
            <a:endCxn id="25616" idx="3"/>
          </p:cNvCxnSpPr>
          <p:nvPr/>
        </p:nvCxnSpPr>
        <p:spPr bwMode="auto">
          <a:xfrm rot="5400000">
            <a:off x="4961732" y="3299619"/>
            <a:ext cx="1189037" cy="4349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7" name="AutoShape 32"/>
          <p:cNvCxnSpPr>
            <a:cxnSpLocks noChangeShapeType="1"/>
            <a:stCxn id="25614" idx="2"/>
            <a:endCxn id="25616" idx="0"/>
          </p:cNvCxnSpPr>
          <p:nvPr/>
        </p:nvCxnSpPr>
        <p:spPr bwMode="auto">
          <a:xfrm>
            <a:off x="4451350" y="3424238"/>
            <a:ext cx="0" cy="433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8" name="AutoShape 33"/>
          <p:cNvCxnSpPr>
            <a:cxnSpLocks noChangeShapeType="1"/>
            <a:stCxn id="25613" idx="1"/>
            <a:endCxn id="25612" idx="0"/>
          </p:cNvCxnSpPr>
          <p:nvPr/>
        </p:nvCxnSpPr>
        <p:spPr bwMode="auto">
          <a:xfrm rot="10800000" flipV="1">
            <a:off x="3130550" y="2058988"/>
            <a:ext cx="781050" cy="14446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9" name="AutoShape 34"/>
          <p:cNvCxnSpPr>
            <a:cxnSpLocks noChangeShapeType="1"/>
            <a:stCxn id="25616" idx="1"/>
            <a:endCxn id="25612" idx="2"/>
          </p:cNvCxnSpPr>
          <p:nvPr/>
        </p:nvCxnSpPr>
        <p:spPr bwMode="auto">
          <a:xfrm rot="10800000">
            <a:off x="3130550" y="2922588"/>
            <a:ext cx="433388" cy="11890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0" name="Oval 35"/>
          <p:cNvSpPr>
            <a:spLocks noChangeArrowheads="1"/>
          </p:cNvSpPr>
          <p:nvPr/>
        </p:nvSpPr>
        <p:spPr bwMode="auto">
          <a:xfrm>
            <a:off x="2484438" y="21320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5631" name="Oval 36"/>
          <p:cNvSpPr>
            <a:spLocks noChangeArrowheads="1"/>
          </p:cNvSpPr>
          <p:nvPr/>
        </p:nvSpPr>
        <p:spPr bwMode="auto">
          <a:xfrm>
            <a:off x="3836988" y="16271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5632" name="Oval 37"/>
          <p:cNvSpPr>
            <a:spLocks noChangeArrowheads="1"/>
          </p:cNvSpPr>
          <p:nvPr/>
        </p:nvSpPr>
        <p:spPr bwMode="auto">
          <a:xfrm>
            <a:off x="3836988" y="26558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5633" name="Oval 38"/>
          <p:cNvSpPr>
            <a:spLocks noChangeArrowheads="1"/>
          </p:cNvSpPr>
          <p:nvPr/>
        </p:nvSpPr>
        <p:spPr bwMode="auto">
          <a:xfrm>
            <a:off x="5145088" y="21320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3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5634" name="Oval 39"/>
          <p:cNvSpPr>
            <a:spLocks noChangeArrowheads="1"/>
          </p:cNvSpPr>
          <p:nvPr/>
        </p:nvSpPr>
        <p:spPr bwMode="auto">
          <a:xfrm>
            <a:off x="3457575" y="37877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cxnSp>
        <p:nvCxnSpPr>
          <p:cNvPr id="25635" name="AutoShape 40"/>
          <p:cNvCxnSpPr>
            <a:cxnSpLocks noChangeShapeType="1"/>
          </p:cNvCxnSpPr>
          <p:nvPr/>
        </p:nvCxnSpPr>
        <p:spPr bwMode="auto">
          <a:xfrm flipV="1">
            <a:off x="3670300" y="2420888"/>
            <a:ext cx="781050" cy="1460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6" name="Text Box 42"/>
          <p:cNvSpPr txBox="1">
            <a:spLocks noChangeArrowheads="1"/>
          </p:cNvSpPr>
          <p:nvPr/>
        </p:nvSpPr>
        <p:spPr bwMode="auto">
          <a:xfrm>
            <a:off x="73025" y="10001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04</a:t>
            </a:r>
            <a:endParaRPr lang="es-ES" altLang="es-CO" sz="1400" b="1"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42665ED9-B006-4986-BD0E-1048F7BEB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4496" y="6396872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4925" y="4448175"/>
            <a:ext cx="2266950" cy="19383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Recursos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endParaRPr lang="es-MX" altLang="es-CO" sz="100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Computador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Software (SOLINT– Office y sistema de información del hospital)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Impresora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Acceso a Internet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Estantes Almacenamiento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4925" y="501650"/>
            <a:ext cx="6553200" cy="5540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Objetivo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r>
              <a:rPr lang="es-MX" altLang="es-CO" sz="1000">
                <a:solidFill>
                  <a:srgbClr val="000000"/>
                </a:solidFill>
              </a:rPr>
              <a:t> </a:t>
            </a:r>
            <a:r>
              <a:rPr lang="es-CO" altLang="es-CO" sz="1000">
                <a:solidFill>
                  <a:srgbClr val="000000"/>
                </a:solidFill>
              </a:rPr>
              <a:t>Entregar los medicamentos y dispositivos médicos de acuerdo con las especificaciones del profesional, en cantidades, nombres y momento oportuno, proporcionando información sobre su uso adecuado y consumo.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550" y="98425"/>
            <a:ext cx="7129463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>
                <a:solidFill>
                  <a:srgbClr val="000000"/>
                </a:solidFill>
              </a:rPr>
              <a:t>PROCESO DE DISPENSACIÓN DE MEDICAMENTOS Y DISPOSITIVOS MÉDICOS</a:t>
            </a:r>
            <a:endParaRPr lang="es-CO" altLang="es-CO" sz="1400" b="1" i="1">
              <a:solidFill>
                <a:srgbClr val="00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798763" y="5572125"/>
            <a:ext cx="3201987" cy="7842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Documentación Aplicable:</a:t>
            </a:r>
            <a:endParaRPr lang="es-MX" altLang="es-CO" sz="1000" u="sng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Ver Listado Maestro de Documentos (Proceso Dispensación de Medicamentos y Dispositivos Médicos)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624638" y="4483100"/>
            <a:ext cx="2447925" cy="8620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Parámetros de Medición y Seguimiento:</a:t>
            </a:r>
            <a:endParaRPr lang="es-MX" altLang="es-CO" sz="1000" u="sng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Auditoría de Facturación.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Indicadores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769100" y="517525"/>
            <a:ext cx="2266950" cy="482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Responsable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endParaRPr lang="es-MX" altLang="es-CO" sz="10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>
                <a:solidFill>
                  <a:srgbClr val="000000"/>
                </a:solidFill>
              </a:rPr>
              <a:t>Director Técnico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822700" y="1500188"/>
            <a:ext cx="1258888" cy="270033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Hacer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5143500" y="1500188"/>
            <a:ext cx="1258888" cy="27035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Verificar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501900" y="4276725"/>
            <a:ext cx="3900488" cy="79375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Actuar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01900" y="1500188"/>
            <a:ext cx="1258888" cy="270351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Planear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590800" y="228600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Solicitud y Recepción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de Insumos Hospitalarios</a:t>
            </a:r>
            <a:endParaRPr lang="es-CO" altLang="es-CO" sz="1000">
              <a:solidFill>
                <a:srgbClr val="000000"/>
              </a:solidFill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911600" y="1890713"/>
            <a:ext cx="1079500" cy="3952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>
                <a:solidFill>
                  <a:srgbClr val="000000"/>
                </a:solidFill>
              </a:rPr>
              <a:t>Verificación Orden Médica</a:t>
            </a: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3582988" y="4429125"/>
            <a:ext cx="1830387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Acciones Correctivas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de Mejora</a:t>
            </a:r>
            <a:endParaRPr lang="es-MX" altLang="es-CO" sz="900">
              <a:solidFill>
                <a:srgbClr val="000000"/>
              </a:solidFill>
            </a:endParaRPr>
          </a:p>
        </p:txBody>
      </p: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2373313" y="1357313"/>
            <a:ext cx="4410075" cy="3856037"/>
            <a:chOff x="1565" y="981"/>
            <a:chExt cx="2755" cy="2042"/>
          </a:xfrm>
        </p:grpSpPr>
        <p:sp>
          <p:nvSpPr>
            <p:cNvPr id="16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18" name="AutoShape 24"/>
            <p:cNvCxnSpPr>
              <a:cxnSpLocks noChangeShapeType="1"/>
              <a:stCxn id="16" idx="0"/>
              <a:endCxn id="17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25"/>
            <p:cNvCxnSpPr>
              <a:cxnSpLocks noChangeShapeType="1"/>
              <a:stCxn id="17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26"/>
            <p:cNvCxnSpPr>
              <a:cxnSpLocks noChangeShapeType="1"/>
              <a:stCxn id="16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42875" y="1357313"/>
            <a:ext cx="2051050" cy="28622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Entradas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endParaRPr lang="es-MX" altLang="es-CO" sz="100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Nivel de Existencias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Remisiones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Insumos Hospitalarios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Formula Médica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Documento Identidad Usuario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Orden de Servicios del Contratante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Formato Evaluación de la Satisfacción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>
                <a:solidFill>
                  <a:srgbClr val="000000"/>
                </a:solidFill>
              </a:rPr>
              <a:t>Parámetros de Bioseguridad y Conservación de IH.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7092950" y="1414463"/>
            <a:ext cx="1979613" cy="26320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Salidas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endParaRPr lang="es-MX" altLang="es-CO" sz="100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Listado diario de existencias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Insumos Hospitalarios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Copia Formula Médica (Sello de Entregado)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Factura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Evaluación de Satisfacción diligenciada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Planilla de Facturación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>
                <a:solidFill>
                  <a:srgbClr val="000000"/>
                </a:solidFill>
              </a:rPr>
              <a:t>Cuenta de Cobro para el Contratante</a:t>
            </a:r>
          </a:p>
        </p:txBody>
      </p:sp>
      <p:sp>
        <p:nvSpPr>
          <p:cNvPr id="23" name="AutoShape 29"/>
          <p:cNvSpPr>
            <a:spLocks noChangeArrowheads="1"/>
          </p:cNvSpPr>
          <p:nvPr/>
        </p:nvSpPr>
        <p:spPr bwMode="auto">
          <a:xfrm>
            <a:off x="2068513" y="2928938"/>
            <a:ext cx="360362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AutoShape 30"/>
          <p:cNvSpPr>
            <a:spLocks noChangeArrowheads="1"/>
          </p:cNvSpPr>
          <p:nvPr/>
        </p:nvSpPr>
        <p:spPr bwMode="auto">
          <a:xfrm rot="5400000">
            <a:off x="6604000" y="264477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auto">
          <a:xfrm>
            <a:off x="4270375" y="50974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 rot="3423286">
            <a:off x="2139950" y="53467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auto">
          <a:xfrm rot="7907214">
            <a:off x="6289675" y="47085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Oval 38"/>
          <p:cNvSpPr>
            <a:spLocks noChangeArrowheads="1"/>
          </p:cNvSpPr>
          <p:nvPr/>
        </p:nvSpPr>
        <p:spPr bwMode="auto">
          <a:xfrm>
            <a:off x="2484438" y="22145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1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29" name="Oval 42"/>
          <p:cNvSpPr>
            <a:spLocks noChangeArrowheads="1"/>
          </p:cNvSpPr>
          <p:nvPr/>
        </p:nvSpPr>
        <p:spPr bwMode="auto">
          <a:xfrm>
            <a:off x="3475038" y="43576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8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73025" y="98425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>
                <a:solidFill>
                  <a:srgbClr val="000000"/>
                </a:solidFill>
              </a:rPr>
              <a:t>PR – 05</a:t>
            </a:r>
            <a:endParaRPr lang="es-ES" altLang="es-CO" sz="1400" b="1">
              <a:solidFill>
                <a:srgbClr val="000000"/>
              </a:solidFill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3911600" y="2497138"/>
            <a:ext cx="10795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Facturación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y Cobro</a:t>
            </a: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921125" y="3062288"/>
            <a:ext cx="1079500" cy="361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Selección y Dispensación</a:t>
            </a: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3911600" y="3570288"/>
            <a:ext cx="1079500" cy="630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Preparación y envío de la Informe de Dispensación</a:t>
            </a: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5214938" y="2497138"/>
            <a:ext cx="10795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Entrega de Pendientes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214938" y="3062288"/>
            <a:ext cx="1079500" cy="361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Eval. Satisf. del Usuario</a:t>
            </a:r>
          </a:p>
        </p:txBody>
      </p:sp>
      <p:cxnSp>
        <p:nvCxnSpPr>
          <p:cNvPr id="36" name="57 Conector angular"/>
          <p:cNvCxnSpPr>
            <a:stCxn id="12" idx="3"/>
            <a:endCxn id="32" idx="1"/>
          </p:cNvCxnSpPr>
          <p:nvPr/>
        </p:nvCxnSpPr>
        <p:spPr>
          <a:xfrm>
            <a:off x="3670300" y="2644775"/>
            <a:ext cx="250825" cy="5984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59 Conector recto de flecha"/>
          <p:cNvCxnSpPr>
            <a:stCxn id="13" idx="2"/>
            <a:endCxn id="31" idx="0"/>
          </p:cNvCxnSpPr>
          <p:nvPr/>
        </p:nvCxnSpPr>
        <p:spPr>
          <a:xfrm rot="5400000">
            <a:off x="4345782" y="2389981"/>
            <a:ext cx="211138" cy="3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61 Conector recto de flecha"/>
          <p:cNvCxnSpPr>
            <a:stCxn id="31" idx="2"/>
            <a:endCxn id="32" idx="0"/>
          </p:cNvCxnSpPr>
          <p:nvPr/>
        </p:nvCxnSpPr>
        <p:spPr>
          <a:xfrm rot="16200000" flipH="1">
            <a:off x="4352925" y="2954338"/>
            <a:ext cx="206375" cy="95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64 Conector recto de flecha"/>
          <p:cNvCxnSpPr>
            <a:stCxn id="32" idx="2"/>
            <a:endCxn id="33" idx="0"/>
          </p:cNvCxnSpPr>
          <p:nvPr/>
        </p:nvCxnSpPr>
        <p:spPr>
          <a:xfrm flipH="1">
            <a:off x="4451350" y="3424238"/>
            <a:ext cx="9525" cy="1460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66 Conector recto de flecha"/>
          <p:cNvCxnSpPr/>
          <p:nvPr/>
        </p:nvCxnSpPr>
        <p:spPr>
          <a:xfrm>
            <a:off x="5000625" y="3355975"/>
            <a:ext cx="214313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68 Forma"/>
          <p:cNvCxnSpPr>
            <a:stCxn id="35" idx="2"/>
            <a:endCxn id="14" idx="3"/>
          </p:cNvCxnSpPr>
          <p:nvPr/>
        </p:nvCxnSpPr>
        <p:spPr>
          <a:xfrm rot="5400000">
            <a:off x="4954588" y="3883025"/>
            <a:ext cx="1258887" cy="34131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70 Conector angular"/>
          <p:cNvCxnSpPr>
            <a:stCxn id="14" idx="1"/>
            <a:endCxn id="12" idx="2"/>
          </p:cNvCxnSpPr>
          <p:nvPr/>
        </p:nvCxnSpPr>
        <p:spPr>
          <a:xfrm rot="10800000">
            <a:off x="3130550" y="3005138"/>
            <a:ext cx="452438" cy="167798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73 Conector angular"/>
          <p:cNvCxnSpPr>
            <a:stCxn id="32" idx="3"/>
            <a:endCxn id="34" idx="1"/>
          </p:cNvCxnSpPr>
          <p:nvPr/>
        </p:nvCxnSpPr>
        <p:spPr>
          <a:xfrm flipV="1">
            <a:off x="5000625" y="2676525"/>
            <a:ext cx="214313" cy="5667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2"/>
          <p:cNvSpPr>
            <a:spLocks noChangeArrowheads="1"/>
          </p:cNvSpPr>
          <p:nvPr/>
        </p:nvSpPr>
        <p:spPr bwMode="auto">
          <a:xfrm>
            <a:off x="3843338" y="17827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2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45" name="Oval 42"/>
          <p:cNvSpPr>
            <a:spLocks noChangeArrowheads="1"/>
          </p:cNvSpPr>
          <p:nvPr/>
        </p:nvSpPr>
        <p:spPr bwMode="auto">
          <a:xfrm>
            <a:off x="3856038" y="23574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3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46" name="Oval 42"/>
          <p:cNvSpPr>
            <a:spLocks noChangeArrowheads="1"/>
          </p:cNvSpPr>
          <p:nvPr/>
        </p:nvSpPr>
        <p:spPr bwMode="auto">
          <a:xfrm>
            <a:off x="3857625" y="29289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4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47" name="Oval 42"/>
          <p:cNvSpPr>
            <a:spLocks noChangeArrowheads="1"/>
          </p:cNvSpPr>
          <p:nvPr/>
        </p:nvSpPr>
        <p:spPr bwMode="auto">
          <a:xfrm>
            <a:off x="3786188" y="35702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6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5143500" y="23558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5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49" name="Oval 42"/>
          <p:cNvSpPr>
            <a:spLocks noChangeArrowheads="1"/>
          </p:cNvSpPr>
          <p:nvPr/>
        </p:nvSpPr>
        <p:spPr bwMode="auto">
          <a:xfrm>
            <a:off x="5143500" y="29273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7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cxnSp>
        <p:nvCxnSpPr>
          <p:cNvPr id="50" name="83 Conector recto de flecha"/>
          <p:cNvCxnSpPr/>
          <p:nvPr/>
        </p:nvCxnSpPr>
        <p:spPr>
          <a:xfrm flipV="1">
            <a:off x="3130550" y="3355975"/>
            <a:ext cx="790575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Marcador de pie de página 50">
            <a:extLst>
              <a:ext uri="{FF2B5EF4-FFF2-40B4-BE49-F238E27FC236}">
                <a16:creationId xmlns:a16="http://schemas.microsoft.com/office/drawing/2014/main" xmlns="" id="{AD91EA3F-3B66-4964-A6B8-353265ACD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0550" y="6386513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8670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07950" y="4581128"/>
            <a:ext cx="2160588" cy="163121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Recursos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Computador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Software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Impresora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Acceso a Internet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Correo electrónico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4925" y="646113"/>
            <a:ext cx="6553200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Objetivo</a:t>
            </a:r>
            <a:r>
              <a:rPr lang="es-MX" altLang="es-CO" sz="1000" b="1"/>
              <a:t>:</a:t>
            </a:r>
            <a:r>
              <a:rPr lang="es-MX" altLang="es-CO" sz="1000"/>
              <a:t> </a:t>
            </a:r>
            <a:r>
              <a:rPr lang="es-CO" altLang="es-CO" sz="1000"/>
              <a:t>Gestionar los reingresos de insumos hospitalarios efectuados por los clientes a COHOSAN, así como realizar las devoluciones a los proveedores en los productos adquiridos.</a:t>
            </a:r>
            <a:endParaRPr lang="es-MX" altLang="es-CO" sz="100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DEVOLUCIÓN DE INSUMOS HOSPITALARIOS</a:t>
            </a:r>
            <a:endParaRPr lang="es-CO" altLang="es-CO" sz="1400" b="1" i="1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719388" y="4997450"/>
            <a:ext cx="3201987" cy="1169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Políticas de Devolución de Insumos Hospitalarios a Clientes y  de Proveedores.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 de Devolución de Insumos Hospitalarios)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300788" y="5086350"/>
            <a:ext cx="2735262" cy="4778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Parámetros de Medición y Seguimiento: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Indicadores</a:t>
            </a:r>
            <a:endParaRPr lang="es-CO" altLang="es-CO" sz="1000"/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6769100" y="642938"/>
            <a:ext cx="2266950" cy="70788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Responsable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Coordinador Técnico /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Coordinador Servicio al Cliente</a:t>
            </a:r>
          </a:p>
        </p:txBody>
      </p:sp>
      <p:sp>
        <p:nvSpPr>
          <p:cNvPr id="29704" name="Rectangle 11"/>
          <p:cNvSpPr>
            <a:spLocks noChangeArrowheads="1"/>
          </p:cNvSpPr>
          <p:nvPr/>
        </p:nvSpPr>
        <p:spPr bwMode="auto">
          <a:xfrm>
            <a:off x="3822700" y="147161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29705" name="Rectangle 12"/>
          <p:cNvSpPr>
            <a:spLocks noChangeArrowheads="1"/>
          </p:cNvSpPr>
          <p:nvPr/>
        </p:nvSpPr>
        <p:spPr bwMode="auto">
          <a:xfrm>
            <a:off x="5143500" y="147002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29706" name="Rectangle 13"/>
          <p:cNvSpPr>
            <a:spLocks noChangeArrowheads="1"/>
          </p:cNvSpPr>
          <p:nvPr/>
        </p:nvSpPr>
        <p:spPr bwMode="auto">
          <a:xfrm>
            <a:off x="2501900" y="3702050"/>
            <a:ext cx="3900488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29707" name="Rectangle 14"/>
          <p:cNvSpPr>
            <a:spLocks noChangeArrowheads="1"/>
          </p:cNvSpPr>
          <p:nvPr/>
        </p:nvSpPr>
        <p:spPr bwMode="auto">
          <a:xfrm>
            <a:off x="2501900" y="147002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29708" name="Rectangle 15"/>
          <p:cNvSpPr>
            <a:spLocks noChangeArrowheads="1"/>
          </p:cNvSpPr>
          <p:nvPr/>
        </p:nvSpPr>
        <p:spPr bwMode="auto">
          <a:xfrm>
            <a:off x="2590800" y="2333625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Definición de causales de devolución</a:t>
            </a:r>
            <a:endParaRPr lang="es-CO" altLang="es-CO" sz="1000"/>
          </a:p>
        </p:txBody>
      </p:sp>
      <p:sp>
        <p:nvSpPr>
          <p:cNvPr id="29709" name="Rectangle 17"/>
          <p:cNvSpPr>
            <a:spLocks noChangeArrowheads="1"/>
          </p:cNvSpPr>
          <p:nvPr/>
        </p:nvSpPr>
        <p:spPr bwMode="auto">
          <a:xfrm>
            <a:off x="3911600" y="183038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Recepción de la mercancía (del Cliente)</a:t>
            </a:r>
          </a:p>
        </p:txBody>
      </p:sp>
      <p:sp>
        <p:nvSpPr>
          <p:cNvPr id="29710" name="Rectangle 18"/>
          <p:cNvSpPr>
            <a:spLocks noChangeArrowheads="1"/>
          </p:cNvSpPr>
          <p:nvPr/>
        </p:nvSpPr>
        <p:spPr bwMode="auto">
          <a:xfrm>
            <a:off x="3911600" y="2786063"/>
            <a:ext cx="1079500" cy="842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Comunicación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 /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clientes /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dar de baja</a:t>
            </a:r>
          </a:p>
        </p:txBody>
      </p:sp>
      <p:sp>
        <p:nvSpPr>
          <p:cNvPr id="29711" name="Rectangle 19"/>
          <p:cNvSpPr>
            <a:spLocks noChangeArrowheads="1"/>
          </p:cNvSpPr>
          <p:nvPr/>
        </p:nvSpPr>
        <p:spPr bwMode="auto">
          <a:xfrm>
            <a:off x="5233988" y="2333625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Analizar causales de devolución</a:t>
            </a:r>
          </a:p>
        </p:txBody>
      </p:sp>
      <p:sp>
        <p:nvSpPr>
          <p:cNvPr id="29712" name="Rectangle 20"/>
          <p:cNvSpPr>
            <a:spLocks noChangeArrowheads="1"/>
          </p:cNvSpPr>
          <p:nvPr/>
        </p:nvSpPr>
        <p:spPr bwMode="auto">
          <a:xfrm>
            <a:off x="3565525" y="3989388"/>
            <a:ext cx="1774825" cy="506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Trazabilidad de Insumos Hospitalarios</a:t>
            </a:r>
            <a:endParaRPr lang="es-MX" altLang="es-CO" sz="900"/>
          </a:p>
        </p:txBody>
      </p:sp>
      <p:grpSp>
        <p:nvGrpSpPr>
          <p:cNvPr id="29713" name="Group 21"/>
          <p:cNvGrpSpPr>
            <a:grpSpLocks/>
          </p:cNvGrpSpPr>
          <p:nvPr/>
        </p:nvGrpSpPr>
        <p:grpSpPr bwMode="auto">
          <a:xfrm>
            <a:off x="2430463" y="1398588"/>
            <a:ext cx="4373562" cy="3241675"/>
            <a:chOff x="1565" y="981"/>
            <a:chExt cx="2755" cy="2042"/>
          </a:xfrm>
        </p:grpSpPr>
        <p:sp>
          <p:nvSpPr>
            <p:cNvPr id="29735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29736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29737" name="AutoShape 24"/>
            <p:cNvCxnSpPr>
              <a:cxnSpLocks noChangeShapeType="1"/>
              <a:stCxn id="29735" idx="0"/>
              <a:endCxn id="29736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38" name="AutoShape 25"/>
            <p:cNvCxnSpPr>
              <a:cxnSpLocks noChangeShapeType="1"/>
              <a:stCxn id="29736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39" name="AutoShape 26"/>
            <p:cNvCxnSpPr>
              <a:cxnSpLocks noChangeShapeType="1"/>
              <a:stCxn id="29735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9714" name="Text Box 27"/>
          <p:cNvSpPr txBox="1">
            <a:spLocks noChangeArrowheads="1"/>
          </p:cNvSpPr>
          <p:nvPr/>
        </p:nvSpPr>
        <p:spPr bwMode="auto">
          <a:xfrm>
            <a:off x="107950" y="1628800"/>
            <a:ext cx="2051050" cy="193899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Entradas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Insumos Hospitalarios para devolución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Información pertinente a la compra del producto.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Características técnicas de insumos hospitalarios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Políticas de devolución de Insumos</a:t>
            </a:r>
            <a:endParaRPr lang="es-CO" altLang="es-CO" sz="1000" dirty="0"/>
          </a:p>
        </p:txBody>
      </p:sp>
      <p:sp>
        <p:nvSpPr>
          <p:cNvPr id="29715" name="Text Box 28"/>
          <p:cNvSpPr txBox="1">
            <a:spLocks noChangeArrowheads="1"/>
          </p:cNvSpPr>
          <p:nvPr/>
        </p:nvSpPr>
        <p:spPr bwMode="auto">
          <a:xfrm>
            <a:off x="7059613" y="2390775"/>
            <a:ext cx="1944687" cy="1477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Salidas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Nota de Devolución correspondiente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Insumos Hospitalarios para comercializar, para devolver al proveedor o para disposición final</a:t>
            </a:r>
          </a:p>
        </p:txBody>
      </p:sp>
      <p:sp>
        <p:nvSpPr>
          <p:cNvPr id="29716" name="AutoShape 29"/>
          <p:cNvSpPr>
            <a:spLocks noChangeArrowheads="1"/>
          </p:cNvSpPr>
          <p:nvPr/>
        </p:nvSpPr>
        <p:spPr bwMode="auto">
          <a:xfrm>
            <a:off x="2195513" y="2838450"/>
            <a:ext cx="360362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9717" name="AutoShape 30"/>
          <p:cNvSpPr>
            <a:spLocks noChangeArrowheads="1"/>
          </p:cNvSpPr>
          <p:nvPr/>
        </p:nvSpPr>
        <p:spPr bwMode="auto">
          <a:xfrm rot="5400000">
            <a:off x="6588125" y="283845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9718" name="AutoShape 7"/>
          <p:cNvSpPr>
            <a:spLocks noChangeArrowheads="1"/>
          </p:cNvSpPr>
          <p:nvPr/>
        </p:nvSpPr>
        <p:spPr bwMode="auto">
          <a:xfrm>
            <a:off x="4140200" y="46529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9719" name="AutoShape 8"/>
          <p:cNvSpPr>
            <a:spLocks noChangeArrowheads="1"/>
          </p:cNvSpPr>
          <p:nvPr/>
        </p:nvSpPr>
        <p:spPr bwMode="auto">
          <a:xfrm rot="2218309">
            <a:off x="2268538" y="4581525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9720" name="AutoShape 9"/>
          <p:cNvSpPr>
            <a:spLocks noChangeArrowheads="1"/>
          </p:cNvSpPr>
          <p:nvPr/>
        </p:nvSpPr>
        <p:spPr bwMode="auto">
          <a:xfrm rot="9019134">
            <a:off x="6372225" y="47244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29722" name="AutoShape 32"/>
          <p:cNvCxnSpPr>
            <a:cxnSpLocks noChangeShapeType="1"/>
            <a:stCxn id="29708" idx="2"/>
            <a:endCxn id="29710" idx="1"/>
          </p:cNvCxnSpPr>
          <p:nvPr/>
        </p:nvCxnSpPr>
        <p:spPr bwMode="auto">
          <a:xfrm rot="16200000" flipH="1">
            <a:off x="3444081" y="2739232"/>
            <a:ext cx="153987" cy="7810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4" name="AutoShape 34"/>
          <p:cNvCxnSpPr>
            <a:cxnSpLocks noChangeShapeType="1"/>
          </p:cNvCxnSpPr>
          <p:nvPr/>
        </p:nvCxnSpPr>
        <p:spPr bwMode="auto">
          <a:xfrm rot="5400000">
            <a:off x="4961731" y="3431383"/>
            <a:ext cx="1190625" cy="4333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5" name="AutoShape 35"/>
          <p:cNvCxnSpPr>
            <a:cxnSpLocks noChangeShapeType="1"/>
            <a:stCxn id="29710" idx="2"/>
            <a:endCxn id="29712" idx="0"/>
          </p:cNvCxnSpPr>
          <p:nvPr/>
        </p:nvCxnSpPr>
        <p:spPr bwMode="auto">
          <a:xfrm rot="16200000" flipH="1">
            <a:off x="4271962" y="3808413"/>
            <a:ext cx="36036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6" name="AutoShape 36"/>
          <p:cNvCxnSpPr>
            <a:cxnSpLocks noChangeShapeType="1"/>
            <a:stCxn id="29711" idx="2"/>
            <a:endCxn id="29710" idx="3"/>
          </p:cNvCxnSpPr>
          <p:nvPr/>
        </p:nvCxnSpPr>
        <p:spPr bwMode="auto">
          <a:xfrm rot="5400000">
            <a:off x="5305425" y="2738438"/>
            <a:ext cx="153987" cy="78263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7" name="AutoShape 37"/>
          <p:cNvCxnSpPr>
            <a:cxnSpLocks noChangeShapeType="1"/>
            <a:stCxn id="29708" idx="3"/>
            <a:endCxn id="29711" idx="1"/>
          </p:cNvCxnSpPr>
          <p:nvPr/>
        </p:nvCxnSpPr>
        <p:spPr bwMode="auto">
          <a:xfrm>
            <a:off x="3670300" y="2693988"/>
            <a:ext cx="15636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28" name="Oval 38"/>
          <p:cNvSpPr>
            <a:spLocks noChangeArrowheads="1"/>
          </p:cNvSpPr>
          <p:nvPr/>
        </p:nvSpPr>
        <p:spPr bwMode="auto">
          <a:xfrm>
            <a:off x="2484438" y="22621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9729" name="Oval 39"/>
          <p:cNvSpPr>
            <a:spLocks noChangeArrowheads="1"/>
          </p:cNvSpPr>
          <p:nvPr/>
        </p:nvSpPr>
        <p:spPr bwMode="auto">
          <a:xfrm>
            <a:off x="3836988" y="17573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chemeClr val="bg1"/>
                </a:solidFill>
              </a:rPr>
              <a:t>4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29730" name="Oval 40"/>
          <p:cNvSpPr>
            <a:spLocks noChangeArrowheads="1"/>
          </p:cNvSpPr>
          <p:nvPr/>
        </p:nvSpPr>
        <p:spPr bwMode="auto">
          <a:xfrm>
            <a:off x="3786188" y="26431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CO" sz="1000" b="1" dirty="0">
                <a:solidFill>
                  <a:schemeClr val="bg1"/>
                </a:solidFill>
              </a:rPr>
              <a:t>3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29731" name="Oval 41"/>
          <p:cNvSpPr>
            <a:spLocks noChangeArrowheads="1"/>
          </p:cNvSpPr>
          <p:nvPr/>
        </p:nvSpPr>
        <p:spPr bwMode="auto">
          <a:xfrm>
            <a:off x="5145088" y="22621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CO" sz="1000" b="1" dirty="0">
                <a:solidFill>
                  <a:schemeClr val="bg1"/>
                </a:solidFill>
              </a:rPr>
              <a:t>2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29732" name="Oval 42"/>
          <p:cNvSpPr>
            <a:spLocks noChangeArrowheads="1"/>
          </p:cNvSpPr>
          <p:nvPr/>
        </p:nvSpPr>
        <p:spPr bwMode="auto">
          <a:xfrm>
            <a:off x="3457575" y="39179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9733" name="Text Box 45"/>
          <p:cNvSpPr txBox="1">
            <a:spLocks noChangeArrowheads="1"/>
          </p:cNvSpPr>
          <p:nvPr/>
        </p:nvSpPr>
        <p:spPr bwMode="auto">
          <a:xfrm>
            <a:off x="73025" y="98425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06</a:t>
            </a:r>
            <a:endParaRPr lang="es-ES" altLang="es-CO" sz="1400" b="1"/>
          </a:p>
        </p:txBody>
      </p:sp>
      <p:cxnSp>
        <p:nvCxnSpPr>
          <p:cNvPr id="3" name="Conector recto de flecha 2"/>
          <p:cNvCxnSpPr>
            <a:stCxn id="29709" idx="2"/>
            <a:endCxn id="29710" idx="0"/>
          </p:cNvCxnSpPr>
          <p:nvPr/>
        </p:nvCxnSpPr>
        <p:spPr>
          <a:xfrm>
            <a:off x="4451350" y="2549525"/>
            <a:ext cx="0" cy="23653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48306A6A-F87A-4298-9AB2-49F7B3FE4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MX" altLang="es-CO" dirty="0"/>
              <a:t>PROCESOS DE </a:t>
            </a:r>
            <a:r>
              <a:rPr lang="es-MX" altLang="es-CO" dirty="0" smtClean="0"/>
              <a:t>SOPORTE</a:t>
            </a:r>
            <a:endParaRPr lang="es-CO" altLang="es-CO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73025" y="1341438"/>
            <a:ext cx="2051050" cy="178510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Entradas: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Necesidad o Vacante de cargos.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Manual de Responsabilidades.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Necesidades de Capacitación y entrenamiento.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Matriz IPVR SST</a:t>
            </a:r>
          </a:p>
        </p:txBody>
      </p:sp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6943725" y="1179513"/>
            <a:ext cx="2087563" cy="36544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Talento Humano</a:t>
            </a:r>
          </a:p>
          <a:p>
            <a:pPr marL="180975" indent="-180975" algn="just" eaLnBrk="1" hangingPunct="1">
              <a:spcBef>
                <a:spcPct val="50000"/>
              </a:spcBef>
              <a:buFont typeface="Century Gothic" pitchFamily="34" charset="0"/>
              <a:buChar char="•"/>
              <a:defRPr/>
            </a:pPr>
            <a:r>
              <a:rPr lang="es-CO" sz="900" dirty="0">
                <a:latin typeface="Century Gothic" pitchFamily="34" charset="0"/>
              </a:rPr>
              <a:t>Seleccionado,</a:t>
            </a:r>
          </a:p>
          <a:p>
            <a:pPr marL="180975" indent="-180975" algn="just" eaLnBrk="1" hangingPunct="1">
              <a:spcBef>
                <a:spcPct val="50000"/>
              </a:spcBef>
              <a:buFont typeface="Century Gothic" pitchFamily="34" charset="0"/>
              <a:buChar char="•"/>
              <a:defRPr/>
            </a:pPr>
            <a:r>
              <a:rPr lang="es-CO" sz="900" dirty="0">
                <a:latin typeface="Century Gothic" pitchFamily="34" charset="0"/>
              </a:rPr>
              <a:t>Contratado,</a:t>
            </a:r>
          </a:p>
          <a:p>
            <a:pPr marL="180975" indent="-180975" algn="just" eaLnBrk="1" hangingPunct="1">
              <a:spcBef>
                <a:spcPct val="50000"/>
              </a:spcBef>
              <a:buFont typeface="Century Gothic" pitchFamily="34" charset="0"/>
              <a:buChar char="•"/>
              <a:defRPr/>
            </a:pPr>
            <a:r>
              <a:rPr lang="es-MX" sz="900" dirty="0">
                <a:latin typeface="Century Gothic" pitchFamily="34" charset="0"/>
              </a:rPr>
              <a:t>Con conocimiento de COHOSAN</a:t>
            </a:r>
          </a:p>
          <a:p>
            <a:pPr marL="180975" indent="-180975" algn="just" eaLnBrk="1" hangingPunct="1">
              <a:spcBef>
                <a:spcPct val="50000"/>
              </a:spcBef>
              <a:buFont typeface="Century Gothic" pitchFamily="34" charset="0"/>
              <a:buChar char="•"/>
              <a:defRPr/>
            </a:pPr>
            <a:r>
              <a:rPr lang="es-MX" sz="900" dirty="0">
                <a:latin typeface="Century Gothic" pitchFamily="34" charset="0"/>
              </a:rPr>
              <a:t>Con conocimiento del cargo.</a:t>
            </a:r>
            <a:endParaRPr lang="es-CO" sz="9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 typeface="Century Gothic" pitchFamily="34" charset="0"/>
              <a:buChar char="•"/>
              <a:defRPr/>
            </a:pPr>
            <a:r>
              <a:rPr lang="es-CO" sz="900" dirty="0">
                <a:latin typeface="Century Gothic" pitchFamily="34" charset="0"/>
              </a:rPr>
              <a:t>Afiliado a la Seguridad Social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 startAt="2"/>
              <a:defRPr/>
            </a:pPr>
            <a:r>
              <a:rPr lang="es-CO" sz="1000" dirty="0">
                <a:latin typeface="Century Gothic" pitchFamily="34" charset="0"/>
              </a:rPr>
              <a:t>Evaluación de Desempeño.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 startAt="2"/>
              <a:defRPr/>
            </a:pPr>
            <a:r>
              <a:rPr lang="es-MX" sz="1000" dirty="0">
                <a:latin typeface="Century Gothic" pitchFamily="34" charset="0"/>
              </a:rPr>
              <a:t>Plan de Formación y Capacitación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 startAt="2"/>
              <a:defRPr/>
            </a:pPr>
            <a:r>
              <a:rPr lang="es-MX" sz="1000" dirty="0">
                <a:latin typeface="Century Gothic" pitchFamily="34" charset="0"/>
              </a:rPr>
              <a:t>Resultados informe de valoración psicológica por competencias y de la visita domiciliaria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 startAt="2"/>
              <a:defRPr/>
            </a:pPr>
            <a:r>
              <a:rPr lang="es-MX" sz="1000" dirty="0">
                <a:latin typeface="Century Gothic" pitchFamily="34" charset="0"/>
              </a:rPr>
              <a:t>Resultados Evaluación Médica ocupacional de Ingreso, seguimiento y de retiro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71438" y="3776663"/>
            <a:ext cx="2124075" cy="247760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Recursos: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Archivo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Computador, Impresora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Medios de Comunicación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Servicios Profesionales Externos (Selección y Evaluación de competencias) para realización de Evaluación Médica Ocupacional de Ingreso, seguimiento y de retiro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Correo electrónico</a:t>
            </a:r>
            <a:endParaRPr lang="es-CO" sz="1000" dirty="0">
              <a:latin typeface="Century Gothic" pitchFamily="34" charset="0"/>
            </a:endParaRPr>
          </a:p>
        </p:txBody>
      </p:sp>
      <p:sp>
        <p:nvSpPr>
          <p:cNvPr id="33797" name="Text Box 9"/>
          <p:cNvSpPr txBox="1">
            <a:spLocks noChangeArrowheads="1"/>
          </p:cNvSpPr>
          <p:nvPr/>
        </p:nvSpPr>
        <p:spPr bwMode="auto">
          <a:xfrm>
            <a:off x="73025" y="620713"/>
            <a:ext cx="6515100" cy="558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Objetivo:</a:t>
            </a:r>
            <a:r>
              <a:rPr lang="es-MX" altLang="es-CO" sz="1000" b="1"/>
              <a:t> </a:t>
            </a:r>
            <a:r>
              <a:rPr lang="es-MX" altLang="es-CO" sz="1000"/>
              <a:t>Asegurar para COHOSAN un equipo de colaboradores suficiente y competente, y promover la adquisición permanente de habilidades, conocimientos y mejora de actitudes en busca del desarrollo personal y profesional del colaborador en bienestar de la organización.</a:t>
            </a:r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971550" y="17145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GESTIÓN DE TALENTO HUMANO</a:t>
            </a:r>
            <a:endParaRPr lang="es-CO" altLang="es-CO" sz="1400" b="1" i="1"/>
          </a:p>
        </p:txBody>
      </p:sp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2555875" y="5457825"/>
            <a:ext cx="3201988" cy="8620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Documentación Aplicable:</a:t>
            </a:r>
          </a:p>
          <a:p>
            <a:pPr marL="180975" indent="-180975" algn="just" eaLnBrk="1" hangingPunct="1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Ver  Listado Maestro de Documentos (Proceso  de Gestión de Talento Humano)</a:t>
            </a:r>
          </a:p>
          <a:p>
            <a:pPr marL="180975" indent="-180975" algn="just" eaLnBrk="1" hangingPunct="1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Marco Legal</a:t>
            </a:r>
            <a:endParaRPr lang="es-MX" sz="1000" dirty="0">
              <a:latin typeface="Century Gothic" pitchFamily="34" charset="0"/>
            </a:endParaRPr>
          </a:p>
        </p:txBody>
      </p:sp>
      <p:sp>
        <p:nvSpPr>
          <p:cNvPr id="16392" name="Text Box 12"/>
          <p:cNvSpPr txBox="1">
            <a:spLocks noChangeArrowheads="1"/>
          </p:cNvSpPr>
          <p:nvPr/>
        </p:nvSpPr>
        <p:spPr bwMode="auto">
          <a:xfrm>
            <a:off x="5976938" y="4868863"/>
            <a:ext cx="3059112" cy="17859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Parámetros de Medición y Seguimiento: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Informe de valoración psicológicas y por competencias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Evaluación de Desempeño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Control a los planes y cronogramas de actividades (capacitación, y salud y seguridad en el trabajo)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Seguimiento a los compromisos de mejora del colaborador.</a:t>
            </a:r>
          </a:p>
        </p:txBody>
      </p:sp>
      <p:sp>
        <p:nvSpPr>
          <p:cNvPr id="33801" name="Text Box 18"/>
          <p:cNvSpPr txBox="1">
            <a:spLocks noChangeArrowheads="1"/>
          </p:cNvSpPr>
          <p:nvPr/>
        </p:nvSpPr>
        <p:spPr bwMode="auto">
          <a:xfrm>
            <a:off x="6769100" y="620713"/>
            <a:ext cx="2266950" cy="482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Responsable:</a:t>
            </a:r>
            <a:endParaRPr lang="es-MX" altLang="es-CO" sz="1000" u="sng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/>
              <a:t>Gerente</a:t>
            </a:r>
          </a:p>
        </p:txBody>
      </p:sp>
      <p:sp>
        <p:nvSpPr>
          <p:cNvPr id="33802" name="Rectangle 34"/>
          <p:cNvSpPr>
            <a:spLocks noChangeArrowheads="1"/>
          </p:cNvSpPr>
          <p:nvPr/>
        </p:nvSpPr>
        <p:spPr bwMode="auto">
          <a:xfrm>
            <a:off x="3660775" y="153193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33803" name="Rectangle 35"/>
          <p:cNvSpPr>
            <a:spLocks noChangeArrowheads="1"/>
          </p:cNvSpPr>
          <p:nvPr/>
        </p:nvSpPr>
        <p:spPr bwMode="auto">
          <a:xfrm>
            <a:off x="4981575" y="1530350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33804" name="Rectangle 36"/>
          <p:cNvSpPr>
            <a:spLocks noChangeArrowheads="1"/>
          </p:cNvSpPr>
          <p:nvPr/>
        </p:nvSpPr>
        <p:spPr bwMode="auto">
          <a:xfrm>
            <a:off x="2339975" y="3762375"/>
            <a:ext cx="3900488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33805" name="Rectangle 37"/>
          <p:cNvSpPr>
            <a:spLocks noChangeArrowheads="1"/>
          </p:cNvSpPr>
          <p:nvPr/>
        </p:nvSpPr>
        <p:spPr bwMode="auto">
          <a:xfrm>
            <a:off x="2339975" y="1530350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33806" name="Rectangle 40"/>
          <p:cNvSpPr>
            <a:spLocks noChangeArrowheads="1"/>
          </p:cNvSpPr>
          <p:nvPr/>
        </p:nvSpPr>
        <p:spPr bwMode="auto">
          <a:xfrm>
            <a:off x="3748088" y="1935163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Contratación</a:t>
            </a:r>
          </a:p>
        </p:txBody>
      </p:sp>
      <p:sp>
        <p:nvSpPr>
          <p:cNvPr id="33807" name="Rectangle 41"/>
          <p:cNvSpPr>
            <a:spLocks noChangeArrowheads="1"/>
          </p:cNvSpPr>
          <p:nvPr/>
        </p:nvSpPr>
        <p:spPr bwMode="auto">
          <a:xfrm>
            <a:off x="3748088" y="2536825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Inducción /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Reinducción</a:t>
            </a:r>
          </a:p>
        </p:txBody>
      </p:sp>
      <p:sp>
        <p:nvSpPr>
          <p:cNvPr id="33808" name="Rectangle 42"/>
          <p:cNvSpPr>
            <a:spLocks noChangeArrowheads="1"/>
          </p:cNvSpPr>
          <p:nvPr/>
        </p:nvSpPr>
        <p:spPr bwMode="auto">
          <a:xfrm>
            <a:off x="5070475" y="1790700"/>
            <a:ext cx="1079500" cy="962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Evaluación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desempeño,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Evaluación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clima, Batería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 de riesgo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 psicosocial</a:t>
            </a:r>
          </a:p>
        </p:txBody>
      </p:sp>
      <p:sp>
        <p:nvSpPr>
          <p:cNvPr id="33809" name="Rectangle 43"/>
          <p:cNvSpPr>
            <a:spLocks noChangeArrowheads="1"/>
          </p:cNvSpPr>
          <p:nvPr/>
        </p:nvSpPr>
        <p:spPr bwMode="auto">
          <a:xfrm>
            <a:off x="3402013" y="4049713"/>
            <a:ext cx="1774825" cy="506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Capacitación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Entrenamiento</a:t>
            </a:r>
          </a:p>
        </p:txBody>
      </p:sp>
      <p:grpSp>
        <p:nvGrpSpPr>
          <p:cNvPr id="33810" name="Group 44"/>
          <p:cNvGrpSpPr>
            <a:grpSpLocks/>
          </p:cNvGrpSpPr>
          <p:nvPr/>
        </p:nvGrpSpPr>
        <p:grpSpPr bwMode="auto">
          <a:xfrm>
            <a:off x="2268538" y="1484313"/>
            <a:ext cx="4319587" cy="3241675"/>
            <a:chOff x="1565" y="981"/>
            <a:chExt cx="2755" cy="2042"/>
          </a:xfrm>
        </p:grpSpPr>
        <p:sp>
          <p:nvSpPr>
            <p:cNvPr id="33835" name="Line 45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33836" name="Line 46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33837" name="AutoShape 47"/>
            <p:cNvCxnSpPr>
              <a:cxnSpLocks noChangeShapeType="1"/>
              <a:stCxn id="33835" idx="0"/>
              <a:endCxn id="33836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38" name="AutoShape 48"/>
            <p:cNvCxnSpPr>
              <a:cxnSpLocks noChangeShapeType="1"/>
              <a:stCxn id="33836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39" name="AutoShape 49"/>
            <p:cNvCxnSpPr>
              <a:cxnSpLocks noChangeShapeType="1"/>
              <a:stCxn id="33835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3811" name="Rectangle 50"/>
          <p:cNvSpPr>
            <a:spLocks noChangeArrowheads="1"/>
          </p:cNvSpPr>
          <p:nvPr/>
        </p:nvSpPr>
        <p:spPr bwMode="auto">
          <a:xfrm>
            <a:off x="2427288" y="179070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Búsqueda 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Selección</a:t>
            </a:r>
          </a:p>
        </p:txBody>
      </p:sp>
      <p:sp>
        <p:nvSpPr>
          <p:cNvPr id="33812" name="Rectangle 51"/>
          <p:cNvSpPr>
            <a:spLocks noChangeArrowheads="1"/>
          </p:cNvSpPr>
          <p:nvPr/>
        </p:nvSpPr>
        <p:spPr bwMode="auto">
          <a:xfrm>
            <a:off x="3749675" y="3114675"/>
            <a:ext cx="1079500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Capacitaciones 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Actividades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Bienestar</a:t>
            </a:r>
          </a:p>
        </p:txBody>
      </p:sp>
      <p:sp>
        <p:nvSpPr>
          <p:cNvPr id="33813" name="AutoShape 13"/>
          <p:cNvSpPr>
            <a:spLocks noChangeArrowheads="1"/>
          </p:cNvSpPr>
          <p:nvPr/>
        </p:nvSpPr>
        <p:spPr bwMode="auto">
          <a:xfrm>
            <a:off x="2051050" y="2990850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3814" name="AutoShape 17"/>
          <p:cNvSpPr>
            <a:spLocks noChangeArrowheads="1"/>
          </p:cNvSpPr>
          <p:nvPr/>
        </p:nvSpPr>
        <p:spPr bwMode="auto">
          <a:xfrm rot="5400000">
            <a:off x="6588125" y="299085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33815" name="AutoShape 52"/>
          <p:cNvCxnSpPr>
            <a:cxnSpLocks noChangeShapeType="1"/>
            <a:stCxn id="33811" idx="3"/>
            <a:endCxn id="33806" idx="1"/>
          </p:cNvCxnSpPr>
          <p:nvPr/>
        </p:nvCxnSpPr>
        <p:spPr bwMode="auto">
          <a:xfrm>
            <a:off x="3506788" y="2151063"/>
            <a:ext cx="2413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6" name="AutoShape 53"/>
          <p:cNvCxnSpPr>
            <a:cxnSpLocks noChangeShapeType="1"/>
            <a:stCxn id="33806" idx="2"/>
            <a:endCxn id="33807" idx="0"/>
          </p:cNvCxnSpPr>
          <p:nvPr/>
        </p:nvCxnSpPr>
        <p:spPr bwMode="auto">
          <a:xfrm>
            <a:off x="4287838" y="2366963"/>
            <a:ext cx="0" cy="1698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7" name="AutoShape 54"/>
          <p:cNvCxnSpPr>
            <a:cxnSpLocks noChangeShapeType="1"/>
            <a:stCxn id="33807" idx="2"/>
            <a:endCxn id="33812" idx="0"/>
          </p:cNvCxnSpPr>
          <p:nvPr/>
        </p:nvCxnSpPr>
        <p:spPr bwMode="auto">
          <a:xfrm>
            <a:off x="4287838" y="2968625"/>
            <a:ext cx="1587" cy="146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8" name="AutoShape 55"/>
          <p:cNvCxnSpPr>
            <a:cxnSpLocks noChangeShapeType="1"/>
            <a:endCxn id="33809" idx="3"/>
          </p:cNvCxnSpPr>
          <p:nvPr/>
        </p:nvCxnSpPr>
        <p:spPr bwMode="auto">
          <a:xfrm rot="5400000">
            <a:off x="4729763" y="2783225"/>
            <a:ext cx="1966770" cy="1072619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9" name="AutoShape 57"/>
          <p:cNvCxnSpPr>
            <a:cxnSpLocks noChangeShapeType="1"/>
            <a:stCxn id="33809" idx="1"/>
            <a:endCxn id="33807" idx="1"/>
          </p:cNvCxnSpPr>
          <p:nvPr/>
        </p:nvCxnSpPr>
        <p:spPr bwMode="auto">
          <a:xfrm rot="10800000" flipH="1">
            <a:off x="3402013" y="2752725"/>
            <a:ext cx="346075" cy="1550988"/>
          </a:xfrm>
          <a:prstGeom prst="bentConnector3">
            <a:avLst>
              <a:gd name="adj1" fmla="val -6605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0" name="Oval 58"/>
          <p:cNvSpPr>
            <a:spLocks noChangeArrowheads="1"/>
          </p:cNvSpPr>
          <p:nvPr/>
        </p:nvSpPr>
        <p:spPr bwMode="auto">
          <a:xfrm>
            <a:off x="2339975" y="17192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1" name="Oval 59"/>
          <p:cNvSpPr>
            <a:spLocks noChangeArrowheads="1"/>
          </p:cNvSpPr>
          <p:nvPr/>
        </p:nvSpPr>
        <p:spPr bwMode="auto">
          <a:xfrm>
            <a:off x="3635375" y="30146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2" name="Oval 60"/>
          <p:cNvSpPr>
            <a:spLocks noChangeArrowheads="1"/>
          </p:cNvSpPr>
          <p:nvPr/>
        </p:nvSpPr>
        <p:spPr bwMode="auto">
          <a:xfrm>
            <a:off x="3635375" y="18621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3" name="Oval 61"/>
          <p:cNvSpPr>
            <a:spLocks noChangeArrowheads="1"/>
          </p:cNvSpPr>
          <p:nvPr/>
        </p:nvSpPr>
        <p:spPr bwMode="auto">
          <a:xfrm>
            <a:off x="3635375" y="24384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3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4" name="Oval 62"/>
          <p:cNvSpPr>
            <a:spLocks noChangeArrowheads="1"/>
          </p:cNvSpPr>
          <p:nvPr/>
        </p:nvSpPr>
        <p:spPr bwMode="auto">
          <a:xfrm>
            <a:off x="5003800" y="19351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5" name="Oval 63"/>
          <p:cNvSpPr>
            <a:spLocks noChangeArrowheads="1"/>
          </p:cNvSpPr>
          <p:nvPr/>
        </p:nvSpPr>
        <p:spPr bwMode="auto">
          <a:xfrm>
            <a:off x="3346450" y="39512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7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826" name="AutoShape 14"/>
          <p:cNvSpPr>
            <a:spLocks noChangeArrowheads="1"/>
          </p:cNvSpPr>
          <p:nvPr/>
        </p:nvSpPr>
        <p:spPr bwMode="auto">
          <a:xfrm>
            <a:off x="3924300" y="48688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3827" name="AutoShape 15"/>
          <p:cNvSpPr>
            <a:spLocks noChangeArrowheads="1"/>
          </p:cNvSpPr>
          <p:nvPr/>
        </p:nvSpPr>
        <p:spPr bwMode="auto">
          <a:xfrm rot="2997910">
            <a:off x="2268537" y="4838701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3828" name="AutoShape 16"/>
          <p:cNvSpPr>
            <a:spLocks noChangeArrowheads="1"/>
          </p:cNvSpPr>
          <p:nvPr/>
        </p:nvSpPr>
        <p:spPr bwMode="auto">
          <a:xfrm rot="7276360">
            <a:off x="5616576" y="4519612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3829" name="Text Box 65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PS – 01</a:t>
            </a:r>
            <a:endParaRPr lang="es-ES" altLang="es-CO" sz="1400" b="1"/>
          </a:p>
        </p:txBody>
      </p:sp>
      <p:sp>
        <p:nvSpPr>
          <p:cNvPr id="33830" name="Rectangle 68"/>
          <p:cNvSpPr>
            <a:spLocks noChangeArrowheads="1"/>
          </p:cNvSpPr>
          <p:nvPr/>
        </p:nvSpPr>
        <p:spPr bwMode="auto">
          <a:xfrm>
            <a:off x="5070475" y="2970213"/>
            <a:ext cx="1079500" cy="549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Fase de Retiro</a:t>
            </a:r>
          </a:p>
        </p:txBody>
      </p:sp>
      <p:sp>
        <p:nvSpPr>
          <p:cNvPr id="33831" name="Oval 69"/>
          <p:cNvSpPr>
            <a:spLocks noChangeArrowheads="1"/>
          </p:cNvSpPr>
          <p:nvPr/>
        </p:nvSpPr>
        <p:spPr bwMode="auto">
          <a:xfrm>
            <a:off x="5003800" y="27987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6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cxnSp>
        <p:nvCxnSpPr>
          <p:cNvPr id="33832" name="AutoShape 70"/>
          <p:cNvCxnSpPr>
            <a:cxnSpLocks noChangeShapeType="1"/>
          </p:cNvCxnSpPr>
          <p:nvPr/>
        </p:nvCxnSpPr>
        <p:spPr bwMode="auto">
          <a:xfrm rot="-5400000">
            <a:off x="4737894" y="2599532"/>
            <a:ext cx="422275" cy="2428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3" name="AutoShape 71"/>
          <p:cNvCxnSpPr>
            <a:cxnSpLocks noChangeShapeType="1"/>
          </p:cNvCxnSpPr>
          <p:nvPr/>
        </p:nvCxnSpPr>
        <p:spPr bwMode="auto">
          <a:xfrm rot="16200000" flipH="1">
            <a:off x="4736306" y="2678907"/>
            <a:ext cx="428625" cy="2428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F94B37D2-809F-47FE-A6E9-EF36A6405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12008" y="641667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8"/>
          <p:cNvSpPr txBox="1">
            <a:spLocks noChangeArrowheads="1"/>
          </p:cNvSpPr>
          <p:nvPr/>
        </p:nvSpPr>
        <p:spPr bwMode="auto">
          <a:xfrm>
            <a:off x="53975" y="4746625"/>
            <a:ext cx="2266950" cy="163121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>
                <a:solidFill>
                  <a:srgbClr val="000000"/>
                </a:solidFill>
              </a:rPr>
              <a:t>Recursos</a:t>
            </a:r>
            <a:r>
              <a:rPr lang="es-MX" altLang="es-CO" sz="1000" b="1" dirty="0">
                <a:solidFill>
                  <a:srgbClr val="000000"/>
                </a:solidFill>
              </a:rPr>
              <a:t>:</a:t>
            </a:r>
            <a:endParaRPr lang="es-MX" altLang="es-CO" sz="1000" dirty="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>
                <a:solidFill>
                  <a:srgbClr val="000000"/>
                </a:solidFill>
              </a:rPr>
              <a:t>Computador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>
                <a:solidFill>
                  <a:srgbClr val="000000"/>
                </a:solidFill>
              </a:rPr>
              <a:t>Internet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>
                <a:solidFill>
                  <a:srgbClr val="000000"/>
                </a:solidFill>
              </a:rPr>
              <a:t>Sistema de Información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>
                <a:solidFill>
                  <a:srgbClr val="000000"/>
                </a:solidFill>
              </a:rPr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>
                <a:solidFill>
                  <a:srgbClr val="000000"/>
                </a:solidFill>
              </a:rPr>
              <a:t>Impresora</a:t>
            </a:r>
            <a:endParaRPr lang="es-CO" altLang="es-CO" sz="1000" dirty="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>
                <a:solidFill>
                  <a:srgbClr val="000000"/>
                </a:solidFill>
              </a:rPr>
              <a:t>Elementos de Oficina</a:t>
            </a:r>
          </a:p>
        </p:txBody>
      </p:sp>
      <p:sp>
        <p:nvSpPr>
          <p:cNvPr id="35843" name="Text Box 9"/>
          <p:cNvSpPr txBox="1">
            <a:spLocks noChangeArrowheads="1"/>
          </p:cNvSpPr>
          <p:nvPr/>
        </p:nvSpPr>
        <p:spPr bwMode="auto">
          <a:xfrm>
            <a:off x="169863" y="390525"/>
            <a:ext cx="6670675" cy="8620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Objetivo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r>
              <a:rPr lang="es-MX" altLang="es-CO" sz="1000">
                <a:solidFill>
                  <a:srgbClr val="000000"/>
                </a:solidFill>
              </a:rPr>
              <a:t> </a:t>
            </a:r>
            <a:r>
              <a:rPr lang="es-MX" altLang="es-CO" sz="1000" i="1">
                <a:solidFill>
                  <a:srgbClr val="000000"/>
                </a:solidFill>
              </a:rPr>
              <a:t>Administrar eficientemente los recursos financieros de COHOSAN, velando por una óptima administración del efectivo, monitoreando los ingresos y egresos mediante proyección presupuestal que facilite la toma de decisiones y la planeación de acciones financieras y administrativas, lo cual nos permite mantener relaciones comerciales mutuamente beneficiosas con empleados, proveedores, clientes Asociados y particulares.</a:t>
            </a:r>
            <a:endParaRPr lang="es-CO" altLang="es-CO" sz="1000">
              <a:solidFill>
                <a:srgbClr val="000000"/>
              </a:solidFill>
            </a:endParaRPr>
          </a:p>
        </p:txBody>
      </p:sp>
      <p:sp>
        <p:nvSpPr>
          <p:cNvPr id="35844" name="Text Box 10"/>
          <p:cNvSpPr txBox="1">
            <a:spLocks noChangeArrowheads="1"/>
          </p:cNvSpPr>
          <p:nvPr/>
        </p:nvSpPr>
        <p:spPr bwMode="auto">
          <a:xfrm>
            <a:off x="971550" y="73025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>
                <a:solidFill>
                  <a:srgbClr val="000000"/>
                </a:solidFill>
              </a:rPr>
              <a:t>PROCESO DE GESTIÓN CONTABLE Y FINANCIERA</a:t>
            </a:r>
            <a:endParaRPr lang="es-CO" altLang="es-CO" sz="1400" b="1" i="1">
              <a:solidFill>
                <a:srgbClr val="000000"/>
              </a:solidFill>
            </a:endParaRPr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2705100" y="4979988"/>
            <a:ext cx="3201988" cy="6302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solidFill>
                  <a:srgbClr val="000000"/>
                </a:solidFill>
                <a:latin typeface="Century Gothic" pitchFamily="34" charset="0"/>
              </a:rPr>
              <a:t>Documentación Aplicable:</a:t>
            </a:r>
          </a:p>
          <a:p>
            <a:pPr marL="180975" indent="-180975" eaLnBrk="1" hangingPunct="1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-CO" sz="1000" dirty="0">
                <a:solidFill>
                  <a:srgbClr val="000000"/>
                </a:solidFill>
                <a:latin typeface="Century Gothic" pitchFamily="34" charset="0"/>
              </a:rPr>
              <a:t>Ver  Listado Maestro de Documentos (Proceso  de Gestión Contable y Financiera)</a:t>
            </a:r>
            <a:endParaRPr lang="es-MX" sz="1000" u="sng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sp>
        <p:nvSpPr>
          <p:cNvPr id="17414" name="Text Box 12"/>
          <p:cNvSpPr txBox="1">
            <a:spLocks noChangeArrowheads="1"/>
          </p:cNvSpPr>
          <p:nvPr/>
        </p:nvSpPr>
        <p:spPr bwMode="auto">
          <a:xfrm>
            <a:off x="6161088" y="6103938"/>
            <a:ext cx="2735262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solidFill>
                  <a:srgbClr val="000000"/>
                </a:solidFill>
                <a:latin typeface="Century Gothic" pitchFamily="34" charset="0"/>
              </a:rPr>
              <a:t>Parámetros de Medición y Seguimiento:</a:t>
            </a:r>
            <a:endParaRPr lang="es-MX" sz="1000" u="sng" dirty="0">
              <a:solidFill>
                <a:srgbClr val="000000"/>
              </a:solidFill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solidFill>
                  <a:srgbClr val="000000"/>
                </a:solidFill>
                <a:latin typeface="Century Gothic" pitchFamily="34" charset="0"/>
              </a:rPr>
              <a:t>Indicadores</a:t>
            </a:r>
            <a:endParaRPr lang="es-CO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sp>
        <p:nvSpPr>
          <p:cNvPr id="35847" name="Text Box 18"/>
          <p:cNvSpPr txBox="1">
            <a:spLocks noChangeArrowheads="1"/>
          </p:cNvSpPr>
          <p:nvPr/>
        </p:nvSpPr>
        <p:spPr bwMode="auto">
          <a:xfrm>
            <a:off x="6978650" y="549275"/>
            <a:ext cx="2128838" cy="4778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>
                <a:solidFill>
                  <a:srgbClr val="000000"/>
                </a:solidFill>
              </a:rPr>
              <a:t>Responsable</a:t>
            </a:r>
            <a:r>
              <a:rPr lang="es-MX" altLang="es-CO" sz="1000" b="1">
                <a:solidFill>
                  <a:srgbClr val="000000"/>
                </a:solidFill>
              </a:rPr>
              <a:t>:</a:t>
            </a:r>
            <a:endParaRPr lang="es-MX" altLang="es-CO" sz="10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>
                <a:solidFill>
                  <a:srgbClr val="000000"/>
                </a:solidFill>
              </a:rPr>
              <a:t>Director Contable y Financiero</a:t>
            </a:r>
          </a:p>
        </p:txBody>
      </p:sp>
      <p:sp>
        <p:nvSpPr>
          <p:cNvPr id="35848" name="Rectangle 28"/>
          <p:cNvSpPr>
            <a:spLocks noChangeArrowheads="1"/>
          </p:cNvSpPr>
          <p:nvPr/>
        </p:nvSpPr>
        <p:spPr bwMode="auto">
          <a:xfrm>
            <a:off x="3810000" y="137953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Hacer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35849" name="Rectangle 29"/>
          <p:cNvSpPr>
            <a:spLocks noChangeArrowheads="1"/>
          </p:cNvSpPr>
          <p:nvPr/>
        </p:nvSpPr>
        <p:spPr bwMode="auto">
          <a:xfrm>
            <a:off x="5143500" y="136683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Verificar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35850" name="Rectangle 30"/>
          <p:cNvSpPr>
            <a:spLocks noChangeArrowheads="1"/>
          </p:cNvSpPr>
          <p:nvPr/>
        </p:nvSpPr>
        <p:spPr bwMode="auto">
          <a:xfrm>
            <a:off x="2489200" y="3586163"/>
            <a:ext cx="3900488" cy="890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Actuar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35851" name="Rectangle 31"/>
          <p:cNvSpPr>
            <a:spLocks noChangeArrowheads="1"/>
          </p:cNvSpPr>
          <p:nvPr/>
        </p:nvSpPr>
        <p:spPr bwMode="auto">
          <a:xfrm>
            <a:off x="2501900" y="139223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>
                <a:solidFill>
                  <a:srgbClr val="000000"/>
                </a:solidFill>
              </a:rPr>
              <a:t>Planear</a:t>
            </a:r>
            <a:endParaRPr lang="es-CO" altLang="es-CO" sz="1200" b="1">
              <a:solidFill>
                <a:srgbClr val="000000"/>
              </a:solidFill>
            </a:endParaRPr>
          </a:p>
        </p:txBody>
      </p:sp>
      <p:sp>
        <p:nvSpPr>
          <p:cNvPr id="35852" name="Rectangle 34"/>
          <p:cNvSpPr>
            <a:spLocks noChangeArrowheads="1"/>
          </p:cNvSpPr>
          <p:nvPr/>
        </p:nvSpPr>
        <p:spPr bwMode="auto">
          <a:xfrm>
            <a:off x="3900488" y="1595438"/>
            <a:ext cx="1079500" cy="465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Gestión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Recaudo</a:t>
            </a:r>
          </a:p>
        </p:txBody>
      </p:sp>
      <p:sp>
        <p:nvSpPr>
          <p:cNvPr id="35853" name="Rectangle 35"/>
          <p:cNvSpPr>
            <a:spLocks noChangeArrowheads="1"/>
          </p:cNvSpPr>
          <p:nvPr/>
        </p:nvSpPr>
        <p:spPr bwMode="auto">
          <a:xfrm>
            <a:off x="3898900" y="2333625"/>
            <a:ext cx="1079500" cy="4206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rgbClr val="000000"/>
                </a:solidFill>
              </a:rPr>
              <a:t>Gestión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rgbClr val="000000"/>
                </a:solidFill>
              </a:rPr>
              <a:t>La Información</a:t>
            </a:r>
          </a:p>
        </p:txBody>
      </p:sp>
      <p:sp>
        <p:nvSpPr>
          <p:cNvPr id="35854" name="Rectangle 36"/>
          <p:cNvSpPr>
            <a:spLocks noChangeArrowheads="1"/>
          </p:cNvSpPr>
          <p:nvPr/>
        </p:nvSpPr>
        <p:spPr bwMode="auto">
          <a:xfrm>
            <a:off x="5272088" y="2119313"/>
            <a:ext cx="1079500" cy="461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Análisis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Gestión</a:t>
            </a:r>
          </a:p>
        </p:txBody>
      </p:sp>
      <p:sp>
        <p:nvSpPr>
          <p:cNvPr id="35855" name="Rectangle 37"/>
          <p:cNvSpPr>
            <a:spLocks noChangeArrowheads="1"/>
          </p:cNvSpPr>
          <p:nvPr/>
        </p:nvSpPr>
        <p:spPr bwMode="auto">
          <a:xfrm>
            <a:off x="3573463" y="3836988"/>
            <a:ext cx="1774825" cy="506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Ajustes a presupuesto y conciliaciones</a:t>
            </a:r>
          </a:p>
        </p:txBody>
      </p:sp>
      <p:grpSp>
        <p:nvGrpSpPr>
          <p:cNvPr id="35856" name="Group 38"/>
          <p:cNvGrpSpPr>
            <a:grpSpLocks/>
          </p:cNvGrpSpPr>
          <p:nvPr/>
        </p:nvGrpSpPr>
        <p:grpSpPr bwMode="auto">
          <a:xfrm>
            <a:off x="2395538" y="1306513"/>
            <a:ext cx="4373562" cy="3241675"/>
            <a:chOff x="1565" y="981"/>
            <a:chExt cx="2755" cy="2042"/>
          </a:xfrm>
        </p:grpSpPr>
        <p:sp>
          <p:nvSpPr>
            <p:cNvPr id="35886" name="Line 39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35887" name="Line 40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35888" name="AutoShape 41"/>
            <p:cNvCxnSpPr>
              <a:cxnSpLocks noChangeShapeType="1"/>
              <a:stCxn id="35886" idx="0"/>
              <a:endCxn id="35887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89" name="AutoShape 42"/>
            <p:cNvCxnSpPr>
              <a:cxnSpLocks noChangeShapeType="1"/>
              <a:stCxn id="35887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90" name="AutoShape 43"/>
            <p:cNvCxnSpPr>
              <a:cxnSpLocks noChangeShapeType="1"/>
              <a:stCxn id="35886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3810" name="Text Box 6"/>
          <p:cNvSpPr txBox="1">
            <a:spLocks noChangeArrowheads="1"/>
          </p:cNvSpPr>
          <p:nvPr/>
        </p:nvSpPr>
        <p:spPr bwMode="auto">
          <a:xfrm>
            <a:off x="77788" y="1522413"/>
            <a:ext cx="2051050" cy="24701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s-MX" altLang="es-CO" sz="1050" b="1" u="sng" dirty="0">
                <a:solidFill>
                  <a:srgbClr val="000000"/>
                </a:solidFill>
              </a:rPr>
              <a:t>Entradas</a:t>
            </a:r>
            <a:r>
              <a:rPr lang="es-MX" altLang="es-CO" sz="1050" b="1" dirty="0">
                <a:solidFill>
                  <a:srgbClr val="000000"/>
                </a:solidFill>
              </a:rPr>
              <a:t>:</a:t>
            </a:r>
            <a:endParaRPr lang="es-MX" altLang="es-CO" sz="1050" dirty="0">
              <a:solidFill>
                <a:srgbClr val="000000"/>
              </a:solidFill>
            </a:endParaRP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Disposiciones legales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Presupuesto Proyectado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Novedades de nómina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Ingresos operacionales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Facturas / Cuentas de Cobro.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Consignaciones (Cheque / efectivo / electrónicos)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Correos electrónicos con información de pagos de clientes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altLang="es-CO" sz="900" dirty="0">
                <a:solidFill>
                  <a:srgbClr val="000000"/>
                </a:solidFill>
              </a:rPr>
              <a:t>Flujo de Caja Proyectado</a:t>
            </a:r>
            <a:endParaRPr lang="es-CO" altLang="es-CO" sz="900" dirty="0">
              <a:solidFill>
                <a:srgbClr val="000000"/>
              </a:solidFill>
            </a:endParaRPr>
          </a:p>
        </p:txBody>
      </p:sp>
      <p:sp>
        <p:nvSpPr>
          <p:cNvPr id="17427" name="Text Box 7"/>
          <p:cNvSpPr txBox="1">
            <a:spLocks noChangeArrowheads="1"/>
          </p:cNvSpPr>
          <p:nvPr/>
        </p:nvSpPr>
        <p:spPr bwMode="auto">
          <a:xfrm>
            <a:off x="6978650" y="1306513"/>
            <a:ext cx="2016125" cy="460895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solidFill>
                  <a:srgbClr val="000000"/>
                </a:solidFill>
                <a:latin typeface="Century Gothic" pitchFamily="34" charset="0"/>
              </a:rPr>
              <a:t>Salidas</a:t>
            </a:r>
            <a:r>
              <a:rPr lang="es-MX" sz="1000" b="1" dirty="0">
                <a:solidFill>
                  <a:srgbClr val="000000"/>
                </a:solidFill>
                <a:latin typeface="Century Gothic" pitchFamily="34" charset="0"/>
              </a:rPr>
              <a:t>:</a:t>
            </a:r>
            <a:endParaRPr lang="es-MX" sz="1000" dirty="0">
              <a:solidFill>
                <a:srgbClr val="000000"/>
              </a:solidFill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Causación de gastos, compras de activos, cartera por pagar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Causación de ingresos y gastos, mantenimiento de la información financiera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Causación gastos de personal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Informes de gestión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Declaración de pago de impuestos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Compromisos de pago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Informe de Estado de Cartera.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Informe de Gestión de Recaudo.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Comprobantes de Egreso.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solidFill>
                  <a:srgbClr val="000000"/>
                </a:solidFill>
                <a:latin typeface="Century Gothic" pitchFamily="34" charset="0"/>
              </a:rPr>
              <a:t>Documento soporte en adquisiciones efectuadas a no obligados a facturar (No responsables del IVA)</a:t>
            </a:r>
            <a:endParaRPr lang="es-MX" sz="900" dirty="0">
              <a:solidFill>
                <a:srgbClr val="000000"/>
              </a:solidFill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Recibos de Caja.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 </a:t>
            </a:r>
            <a:r>
              <a:rPr lang="es-CO" sz="900" dirty="0">
                <a:solidFill>
                  <a:srgbClr val="000000"/>
                </a:solidFill>
                <a:latin typeface="Century Gothic" pitchFamily="34" charset="0"/>
              </a:rPr>
              <a:t>Estados financieros mensuales y anuales</a:t>
            </a:r>
            <a:endParaRPr lang="es-MX" sz="900" dirty="0">
              <a:solidFill>
                <a:srgbClr val="000000"/>
              </a:solidFill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solidFill>
                  <a:srgbClr val="000000"/>
                </a:solidFill>
                <a:latin typeface="Century Gothic" pitchFamily="34" charset="0"/>
              </a:rPr>
              <a:t>Ejecución Presupuestal.</a:t>
            </a:r>
          </a:p>
        </p:txBody>
      </p:sp>
      <p:sp>
        <p:nvSpPr>
          <p:cNvPr id="35859" name="AutoShape 13"/>
          <p:cNvSpPr>
            <a:spLocks noChangeArrowheads="1"/>
          </p:cNvSpPr>
          <p:nvPr/>
        </p:nvSpPr>
        <p:spPr bwMode="auto">
          <a:xfrm>
            <a:off x="2124075" y="2566988"/>
            <a:ext cx="360363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60" name="AutoShape 17"/>
          <p:cNvSpPr>
            <a:spLocks noChangeArrowheads="1"/>
          </p:cNvSpPr>
          <p:nvPr/>
        </p:nvSpPr>
        <p:spPr bwMode="auto">
          <a:xfrm rot="5400000">
            <a:off x="6588126" y="2636837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35861" name="AutoShape 53"/>
          <p:cNvCxnSpPr>
            <a:cxnSpLocks noChangeShapeType="1"/>
          </p:cNvCxnSpPr>
          <p:nvPr/>
        </p:nvCxnSpPr>
        <p:spPr bwMode="auto">
          <a:xfrm>
            <a:off x="4356100" y="206057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62" name="AutoShape 54"/>
          <p:cNvCxnSpPr>
            <a:cxnSpLocks noChangeShapeType="1"/>
          </p:cNvCxnSpPr>
          <p:nvPr/>
        </p:nvCxnSpPr>
        <p:spPr bwMode="auto">
          <a:xfrm>
            <a:off x="4572000" y="206057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63" name="AutoShape 14"/>
          <p:cNvSpPr>
            <a:spLocks noChangeArrowheads="1"/>
          </p:cNvSpPr>
          <p:nvPr/>
        </p:nvSpPr>
        <p:spPr bwMode="auto">
          <a:xfrm>
            <a:off x="4140200" y="45720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64" name="AutoShape 15"/>
          <p:cNvSpPr>
            <a:spLocks noChangeArrowheads="1"/>
          </p:cNvSpPr>
          <p:nvPr/>
        </p:nvSpPr>
        <p:spPr bwMode="auto">
          <a:xfrm rot="2218309">
            <a:off x="2124075" y="43656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65" name="AutoShape 16"/>
          <p:cNvSpPr>
            <a:spLocks noChangeArrowheads="1"/>
          </p:cNvSpPr>
          <p:nvPr/>
        </p:nvSpPr>
        <p:spPr bwMode="auto">
          <a:xfrm rot="9781559">
            <a:off x="6181725" y="4592638"/>
            <a:ext cx="360363" cy="409575"/>
          </a:xfrm>
          <a:prstGeom prst="upArrow">
            <a:avLst>
              <a:gd name="adj1" fmla="val 50000"/>
              <a:gd name="adj2" fmla="val 2501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35866" name="AutoShape 55"/>
          <p:cNvCxnSpPr>
            <a:cxnSpLocks noChangeShapeType="1"/>
            <a:endCxn id="35854" idx="0"/>
          </p:cNvCxnSpPr>
          <p:nvPr/>
        </p:nvCxnSpPr>
        <p:spPr bwMode="auto">
          <a:xfrm>
            <a:off x="5019675" y="1927225"/>
            <a:ext cx="792163" cy="1920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67" name="AutoShape 56"/>
          <p:cNvCxnSpPr>
            <a:cxnSpLocks noChangeShapeType="1"/>
            <a:stCxn id="35853" idx="3"/>
            <a:endCxn id="35854" idx="1"/>
          </p:cNvCxnSpPr>
          <p:nvPr/>
        </p:nvCxnSpPr>
        <p:spPr bwMode="auto">
          <a:xfrm flipV="1">
            <a:off x="4978400" y="2349500"/>
            <a:ext cx="293688" cy="1952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68" name="AutoShape 57"/>
          <p:cNvCxnSpPr>
            <a:cxnSpLocks noChangeShapeType="1"/>
            <a:stCxn id="35854" idx="2"/>
            <a:endCxn id="35855" idx="3"/>
          </p:cNvCxnSpPr>
          <p:nvPr/>
        </p:nvCxnSpPr>
        <p:spPr bwMode="auto">
          <a:xfrm rot="5400000">
            <a:off x="4825206" y="3104357"/>
            <a:ext cx="1509713" cy="4635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69" name="AutoShape 58"/>
          <p:cNvCxnSpPr>
            <a:cxnSpLocks noChangeShapeType="1"/>
            <a:stCxn id="35855" idx="1"/>
          </p:cNvCxnSpPr>
          <p:nvPr/>
        </p:nvCxnSpPr>
        <p:spPr bwMode="auto">
          <a:xfrm rot="10800000">
            <a:off x="2897188" y="2927350"/>
            <a:ext cx="676275" cy="116363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70" name="Oval 60"/>
          <p:cNvSpPr>
            <a:spLocks noChangeArrowheads="1"/>
          </p:cNvSpPr>
          <p:nvPr/>
        </p:nvSpPr>
        <p:spPr bwMode="auto">
          <a:xfrm>
            <a:off x="3849688" y="15224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5871" name="Oval 61"/>
          <p:cNvSpPr>
            <a:spLocks noChangeArrowheads="1"/>
          </p:cNvSpPr>
          <p:nvPr/>
        </p:nvSpPr>
        <p:spPr bwMode="auto">
          <a:xfrm>
            <a:off x="3825875" y="22161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35872" name="Oval 62"/>
          <p:cNvSpPr>
            <a:spLocks noChangeArrowheads="1"/>
          </p:cNvSpPr>
          <p:nvPr/>
        </p:nvSpPr>
        <p:spPr bwMode="auto">
          <a:xfrm>
            <a:off x="5205413" y="20161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35873" name="Oval 63"/>
          <p:cNvSpPr>
            <a:spLocks noChangeArrowheads="1"/>
          </p:cNvSpPr>
          <p:nvPr/>
        </p:nvSpPr>
        <p:spPr bwMode="auto">
          <a:xfrm>
            <a:off x="3519488" y="37084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35874" name="Text Box 65"/>
          <p:cNvSpPr txBox="1">
            <a:spLocks noChangeArrowheads="1"/>
          </p:cNvSpPr>
          <p:nvPr/>
        </p:nvSpPr>
        <p:spPr bwMode="auto">
          <a:xfrm>
            <a:off x="73025" y="115888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>
                <a:solidFill>
                  <a:srgbClr val="000000"/>
                </a:solidFill>
              </a:rPr>
              <a:t>PS – 02</a:t>
            </a:r>
            <a:endParaRPr lang="es-ES" altLang="es-CO" sz="1400" b="1">
              <a:solidFill>
                <a:srgbClr val="000000"/>
              </a:solidFill>
            </a:endParaRPr>
          </a:p>
        </p:txBody>
      </p:sp>
      <p:sp>
        <p:nvSpPr>
          <p:cNvPr id="35876" name="Rectangle 32"/>
          <p:cNvSpPr>
            <a:spLocks noChangeArrowheads="1"/>
          </p:cNvSpPr>
          <p:nvPr/>
        </p:nvSpPr>
        <p:spPr bwMode="auto">
          <a:xfrm>
            <a:off x="2549525" y="2192338"/>
            <a:ext cx="1150938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Políticas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Lineamientos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Gestión Contable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y Financiera </a:t>
            </a:r>
            <a:endParaRPr lang="es-CO" altLang="es-CO" sz="1000">
              <a:solidFill>
                <a:srgbClr val="000000"/>
              </a:solidFill>
            </a:endParaRPr>
          </a:p>
        </p:txBody>
      </p:sp>
      <p:sp>
        <p:nvSpPr>
          <p:cNvPr id="35877" name="Oval 59"/>
          <p:cNvSpPr>
            <a:spLocks noChangeArrowheads="1"/>
          </p:cNvSpPr>
          <p:nvPr/>
        </p:nvSpPr>
        <p:spPr bwMode="auto">
          <a:xfrm>
            <a:off x="2513013" y="21066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FFFFFF"/>
                </a:solidFill>
              </a:rPr>
              <a:t>1</a:t>
            </a:r>
            <a:endParaRPr lang="es-CO" altLang="es-CO" sz="1000" b="1">
              <a:solidFill>
                <a:srgbClr val="FFFFFF"/>
              </a:solidFill>
            </a:endParaRPr>
          </a:p>
        </p:txBody>
      </p:sp>
      <p:sp>
        <p:nvSpPr>
          <p:cNvPr id="35878" name="Rectangle 35"/>
          <p:cNvSpPr>
            <a:spLocks noChangeArrowheads="1"/>
          </p:cNvSpPr>
          <p:nvPr/>
        </p:nvSpPr>
        <p:spPr bwMode="auto">
          <a:xfrm>
            <a:off x="3897313" y="3005138"/>
            <a:ext cx="1079500" cy="420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Gestión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rgbClr val="000000"/>
                </a:solidFill>
              </a:rPr>
              <a:t>Pagos</a:t>
            </a:r>
          </a:p>
        </p:txBody>
      </p:sp>
      <p:cxnSp>
        <p:nvCxnSpPr>
          <p:cNvPr id="35879" name="AutoShape 57"/>
          <p:cNvCxnSpPr>
            <a:cxnSpLocks noChangeShapeType="1"/>
            <a:stCxn id="35878" idx="3"/>
          </p:cNvCxnSpPr>
          <p:nvPr/>
        </p:nvCxnSpPr>
        <p:spPr bwMode="auto">
          <a:xfrm flipV="1">
            <a:off x="4976813" y="2590800"/>
            <a:ext cx="706437" cy="623888"/>
          </a:xfrm>
          <a:prstGeom prst="bentConnector3">
            <a:avLst>
              <a:gd name="adj1" fmla="val 10114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80" name="AutoShape 54"/>
          <p:cNvCxnSpPr>
            <a:cxnSpLocks noChangeShapeType="1"/>
          </p:cNvCxnSpPr>
          <p:nvPr/>
        </p:nvCxnSpPr>
        <p:spPr bwMode="auto">
          <a:xfrm>
            <a:off x="4567238" y="2754313"/>
            <a:ext cx="4762" cy="225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81" name="AutoShape 53"/>
          <p:cNvCxnSpPr>
            <a:cxnSpLocks noChangeShapeType="1"/>
          </p:cNvCxnSpPr>
          <p:nvPr/>
        </p:nvCxnSpPr>
        <p:spPr bwMode="auto">
          <a:xfrm>
            <a:off x="4329113" y="2779713"/>
            <a:ext cx="0" cy="225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82" name="Oval 61"/>
          <p:cNvSpPr>
            <a:spLocks noChangeArrowheads="1"/>
          </p:cNvSpPr>
          <p:nvPr/>
        </p:nvSpPr>
        <p:spPr bwMode="auto">
          <a:xfrm>
            <a:off x="3821113" y="28860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rgbClr val="FFFFFF"/>
                </a:solidFill>
              </a:rPr>
              <a:t>4</a:t>
            </a:r>
          </a:p>
        </p:txBody>
      </p:sp>
      <p:cxnSp>
        <p:nvCxnSpPr>
          <p:cNvPr id="35883" name="AutoShape 54"/>
          <p:cNvCxnSpPr>
            <a:cxnSpLocks noChangeShapeType="1"/>
            <a:stCxn id="35853" idx="1"/>
            <a:endCxn id="35876" idx="3"/>
          </p:cNvCxnSpPr>
          <p:nvPr/>
        </p:nvCxnSpPr>
        <p:spPr bwMode="auto">
          <a:xfrm flipH="1">
            <a:off x="3700463" y="2544763"/>
            <a:ext cx="198437" cy="7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84" name="AutoShape 56"/>
          <p:cNvCxnSpPr>
            <a:cxnSpLocks noChangeShapeType="1"/>
            <a:stCxn id="35876" idx="0"/>
          </p:cNvCxnSpPr>
          <p:nvPr/>
        </p:nvCxnSpPr>
        <p:spPr bwMode="auto">
          <a:xfrm rot="5400000" flipH="1" flipV="1">
            <a:off x="3354388" y="1636713"/>
            <a:ext cx="327025" cy="7842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85" name="AutoShape 56"/>
          <p:cNvCxnSpPr>
            <a:cxnSpLocks noChangeShapeType="1"/>
            <a:stCxn id="35876" idx="2"/>
          </p:cNvCxnSpPr>
          <p:nvPr/>
        </p:nvCxnSpPr>
        <p:spPr bwMode="auto">
          <a:xfrm rot="16200000" flipH="1">
            <a:off x="3348038" y="2689225"/>
            <a:ext cx="314325" cy="7588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A647A1CE-F03F-4BC3-9BA6-6599617C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6342856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33350" y="4760913"/>
            <a:ext cx="2266950" cy="116955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Recursos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Computador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Acceso a Internet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Medios de Comunicación</a:t>
            </a:r>
            <a:endParaRPr lang="es-CO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Correo </a:t>
            </a:r>
            <a:r>
              <a:rPr lang="es-CO" altLang="es-CO" sz="1000" dirty="0"/>
              <a:t>electrónico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73025" y="658813"/>
            <a:ext cx="6515100" cy="40011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Garantizar el oportuno aprovisionamiento de los productos insumos y servicios requeridos para satisfacer las necesidades de los clientes internos, </a:t>
            </a:r>
            <a:r>
              <a:rPr lang="es-CO" altLang="es-CO" sz="1000" dirty="0"/>
              <a:t>asegurando la calidad de los mismos.</a:t>
            </a:r>
            <a:endParaRPr lang="es-MX" altLang="es-CO" sz="1000" dirty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CONTRATACIÓN EXTERNA DE SERVICIOS</a:t>
            </a:r>
            <a:endParaRPr lang="es-CO" altLang="es-CO" sz="1400" b="1" i="1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719388" y="5018088"/>
            <a:ext cx="3436937" cy="6302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 de Contratación Externa de Servicios)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272213" y="4916488"/>
            <a:ext cx="2735262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Parámetros de Medición y Seguimiento: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Re- evaluación de proveedores</a:t>
            </a: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4140200" y="45815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 rot="1485393">
            <a:off x="2128838" y="4638675"/>
            <a:ext cx="361950" cy="409575"/>
          </a:xfrm>
          <a:prstGeom prst="upArrow">
            <a:avLst>
              <a:gd name="adj1" fmla="val 50000"/>
              <a:gd name="adj2" fmla="val 2498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6769100" y="620713"/>
            <a:ext cx="2266950" cy="7080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Responsable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Gerente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Asistente Administrativa</a:t>
            </a: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3822700" y="13874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37899" name="Rectangle 12"/>
          <p:cNvSpPr>
            <a:spLocks noChangeArrowheads="1"/>
          </p:cNvSpPr>
          <p:nvPr/>
        </p:nvSpPr>
        <p:spPr bwMode="auto">
          <a:xfrm>
            <a:off x="5143500" y="138588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2501900" y="3617913"/>
            <a:ext cx="3900488" cy="890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37901" name="Rectangle 14"/>
          <p:cNvSpPr>
            <a:spLocks noChangeArrowheads="1"/>
          </p:cNvSpPr>
          <p:nvPr/>
        </p:nvSpPr>
        <p:spPr bwMode="auto">
          <a:xfrm>
            <a:off x="2501900" y="138588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37902" name="Rectangle 15"/>
          <p:cNvSpPr>
            <a:spLocks noChangeArrowheads="1"/>
          </p:cNvSpPr>
          <p:nvPr/>
        </p:nvSpPr>
        <p:spPr bwMode="auto">
          <a:xfrm>
            <a:off x="2590800" y="174783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Identificación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 necesidades</a:t>
            </a:r>
            <a:endParaRPr lang="es-CO" altLang="es-CO" sz="1000"/>
          </a:p>
        </p:txBody>
      </p:sp>
      <p:sp>
        <p:nvSpPr>
          <p:cNvPr id="37903" name="Rectangle 16"/>
          <p:cNvSpPr>
            <a:spLocks noChangeArrowheads="1"/>
          </p:cNvSpPr>
          <p:nvPr/>
        </p:nvSpPr>
        <p:spPr bwMode="auto">
          <a:xfrm>
            <a:off x="2590800" y="2606858"/>
            <a:ext cx="1079500" cy="93662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Formular el Plan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Compra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productos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Servicios cuando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 se requiera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(Presupuesto) </a:t>
            </a:r>
          </a:p>
        </p:txBody>
      </p:sp>
      <p:sp>
        <p:nvSpPr>
          <p:cNvPr id="37904" name="Rectangle 18"/>
          <p:cNvSpPr>
            <a:spLocks noChangeArrowheads="1"/>
          </p:cNvSpPr>
          <p:nvPr/>
        </p:nvSpPr>
        <p:spPr bwMode="auto">
          <a:xfrm>
            <a:off x="3921125" y="3019425"/>
            <a:ext cx="1079500" cy="361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Compra</a:t>
            </a:r>
          </a:p>
        </p:txBody>
      </p:sp>
      <p:sp>
        <p:nvSpPr>
          <p:cNvPr id="37905" name="Rectangle 19"/>
          <p:cNvSpPr>
            <a:spLocks noChangeArrowheads="1"/>
          </p:cNvSpPr>
          <p:nvPr/>
        </p:nvSpPr>
        <p:spPr bwMode="auto">
          <a:xfrm>
            <a:off x="5233988" y="224948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Re-evaluación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</a:t>
            </a:r>
          </a:p>
        </p:txBody>
      </p: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565525" y="3905250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Comunicación con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</a:t>
            </a:r>
          </a:p>
        </p:txBody>
      </p:sp>
      <p:grpSp>
        <p:nvGrpSpPr>
          <p:cNvPr id="37907" name="Group 21"/>
          <p:cNvGrpSpPr>
            <a:grpSpLocks/>
          </p:cNvGrpSpPr>
          <p:nvPr/>
        </p:nvGrpSpPr>
        <p:grpSpPr bwMode="auto">
          <a:xfrm>
            <a:off x="2430463" y="1339850"/>
            <a:ext cx="4338637" cy="3241675"/>
            <a:chOff x="1565" y="981"/>
            <a:chExt cx="2755" cy="2042"/>
          </a:xfrm>
        </p:grpSpPr>
        <p:sp>
          <p:nvSpPr>
            <p:cNvPr id="37931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37932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37933" name="AutoShape 24"/>
            <p:cNvCxnSpPr>
              <a:cxnSpLocks noChangeShapeType="1"/>
              <a:stCxn id="37931" idx="0"/>
              <a:endCxn id="37932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34" name="AutoShape 25"/>
            <p:cNvCxnSpPr>
              <a:cxnSpLocks noChangeShapeType="1"/>
              <a:stCxn id="37932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35" name="AutoShape 26"/>
            <p:cNvCxnSpPr>
              <a:cxnSpLocks noChangeShapeType="1"/>
              <a:stCxn id="37931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37" name="Text Box 27"/>
          <p:cNvSpPr txBox="1">
            <a:spLocks noChangeArrowheads="1"/>
          </p:cNvSpPr>
          <p:nvPr/>
        </p:nvSpPr>
        <p:spPr bwMode="auto">
          <a:xfrm>
            <a:off x="123825" y="1408113"/>
            <a:ext cx="2051050" cy="20923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Entradas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Análisis de necesidades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Necesidades de los clientes internos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Bases de Datos de Proveedores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Portafolio de productos/servicios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Criterios de Selección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Revisión en </a:t>
            </a:r>
            <a:r>
              <a:rPr lang="es-MX" sz="1000">
                <a:latin typeface="Century Gothic" pitchFamily="34" charset="0"/>
              </a:rPr>
              <a:t>listas restrictivas</a:t>
            </a:r>
            <a:endParaRPr lang="es-MX" sz="1000" dirty="0">
              <a:latin typeface="Century Gothic" pitchFamily="34" charset="0"/>
            </a:endParaRPr>
          </a:p>
        </p:txBody>
      </p:sp>
      <p:sp>
        <p:nvSpPr>
          <p:cNvPr id="9238" name="Text Box 28"/>
          <p:cNvSpPr txBox="1">
            <a:spLocks noChangeArrowheads="1"/>
          </p:cNvSpPr>
          <p:nvPr/>
        </p:nvSpPr>
        <p:spPr bwMode="auto">
          <a:xfrm>
            <a:off x="6956425" y="1851025"/>
            <a:ext cx="2051050" cy="201593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Registro de Proveedores diligenciado</a:t>
            </a: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Orden de Compra o contrato entre COHOSAN y el proveedor.</a:t>
            </a: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Proveedores Evaluados</a:t>
            </a: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Registro de Compra y factura del proveedor</a:t>
            </a: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Recursos disponibles</a:t>
            </a:r>
          </a:p>
        </p:txBody>
      </p:sp>
      <p:sp>
        <p:nvSpPr>
          <p:cNvPr id="37910" name="AutoShape 29"/>
          <p:cNvSpPr>
            <a:spLocks noChangeArrowheads="1"/>
          </p:cNvSpPr>
          <p:nvPr/>
        </p:nvSpPr>
        <p:spPr bwMode="auto">
          <a:xfrm>
            <a:off x="2124075" y="2781300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911" name="AutoShape 30"/>
          <p:cNvSpPr>
            <a:spLocks noChangeArrowheads="1"/>
          </p:cNvSpPr>
          <p:nvPr/>
        </p:nvSpPr>
        <p:spPr bwMode="auto">
          <a:xfrm rot="5400000">
            <a:off x="6554787" y="2771776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912" name="AutoShape 9"/>
          <p:cNvSpPr>
            <a:spLocks noChangeArrowheads="1"/>
          </p:cNvSpPr>
          <p:nvPr/>
        </p:nvSpPr>
        <p:spPr bwMode="auto">
          <a:xfrm rot="9019134">
            <a:off x="6162675" y="446087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37913" name="AutoShape 31"/>
          <p:cNvCxnSpPr>
            <a:cxnSpLocks noChangeShapeType="1"/>
            <a:stCxn id="37902" idx="2"/>
            <a:endCxn id="37903" idx="0"/>
          </p:cNvCxnSpPr>
          <p:nvPr/>
        </p:nvCxnSpPr>
        <p:spPr bwMode="auto">
          <a:xfrm>
            <a:off x="3130550" y="2466975"/>
            <a:ext cx="0" cy="13988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4" name="AutoShape 32"/>
          <p:cNvCxnSpPr>
            <a:cxnSpLocks noChangeShapeType="1"/>
            <a:stCxn id="37903" idx="3"/>
            <a:endCxn id="37927" idx="1"/>
          </p:cNvCxnSpPr>
          <p:nvPr/>
        </p:nvCxnSpPr>
        <p:spPr bwMode="auto">
          <a:xfrm flipV="1">
            <a:off x="3670300" y="1835150"/>
            <a:ext cx="241300" cy="12400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5" name="AutoShape 33"/>
          <p:cNvCxnSpPr>
            <a:cxnSpLocks noChangeShapeType="1"/>
            <a:stCxn id="37925" idx="2"/>
          </p:cNvCxnSpPr>
          <p:nvPr/>
        </p:nvCxnSpPr>
        <p:spPr bwMode="auto">
          <a:xfrm flipH="1">
            <a:off x="4440238" y="2759075"/>
            <a:ext cx="11112" cy="260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6" name="AutoShape 34"/>
          <p:cNvCxnSpPr>
            <a:cxnSpLocks noChangeShapeType="1"/>
            <a:stCxn id="37904" idx="3"/>
            <a:endCxn id="37905" idx="1"/>
          </p:cNvCxnSpPr>
          <p:nvPr/>
        </p:nvCxnSpPr>
        <p:spPr bwMode="auto">
          <a:xfrm flipV="1">
            <a:off x="5000625" y="2609850"/>
            <a:ext cx="233363" cy="5905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7" name="AutoShape 35"/>
          <p:cNvCxnSpPr>
            <a:cxnSpLocks noChangeShapeType="1"/>
            <a:stCxn id="37905" idx="2"/>
            <a:endCxn id="37906" idx="3"/>
          </p:cNvCxnSpPr>
          <p:nvPr/>
        </p:nvCxnSpPr>
        <p:spPr bwMode="auto">
          <a:xfrm rot="5400000">
            <a:off x="4961731" y="3347244"/>
            <a:ext cx="1190625" cy="4333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8" name="AutoShape 36"/>
          <p:cNvCxnSpPr>
            <a:cxnSpLocks noChangeShapeType="1"/>
            <a:stCxn id="37906" idx="1"/>
            <a:endCxn id="37903" idx="2"/>
          </p:cNvCxnSpPr>
          <p:nvPr/>
        </p:nvCxnSpPr>
        <p:spPr bwMode="auto">
          <a:xfrm rot="10800000">
            <a:off x="3130551" y="3543485"/>
            <a:ext cx="434975" cy="61497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9" name="Oval 43"/>
          <p:cNvSpPr>
            <a:spLocks noChangeArrowheads="1"/>
          </p:cNvSpPr>
          <p:nvPr/>
        </p:nvSpPr>
        <p:spPr bwMode="auto">
          <a:xfrm>
            <a:off x="2484438" y="16748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7920" name="Oval 44"/>
          <p:cNvSpPr>
            <a:spLocks noChangeArrowheads="1"/>
          </p:cNvSpPr>
          <p:nvPr/>
        </p:nvSpPr>
        <p:spPr bwMode="auto">
          <a:xfrm>
            <a:off x="3851275" y="29067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7921" name="Oval 45"/>
          <p:cNvSpPr>
            <a:spLocks noChangeArrowheads="1"/>
          </p:cNvSpPr>
          <p:nvPr/>
        </p:nvSpPr>
        <p:spPr bwMode="auto">
          <a:xfrm>
            <a:off x="2519732" y="2449879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7922" name="Oval 47"/>
          <p:cNvSpPr>
            <a:spLocks noChangeArrowheads="1"/>
          </p:cNvSpPr>
          <p:nvPr/>
        </p:nvSpPr>
        <p:spPr bwMode="auto">
          <a:xfrm>
            <a:off x="5148263" y="21796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7923" name="Oval 48"/>
          <p:cNvSpPr>
            <a:spLocks noChangeArrowheads="1"/>
          </p:cNvSpPr>
          <p:nvPr/>
        </p:nvSpPr>
        <p:spPr bwMode="auto">
          <a:xfrm>
            <a:off x="3492500" y="38354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7924" name="Text Box 51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PS – 03</a:t>
            </a:r>
            <a:endParaRPr lang="es-ES" altLang="es-CO" sz="1400" b="1"/>
          </a:p>
        </p:txBody>
      </p:sp>
      <p:sp>
        <p:nvSpPr>
          <p:cNvPr id="37925" name="Rectangle 18"/>
          <p:cNvSpPr>
            <a:spLocks noChangeArrowheads="1"/>
          </p:cNvSpPr>
          <p:nvPr/>
        </p:nvSpPr>
        <p:spPr bwMode="auto">
          <a:xfrm>
            <a:off x="3911600" y="2249488"/>
            <a:ext cx="1079500" cy="5095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Evaluación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Selección de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s-MX" altLang="es-CO" sz="1000" b="1" dirty="0"/>
              <a:t>Proveedores</a:t>
            </a:r>
          </a:p>
        </p:txBody>
      </p:sp>
      <p:cxnSp>
        <p:nvCxnSpPr>
          <p:cNvPr id="37926" name="AutoShape 33"/>
          <p:cNvCxnSpPr>
            <a:cxnSpLocks noChangeShapeType="1"/>
          </p:cNvCxnSpPr>
          <p:nvPr/>
        </p:nvCxnSpPr>
        <p:spPr bwMode="auto">
          <a:xfrm>
            <a:off x="4454526" y="1965325"/>
            <a:ext cx="7936" cy="260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7" name="Rectangle 17"/>
          <p:cNvSpPr>
            <a:spLocks noChangeArrowheads="1"/>
          </p:cNvSpPr>
          <p:nvPr/>
        </p:nvSpPr>
        <p:spPr bwMode="auto">
          <a:xfrm>
            <a:off x="3911600" y="1704975"/>
            <a:ext cx="1079500" cy="260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Cotizaciones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MX" altLang="es-CO" sz="1000" b="1" dirty="0"/>
          </a:p>
        </p:txBody>
      </p:sp>
      <p:sp>
        <p:nvSpPr>
          <p:cNvPr id="37928" name="Oval 46"/>
          <p:cNvSpPr>
            <a:spLocks noChangeArrowheads="1"/>
          </p:cNvSpPr>
          <p:nvPr/>
        </p:nvSpPr>
        <p:spPr bwMode="auto">
          <a:xfrm>
            <a:off x="3811588" y="15128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chemeClr val="bg1"/>
                </a:solidFill>
              </a:rPr>
              <a:t>3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37929" name="Oval 44"/>
          <p:cNvSpPr>
            <a:spLocks noChangeArrowheads="1"/>
          </p:cNvSpPr>
          <p:nvPr/>
        </p:nvSpPr>
        <p:spPr bwMode="auto">
          <a:xfrm>
            <a:off x="3813175" y="23034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BF571FCF-08B5-49AB-B24E-EADE77CB9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88481" y="6391707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33350" y="4760913"/>
            <a:ext cx="2266950" cy="140038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Recursos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Computador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Internet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Medios de Comunicación</a:t>
            </a:r>
            <a:endParaRPr lang="es-CO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Software 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Correo electrónico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23179" y="445767"/>
            <a:ext cx="6515100" cy="10156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sz="1000" dirty="0"/>
              <a:t>Planear, organizar y controlar el manejo de la documentación e información producida y recibida en virtud de las funciones desarrolladas por la cooperativa, desde su origen hasta su disposición final, para garantizar la protección del patrimonio documental de la entidad y los datos personales en disposición de la cooperativa, para facilitar su utilización y conservación, en cumplimiento de normas archivísticas colombianas y la ley 1581 de 2012 Por la cual se dictan disposiciones generales para la protección de datos personales.</a:t>
            </a:r>
            <a:endParaRPr lang="es-MX" altLang="es-CO" sz="1000" dirty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971550" y="13663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 dirty="0"/>
              <a:t>PROCESO GESTION DOCUMENTAL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719388" y="5112186"/>
            <a:ext cx="3436937" cy="47705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Documentación Aplicable: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Ver  Listado Maestro de Documentos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272213" y="4967387"/>
            <a:ext cx="2735262" cy="70788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Parámetros de Medición y Seguimiento: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Auditoría al Proceso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sz="1000" dirty="0">
                <a:solidFill>
                  <a:srgbClr val="000000"/>
                </a:solidFill>
                <a:latin typeface="Century Gothic" pitchFamily="34" charset="0"/>
              </a:rPr>
              <a:t>Indicadores</a:t>
            </a:r>
            <a:endParaRPr lang="es-CO" altLang="es-CO" sz="1000" dirty="0"/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4140200" y="4724821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6769100" y="620713"/>
            <a:ext cx="2266950" cy="70788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Responsable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Secretaria </a:t>
            </a:r>
            <a:r>
              <a:rPr lang="es-CO" altLang="es-CO" sz="1000" dirty="0" smtClean="0"/>
              <a:t>General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 smtClean="0"/>
              <a:t>Líder TIC</a:t>
            </a:r>
            <a:endParaRPr lang="es-CO" altLang="es-CO" sz="1000" dirty="0"/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3802783" y="151242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37899" name="Rectangle 12"/>
          <p:cNvSpPr>
            <a:spLocks noChangeArrowheads="1"/>
          </p:cNvSpPr>
          <p:nvPr/>
        </p:nvSpPr>
        <p:spPr bwMode="auto">
          <a:xfrm>
            <a:off x="5152588" y="1509872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2501900" y="3834830"/>
            <a:ext cx="3900488" cy="81830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 dirty="0"/>
              <a:t>Actuar</a:t>
            </a:r>
            <a:endParaRPr lang="es-CO" altLang="es-CO" sz="1200" b="1" dirty="0"/>
          </a:p>
        </p:txBody>
      </p:sp>
      <p:sp>
        <p:nvSpPr>
          <p:cNvPr id="37901" name="Rectangle 14"/>
          <p:cNvSpPr>
            <a:spLocks noChangeArrowheads="1"/>
          </p:cNvSpPr>
          <p:nvPr/>
        </p:nvSpPr>
        <p:spPr bwMode="auto">
          <a:xfrm>
            <a:off x="2501900" y="150987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37902" name="Rectangle 15"/>
          <p:cNvSpPr>
            <a:spLocks noChangeArrowheads="1"/>
          </p:cNvSpPr>
          <p:nvPr/>
        </p:nvSpPr>
        <p:spPr bwMode="auto">
          <a:xfrm>
            <a:off x="2590800" y="1749412"/>
            <a:ext cx="1079500" cy="4554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Lineamientos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Gestión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Documental</a:t>
            </a:r>
            <a:endParaRPr lang="es-CO" altLang="es-CO" sz="1000" dirty="0"/>
          </a:p>
        </p:txBody>
      </p:sp>
      <p:sp>
        <p:nvSpPr>
          <p:cNvPr id="37903" name="Rectangle 16"/>
          <p:cNvSpPr>
            <a:spLocks noChangeArrowheads="1"/>
          </p:cNvSpPr>
          <p:nvPr/>
        </p:nvSpPr>
        <p:spPr bwMode="auto">
          <a:xfrm>
            <a:off x="2590800" y="2292048"/>
            <a:ext cx="1079500" cy="49392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Definición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Herramientas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Archivísticas</a:t>
            </a:r>
          </a:p>
        </p:txBody>
      </p:sp>
      <p:sp>
        <p:nvSpPr>
          <p:cNvPr id="37904" name="Rectangle 18"/>
          <p:cNvSpPr>
            <a:spLocks noChangeArrowheads="1"/>
          </p:cNvSpPr>
          <p:nvPr/>
        </p:nvSpPr>
        <p:spPr bwMode="auto">
          <a:xfrm>
            <a:off x="3898027" y="3526622"/>
            <a:ext cx="1079500" cy="361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Disposición final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Documentos</a:t>
            </a:r>
          </a:p>
        </p:txBody>
      </p:sp>
      <p:sp>
        <p:nvSpPr>
          <p:cNvPr id="37905" name="Rectangle 19"/>
          <p:cNvSpPr>
            <a:spLocks noChangeArrowheads="1"/>
          </p:cNvSpPr>
          <p:nvPr/>
        </p:nvSpPr>
        <p:spPr bwMode="auto">
          <a:xfrm>
            <a:off x="5255776" y="2122251"/>
            <a:ext cx="1079500" cy="4671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Seguimiento 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Proceso</a:t>
            </a:r>
          </a:p>
        </p:txBody>
      </p: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565525" y="4074715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Generar mejoras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Acuerdo al análisis del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seguimiento</a:t>
            </a:r>
          </a:p>
        </p:txBody>
      </p:sp>
      <p:grpSp>
        <p:nvGrpSpPr>
          <p:cNvPr id="37907" name="Group 21"/>
          <p:cNvGrpSpPr>
            <a:grpSpLocks/>
          </p:cNvGrpSpPr>
          <p:nvPr/>
        </p:nvGrpSpPr>
        <p:grpSpPr bwMode="auto">
          <a:xfrm>
            <a:off x="2430463" y="1483469"/>
            <a:ext cx="4338637" cy="3241675"/>
            <a:chOff x="1565" y="981"/>
            <a:chExt cx="2755" cy="2042"/>
          </a:xfrm>
        </p:grpSpPr>
        <p:sp>
          <p:nvSpPr>
            <p:cNvPr id="37931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37932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37933" name="AutoShape 24"/>
            <p:cNvCxnSpPr>
              <a:cxnSpLocks noChangeShapeType="1"/>
              <a:stCxn id="37931" idx="0"/>
              <a:endCxn id="37932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34" name="AutoShape 25"/>
            <p:cNvCxnSpPr>
              <a:cxnSpLocks noChangeShapeType="1"/>
              <a:stCxn id="37932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35" name="AutoShape 26"/>
            <p:cNvCxnSpPr>
              <a:cxnSpLocks noChangeShapeType="1"/>
              <a:stCxn id="37931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37" name="Text Box 27"/>
          <p:cNvSpPr txBox="1">
            <a:spLocks noChangeArrowheads="1"/>
          </p:cNvSpPr>
          <p:nvPr/>
        </p:nvSpPr>
        <p:spPr bwMode="auto">
          <a:xfrm>
            <a:off x="144686" y="2276872"/>
            <a:ext cx="2051050" cy="178510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Entradas</a:t>
            </a:r>
            <a:r>
              <a:rPr lang="es-MX" sz="1000" b="1" dirty="0">
                <a:latin typeface="Century Gothic" pitchFamily="34" charset="0"/>
              </a:rPr>
              <a:t>: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Normativa aplicable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Tablas de Valoración Documental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Comunicaciones oficiales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Información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Documentos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Expedientes</a:t>
            </a:r>
          </a:p>
        </p:txBody>
      </p:sp>
      <p:sp>
        <p:nvSpPr>
          <p:cNvPr id="9238" name="Text Box 28"/>
          <p:cNvSpPr txBox="1">
            <a:spLocks noChangeArrowheads="1"/>
          </p:cNvSpPr>
          <p:nvPr/>
        </p:nvSpPr>
        <p:spPr bwMode="auto">
          <a:xfrm>
            <a:off x="6956425" y="1851025"/>
            <a:ext cx="2051050" cy="147732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endParaRPr lang="es-CO" sz="1000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Documentos y expedientes organizados.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Política de tratamiento de la información.</a:t>
            </a:r>
          </a:p>
          <a:p>
            <a:pPr marL="265113" indent="-265113" eaLnBrk="1" hangingPunct="1">
              <a:spcBef>
                <a:spcPct val="50000"/>
              </a:spcBef>
              <a:buFontTx/>
              <a:buAutoNum type="arabicPeriod"/>
              <a:defRPr/>
            </a:pPr>
            <a:endParaRPr lang="es-MX" sz="1000" dirty="0">
              <a:latin typeface="Century Gothic" pitchFamily="34" charset="0"/>
            </a:endParaRPr>
          </a:p>
        </p:txBody>
      </p:sp>
      <p:sp>
        <p:nvSpPr>
          <p:cNvPr id="37910" name="AutoShape 29"/>
          <p:cNvSpPr>
            <a:spLocks noChangeArrowheads="1"/>
          </p:cNvSpPr>
          <p:nvPr/>
        </p:nvSpPr>
        <p:spPr bwMode="auto">
          <a:xfrm>
            <a:off x="2124075" y="2905285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911" name="AutoShape 30"/>
          <p:cNvSpPr>
            <a:spLocks noChangeArrowheads="1"/>
          </p:cNvSpPr>
          <p:nvPr/>
        </p:nvSpPr>
        <p:spPr bwMode="auto">
          <a:xfrm rot="5400000">
            <a:off x="6554787" y="2895761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7912" name="AutoShape 9"/>
          <p:cNvSpPr>
            <a:spLocks noChangeArrowheads="1"/>
          </p:cNvSpPr>
          <p:nvPr/>
        </p:nvSpPr>
        <p:spPr bwMode="auto">
          <a:xfrm rot="9019134">
            <a:off x="6162675" y="458486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37913" name="AutoShape 31"/>
          <p:cNvCxnSpPr>
            <a:cxnSpLocks noChangeShapeType="1"/>
            <a:stCxn id="37902" idx="2"/>
            <a:endCxn id="37903" idx="0"/>
          </p:cNvCxnSpPr>
          <p:nvPr/>
        </p:nvCxnSpPr>
        <p:spPr bwMode="auto">
          <a:xfrm>
            <a:off x="3130550" y="2204864"/>
            <a:ext cx="0" cy="8718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8" name="AutoShape 36"/>
          <p:cNvCxnSpPr>
            <a:cxnSpLocks noChangeShapeType="1"/>
            <a:stCxn id="37906" idx="1"/>
          </p:cNvCxnSpPr>
          <p:nvPr/>
        </p:nvCxnSpPr>
        <p:spPr bwMode="auto">
          <a:xfrm rot="10800000">
            <a:off x="3062279" y="4064166"/>
            <a:ext cx="503247" cy="263756"/>
          </a:xfrm>
          <a:prstGeom prst="bentConnector3">
            <a:avLst>
              <a:gd name="adj1" fmla="val 10047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9" name="Oval 43"/>
          <p:cNvSpPr>
            <a:spLocks noChangeArrowheads="1"/>
          </p:cNvSpPr>
          <p:nvPr/>
        </p:nvSpPr>
        <p:spPr bwMode="auto">
          <a:xfrm>
            <a:off x="2484438" y="1676386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7921" name="Oval 45"/>
          <p:cNvSpPr>
            <a:spLocks noChangeArrowheads="1"/>
          </p:cNvSpPr>
          <p:nvPr/>
        </p:nvSpPr>
        <p:spPr bwMode="auto">
          <a:xfrm>
            <a:off x="2498725" y="2204864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7924" name="Text Box 51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 dirty="0"/>
              <a:t>PS – 04</a:t>
            </a:r>
            <a:endParaRPr lang="es-ES" altLang="es-CO" sz="1400" b="1" dirty="0"/>
          </a:p>
        </p:txBody>
      </p:sp>
      <p:sp>
        <p:nvSpPr>
          <p:cNvPr id="37925" name="Rectangle 18"/>
          <p:cNvSpPr>
            <a:spLocks noChangeArrowheads="1"/>
          </p:cNvSpPr>
          <p:nvPr/>
        </p:nvSpPr>
        <p:spPr bwMode="auto">
          <a:xfrm>
            <a:off x="3913185" y="2636912"/>
            <a:ext cx="1079500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rgbClr val="000000"/>
                </a:solidFill>
              </a:rPr>
              <a:t>Gestión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rgbClr val="000000"/>
                </a:solidFill>
              </a:rPr>
              <a:t>La Información</a:t>
            </a:r>
          </a:p>
        </p:txBody>
      </p:sp>
      <p:sp>
        <p:nvSpPr>
          <p:cNvPr id="37927" name="Rectangle 17"/>
          <p:cNvSpPr>
            <a:spLocks noChangeArrowheads="1"/>
          </p:cNvSpPr>
          <p:nvPr/>
        </p:nvSpPr>
        <p:spPr bwMode="auto">
          <a:xfrm>
            <a:off x="3914775" y="1723076"/>
            <a:ext cx="1079500" cy="33988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Producción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Documental</a:t>
            </a:r>
          </a:p>
        </p:txBody>
      </p:sp>
      <p:sp>
        <p:nvSpPr>
          <p:cNvPr id="37929" name="Oval 44"/>
          <p:cNvSpPr>
            <a:spLocks noChangeArrowheads="1"/>
          </p:cNvSpPr>
          <p:nvPr/>
        </p:nvSpPr>
        <p:spPr bwMode="auto">
          <a:xfrm>
            <a:off x="3811669" y="1657805"/>
            <a:ext cx="213762" cy="19322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2610287" y="2903698"/>
            <a:ext cx="1079500" cy="45545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Definición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documentación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requerida</a:t>
            </a:r>
          </a:p>
        </p:txBody>
      </p:sp>
      <p:cxnSp>
        <p:nvCxnSpPr>
          <p:cNvPr id="57" name="AutoShape 31"/>
          <p:cNvCxnSpPr>
            <a:cxnSpLocks noChangeShapeType="1"/>
          </p:cNvCxnSpPr>
          <p:nvPr/>
        </p:nvCxnSpPr>
        <p:spPr bwMode="auto">
          <a:xfrm>
            <a:off x="3124199" y="2803582"/>
            <a:ext cx="0" cy="8718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8" name="Oval 46"/>
          <p:cNvSpPr>
            <a:spLocks noChangeArrowheads="1"/>
          </p:cNvSpPr>
          <p:nvPr/>
        </p:nvSpPr>
        <p:spPr bwMode="auto">
          <a:xfrm>
            <a:off x="2508485" y="2800616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chemeClr val="bg1"/>
                </a:solidFill>
              </a:rPr>
              <a:t>3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65" name="Rectangle 19"/>
          <p:cNvSpPr>
            <a:spLocks noChangeArrowheads="1"/>
          </p:cNvSpPr>
          <p:nvPr/>
        </p:nvSpPr>
        <p:spPr bwMode="auto">
          <a:xfrm>
            <a:off x="5268913" y="2817416"/>
            <a:ext cx="1079500" cy="4671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Resultado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Auditorías</a:t>
            </a:r>
          </a:p>
        </p:txBody>
      </p:sp>
      <p:sp>
        <p:nvSpPr>
          <p:cNvPr id="68" name="Oval 48"/>
          <p:cNvSpPr>
            <a:spLocks noChangeArrowheads="1"/>
          </p:cNvSpPr>
          <p:nvPr/>
        </p:nvSpPr>
        <p:spPr bwMode="auto">
          <a:xfrm>
            <a:off x="5165906" y="2014561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69" name="Oval 48"/>
          <p:cNvSpPr>
            <a:spLocks noChangeArrowheads="1"/>
          </p:cNvSpPr>
          <p:nvPr/>
        </p:nvSpPr>
        <p:spPr bwMode="auto">
          <a:xfrm>
            <a:off x="5170592" y="2733326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98" name="AutoShape 33"/>
          <p:cNvCxnSpPr>
            <a:cxnSpLocks noChangeShapeType="1"/>
          </p:cNvCxnSpPr>
          <p:nvPr/>
        </p:nvCxnSpPr>
        <p:spPr bwMode="auto">
          <a:xfrm flipH="1">
            <a:off x="5831855" y="2594344"/>
            <a:ext cx="1" cy="23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AutoShape 35"/>
          <p:cNvCxnSpPr>
            <a:cxnSpLocks noChangeShapeType="1"/>
          </p:cNvCxnSpPr>
          <p:nvPr/>
        </p:nvCxnSpPr>
        <p:spPr bwMode="auto">
          <a:xfrm rot="5400000">
            <a:off x="5084962" y="3550320"/>
            <a:ext cx="1012233" cy="481561"/>
          </a:xfrm>
          <a:prstGeom prst="bentConnector3">
            <a:avLst>
              <a:gd name="adj1" fmla="val 10018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18">
            <a:extLst>
              <a:ext uri="{FF2B5EF4-FFF2-40B4-BE49-F238E27FC236}">
                <a16:creationId xmlns:a16="http://schemas.microsoft.com/office/drawing/2014/main" xmlns="" id="{BC6F845B-3BAD-4C0F-97F8-0F055BBA4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2150402"/>
            <a:ext cx="1079500" cy="4277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Tablas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Retención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Documental</a:t>
            </a:r>
          </a:p>
        </p:txBody>
      </p:sp>
      <p:sp>
        <p:nvSpPr>
          <p:cNvPr id="37920" name="Oval 44"/>
          <p:cNvSpPr>
            <a:spLocks noChangeArrowheads="1"/>
          </p:cNvSpPr>
          <p:nvPr/>
        </p:nvSpPr>
        <p:spPr bwMode="auto">
          <a:xfrm>
            <a:off x="3805669" y="2106940"/>
            <a:ext cx="203461" cy="19322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7922" name="Oval 47"/>
          <p:cNvSpPr>
            <a:spLocks noChangeArrowheads="1"/>
          </p:cNvSpPr>
          <p:nvPr/>
        </p:nvSpPr>
        <p:spPr bwMode="auto">
          <a:xfrm>
            <a:off x="3815313" y="2572367"/>
            <a:ext cx="208624" cy="190391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60" name="Oval 48">
            <a:extLst>
              <a:ext uri="{FF2B5EF4-FFF2-40B4-BE49-F238E27FC236}">
                <a16:creationId xmlns:a16="http://schemas.microsoft.com/office/drawing/2014/main" xmlns="" id="{26237887-8FFE-4A37-97A8-09F6BD438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4" y="395621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CO" sz="1000" b="1" dirty="0">
                <a:solidFill>
                  <a:schemeClr val="bg1"/>
                </a:solidFill>
              </a:rPr>
              <a:t>1</a:t>
            </a:r>
            <a:r>
              <a:rPr lang="es-CO" altLang="es-CO" sz="1000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xmlns="" id="{F1E233C4-F3D5-487B-8A4D-D027A84D20CE}"/>
              </a:ext>
            </a:extLst>
          </p:cNvPr>
          <p:cNvCxnSpPr>
            <a:cxnSpLocks/>
            <a:stCxn id="62" idx="3"/>
            <a:endCxn id="62" idx="3"/>
          </p:cNvCxnSpPr>
          <p:nvPr/>
        </p:nvCxnSpPr>
        <p:spPr>
          <a:xfrm>
            <a:off x="4994275" y="236429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xmlns="" id="{CD80335E-BE34-42A3-82BD-5695E47D7AF2}"/>
              </a:ext>
            </a:extLst>
          </p:cNvPr>
          <p:cNvCxnSpPr>
            <a:cxnSpLocks/>
            <a:stCxn id="62" idx="2"/>
            <a:endCxn id="37925" idx="0"/>
          </p:cNvCxnSpPr>
          <p:nvPr/>
        </p:nvCxnSpPr>
        <p:spPr>
          <a:xfrm flipH="1">
            <a:off x="4452935" y="2578190"/>
            <a:ext cx="1590" cy="5872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9" name="Conector recto 108">
            <a:extLst>
              <a:ext uri="{FF2B5EF4-FFF2-40B4-BE49-F238E27FC236}">
                <a16:creationId xmlns:a16="http://schemas.microsoft.com/office/drawing/2014/main" xmlns="" id="{C650B20D-67FF-4FB6-933C-95245076715C}"/>
              </a:ext>
            </a:extLst>
          </p:cNvPr>
          <p:cNvCxnSpPr>
            <a:cxnSpLocks/>
            <a:stCxn id="37925" idx="2"/>
            <a:endCxn id="37904" idx="0"/>
          </p:cNvCxnSpPr>
          <p:nvPr/>
        </p:nvCxnSpPr>
        <p:spPr>
          <a:xfrm flipH="1">
            <a:off x="4437777" y="3005212"/>
            <a:ext cx="15158" cy="52141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2" name="Conector recto 121">
            <a:extLst>
              <a:ext uri="{FF2B5EF4-FFF2-40B4-BE49-F238E27FC236}">
                <a16:creationId xmlns:a16="http://schemas.microsoft.com/office/drawing/2014/main" xmlns="" id="{686499C1-359B-4931-9D52-567EBFBCA70A}"/>
              </a:ext>
            </a:extLst>
          </p:cNvPr>
          <p:cNvCxnSpPr>
            <a:cxnSpLocks/>
            <a:stCxn id="37927" idx="2"/>
            <a:endCxn id="62" idx="0"/>
          </p:cNvCxnSpPr>
          <p:nvPr/>
        </p:nvCxnSpPr>
        <p:spPr>
          <a:xfrm>
            <a:off x="4454525" y="2062961"/>
            <a:ext cx="0" cy="87441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1" name="Rectangle 16">
            <a:extLst>
              <a:ext uri="{FF2B5EF4-FFF2-40B4-BE49-F238E27FC236}">
                <a16:creationId xmlns:a16="http://schemas.microsoft.com/office/drawing/2014/main" xmlns="" id="{9114194E-EC2E-41DB-AE56-51CE92A33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0287" y="3447701"/>
            <a:ext cx="1079500" cy="49342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MX" altLang="es-CO" sz="1000" b="1" dirty="0"/>
          </a:p>
        </p:txBody>
      </p:sp>
      <p:sp>
        <p:nvSpPr>
          <p:cNvPr id="73" name="Oval 46">
            <a:extLst>
              <a:ext uri="{FF2B5EF4-FFF2-40B4-BE49-F238E27FC236}">
                <a16:creationId xmlns:a16="http://schemas.microsoft.com/office/drawing/2014/main" xmlns="" id="{92636D23-F41C-42AA-A31F-97E776B71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2337" y="336126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94B4600C-4DA1-416F-9866-6EA2A7BBC8B5}"/>
              </a:ext>
            </a:extLst>
          </p:cNvPr>
          <p:cNvSpPr txBox="1"/>
          <p:nvPr/>
        </p:nvSpPr>
        <p:spPr>
          <a:xfrm>
            <a:off x="2628174" y="3404227"/>
            <a:ext cx="10421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altLang="es-CO" sz="1000" b="1" dirty="0">
                <a:latin typeface="+mn-lt"/>
              </a:rPr>
              <a:t>Definición ley 1581 y su aplicabilidad</a:t>
            </a:r>
          </a:p>
        </p:txBody>
      </p:sp>
      <p:sp>
        <p:nvSpPr>
          <p:cNvPr id="88" name="Rectangle 18">
            <a:extLst>
              <a:ext uri="{FF2B5EF4-FFF2-40B4-BE49-F238E27FC236}">
                <a16:creationId xmlns:a16="http://schemas.microsoft.com/office/drawing/2014/main" xmlns="" id="{D483E67F-CDC5-4ACD-BFF0-BCCFE793A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7166" y="3068100"/>
            <a:ext cx="1079500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s-MX" altLang="es-CO" sz="1000" b="1" dirty="0"/>
              <a:t>Organización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s-MX" altLang="es-CO" sz="1000" b="1" dirty="0"/>
              <a:t>Documental</a:t>
            </a:r>
          </a:p>
        </p:txBody>
      </p:sp>
      <p:sp>
        <p:nvSpPr>
          <p:cNvPr id="91" name="Oval 48">
            <a:extLst>
              <a:ext uri="{FF2B5EF4-FFF2-40B4-BE49-F238E27FC236}">
                <a16:creationId xmlns:a16="http://schemas.microsoft.com/office/drawing/2014/main" xmlns="" id="{00CAADE4-FEB8-4597-B03F-14BD650B0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775" y="2996952"/>
            <a:ext cx="189271" cy="190391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92" name="Oval 48">
            <a:extLst>
              <a:ext uri="{FF2B5EF4-FFF2-40B4-BE49-F238E27FC236}">
                <a16:creationId xmlns:a16="http://schemas.microsoft.com/office/drawing/2014/main" xmlns="" id="{BAFB4F30-1334-411E-8618-D600F0DE1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775" y="3389791"/>
            <a:ext cx="189271" cy="190391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93" name="Conector recto 92">
            <a:extLst>
              <a:ext uri="{FF2B5EF4-FFF2-40B4-BE49-F238E27FC236}">
                <a16:creationId xmlns:a16="http://schemas.microsoft.com/office/drawing/2014/main" xmlns="" id="{A4AC591D-AB58-4FAF-BF3C-99D1A2BAD8A8}"/>
              </a:ext>
            </a:extLst>
          </p:cNvPr>
          <p:cNvCxnSpPr>
            <a:cxnSpLocks/>
          </p:cNvCxnSpPr>
          <p:nvPr/>
        </p:nvCxnSpPr>
        <p:spPr>
          <a:xfrm flipV="1">
            <a:off x="4978099" y="3744729"/>
            <a:ext cx="116686" cy="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59" name="Grupo 58">
            <a:extLst>
              <a:ext uri="{FF2B5EF4-FFF2-40B4-BE49-F238E27FC236}">
                <a16:creationId xmlns:a16="http://schemas.microsoft.com/office/drawing/2014/main" xmlns="" id="{FE7476EA-49B8-436C-B962-5C6C7AE76410}"/>
              </a:ext>
            </a:extLst>
          </p:cNvPr>
          <p:cNvGrpSpPr/>
          <p:nvPr/>
        </p:nvGrpSpPr>
        <p:grpSpPr>
          <a:xfrm>
            <a:off x="3696800" y="1821211"/>
            <a:ext cx="195110" cy="1863264"/>
            <a:chOff x="3696800" y="1821211"/>
            <a:chExt cx="195110" cy="1863264"/>
          </a:xfrm>
        </p:grpSpPr>
        <p:cxnSp>
          <p:nvCxnSpPr>
            <p:cNvPr id="96" name="AutoShape 34"/>
            <p:cNvCxnSpPr>
              <a:cxnSpLocks noChangeShapeType="1"/>
            </p:cNvCxnSpPr>
            <p:nvPr/>
          </p:nvCxnSpPr>
          <p:spPr bwMode="auto">
            <a:xfrm rot="5400000" flipH="1" flipV="1">
              <a:off x="2891658" y="2684223"/>
              <a:ext cx="1863264" cy="13724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Conector recto 109">
              <a:extLst>
                <a:ext uri="{FF2B5EF4-FFF2-40B4-BE49-F238E27FC236}">
                  <a16:creationId xmlns:a16="http://schemas.microsoft.com/office/drawing/2014/main" xmlns="" id="{7830CF4C-C282-456F-ADFA-6A45A9220F4C}"/>
                </a:ext>
              </a:extLst>
            </p:cNvPr>
            <p:cNvCxnSpPr>
              <a:cxnSpLocks/>
            </p:cNvCxnSpPr>
            <p:nvPr/>
          </p:nvCxnSpPr>
          <p:spPr>
            <a:xfrm>
              <a:off x="3696800" y="3684475"/>
              <a:ext cx="6398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119" name="AutoShape 31">
            <a:extLst>
              <a:ext uri="{FF2B5EF4-FFF2-40B4-BE49-F238E27FC236}">
                <a16:creationId xmlns:a16="http://schemas.microsoft.com/office/drawing/2014/main" xmlns="" id="{F8504C4F-A8A1-4520-974E-76655AE871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31840" y="3356992"/>
            <a:ext cx="0" cy="8718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1" name="AutoShape 8">
            <a:extLst>
              <a:ext uri="{FF2B5EF4-FFF2-40B4-BE49-F238E27FC236}">
                <a16:creationId xmlns:a16="http://schemas.microsoft.com/office/drawing/2014/main" xmlns="" id="{90E409DE-742B-41C6-919C-26B13299E166}"/>
              </a:ext>
            </a:extLst>
          </p:cNvPr>
          <p:cNvSpPr>
            <a:spLocks noChangeArrowheads="1"/>
          </p:cNvSpPr>
          <p:nvPr/>
        </p:nvSpPr>
        <p:spPr bwMode="auto">
          <a:xfrm rot="1485393">
            <a:off x="2164507" y="4574631"/>
            <a:ext cx="361950" cy="409575"/>
          </a:xfrm>
          <a:prstGeom prst="upArrow">
            <a:avLst>
              <a:gd name="adj1" fmla="val 50000"/>
              <a:gd name="adj2" fmla="val 2498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xmlns="" id="{CC3D1601-B03B-4A1A-A956-AD7C97050DF3}"/>
              </a:ext>
            </a:extLst>
          </p:cNvPr>
          <p:cNvGrpSpPr/>
          <p:nvPr/>
        </p:nvGrpSpPr>
        <p:grpSpPr>
          <a:xfrm>
            <a:off x="4988802" y="1865772"/>
            <a:ext cx="289839" cy="1878957"/>
            <a:chOff x="4988802" y="1865772"/>
            <a:chExt cx="289839" cy="1878957"/>
          </a:xfrm>
        </p:grpSpPr>
        <p:grpSp>
          <p:nvGrpSpPr>
            <p:cNvPr id="39" name="Grupo 38">
              <a:extLst>
                <a:ext uri="{FF2B5EF4-FFF2-40B4-BE49-F238E27FC236}">
                  <a16:creationId xmlns:a16="http://schemas.microsoft.com/office/drawing/2014/main" xmlns="" id="{D0F0F6FE-A83F-402B-9C82-663F7245D56F}"/>
                </a:ext>
              </a:extLst>
            </p:cNvPr>
            <p:cNvGrpSpPr/>
            <p:nvPr/>
          </p:nvGrpSpPr>
          <p:grpSpPr>
            <a:xfrm>
              <a:off x="4992685" y="1865772"/>
              <a:ext cx="285956" cy="1878957"/>
              <a:chOff x="4987744" y="2024413"/>
              <a:chExt cx="285956" cy="1489387"/>
            </a:xfrm>
          </p:grpSpPr>
          <p:grpSp>
            <p:nvGrpSpPr>
              <p:cNvPr id="37889" name="Grupo 37888">
                <a:extLst>
                  <a:ext uri="{FF2B5EF4-FFF2-40B4-BE49-F238E27FC236}">
                    <a16:creationId xmlns:a16="http://schemas.microsoft.com/office/drawing/2014/main" xmlns="" id="{9B4D69CC-63EA-4D66-A36C-3B3A9390911C}"/>
                  </a:ext>
                </a:extLst>
              </p:cNvPr>
              <p:cNvGrpSpPr/>
              <p:nvPr/>
            </p:nvGrpSpPr>
            <p:grpSpPr>
              <a:xfrm>
                <a:off x="4987744" y="2024413"/>
                <a:ext cx="105983" cy="1489387"/>
                <a:chOff x="5001726" y="2023310"/>
                <a:chExt cx="105983" cy="1489387"/>
              </a:xfrm>
            </p:grpSpPr>
            <p:cxnSp>
              <p:nvCxnSpPr>
                <p:cNvPr id="8" name="Conector recto 7">
                  <a:extLst>
                    <a:ext uri="{FF2B5EF4-FFF2-40B4-BE49-F238E27FC236}">
                      <a16:creationId xmlns:a16="http://schemas.microsoft.com/office/drawing/2014/main" xmlns="" id="{64370E5E-D8C1-4AE5-9D49-901A6F07BA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103826" y="2023310"/>
                  <a:ext cx="1402" cy="1489387"/>
                </a:xfrm>
                <a:prstGeom prst="line">
                  <a:avLst/>
                </a:prstGeom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grpSp>
              <p:nvGrpSpPr>
                <p:cNvPr id="37888" name="Grupo 37887">
                  <a:extLst>
                    <a:ext uri="{FF2B5EF4-FFF2-40B4-BE49-F238E27FC236}">
                      <a16:creationId xmlns:a16="http://schemas.microsoft.com/office/drawing/2014/main" xmlns="" id="{0F32CF50-8F7F-4B89-96C9-A9B466E1611E}"/>
                    </a:ext>
                  </a:extLst>
                </p:cNvPr>
                <p:cNvGrpSpPr/>
                <p:nvPr/>
              </p:nvGrpSpPr>
              <p:grpSpPr>
                <a:xfrm>
                  <a:off x="5001726" y="2418473"/>
                  <a:ext cx="105983" cy="698168"/>
                  <a:chOff x="4998158" y="2415142"/>
                  <a:chExt cx="105983" cy="698168"/>
                </a:xfrm>
              </p:grpSpPr>
              <p:cxnSp>
                <p:nvCxnSpPr>
                  <p:cNvPr id="85" name="Conector recto 84">
                    <a:extLst>
                      <a:ext uri="{FF2B5EF4-FFF2-40B4-BE49-F238E27FC236}">
                        <a16:creationId xmlns:a16="http://schemas.microsoft.com/office/drawing/2014/main" xmlns="" id="{F192A145-7B53-4BC0-8B6C-BDD1AB8F323D}"/>
                      </a:ext>
                    </a:extLst>
                  </p:cNvPr>
                  <p:cNvCxnSpPr/>
                  <p:nvPr/>
                </p:nvCxnSpPr>
                <p:spPr>
                  <a:xfrm>
                    <a:off x="4998158" y="3113310"/>
                    <a:ext cx="105983" cy="0"/>
                  </a:xfrm>
                  <a:prstGeom prst="line">
                    <a:avLst/>
                  </a:prstGeom>
                </p:spPr>
                <p:style>
                  <a:lnRef idx="1">
                    <a:schemeClr val="accent4"/>
                  </a:lnRef>
                  <a:fillRef idx="0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Conector recto 85">
                    <a:extLst>
                      <a:ext uri="{FF2B5EF4-FFF2-40B4-BE49-F238E27FC236}">
                        <a16:creationId xmlns:a16="http://schemas.microsoft.com/office/drawing/2014/main" xmlns="" id="{1FFA81AB-55F8-4360-80B7-850520B4C17B}"/>
                      </a:ext>
                    </a:extLst>
                  </p:cNvPr>
                  <p:cNvCxnSpPr>
                    <a:cxnSpLocks/>
                    <a:stCxn id="62" idx="3"/>
                  </p:cNvCxnSpPr>
                  <p:nvPr/>
                </p:nvCxnSpPr>
                <p:spPr>
                  <a:xfrm>
                    <a:off x="4999748" y="2415142"/>
                    <a:ext cx="95711" cy="1"/>
                  </a:xfrm>
                  <a:prstGeom prst="line">
                    <a:avLst/>
                  </a:prstGeom>
                </p:spPr>
                <p:style>
                  <a:lnRef idx="1">
                    <a:schemeClr val="accent4"/>
                  </a:lnRef>
                  <a:fillRef idx="0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7" name="Conector recto 36">
                <a:extLst>
                  <a:ext uri="{FF2B5EF4-FFF2-40B4-BE49-F238E27FC236}">
                    <a16:creationId xmlns:a16="http://schemas.microsoft.com/office/drawing/2014/main" xmlns="" id="{3F4A9BDC-C576-44E4-8162-F98AAA32BC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091246" y="3023955"/>
                <a:ext cx="56402" cy="1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7917" name="Conector: angular 37916">
                <a:extLst>
                  <a:ext uri="{FF2B5EF4-FFF2-40B4-BE49-F238E27FC236}">
                    <a16:creationId xmlns:a16="http://schemas.microsoft.com/office/drawing/2014/main" xmlns="" id="{259FDD3B-BA65-499E-9152-8BAAF6209C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878245" y="2630663"/>
                <a:ext cx="663811" cy="127099"/>
              </a:xfrm>
              <a:prstGeom prst="bentConnector3">
                <a:avLst>
                  <a:gd name="adj1" fmla="val 100221"/>
                </a:avLst>
              </a:prstGeom>
              <a:ln>
                <a:tailEnd type="triangle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cxnSp>
          <p:nvCxnSpPr>
            <p:cNvPr id="124" name="Conector recto 123">
              <a:extLst>
                <a:ext uri="{FF2B5EF4-FFF2-40B4-BE49-F238E27FC236}">
                  <a16:creationId xmlns:a16="http://schemas.microsoft.com/office/drawing/2014/main" xmlns="" id="{F06E66A5-75F5-4E5D-B4BE-AD5335AB3536}"/>
                </a:ext>
              </a:extLst>
            </p:cNvPr>
            <p:cNvCxnSpPr/>
            <p:nvPr/>
          </p:nvCxnSpPr>
          <p:spPr>
            <a:xfrm>
              <a:off x="4988802" y="1872841"/>
              <a:ext cx="105983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131" name="Conector recto 130">
            <a:extLst>
              <a:ext uri="{FF2B5EF4-FFF2-40B4-BE49-F238E27FC236}">
                <a16:creationId xmlns:a16="http://schemas.microsoft.com/office/drawing/2014/main" xmlns="" id="{11DDA0A7-9793-44EF-8215-8E05CBA4F1AD}"/>
              </a:ext>
            </a:extLst>
          </p:cNvPr>
          <p:cNvCxnSpPr/>
          <p:nvPr/>
        </p:nvCxnSpPr>
        <p:spPr>
          <a:xfrm>
            <a:off x="4990204" y="2828344"/>
            <a:ext cx="105983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A6E3209B-779E-43C7-B35C-67558EC28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75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94861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MX" altLang="es-CO"/>
              <a:t>PROCESOS DE DIRECCIÓN</a:t>
            </a:r>
            <a:endParaRPr lang="es-CO" altLang="es-CO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5"/>
          <p:cNvSpPr>
            <a:spLocks noChangeArrowheads="1"/>
          </p:cNvSpPr>
          <p:nvPr/>
        </p:nvSpPr>
        <p:spPr bwMode="auto">
          <a:xfrm>
            <a:off x="3732213" y="1289050"/>
            <a:ext cx="1258887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8195" name="Rectangle 36"/>
          <p:cNvSpPr>
            <a:spLocks noChangeArrowheads="1"/>
          </p:cNvSpPr>
          <p:nvPr/>
        </p:nvSpPr>
        <p:spPr bwMode="auto">
          <a:xfrm>
            <a:off x="5053013" y="1287463"/>
            <a:ext cx="1258887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8196" name="Rectangle 37"/>
          <p:cNvSpPr>
            <a:spLocks noChangeArrowheads="1"/>
          </p:cNvSpPr>
          <p:nvPr/>
        </p:nvSpPr>
        <p:spPr bwMode="auto">
          <a:xfrm>
            <a:off x="2411413" y="3519488"/>
            <a:ext cx="3900487" cy="890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8197" name="Rectangle 38"/>
          <p:cNvSpPr>
            <a:spLocks noChangeArrowheads="1"/>
          </p:cNvSpPr>
          <p:nvPr/>
        </p:nvSpPr>
        <p:spPr bwMode="auto">
          <a:xfrm>
            <a:off x="2411413" y="1287463"/>
            <a:ext cx="1258887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8198" name="Rectangle 39"/>
          <p:cNvSpPr>
            <a:spLocks noChangeArrowheads="1"/>
          </p:cNvSpPr>
          <p:nvPr/>
        </p:nvSpPr>
        <p:spPr bwMode="auto">
          <a:xfrm>
            <a:off x="2543175" y="168275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Análisis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Requisitos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/>
              <a:t>(de los Clientes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/>
              <a:t>y de COHOSAN)</a:t>
            </a:r>
            <a:endParaRPr lang="es-CO" altLang="es-CO" sz="900"/>
          </a:p>
        </p:txBody>
      </p:sp>
      <p:sp>
        <p:nvSpPr>
          <p:cNvPr id="8199" name="Rectangle 40"/>
          <p:cNvSpPr>
            <a:spLocks noChangeArrowheads="1"/>
          </p:cNvSpPr>
          <p:nvPr/>
        </p:nvSpPr>
        <p:spPr bwMode="auto">
          <a:xfrm>
            <a:off x="2543175" y="259873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Definición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Compromisos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 Calidad</a:t>
            </a:r>
          </a:p>
        </p:txBody>
      </p:sp>
      <p:sp>
        <p:nvSpPr>
          <p:cNvPr id="8200" name="Rectangle 41"/>
          <p:cNvSpPr>
            <a:spLocks noChangeArrowheads="1"/>
          </p:cNvSpPr>
          <p:nvPr/>
        </p:nvSpPr>
        <p:spPr bwMode="auto">
          <a:xfrm>
            <a:off x="3821113" y="1647825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Mantenimiento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del SGC</a:t>
            </a:r>
          </a:p>
        </p:txBody>
      </p:sp>
      <p:sp>
        <p:nvSpPr>
          <p:cNvPr id="8201" name="Rectangle 42"/>
          <p:cNvSpPr>
            <a:spLocks noChangeArrowheads="1"/>
          </p:cNvSpPr>
          <p:nvPr/>
        </p:nvSpPr>
        <p:spPr bwMode="auto">
          <a:xfrm>
            <a:off x="3821113" y="265430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Comunicación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del SGC</a:t>
            </a:r>
          </a:p>
        </p:txBody>
      </p:sp>
      <p:sp>
        <p:nvSpPr>
          <p:cNvPr id="8202" name="Rectangle 43"/>
          <p:cNvSpPr>
            <a:spLocks noChangeArrowheads="1"/>
          </p:cNvSpPr>
          <p:nvPr/>
        </p:nvSpPr>
        <p:spPr bwMode="auto">
          <a:xfrm>
            <a:off x="5143500" y="2151063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Medición 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Análisis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resultados</a:t>
            </a:r>
          </a:p>
        </p:txBody>
      </p:sp>
      <p:sp>
        <p:nvSpPr>
          <p:cNvPr id="8203" name="Rectangle 44"/>
          <p:cNvSpPr>
            <a:spLocks noChangeArrowheads="1"/>
          </p:cNvSpPr>
          <p:nvPr/>
        </p:nvSpPr>
        <p:spPr bwMode="auto">
          <a:xfrm>
            <a:off x="3475038" y="3806825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Mejora del SGC</a:t>
            </a:r>
          </a:p>
        </p:txBody>
      </p:sp>
      <p:sp>
        <p:nvSpPr>
          <p:cNvPr id="8204" name="Text Box 6"/>
          <p:cNvSpPr txBox="1">
            <a:spLocks noChangeArrowheads="1"/>
          </p:cNvSpPr>
          <p:nvPr/>
        </p:nvSpPr>
        <p:spPr bwMode="auto">
          <a:xfrm>
            <a:off x="73025" y="1357313"/>
            <a:ext cx="2051050" cy="28622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Entradas</a:t>
            </a:r>
            <a:r>
              <a:rPr lang="es-MX" altLang="es-CO" sz="1000" b="1"/>
              <a:t>: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Información Sectorial, Reglamentaria y Legal. </a:t>
            </a:r>
            <a:r>
              <a:rPr lang="es-CO" altLang="es-CO" sz="1000"/>
              <a:t>(Sectores Salud, Solidario y Farmacéutico).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Directrices del Consejo de Administración.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Grandes Propósitos: Visión, Misión, Valores (Actuales), Política y Objetivos de Calidad y Principios Éticos y de Buen Gobierno.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Resultados del desempeño del SGC.</a:t>
            </a:r>
            <a:endParaRPr lang="es-CO" altLang="es-CO" sz="1000"/>
          </a:p>
        </p:txBody>
      </p:sp>
      <p:sp>
        <p:nvSpPr>
          <p:cNvPr id="8205" name="Text Box 7"/>
          <p:cNvSpPr txBox="1">
            <a:spLocks noChangeArrowheads="1"/>
          </p:cNvSpPr>
          <p:nvPr/>
        </p:nvSpPr>
        <p:spPr bwMode="auto">
          <a:xfrm>
            <a:off x="6948488" y="1084263"/>
            <a:ext cx="2051050" cy="36317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Salidas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Grandes propósitos revisados: </a:t>
            </a:r>
            <a:r>
              <a:rPr lang="es-CO" altLang="es-CO" sz="1000" dirty="0"/>
              <a:t>Visión, Misión, Valores, Política y Objetivos de Calidad y Principios Éticos y de Buen Gobierno.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Mapa de Procesos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Estructura del Sistema de Gestión de Calidad.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Asignación de recursos.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Control de Documentos y Registros  del SGC.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Talento humano informado sobre el SGC.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Planeación Estratégica de la organización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Análisis de partes interesadas</a:t>
            </a:r>
          </a:p>
        </p:txBody>
      </p:sp>
      <p:sp>
        <p:nvSpPr>
          <p:cNvPr id="8206" name="Text Box 8"/>
          <p:cNvSpPr txBox="1">
            <a:spLocks noChangeArrowheads="1"/>
          </p:cNvSpPr>
          <p:nvPr/>
        </p:nvSpPr>
        <p:spPr bwMode="auto">
          <a:xfrm>
            <a:off x="73025" y="4652963"/>
            <a:ext cx="2446338" cy="17081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Recursos</a:t>
            </a:r>
            <a:r>
              <a:rPr lang="es-MX" altLang="es-CO" sz="1000" b="1"/>
              <a:t>: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Computadores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Sala de Juntas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Medios audiovisuales (video beam, tablero, carteleras), </a:t>
            </a:r>
            <a:r>
              <a:rPr lang="es-MX" altLang="es-CO" sz="1000"/>
              <a:t>Página web, Facebook</a:t>
            </a:r>
            <a:endParaRPr lang="es-CO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Correo electrónico</a:t>
            </a:r>
          </a:p>
        </p:txBody>
      </p:sp>
      <p:sp>
        <p:nvSpPr>
          <p:cNvPr id="8207" name="Text Box 9"/>
          <p:cNvSpPr txBox="1">
            <a:spLocks noChangeArrowheads="1"/>
          </p:cNvSpPr>
          <p:nvPr/>
        </p:nvSpPr>
        <p:spPr bwMode="auto">
          <a:xfrm>
            <a:off x="106363" y="549275"/>
            <a:ext cx="6607175" cy="558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Objetivo</a:t>
            </a:r>
            <a:r>
              <a:rPr lang="es-MX" altLang="es-CO" sz="1000" b="1"/>
              <a:t>:</a:t>
            </a:r>
            <a:r>
              <a:rPr lang="es-MX" altLang="es-CO" sz="1000"/>
              <a:t> </a:t>
            </a:r>
            <a:r>
              <a:rPr lang="es-CO" altLang="es-CO" sz="1000"/>
              <a:t>Establecer las directrices, los lineamientos y las características para la ejecución efectiva y mejora continua del Sistema de Gestión de Calidad de COHOSAN alineado con la Norma ISO 9001:2015.</a:t>
            </a:r>
            <a:endParaRPr lang="es-MX" altLang="es-CO" sz="1000"/>
          </a:p>
        </p:txBody>
      </p:sp>
      <p:sp>
        <p:nvSpPr>
          <p:cNvPr id="8208" name="Text Box 10"/>
          <p:cNvSpPr txBox="1">
            <a:spLocks noChangeArrowheads="1"/>
          </p:cNvSpPr>
          <p:nvPr/>
        </p:nvSpPr>
        <p:spPr bwMode="auto">
          <a:xfrm>
            <a:off x="971550" y="117475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PLANEACIÓN DE LA CALIDAD</a:t>
            </a:r>
            <a:endParaRPr lang="es-CO" altLang="es-CO" sz="1400" b="1" i="1"/>
          </a:p>
        </p:txBody>
      </p:sp>
      <p:sp>
        <p:nvSpPr>
          <p:cNvPr id="8209" name="Text Box 11"/>
          <p:cNvSpPr txBox="1">
            <a:spLocks noChangeArrowheads="1"/>
          </p:cNvSpPr>
          <p:nvPr/>
        </p:nvSpPr>
        <p:spPr bwMode="auto">
          <a:xfrm>
            <a:off x="2808288" y="4703763"/>
            <a:ext cx="3201987" cy="7080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Documentación Aplicable: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Normativa vigente</a:t>
            </a:r>
            <a:endParaRPr lang="es-CO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Norma ISO 9001:2015</a:t>
            </a:r>
          </a:p>
        </p:txBody>
      </p:sp>
      <p:sp>
        <p:nvSpPr>
          <p:cNvPr id="8210" name="Text Box 12"/>
          <p:cNvSpPr txBox="1">
            <a:spLocks noChangeArrowheads="1"/>
          </p:cNvSpPr>
          <p:nvPr/>
        </p:nvSpPr>
        <p:spPr bwMode="auto">
          <a:xfrm>
            <a:off x="6311900" y="5263361"/>
            <a:ext cx="2735262" cy="938719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Parámetros de Medición y Seguimiento:</a:t>
            </a:r>
            <a:endParaRPr lang="es-MX" altLang="es-CO" sz="1000" u="sng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Desempeño General del S.G.C. 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Indicadores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Revisión Gerencial </a:t>
            </a:r>
          </a:p>
        </p:txBody>
      </p:sp>
      <p:sp>
        <p:nvSpPr>
          <p:cNvPr id="8211" name="Text Box 18"/>
          <p:cNvSpPr txBox="1">
            <a:spLocks noChangeArrowheads="1"/>
          </p:cNvSpPr>
          <p:nvPr/>
        </p:nvSpPr>
        <p:spPr bwMode="auto">
          <a:xfrm>
            <a:off x="6769100" y="549275"/>
            <a:ext cx="2266950" cy="482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Responsable</a:t>
            </a:r>
            <a:r>
              <a:rPr lang="es-MX" altLang="es-CO" sz="1000" b="1"/>
              <a:t>:</a:t>
            </a:r>
            <a:endParaRPr lang="es-MX" altLang="es-CO" sz="100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/>
              <a:t>Gerente</a:t>
            </a:r>
          </a:p>
        </p:txBody>
      </p:sp>
      <p:grpSp>
        <p:nvGrpSpPr>
          <p:cNvPr id="8212" name="Group 55"/>
          <p:cNvGrpSpPr>
            <a:grpSpLocks/>
          </p:cNvGrpSpPr>
          <p:nvPr/>
        </p:nvGrpSpPr>
        <p:grpSpPr bwMode="auto">
          <a:xfrm>
            <a:off x="2339975" y="1196975"/>
            <a:ext cx="4373563" cy="3241675"/>
            <a:chOff x="1565" y="981"/>
            <a:chExt cx="2755" cy="2042"/>
          </a:xfrm>
        </p:grpSpPr>
        <p:sp>
          <p:nvSpPr>
            <p:cNvPr id="8233" name="Line 45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34" name="Line 46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8235" name="AutoShape 47"/>
            <p:cNvCxnSpPr>
              <a:cxnSpLocks noChangeShapeType="1"/>
              <a:stCxn id="8233" idx="0"/>
              <a:endCxn id="8234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6" name="AutoShape 53"/>
            <p:cNvCxnSpPr>
              <a:cxnSpLocks noChangeShapeType="1"/>
              <a:stCxn id="8234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7" name="AutoShape 54"/>
            <p:cNvCxnSpPr>
              <a:cxnSpLocks noChangeShapeType="1"/>
              <a:stCxn id="8233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13" name="AutoShape 14"/>
          <p:cNvSpPr>
            <a:spLocks noChangeArrowheads="1"/>
          </p:cNvSpPr>
          <p:nvPr/>
        </p:nvSpPr>
        <p:spPr bwMode="auto">
          <a:xfrm>
            <a:off x="4229100" y="438467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8214" name="AutoShape 15"/>
          <p:cNvSpPr>
            <a:spLocks noChangeArrowheads="1"/>
          </p:cNvSpPr>
          <p:nvPr/>
        </p:nvSpPr>
        <p:spPr bwMode="auto">
          <a:xfrm rot="2218309">
            <a:off x="1979613" y="4386263"/>
            <a:ext cx="360362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8215" name="AutoShape 16"/>
          <p:cNvSpPr>
            <a:spLocks noChangeArrowheads="1"/>
          </p:cNvSpPr>
          <p:nvPr/>
        </p:nvSpPr>
        <p:spPr bwMode="auto">
          <a:xfrm rot="9019134">
            <a:off x="6372225" y="438467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8216" name="AutoShape 13"/>
          <p:cNvSpPr>
            <a:spLocks noChangeArrowheads="1"/>
          </p:cNvSpPr>
          <p:nvPr/>
        </p:nvSpPr>
        <p:spPr bwMode="auto">
          <a:xfrm>
            <a:off x="1979613" y="2638425"/>
            <a:ext cx="360362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8217" name="AutoShape 17"/>
          <p:cNvSpPr>
            <a:spLocks noChangeArrowheads="1"/>
          </p:cNvSpPr>
          <p:nvPr/>
        </p:nvSpPr>
        <p:spPr bwMode="auto">
          <a:xfrm rot="5400000">
            <a:off x="6516687" y="2638426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8218" name="AutoShape 56"/>
          <p:cNvCxnSpPr>
            <a:cxnSpLocks noChangeShapeType="1"/>
            <a:stCxn id="8198" idx="2"/>
            <a:endCxn id="8199" idx="0"/>
          </p:cNvCxnSpPr>
          <p:nvPr/>
        </p:nvCxnSpPr>
        <p:spPr bwMode="auto">
          <a:xfrm>
            <a:off x="3082925" y="2401888"/>
            <a:ext cx="0" cy="1968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0" name="AutoShape 58"/>
          <p:cNvCxnSpPr>
            <a:cxnSpLocks noChangeShapeType="1"/>
            <a:stCxn id="8199" idx="3"/>
            <a:endCxn id="8200" idx="1"/>
          </p:cNvCxnSpPr>
          <p:nvPr/>
        </p:nvCxnSpPr>
        <p:spPr bwMode="auto">
          <a:xfrm flipV="1">
            <a:off x="3622675" y="2008188"/>
            <a:ext cx="198438" cy="9509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1" name="AutoShape 59"/>
          <p:cNvCxnSpPr>
            <a:cxnSpLocks noChangeShapeType="1"/>
            <a:stCxn id="8200" idx="2"/>
            <a:endCxn id="8201" idx="0"/>
          </p:cNvCxnSpPr>
          <p:nvPr/>
        </p:nvCxnSpPr>
        <p:spPr bwMode="auto">
          <a:xfrm>
            <a:off x="4360863" y="23669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2" name="AutoShape 60"/>
          <p:cNvCxnSpPr>
            <a:cxnSpLocks noChangeShapeType="1"/>
            <a:stCxn id="8200" idx="3"/>
            <a:endCxn id="8202" idx="0"/>
          </p:cNvCxnSpPr>
          <p:nvPr/>
        </p:nvCxnSpPr>
        <p:spPr bwMode="auto">
          <a:xfrm>
            <a:off x="4900613" y="2008188"/>
            <a:ext cx="782637" cy="1428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3" name="AutoShape 61"/>
          <p:cNvCxnSpPr>
            <a:cxnSpLocks noChangeShapeType="1"/>
            <a:stCxn id="8202" idx="2"/>
            <a:endCxn id="8203" idx="3"/>
          </p:cNvCxnSpPr>
          <p:nvPr/>
        </p:nvCxnSpPr>
        <p:spPr bwMode="auto">
          <a:xfrm rot="5400000">
            <a:off x="4871244" y="3248819"/>
            <a:ext cx="1190625" cy="4333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4" name="AutoShape 62"/>
          <p:cNvCxnSpPr>
            <a:cxnSpLocks noChangeShapeType="1"/>
            <a:stCxn id="8203" idx="1"/>
            <a:endCxn id="8198" idx="1"/>
          </p:cNvCxnSpPr>
          <p:nvPr/>
        </p:nvCxnSpPr>
        <p:spPr bwMode="auto">
          <a:xfrm rot="10800000">
            <a:off x="2543175" y="2043113"/>
            <a:ext cx="931863" cy="2017712"/>
          </a:xfrm>
          <a:prstGeom prst="bentConnector3">
            <a:avLst>
              <a:gd name="adj1" fmla="val 12453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25" name="Oval 63"/>
          <p:cNvSpPr>
            <a:spLocks noChangeArrowheads="1"/>
          </p:cNvSpPr>
          <p:nvPr/>
        </p:nvSpPr>
        <p:spPr bwMode="auto">
          <a:xfrm>
            <a:off x="2501900" y="15875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26" name="Oval 64"/>
          <p:cNvSpPr>
            <a:spLocks noChangeArrowheads="1"/>
          </p:cNvSpPr>
          <p:nvPr/>
        </p:nvSpPr>
        <p:spPr bwMode="auto">
          <a:xfrm>
            <a:off x="3778250" y="25828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27" name="Oval 65"/>
          <p:cNvSpPr>
            <a:spLocks noChangeArrowheads="1"/>
          </p:cNvSpPr>
          <p:nvPr/>
        </p:nvSpPr>
        <p:spPr bwMode="auto">
          <a:xfrm>
            <a:off x="2478088" y="25463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28" name="Oval 66"/>
          <p:cNvSpPr>
            <a:spLocks noChangeArrowheads="1"/>
          </p:cNvSpPr>
          <p:nvPr/>
        </p:nvSpPr>
        <p:spPr bwMode="auto">
          <a:xfrm>
            <a:off x="3778250" y="15748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3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29" name="Oval 67"/>
          <p:cNvSpPr>
            <a:spLocks noChangeArrowheads="1"/>
          </p:cNvSpPr>
          <p:nvPr/>
        </p:nvSpPr>
        <p:spPr bwMode="auto">
          <a:xfrm>
            <a:off x="5075238" y="20796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30" name="Oval 68"/>
          <p:cNvSpPr>
            <a:spLocks noChangeArrowheads="1"/>
          </p:cNvSpPr>
          <p:nvPr/>
        </p:nvSpPr>
        <p:spPr bwMode="auto">
          <a:xfrm>
            <a:off x="3419475" y="37353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6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8231" name="Text Box 72"/>
          <p:cNvSpPr txBox="1">
            <a:spLocks noChangeArrowheads="1"/>
          </p:cNvSpPr>
          <p:nvPr/>
        </p:nvSpPr>
        <p:spPr bwMode="auto">
          <a:xfrm>
            <a:off x="73025" y="115888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PD – 01</a:t>
            </a:r>
            <a:endParaRPr lang="es-ES" altLang="es-CO" sz="1400" b="1"/>
          </a:p>
        </p:txBody>
      </p:sp>
      <p:sp>
        <p:nvSpPr>
          <p:cNvPr id="6" name="Forma libre 5"/>
          <p:cNvSpPr/>
          <p:nvPr/>
        </p:nvSpPr>
        <p:spPr>
          <a:xfrm>
            <a:off x="3622675" y="2958306"/>
            <a:ext cx="221226" cy="0"/>
          </a:xfrm>
          <a:custGeom>
            <a:avLst/>
            <a:gdLst>
              <a:gd name="connsiteX0" fmla="*/ 0 w 221226"/>
              <a:gd name="connsiteY0" fmla="*/ 0 h 0"/>
              <a:gd name="connsiteX1" fmla="*/ 206477 w 221226"/>
              <a:gd name="connsiteY1" fmla="*/ 0 h 0"/>
              <a:gd name="connsiteX2" fmla="*/ 221226 w 221226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226">
                <a:moveTo>
                  <a:pt x="0" y="0"/>
                </a:moveTo>
                <a:lnTo>
                  <a:pt x="206477" y="0"/>
                </a:lnTo>
                <a:lnTo>
                  <a:pt x="221226" y="0"/>
                </a:lnTo>
              </a:path>
            </a:pathLst>
          </a:custGeom>
          <a:noFill/>
          <a:ln w="9525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464104A2-FA0C-4B2A-8F4A-70540D526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3025" y="5157788"/>
            <a:ext cx="2266950" cy="939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Recursos</a:t>
            </a:r>
            <a:r>
              <a:rPr lang="es-MX" altLang="es-CO" sz="1000" b="1"/>
              <a:t>: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Computador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Acceso a Internet</a:t>
            </a:r>
            <a:endParaRPr lang="es-CO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Medios de Comunicación</a:t>
            </a:r>
            <a:endParaRPr lang="es-CO" altLang="es-CO" sz="10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1288" y="827088"/>
            <a:ext cx="6337300" cy="55399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altLang="es-CO" sz="1000" dirty="0"/>
              <a:t>Garantizar que los productos entregados a los clientes fueron almacenado con todas las condiciones de  bioseguridad, así como brindarles  los oportunidad de tener acceso  a  asesorías  e información técnica para que mejoren sus servicios farmacéuticos o institución. </a:t>
            </a:r>
            <a:endParaRPr lang="es-MX" altLang="es-CO" sz="10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 dirty="0"/>
              <a:t>PROCESO DE GESTIÓN TÉCNICA</a:t>
            </a:r>
            <a:endParaRPr lang="es-CO" altLang="es-CO" sz="1400" b="1" i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19388" y="5157788"/>
            <a:ext cx="3201987" cy="8620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Normatividad vigente. Ver Marco Legal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Gestión de Gestión Técnica)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300788" y="5159375"/>
            <a:ext cx="2735262" cy="101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Parámetros de Medición y Seguimiento: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Información / visitas técnicas a otras empresas farmacéuticas ( S)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Cronograma Actividades de Gestión Técnica (S)</a:t>
            </a:r>
            <a:endParaRPr lang="es-CO" altLang="es-CO" sz="100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769100" y="692150"/>
            <a:ext cx="2266950" cy="482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Responsable</a:t>
            </a:r>
            <a:r>
              <a:rPr lang="es-MX" altLang="es-CO" sz="1000" b="1"/>
              <a:t>:</a:t>
            </a:r>
            <a:endParaRPr lang="es-MX" altLang="es-CO" sz="100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/>
              <a:t>Director Técnico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822700" y="1630363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43500" y="16287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501900" y="3860800"/>
            <a:ext cx="3900488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501900" y="16287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519364" y="2314872"/>
            <a:ext cx="1212848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Definición de políticas técnicas de , almacenamiento y conservación de I.H.</a:t>
            </a:r>
            <a:endParaRPr lang="es-CO" altLang="es-CO" sz="900" dirty="0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911600" y="2997200"/>
            <a:ext cx="10795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Comunicar políticas técnicas a COHOSAN</a:t>
            </a: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5233988" y="2247900"/>
            <a:ext cx="1079500" cy="1057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-Verificar estado de cumplimiento de las políticas técnicas.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-Cronograma Actividades GT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565525" y="4148138"/>
            <a:ext cx="1774825" cy="506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Acciones correctivas y de mejora</a:t>
            </a:r>
          </a:p>
        </p:txBody>
      </p: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2430463" y="1557338"/>
            <a:ext cx="4373562" cy="3241675"/>
            <a:chOff x="1565" y="981"/>
            <a:chExt cx="2755" cy="2042"/>
          </a:xfrm>
        </p:grpSpPr>
        <p:sp>
          <p:nvSpPr>
            <p:cNvPr id="18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20" name="AutoShape 24"/>
            <p:cNvCxnSpPr>
              <a:cxnSpLocks noChangeShapeType="1"/>
              <a:stCxn id="18" idx="0"/>
              <a:endCxn id="19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AutoShape 25"/>
            <p:cNvCxnSpPr>
              <a:cxnSpLocks noChangeShapeType="1"/>
              <a:stCxn id="19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26"/>
            <p:cNvCxnSpPr>
              <a:cxnSpLocks noChangeShapeType="1"/>
              <a:stCxn id="18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73025" y="2327275"/>
            <a:ext cx="2051050" cy="23237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Entradas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Normatividad vigente.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Buenas prácticas de almacenamiento.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Actualizaciones temas farmacéuticos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Mejores prácticas del servicio farmacéutico. (Aplicadas en otras organizaciones)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Solicitud Asesoría Técnica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7019925" y="1831975"/>
            <a:ext cx="2051050" cy="293926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Salidas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Políticas técnicas de, Almacenamiento y Conservación de insumos hospitalarios.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Asesoría Técnica interna en insumos hospitalarios a COHOSAN.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Aplicación de las políticas técnicas a los procesos.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Informes de visitas técnicas (cuando aplique)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Seguimiento de la Asesoría Técnica.</a:t>
            </a:r>
          </a:p>
        </p:txBody>
      </p:sp>
      <p:sp>
        <p:nvSpPr>
          <p:cNvPr id="25" name="AutoShape 29"/>
          <p:cNvSpPr>
            <a:spLocks noChangeArrowheads="1"/>
          </p:cNvSpPr>
          <p:nvPr/>
        </p:nvSpPr>
        <p:spPr bwMode="auto">
          <a:xfrm>
            <a:off x="2195513" y="2997200"/>
            <a:ext cx="360362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6" name="AutoShape 30"/>
          <p:cNvSpPr>
            <a:spLocks noChangeArrowheads="1"/>
          </p:cNvSpPr>
          <p:nvPr/>
        </p:nvSpPr>
        <p:spPr bwMode="auto">
          <a:xfrm rot="5400000">
            <a:off x="6588125" y="29972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27" name="AutoShape 31"/>
          <p:cNvCxnSpPr>
            <a:cxnSpLocks noChangeShapeType="1"/>
            <a:stCxn id="15" idx="2"/>
            <a:endCxn id="16" idx="3"/>
          </p:cNvCxnSpPr>
          <p:nvPr/>
        </p:nvCxnSpPr>
        <p:spPr bwMode="auto">
          <a:xfrm rot="5400000">
            <a:off x="5008562" y="3636963"/>
            <a:ext cx="1096963" cy="4333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AutoShape 32"/>
          <p:cNvCxnSpPr>
            <a:cxnSpLocks noChangeShapeType="1"/>
            <a:stCxn id="16" idx="1"/>
            <a:endCxn id="13" idx="2"/>
          </p:cNvCxnSpPr>
          <p:nvPr/>
        </p:nvCxnSpPr>
        <p:spPr bwMode="auto">
          <a:xfrm rot="10800000">
            <a:off x="3125789" y="3238202"/>
            <a:ext cx="439737" cy="116314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4140200" y="47244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 rot="2218309">
            <a:off x="1979613" y="4724400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 rot="9019134">
            <a:off x="6299200" y="47244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484438" y="20605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3843338" y="28575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3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492500" y="40767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5" name="Oval 38"/>
          <p:cNvSpPr>
            <a:spLocks noChangeArrowheads="1"/>
          </p:cNvSpPr>
          <p:nvPr/>
        </p:nvSpPr>
        <p:spPr bwMode="auto">
          <a:xfrm>
            <a:off x="5145088" y="22050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924300" y="1916113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/>
              <a:t>Intercambio de experiencias con empresas relacionadas</a:t>
            </a:r>
          </a:p>
        </p:txBody>
      </p:sp>
      <p:sp>
        <p:nvSpPr>
          <p:cNvPr id="37" name="Oval 40"/>
          <p:cNvSpPr>
            <a:spLocks noChangeArrowheads="1"/>
          </p:cNvSpPr>
          <p:nvPr/>
        </p:nvSpPr>
        <p:spPr bwMode="auto">
          <a:xfrm>
            <a:off x="3844925" y="18446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cxnSp>
        <p:nvCxnSpPr>
          <p:cNvPr id="38" name="AutoShape 42"/>
          <p:cNvCxnSpPr>
            <a:cxnSpLocks noChangeShapeType="1"/>
            <a:stCxn id="13" idx="3"/>
            <a:endCxn id="14" idx="1"/>
          </p:cNvCxnSpPr>
          <p:nvPr/>
        </p:nvCxnSpPr>
        <p:spPr bwMode="auto">
          <a:xfrm>
            <a:off x="3732212" y="2776537"/>
            <a:ext cx="179388" cy="58023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AutoShape 43"/>
          <p:cNvCxnSpPr>
            <a:cxnSpLocks noChangeShapeType="1"/>
            <a:stCxn id="13" idx="3"/>
            <a:endCxn id="36" idx="2"/>
          </p:cNvCxnSpPr>
          <p:nvPr/>
        </p:nvCxnSpPr>
        <p:spPr bwMode="auto">
          <a:xfrm flipV="1">
            <a:off x="3732212" y="2635250"/>
            <a:ext cx="731838" cy="1412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AutoShape 44"/>
          <p:cNvCxnSpPr>
            <a:cxnSpLocks noChangeShapeType="1"/>
            <a:stCxn id="14" idx="3"/>
            <a:endCxn id="15" idx="1"/>
          </p:cNvCxnSpPr>
          <p:nvPr/>
        </p:nvCxnSpPr>
        <p:spPr bwMode="auto">
          <a:xfrm flipV="1">
            <a:off x="4991100" y="2776538"/>
            <a:ext cx="242888" cy="581025"/>
          </a:xfrm>
          <a:prstGeom prst="bentConnector3">
            <a:avLst>
              <a:gd name="adj1" fmla="val 496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 Box 46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PD – 02</a:t>
            </a:r>
            <a:endParaRPr lang="es-ES" altLang="es-CO" sz="1400" b="1"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2B09724A-C436-4678-9FA4-9D98CDDAD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79317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17488" y="5368925"/>
            <a:ext cx="2266950" cy="1169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Recursos</a:t>
            </a:r>
            <a:r>
              <a:rPr lang="es-MX" altLang="es-CO" sz="1000" b="1"/>
              <a:t>: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Recurso Humano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Equipos de Computo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Medios de Comunicación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Correo electrónico</a:t>
            </a:r>
            <a:endParaRPr lang="es-CO" altLang="es-CO" sz="100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0825" y="566738"/>
            <a:ext cx="6337300" cy="558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altLang="es-CO" sz="1000" dirty="0"/>
              <a:t>Mantener y mejorar el Sistema de Gestión de Calidad mediante el monitoreo al desempeño y cumplimiento de los procesos establecidos, a través del análisis de riesgos y de la generación de acciones correctivas y de mejora.</a:t>
            </a:r>
            <a:endParaRPr lang="es-MX" altLang="es-CO" sz="1000" dirty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971550" y="152400"/>
            <a:ext cx="7129463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MEJORA CONTINUA</a:t>
            </a:r>
            <a:endParaRPr lang="es-CO" altLang="es-CO" sz="1400" b="1" i="1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771775" y="5508625"/>
            <a:ext cx="3201988" cy="939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Norma ISO 9001:2015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Formato Análisis y Mejora del SGC.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Procedimiento Mejora Continua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300788" y="5284788"/>
            <a:ext cx="2735262" cy="109260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Parámetros de Seguimiento y Medición: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Actas del Comité de Calidad / Gerencia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Cronogramas de Seguimiento 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Informes de Auditorias al SGC</a:t>
            </a:r>
            <a:endParaRPr lang="es-CO" altLang="es-CO" sz="1000" dirty="0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4283075" y="50847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 rot="2218309">
            <a:off x="1908175" y="486886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rot="9019134">
            <a:off x="6588125" y="47974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6769100" y="620713"/>
            <a:ext cx="2266950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Responsable</a:t>
            </a:r>
            <a:r>
              <a:rPr lang="es-MX" altLang="es-CO" sz="1000" b="1"/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/>
              <a:t>Dirección de Calidad</a:t>
            </a:r>
          </a:p>
        </p:txBody>
      </p:sp>
      <p:grpSp>
        <p:nvGrpSpPr>
          <p:cNvPr id="12299" name="Group 19"/>
          <p:cNvGrpSpPr>
            <a:grpSpLocks/>
          </p:cNvGrpSpPr>
          <p:nvPr/>
        </p:nvGrpSpPr>
        <p:grpSpPr bwMode="auto">
          <a:xfrm>
            <a:off x="2339975" y="1196975"/>
            <a:ext cx="4464050" cy="3765550"/>
            <a:chOff x="1565" y="981"/>
            <a:chExt cx="2755" cy="2042"/>
          </a:xfrm>
        </p:grpSpPr>
        <p:sp>
          <p:nvSpPr>
            <p:cNvPr id="12339" name="Line 20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2340" name="Line 21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12341" name="AutoShape 22"/>
            <p:cNvCxnSpPr>
              <a:cxnSpLocks noChangeShapeType="1"/>
              <a:stCxn id="12339" idx="0"/>
              <a:endCxn id="12340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42" name="AutoShape 23"/>
            <p:cNvCxnSpPr>
              <a:cxnSpLocks noChangeShapeType="1"/>
              <a:stCxn id="12340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43" name="AutoShape 24"/>
            <p:cNvCxnSpPr>
              <a:cxnSpLocks noChangeShapeType="1"/>
              <a:stCxn id="12339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0" name="Text Box 25"/>
          <p:cNvSpPr txBox="1">
            <a:spLocks noChangeArrowheads="1"/>
          </p:cNvSpPr>
          <p:nvPr/>
        </p:nvSpPr>
        <p:spPr bwMode="auto">
          <a:xfrm>
            <a:off x="144463" y="2003425"/>
            <a:ext cx="1906587" cy="15541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Entradas</a:t>
            </a:r>
            <a:r>
              <a:rPr lang="es-MX" altLang="es-CO" sz="1000" b="1"/>
              <a:t>:</a:t>
            </a:r>
            <a:endParaRPr lang="es-MX" altLang="es-CO" sz="100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Manual de Calidad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Procesos del SGC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Documentos del SGC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Manual de Funciones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/>
              <a:t>Indicadores de Gestión</a:t>
            </a:r>
          </a:p>
        </p:txBody>
      </p:sp>
      <p:sp>
        <p:nvSpPr>
          <p:cNvPr id="12301" name="Text Box 26"/>
          <p:cNvSpPr txBox="1">
            <a:spLocks noChangeArrowheads="1"/>
          </p:cNvSpPr>
          <p:nvPr/>
        </p:nvSpPr>
        <p:spPr bwMode="auto">
          <a:xfrm>
            <a:off x="7019925" y="2060575"/>
            <a:ext cx="2051050" cy="2246769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Salidas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Mejora del SGC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Mejora del servicio en relación con los requisitos del cliente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Acciones Correctivas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Acciones para abordar riesgos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Control del Producto No Conforme</a:t>
            </a:r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Informe de Auditoría</a:t>
            </a:r>
          </a:p>
        </p:txBody>
      </p:sp>
      <p:sp>
        <p:nvSpPr>
          <p:cNvPr id="12302" name="AutoShape 28"/>
          <p:cNvSpPr>
            <a:spLocks noChangeArrowheads="1"/>
          </p:cNvSpPr>
          <p:nvPr/>
        </p:nvSpPr>
        <p:spPr bwMode="auto">
          <a:xfrm rot="5400000">
            <a:off x="6588125" y="278130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2303" name="Text Box 30"/>
          <p:cNvSpPr txBox="1">
            <a:spLocks noChangeArrowheads="1"/>
          </p:cNvSpPr>
          <p:nvPr/>
        </p:nvSpPr>
        <p:spPr bwMode="auto">
          <a:xfrm>
            <a:off x="73025" y="152400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PD – 03 </a:t>
            </a:r>
            <a:endParaRPr lang="es-ES" altLang="es-CO" sz="1400" b="1"/>
          </a:p>
        </p:txBody>
      </p:sp>
      <p:grpSp>
        <p:nvGrpSpPr>
          <p:cNvPr id="12304" name="Group 55"/>
          <p:cNvGrpSpPr>
            <a:grpSpLocks/>
          </p:cNvGrpSpPr>
          <p:nvPr/>
        </p:nvGrpSpPr>
        <p:grpSpPr bwMode="auto">
          <a:xfrm>
            <a:off x="2051050" y="1290638"/>
            <a:ext cx="4351338" cy="3578225"/>
            <a:chOff x="1292" y="813"/>
            <a:chExt cx="2741" cy="2254"/>
          </a:xfrm>
        </p:grpSpPr>
        <p:sp>
          <p:nvSpPr>
            <p:cNvPr id="12306" name="Rectangle 11"/>
            <p:cNvSpPr>
              <a:spLocks noChangeArrowheads="1"/>
            </p:cNvSpPr>
            <p:nvPr/>
          </p:nvSpPr>
          <p:spPr bwMode="auto">
            <a:xfrm>
              <a:off x="2408" y="814"/>
              <a:ext cx="793" cy="157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200" b="1"/>
                <a:t>Hacer</a:t>
              </a:r>
              <a:endParaRPr lang="es-CO" altLang="es-CO" sz="1200" b="1"/>
            </a:p>
          </p:txBody>
        </p:sp>
        <p:sp>
          <p:nvSpPr>
            <p:cNvPr id="12307" name="Rectangle 12"/>
            <p:cNvSpPr>
              <a:spLocks noChangeArrowheads="1"/>
            </p:cNvSpPr>
            <p:nvPr/>
          </p:nvSpPr>
          <p:spPr bwMode="auto">
            <a:xfrm>
              <a:off x="3240" y="813"/>
              <a:ext cx="793" cy="157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200" b="1"/>
                <a:t>Verificar</a:t>
              </a:r>
              <a:endParaRPr lang="es-CO" altLang="es-CO" sz="1200" b="1"/>
            </a:p>
          </p:txBody>
        </p:sp>
        <p:sp>
          <p:nvSpPr>
            <p:cNvPr id="12308" name="Rectangle 13"/>
            <p:cNvSpPr>
              <a:spLocks noChangeArrowheads="1"/>
            </p:cNvSpPr>
            <p:nvPr/>
          </p:nvSpPr>
          <p:spPr bwMode="auto">
            <a:xfrm>
              <a:off x="1519" y="2474"/>
              <a:ext cx="2514" cy="593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200" b="1"/>
                <a:t>Actuar</a:t>
              </a:r>
              <a:endParaRPr lang="es-CO" altLang="es-CO" sz="1200" b="1"/>
            </a:p>
          </p:txBody>
        </p:sp>
        <p:sp>
          <p:nvSpPr>
            <p:cNvPr id="12309" name="Rectangle 14"/>
            <p:cNvSpPr>
              <a:spLocks noChangeArrowheads="1"/>
            </p:cNvSpPr>
            <p:nvPr/>
          </p:nvSpPr>
          <p:spPr bwMode="auto">
            <a:xfrm>
              <a:off x="1519" y="813"/>
              <a:ext cx="850" cy="157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200" b="1"/>
                <a:t>Planear</a:t>
              </a:r>
              <a:endParaRPr lang="es-CO" altLang="es-CO" sz="1200" b="1"/>
            </a:p>
          </p:txBody>
        </p:sp>
        <p:sp>
          <p:nvSpPr>
            <p:cNvPr id="12310" name="Rectangle 15"/>
            <p:cNvSpPr>
              <a:spLocks noChangeArrowheads="1"/>
            </p:cNvSpPr>
            <p:nvPr/>
          </p:nvSpPr>
          <p:spPr bwMode="auto">
            <a:xfrm>
              <a:off x="1632" y="1086"/>
              <a:ext cx="680" cy="4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Planificación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Total</a:t>
              </a:r>
              <a:endParaRPr lang="es-CO" altLang="es-CO" sz="1000"/>
            </a:p>
          </p:txBody>
        </p:sp>
        <p:sp>
          <p:nvSpPr>
            <p:cNvPr id="12311" name="Rectangle 16"/>
            <p:cNvSpPr>
              <a:spLocks noChangeArrowheads="1"/>
            </p:cNvSpPr>
            <p:nvPr/>
          </p:nvSpPr>
          <p:spPr bwMode="auto">
            <a:xfrm>
              <a:off x="3289" y="1900"/>
              <a:ext cx="680" cy="3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Revisión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Gerencial</a:t>
              </a:r>
            </a:p>
          </p:txBody>
        </p:sp>
        <p:sp>
          <p:nvSpPr>
            <p:cNvPr id="12312" name="Rectangle 17"/>
            <p:cNvSpPr>
              <a:spLocks noChangeArrowheads="1"/>
            </p:cNvSpPr>
            <p:nvPr/>
          </p:nvSpPr>
          <p:spPr bwMode="auto">
            <a:xfrm>
              <a:off x="2472" y="1086"/>
              <a:ext cx="680" cy="4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900" b="1"/>
                <a:t>Implementación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900" b="1"/>
                <a:t>y ejecución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900" b="1"/>
                <a:t>Procesos SGC</a:t>
              </a:r>
            </a:p>
          </p:txBody>
        </p:sp>
        <p:sp>
          <p:nvSpPr>
            <p:cNvPr id="12313" name="Rectangle 18"/>
            <p:cNvSpPr>
              <a:spLocks noChangeArrowheads="1"/>
            </p:cNvSpPr>
            <p:nvPr/>
          </p:nvSpPr>
          <p:spPr bwMode="auto">
            <a:xfrm>
              <a:off x="2246" y="2655"/>
              <a:ext cx="1118" cy="319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Acciones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de Mejora</a:t>
              </a:r>
            </a:p>
          </p:txBody>
        </p:sp>
        <p:sp>
          <p:nvSpPr>
            <p:cNvPr id="12314" name="AutoShape 27"/>
            <p:cNvSpPr>
              <a:spLocks noChangeArrowheads="1"/>
            </p:cNvSpPr>
            <p:nvPr/>
          </p:nvSpPr>
          <p:spPr bwMode="auto">
            <a:xfrm>
              <a:off x="1292" y="1706"/>
              <a:ext cx="227" cy="22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CO" sz="1800">
                <a:latin typeface="Arial" panose="020B0604020202020204" pitchFamily="34" charset="0"/>
              </a:endParaRPr>
            </a:p>
          </p:txBody>
        </p:sp>
        <p:sp>
          <p:nvSpPr>
            <p:cNvPr id="12315" name="Oval 31"/>
            <p:cNvSpPr>
              <a:spLocks noChangeArrowheads="1"/>
            </p:cNvSpPr>
            <p:nvPr/>
          </p:nvSpPr>
          <p:spPr bwMode="auto">
            <a:xfrm>
              <a:off x="1577" y="1040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1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sp>
          <p:nvSpPr>
            <p:cNvPr id="12316" name="Oval 32"/>
            <p:cNvSpPr>
              <a:spLocks noChangeArrowheads="1"/>
            </p:cNvSpPr>
            <p:nvPr/>
          </p:nvSpPr>
          <p:spPr bwMode="auto">
            <a:xfrm>
              <a:off x="2200" y="2582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6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cxnSp>
          <p:nvCxnSpPr>
            <p:cNvPr id="12317" name="AutoShape 33"/>
            <p:cNvCxnSpPr>
              <a:cxnSpLocks noChangeShapeType="1"/>
              <a:stCxn id="12313" idx="1"/>
              <a:endCxn id="12310" idx="1"/>
            </p:cNvCxnSpPr>
            <p:nvPr/>
          </p:nvCxnSpPr>
          <p:spPr bwMode="auto">
            <a:xfrm rot="10800000">
              <a:off x="1632" y="1290"/>
              <a:ext cx="609" cy="1525"/>
            </a:xfrm>
            <a:prstGeom prst="bentConnector3">
              <a:avLst>
                <a:gd name="adj1" fmla="val 11296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8" name="Rectangle 34"/>
            <p:cNvSpPr>
              <a:spLocks noChangeArrowheads="1"/>
            </p:cNvSpPr>
            <p:nvPr/>
          </p:nvSpPr>
          <p:spPr bwMode="auto">
            <a:xfrm>
              <a:off x="2472" y="1925"/>
              <a:ext cx="680" cy="339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900" b="1"/>
                <a:t>Control Prod. N.C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900" b="1"/>
                <a:t>/ Acc Corr</a:t>
              </a:r>
            </a:p>
          </p:txBody>
        </p:sp>
        <p:sp>
          <p:nvSpPr>
            <p:cNvPr id="12319" name="Rectangle 35"/>
            <p:cNvSpPr>
              <a:spLocks noChangeArrowheads="1"/>
            </p:cNvSpPr>
            <p:nvPr/>
          </p:nvSpPr>
          <p:spPr bwMode="auto">
            <a:xfrm>
              <a:off x="1632" y="1629"/>
              <a:ext cx="680" cy="36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 dirty="0"/>
                <a:t>Gestión del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 dirty="0"/>
                <a:t>Riesgo</a:t>
              </a:r>
            </a:p>
          </p:txBody>
        </p:sp>
        <p:sp>
          <p:nvSpPr>
            <p:cNvPr id="12320" name="Oval 36"/>
            <p:cNvSpPr>
              <a:spLocks noChangeArrowheads="1"/>
            </p:cNvSpPr>
            <p:nvPr/>
          </p:nvSpPr>
          <p:spPr bwMode="auto">
            <a:xfrm>
              <a:off x="2426" y="1040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2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cxnSp>
          <p:nvCxnSpPr>
            <p:cNvPr id="12321" name="AutoShape 37"/>
            <p:cNvCxnSpPr>
              <a:cxnSpLocks noChangeShapeType="1"/>
              <a:stCxn id="12311" idx="2"/>
              <a:endCxn id="12313" idx="3"/>
            </p:cNvCxnSpPr>
            <p:nvPr/>
          </p:nvCxnSpPr>
          <p:spPr bwMode="auto">
            <a:xfrm rot="5400000">
              <a:off x="3223" y="2410"/>
              <a:ext cx="551" cy="26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22" name="Rectangle 38"/>
            <p:cNvSpPr>
              <a:spLocks noChangeArrowheads="1"/>
            </p:cNvSpPr>
            <p:nvPr/>
          </p:nvSpPr>
          <p:spPr bwMode="auto">
            <a:xfrm>
              <a:off x="3288" y="1130"/>
              <a:ext cx="680" cy="3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Auditoria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/>
                <a:t>Interna</a:t>
              </a:r>
            </a:p>
          </p:txBody>
        </p:sp>
        <p:cxnSp>
          <p:nvCxnSpPr>
            <p:cNvPr id="12323" name="AutoShape 39"/>
            <p:cNvCxnSpPr>
              <a:cxnSpLocks noChangeShapeType="1"/>
              <a:stCxn id="12319" idx="3"/>
              <a:endCxn id="12312" idx="1"/>
            </p:cNvCxnSpPr>
            <p:nvPr/>
          </p:nvCxnSpPr>
          <p:spPr bwMode="auto">
            <a:xfrm flipV="1">
              <a:off x="2317" y="1290"/>
              <a:ext cx="155" cy="522"/>
            </a:xfrm>
            <a:prstGeom prst="bentConnector3">
              <a:avLst>
                <a:gd name="adj1" fmla="val 48389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4" name="AutoShape 40"/>
            <p:cNvCxnSpPr>
              <a:cxnSpLocks noChangeShapeType="1"/>
              <a:stCxn id="12322" idx="2"/>
              <a:endCxn id="12311" idx="0"/>
            </p:cNvCxnSpPr>
            <p:nvPr/>
          </p:nvCxnSpPr>
          <p:spPr bwMode="auto">
            <a:xfrm>
              <a:off x="3628" y="1441"/>
              <a:ext cx="1" cy="4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5" name="AutoShape 41"/>
            <p:cNvCxnSpPr>
              <a:cxnSpLocks noChangeShapeType="1"/>
              <a:stCxn id="12322" idx="2"/>
              <a:endCxn id="12318" idx="0"/>
            </p:cNvCxnSpPr>
            <p:nvPr/>
          </p:nvCxnSpPr>
          <p:spPr bwMode="auto">
            <a:xfrm rot="5400000">
              <a:off x="2980" y="1273"/>
              <a:ext cx="479" cy="816"/>
            </a:xfrm>
            <a:prstGeom prst="bentConnector3">
              <a:avLst>
                <a:gd name="adj1" fmla="val 5031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6" name="AutoShape 42"/>
            <p:cNvCxnSpPr>
              <a:cxnSpLocks noChangeShapeType="1"/>
              <a:stCxn id="12319" idx="3"/>
              <a:endCxn id="12311" idx="1"/>
            </p:cNvCxnSpPr>
            <p:nvPr/>
          </p:nvCxnSpPr>
          <p:spPr bwMode="auto">
            <a:xfrm>
              <a:off x="2317" y="1812"/>
              <a:ext cx="972" cy="270"/>
            </a:xfrm>
            <a:prstGeom prst="bentConnector3">
              <a:avLst>
                <a:gd name="adj1" fmla="val 89199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27" name="Line 43"/>
            <p:cNvSpPr>
              <a:spLocks noChangeShapeType="1"/>
            </p:cNvSpPr>
            <p:nvPr/>
          </p:nvSpPr>
          <p:spPr bwMode="auto">
            <a:xfrm>
              <a:off x="3152" y="2174"/>
              <a:ext cx="136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2328" name="Line 44"/>
            <p:cNvSpPr>
              <a:spLocks noChangeShapeType="1"/>
            </p:cNvSpPr>
            <p:nvPr/>
          </p:nvSpPr>
          <p:spPr bwMode="auto">
            <a:xfrm flipV="1">
              <a:off x="2744" y="1493"/>
              <a:ext cx="0" cy="43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grpSp>
          <p:nvGrpSpPr>
            <p:cNvPr id="12329" name="Group 45"/>
            <p:cNvGrpSpPr>
              <a:grpSpLocks/>
            </p:cNvGrpSpPr>
            <p:nvPr/>
          </p:nvGrpSpPr>
          <p:grpSpPr bwMode="auto">
            <a:xfrm>
              <a:off x="2426" y="1493"/>
              <a:ext cx="227" cy="1162"/>
              <a:chOff x="2426" y="1434"/>
              <a:chExt cx="227" cy="1043"/>
            </a:xfrm>
          </p:grpSpPr>
          <p:sp>
            <p:nvSpPr>
              <p:cNvPr id="12336" name="Line 46"/>
              <p:cNvSpPr>
                <a:spLocks noChangeShapeType="1"/>
              </p:cNvSpPr>
              <p:nvPr/>
            </p:nvSpPr>
            <p:spPr bwMode="auto">
              <a:xfrm>
                <a:off x="2653" y="1434"/>
                <a:ext cx="0" cy="1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12337" name="Line 47"/>
              <p:cNvSpPr>
                <a:spLocks noChangeShapeType="1"/>
              </p:cNvSpPr>
              <p:nvPr/>
            </p:nvSpPr>
            <p:spPr bwMode="auto">
              <a:xfrm flipH="1">
                <a:off x="2426" y="1570"/>
                <a:ext cx="227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12338" name="Line 48"/>
              <p:cNvSpPr>
                <a:spLocks noChangeShapeType="1"/>
              </p:cNvSpPr>
              <p:nvPr/>
            </p:nvSpPr>
            <p:spPr bwMode="auto">
              <a:xfrm>
                <a:off x="2426" y="1570"/>
                <a:ext cx="0" cy="90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CO"/>
              </a:p>
            </p:txBody>
          </p:sp>
        </p:grpSp>
        <p:cxnSp>
          <p:nvCxnSpPr>
            <p:cNvPr id="12330" name="AutoShape 49"/>
            <p:cNvCxnSpPr>
              <a:cxnSpLocks noChangeShapeType="1"/>
              <a:stCxn id="12312" idx="3"/>
              <a:endCxn id="12322" idx="1"/>
            </p:cNvCxnSpPr>
            <p:nvPr/>
          </p:nvCxnSpPr>
          <p:spPr bwMode="auto">
            <a:xfrm flipV="1">
              <a:off x="3152" y="1286"/>
              <a:ext cx="136" cy="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31" name="Line 50"/>
            <p:cNvSpPr>
              <a:spLocks noChangeShapeType="1"/>
            </p:cNvSpPr>
            <p:nvPr/>
          </p:nvSpPr>
          <p:spPr bwMode="auto">
            <a:xfrm>
              <a:off x="2312" y="1221"/>
              <a:ext cx="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2332" name="Oval 51"/>
            <p:cNvSpPr>
              <a:spLocks noChangeArrowheads="1"/>
            </p:cNvSpPr>
            <p:nvPr/>
          </p:nvSpPr>
          <p:spPr bwMode="auto">
            <a:xfrm>
              <a:off x="1610" y="1584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4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sp>
          <p:nvSpPr>
            <p:cNvPr id="12333" name="Oval 52"/>
            <p:cNvSpPr>
              <a:spLocks noChangeArrowheads="1"/>
            </p:cNvSpPr>
            <p:nvPr/>
          </p:nvSpPr>
          <p:spPr bwMode="auto">
            <a:xfrm>
              <a:off x="3240" y="1085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3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sp>
          <p:nvSpPr>
            <p:cNvPr id="12334" name="Oval 53"/>
            <p:cNvSpPr>
              <a:spLocks noChangeArrowheads="1"/>
            </p:cNvSpPr>
            <p:nvPr/>
          </p:nvSpPr>
          <p:spPr bwMode="auto">
            <a:xfrm>
              <a:off x="2472" y="1872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5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  <p:sp>
          <p:nvSpPr>
            <p:cNvPr id="12335" name="Oval 54"/>
            <p:cNvSpPr>
              <a:spLocks noChangeArrowheads="1"/>
            </p:cNvSpPr>
            <p:nvPr/>
          </p:nvSpPr>
          <p:spPr bwMode="auto">
            <a:xfrm>
              <a:off x="3240" y="1852"/>
              <a:ext cx="136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MX" altLang="es-CO" sz="1000" b="1">
                  <a:solidFill>
                    <a:schemeClr val="bg1"/>
                  </a:solidFill>
                </a:rPr>
                <a:t>7</a:t>
              </a:r>
              <a:endParaRPr lang="es-CO" altLang="es-CO" sz="100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650B5848-5127-4C2B-B035-20FA083A9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8750" y="6543875"/>
            <a:ext cx="2743944" cy="323449"/>
          </a:xfrm>
        </p:spPr>
        <p:txBody>
          <a:bodyPr/>
          <a:lstStyle/>
          <a:p>
            <a:pPr>
              <a:defRPr/>
            </a:pPr>
            <a:r>
              <a:rPr lang="en-US" sz="1100" dirty="0"/>
              <a:t>PD01 – O – 010 Rev. </a:t>
            </a:r>
            <a:r>
              <a:rPr lang="en-US" sz="1100" dirty="0" smtClean="0"/>
              <a:t>14 </a:t>
            </a:r>
            <a:r>
              <a:rPr lang="en-US" sz="1100" dirty="0"/>
              <a:t>Oct. 6 / 2020</a:t>
            </a:r>
            <a:endParaRPr lang="es-CO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MX" altLang="es-CO"/>
              <a:t>PROCESOS DE REALIZACIÓN</a:t>
            </a:r>
            <a:endParaRPr lang="es-CO" altLang="es-CO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3500" y="5334000"/>
            <a:ext cx="2266950" cy="1400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Recursos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Computador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Acceso a Internet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MX" altLang="es-CO" sz="1000" dirty="0"/>
              <a:t>Medios de Comunicación</a:t>
            </a:r>
            <a:endParaRPr lang="es-CO" altLang="es-CO" sz="10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Software 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 dirty="0"/>
              <a:t>Correo electrónico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44463" y="725488"/>
            <a:ext cx="6515100" cy="40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altLang="es-CO" sz="1000" dirty="0"/>
              <a:t>Asegurar la calidad de los insumos hospitalarios adquiridos y el oportuno aprovisionamiento de los mismos, tanto al cliente interno como al externo, con el fin de satisfacer sus necesidades.</a:t>
            </a:r>
            <a:endParaRPr lang="es-MX" altLang="es-CO" sz="10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 dirty="0"/>
              <a:t>PROCESO DE GESTIÓN DE ABASTECIMIENTO</a:t>
            </a:r>
            <a:endParaRPr lang="es-CO" altLang="es-CO" sz="1400" b="1" i="1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498725" y="5176838"/>
            <a:ext cx="3732213" cy="6302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 de Adquisición de Insumos Hospitalarios)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300788" y="4941888"/>
            <a:ext cx="2735262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Parámetros de Medición y Seguimiento:</a:t>
            </a:r>
            <a:endParaRPr lang="es-MX" altLang="es-CO" sz="1000" u="sng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Indicadores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4184650" y="4708525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 rot="2218309">
            <a:off x="2249488" y="4616450"/>
            <a:ext cx="361950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6769100" y="620713"/>
            <a:ext cx="2266950" cy="86177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Responsable</a:t>
            </a:r>
            <a:r>
              <a:rPr lang="es-MX" altLang="es-CO" sz="1000" b="1" dirty="0"/>
              <a:t>:</a:t>
            </a:r>
            <a:endParaRPr lang="es-MX" altLang="es-CO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Coordinador de Compras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000" dirty="0"/>
              <a:t>Coordinador de Laboratorio Clínico</a:t>
            </a:r>
          </a:p>
        </p:txBody>
      </p:sp>
      <p:sp>
        <p:nvSpPr>
          <p:cNvPr id="17418" name="Rectangle 11"/>
          <p:cNvSpPr>
            <a:spLocks noChangeArrowheads="1"/>
          </p:cNvSpPr>
          <p:nvPr/>
        </p:nvSpPr>
        <p:spPr bwMode="auto">
          <a:xfrm>
            <a:off x="3822700" y="138747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17419" name="Rectangle 12"/>
          <p:cNvSpPr>
            <a:spLocks noChangeArrowheads="1"/>
          </p:cNvSpPr>
          <p:nvPr/>
        </p:nvSpPr>
        <p:spPr bwMode="auto">
          <a:xfrm>
            <a:off x="5143500" y="138588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17420" name="Rectangle 13"/>
          <p:cNvSpPr>
            <a:spLocks noChangeArrowheads="1"/>
          </p:cNvSpPr>
          <p:nvPr/>
        </p:nvSpPr>
        <p:spPr bwMode="auto">
          <a:xfrm>
            <a:off x="2516188" y="3581400"/>
            <a:ext cx="3900487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17421" name="Rectangle 14"/>
          <p:cNvSpPr>
            <a:spLocks noChangeArrowheads="1"/>
          </p:cNvSpPr>
          <p:nvPr/>
        </p:nvSpPr>
        <p:spPr bwMode="auto">
          <a:xfrm>
            <a:off x="2513013" y="1374775"/>
            <a:ext cx="1258887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2565400" y="220503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Identificación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 necesidades</a:t>
            </a:r>
            <a:endParaRPr lang="es-CO" altLang="es-CO" sz="1000"/>
          </a:p>
        </p:txBody>
      </p:sp>
      <p:sp>
        <p:nvSpPr>
          <p:cNvPr id="17423" name="Rectangle 16"/>
          <p:cNvSpPr>
            <a:spLocks noChangeArrowheads="1"/>
          </p:cNvSpPr>
          <p:nvPr/>
        </p:nvSpPr>
        <p:spPr bwMode="auto">
          <a:xfrm>
            <a:off x="3921125" y="1751013"/>
            <a:ext cx="1079500" cy="6143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Evaluación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Selección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</a:t>
            </a:r>
          </a:p>
        </p:txBody>
      </p:sp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3921125" y="2582863"/>
            <a:ext cx="1079500" cy="377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Negociación</a:t>
            </a:r>
          </a:p>
        </p:txBody>
      </p:sp>
      <p:sp>
        <p:nvSpPr>
          <p:cNvPr id="17425" name="Rectangle 18"/>
          <p:cNvSpPr>
            <a:spLocks noChangeArrowheads="1"/>
          </p:cNvSpPr>
          <p:nvPr/>
        </p:nvSpPr>
        <p:spPr bwMode="auto">
          <a:xfrm>
            <a:off x="3911600" y="3114675"/>
            <a:ext cx="1079500" cy="357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Compra</a:t>
            </a:r>
          </a:p>
        </p:txBody>
      </p:sp>
      <p:sp>
        <p:nvSpPr>
          <p:cNvPr id="17426" name="Rectangle 19"/>
          <p:cNvSpPr>
            <a:spLocks noChangeArrowheads="1"/>
          </p:cNvSpPr>
          <p:nvPr/>
        </p:nvSpPr>
        <p:spPr bwMode="auto">
          <a:xfrm>
            <a:off x="5233988" y="224948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Re-evaluación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</a:t>
            </a:r>
          </a:p>
        </p:txBody>
      </p:sp>
      <p:sp>
        <p:nvSpPr>
          <p:cNvPr id="17427" name="Rectangle 20"/>
          <p:cNvSpPr>
            <a:spLocks noChangeArrowheads="1"/>
          </p:cNvSpPr>
          <p:nvPr/>
        </p:nvSpPr>
        <p:spPr bwMode="auto">
          <a:xfrm>
            <a:off x="3565525" y="3905250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Comunicación con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proveedores</a:t>
            </a:r>
          </a:p>
        </p:txBody>
      </p:sp>
      <p:grpSp>
        <p:nvGrpSpPr>
          <p:cNvPr id="17428" name="Group 21"/>
          <p:cNvGrpSpPr>
            <a:grpSpLocks/>
          </p:cNvGrpSpPr>
          <p:nvPr/>
        </p:nvGrpSpPr>
        <p:grpSpPr bwMode="auto">
          <a:xfrm>
            <a:off x="2430463" y="1339850"/>
            <a:ext cx="4338637" cy="3241675"/>
            <a:chOff x="1565" y="981"/>
            <a:chExt cx="2755" cy="2042"/>
          </a:xfrm>
        </p:grpSpPr>
        <p:sp>
          <p:nvSpPr>
            <p:cNvPr id="17448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7449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17450" name="AutoShape 24"/>
            <p:cNvCxnSpPr>
              <a:cxnSpLocks noChangeShapeType="1"/>
              <a:stCxn id="17448" idx="0"/>
              <a:endCxn id="17449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51" name="AutoShape 25"/>
            <p:cNvCxnSpPr>
              <a:cxnSpLocks noChangeShapeType="1"/>
              <a:stCxn id="17449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52" name="AutoShape 26"/>
            <p:cNvCxnSpPr>
              <a:cxnSpLocks noChangeShapeType="1"/>
              <a:stCxn id="17448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37" name="Text Box 27"/>
          <p:cNvSpPr txBox="1">
            <a:spLocks noChangeArrowheads="1"/>
          </p:cNvSpPr>
          <p:nvPr/>
        </p:nvSpPr>
        <p:spPr bwMode="auto">
          <a:xfrm>
            <a:off x="109538" y="1276350"/>
            <a:ext cx="2051050" cy="40163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Entradas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Análisis de Existencias.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Bases de Datos de Proveedores.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Condiciones comerciales de proveedores.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Resultados de Compra Competitiva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Reporte de insumos faltantes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Listado de Precios de Insumos Hospitalarios, Papelería, Aseo y Cafetería, Odontología, </a:t>
            </a:r>
            <a:r>
              <a:rPr lang="es-MX" sz="1000" dirty="0" err="1">
                <a:latin typeface="Century Gothic" pitchFamily="34" charset="0"/>
              </a:rPr>
              <a:t>Rx</a:t>
            </a:r>
            <a:r>
              <a:rPr lang="es-MX" sz="1000" dirty="0">
                <a:latin typeface="Century Gothic" pitchFamily="34" charset="0"/>
              </a:rPr>
              <a:t>, Laboratorio Clínico y Dotación Hospitalaria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 Revisión en listas restrictivas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Factura de Venta del Proveedor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Parámetros de Evaluación.</a:t>
            </a:r>
          </a:p>
        </p:txBody>
      </p:sp>
      <p:sp>
        <p:nvSpPr>
          <p:cNvPr id="9238" name="Text Box 28"/>
          <p:cNvSpPr txBox="1">
            <a:spLocks noChangeArrowheads="1"/>
          </p:cNvSpPr>
          <p:nvPr/>
        </p:nvSpPr>
        <p:spPr bwMode="auto">
          <a:xfrm>
            <a:off x="6948488" y="2109788"/>
            <a:ext cx="2051050" cy="27860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Registro de Proveedores diligenciado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Proveedores Seleccionados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Condiciones comerciales definitivas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Orden de Compra de COHOSAN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Proveedores Evaluados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Registro de Compra y factura del proveedor</a:t>
            </a:r>
          </a:p>
          <a:p>
            <a:pPr marL="265113" indent="-265113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Resultados de Compra    Competitiva</a:t>
            </a:r>
          </a:p>
        </p:txBody>
      </p:sp>
      <p:sp>
        <p:nvSpPr>
          <p:cNvPr id="17431" name="AutoShape 29"/>
          <p:cNvSpPr>
            <a:spLocks noChangeArrowheads="1"/>
          </p:cNvSpPr>
          <p:nvPr/>
        </p:nvSpPr>
        <p:spPr bwMode="auto">
          <a:xfrm>
            <a:off x="2124075" y="2781300"/>
            <a:ext cx="360363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7432" name="AutoShape 30"/>
          <p:cNvSpPr>
            <a:spLocks noChangeArrowheads="1"/>
          </p:cNvSpPr>
          <p:nvPr/>
        </p:nvSpPr>
        <p:spPr bwMode="auto">
          <a:xfrm rot="5400000">
            <a:off x="6659562" y="2781301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7433" name="AutoShape 9"/>
          <p:cNvSpPr>
            <a:spLocks noChangeArrowheads="1"/>
          </p:cNvSpPr>
          <p:nvPr/>
        </p:nvSpPr>
        <p:spPr bwMode="auto">
          <a:xfrm rot="9019134">
            <a:off x="6313488" y="4575175"/>
            <a:ext cx="360362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cxnSp>
        <p:nvCxnSpPr>
          <p:cNvPr id="17434" name="AutoShape 33"/>
          <p:cNvCxnSpPr>
            <a:cxnSpLocks noChangeShapeType="1"/>
            <a:stCxn id="17424" idx="2"/>
            <a:endCxn id="17425" idx="0"/>
          </p:cNvCxnSpPr>
          <p:nvPr/>
        </p:nvCxnSpPr>
        <p:spPr bwMode="auto">
          <a:xfrm flipH="1">
            <a:off x="4451350" y="2960688"/>
            <a:ext cx="9525" cy="1539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5" name="AutoShape 34"/>
          <p:cNvCxnSpPr>
            <a:cxnSpLocks noChangeShapeType="1"/>
            <a:stCxn id="17425" idx="3"/>
            <a:endCxn id="17426" idx="1"/>
          </p:cNvCxnSpPr>
          <p:nvPr/>
        </p:nvCxnSpPr>
        <p:spPr bwMode="auto">
          <a:xfrm flipV="1">
            <a:off x="4991100" y="2609850"/>
            <a:ext cx="242888" cy="6842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6" name="AutoShape 35"/>
          <p:cNvCxnSpPr>
            <a:cxnSpLocks noChangeShapeType="1"/>
            <a:stCxn id="17426" idx="2"/>
            <a:endCxn id="17427" idx="3"/>
          </p:cNvCxnSpPr>
          <p:nvPr/>
        </p:nvCxnSpPr>
        <p:spPr bwMode="auto">
          <a:xfrm rot="5400000">
            <a:off x="4961731" y="3347244"/>
            <a:ext cx="1190625" cy="4333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7" name="AutoShape 36"/>
          <p:cNvCxnSpPr>
            <a:cxnSpLocks noChangeShapeType="1"/>
            <a:stCxn id="17422" idx="2"/>
            <a:endCxn id="17424" idx="1"/>
          </p:cNvCxnSpPr>
          <p:nvPr/>
        </p:nvCxnSpPr>
        <p:spPr bwMode="auto">
          <a:xfrm rot="5400000" flipH="1" flipV="1">
            <a:off x="3436938" y="2439987"/>
            <a:ext cx="152400" cy="815975"/>
          </a:xfrm>
          <a:prstGeom prst="bentConnector4">
            <a:avLst>
              <a:gd name="adj1" fmla="val -149648"/>
              <a:gd name="adj2" fmla="val 8311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8" name="Oval 43"/>
          <p:cNvSpPr>
            <a:spLocks noChangeArrowheads="1"/>
          </p:cNvSpPr>
          <p:nvPr/>
        </p:nvSpPr>
        <p:spPr bwMode="auto">
          <a:xfrm>
            <a:off x="2544763" y="212248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39" name="Oval 44"/>
          <p:cNvSpPr>
            <a:spLocks noChangeArrowheads="1"/>
          </p:cNvSpPr>
          <p:nvPr/>
        </p:nvSpPr>
        <p:spPr bwMode="auto">
          <a:xfrm>
            <a:off x="3851275" y="30289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4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40" name="Oval 45"/>
          <p:cNvSpPr>
            <a:spLocks noChangeArrowheads="1"/>
          </p:cNvSpPr>
          <p:nvPr/>
        </p:nvSpPr>
        <p:spPr bwMode="auto">
          <a:xfrm>
            <a:off x="3859213" y="16891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41" name="Oval 46"/>
          <p:cNvSpPr>
            <a:spLocks noChangeArrowheads="1"/>
          </p:cNvSpPr>
          <p:nvPr/>
        </p:nvSpPr>
        <p:spPr bwMode="auto">
          <a:xfrm>
            <a:off x="3838575" y="24955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3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42" name="Oval 47"/>
          <p:cNvSpPr>
            <a:spLocks noChangeArrowheads="1"/>
          </p:cNvSpPr>
          <p:nvPr/>
        </p:nvSpPr>
        <p:spPr bwMode="auto">
          <a:xfrm>
            <a:off x="5148263" y="21796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43" name="Oval 48"/>
          <p:cNvSpPr>
            <a:spLocks noChangeArrowheads="1"/>
          </p:cNvSpPr>
          <p:nvPr/>
        </p:nvSpPr>
        <p:spPr bwMode="auto">
          <a:xfrm>
            <a:off x="3492500" y="38354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6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7444" name="Text Box 51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01</a:t>
            </a:r>
            <a:endParaRPr lang="es-ES" altLang="es-CO" sz="1400" b="1"/>
          </a:p>
        </p:txBody>
      </p:sp>
      <p:cxnSp>
        <p:nvCxnSpPr>
          <p:cNvPr id="17445" name="AutoShape 33"/>
          <p:cNvCxnSpPr>
            <a:cxnSpLocks noChangeShapeType="1"/>
            <a:stCxn id="17423" idx="2"/>
          </p:cNvCxnSpPr>
          <p:nvPr/>
        </p:nvCxnSpPr>
        <p:spPr bwMode="auto">
          <a:xfrm flipH="1">
            <a:off x="4446588" y="2365375"/>
            <a:ext cx="14287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6" name="AutoShape 36"/>
          <p:cNvCxnSpPr>
            <a:cxnSpLocks noChangeShapeType="1"/>
            <a:stCxn id="17422" idx="0"/>
            <a:endCxn id="17423" idx="1"/>
          </p:cNvCxnSpPr>
          <p:nvPr/>
        </p:nvCxnSpPr>
        <p:spPr bwMode="auto">
          <a:xfrm rot="5400000" flipH="1" flipV="1">
            <a:off x="3439319" y="1723231"/>
            <a:ext cx="147638" cy="8159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BE7FD5B2-8E68-4094-A3A9-8AE9B2882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06363" y="404813"/>
            <a:ext cx="6553200" cy="5032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altLang="es-CO" sz="1000" dirty="0"/>
              <a:t>Garantizar que los Insumos Hospitalarios adquiridos cumplan con los requisitos técnicos y administrativos determinados por la normativa vigente y la cooperativa, asegurando su conservación en espacios, condiciones ambientales y períodos adecuados.</a:t>
            </a:r>
            <a:endParaRPr lang="es-MX" altLang="es-CO" sz="1000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71550" y="44450"/>
            <a:ext cx="71294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 dirty="0"/>
              <a:t>PROCESO DE RECEPCIÓN Y ALMACENAMIENTO</a:t>
            </a:r>
            <a:endParaRPr lang="es-CO" altLang="es-CO" sz="1400" b="1" i="1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04025" y="465138"/>
            <a:ext cx="2266950" cy="4429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900" b="1" u="sng"/>
              <a:t>Responsable</a:t>
            </a:r>
            <a:r>
              <a:rPr lang="es-MX" altLang="es-CO" sz="900" b="1"/>
              <a:t>:</a:t>
            </a:r>
            <a:endParaRPr lang="es-MX" altLang="es-CO" sz="90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900"/>
              <a:t>Coordinador Técnico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822700" y="1168400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143500" y="116998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501900" y="3402013"/>
            <a:ext cx="3900488" cy="8905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2501900" y="1169988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3048000" y="3689350"/>
            <a:ext cx="2808288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Acciones Correctivas y de Mejora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/>
              <a:t>(Dependiendo de las diferentes actividades del proceso)</a:t>
            </a:r>
          </a:p>
        </p:txBody>
      </p:sp>
      <p:grpSp>
        <p:nvGrpSpPr>
          <p:cNvPr id="19466" name="Group 10"/>
          <p:cNvGrpSpPr>
            <a:grpSpLocks/>
          </p:cNvGrpSpPr>
          <p:nvPr/>
        </p:nvGrpSpPr>
        <p:grpSpPr bwMode="auto">
          <a:xfrm>
            <a:off x="2430463" y="1123429"/>
            <a:ext cx="4373562" cy="3241675"/>
            <a:chOff x="1565" y="981"/>
            <a:chExt cx="2755" cy="2042"/>
          </a:xfrm>
        </p:grpSpPr>
        <p:sp>
          <p:nvSpPr>
            <p:cNvPr id="19509" name="Line 11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19510" name="Line 12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19511" name="AutoShape 13"/>
            <p:cNvCxnSpPr>
              <a:cxnSpLocks noChangeShapeType="1"/>
              <a:stCxn id="19509" idx="0"/>
              <a:endCxn id="19510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2" name="AutoShape 14"/>
            <p:cNvCxnSpPr>
              <a:cxnSpLocks noChangeShapeType="1"/>
              <a:stCxn id="19510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3" name="AutoShape 15"/>
            <p:cNvCxnSpPr>
              <a:cxnSpLocks noChangeShapeType="1"/>
              <a:stCxn id="19509" idx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51" name="Text Box 16"/>
          <p:cNvSpPr txBox="1">
            <a:spLocks noChangeArrowheads="1"/>
          </p:cNvSpPr>
          <p:nvPr/>
        </p:nvSpPr>
        <p:spPr bwMode="auto">
          <a:xfrm>
            <a:off x="107950" y="928688"/>
            <a:ext cx="1943100" cy="14081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900" b="1" u="sng" dirty="0">
                <a:latin typeface="Century Gothic" pitchFamily="34" charset="0"/>
              </a:rPr>
              <a:t>Entradas</a:t>
            </a:r>
            <a:r>
              <a:rPr lang="es-MX" sz="900" b="1" dirty="0">
                <a:latin typeface="Century Gothic" pitchFamily="34" charset="0"/>
              </a:rPr>
              <a:t>:</a:t>
            </a:r>
            <a:endParaRPr lang="es-MX" sz="9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Distribución Planta (Plano)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Guía de Transporte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Orden de Compra de COHOSAN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Factura Proveedor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Insumos Hospitalarios</a:t>
            </a:r>
          </a:p>
        </p:txBody>
      </p:sp>
      <p:sp>
        <p:nvSpPr>
          <p:cNvPr id="10252" name="Text Box 17"/>
          <p:cNvSpPr txBox="1">
            <a:spLocks noChangeArrowheads="1"/>
          </p:cNvSpPr>
          <p:nvPr/>
        </p:nvSpPr>
        <p:spPr bwMode="auto">
          <a:xfrm>
            <a:off x="7092950" y="1109663"/>
            <a:ext cx="1943100" cy="45545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Guía de Transporte firmada.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Insumos Hospitalarios inspeccionados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Orden de Compra y Factura verificada.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Registro medicamentos de control especial 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Distribución óptima del CEDI.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Insumos Hospitalarios clasificados y ubicados correctamente.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Control dispositivos seguimiento y medición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Control de variables ambientales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Listado de Insumos Hospitalarios próximos a vencer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Identificación de existencias por producto (inventario)</a:t>
            </a:r>
            <a:endParaRPr lang="es-MX" sz="600" dirty="0">
              <a:latin typeface="Century Gothic" pitchFamily="34" charset="0"/>
            </a:endParaRPr>
          </a:p>
        </p:txBody>
      </p:sp>
      <p:sp>
        <p:nvSpPr>
          <p:cNvPr id="19469" name="AutoShape 18"/>
          <p:cNvSpPr>
            <a:spLocks noChangeArrowheads="1"/>
          </p:cNvSpPr>
          <p:nvPr/>
        </p:nvSpPr>
        <p:spPr bwMode="auto">
          <a:xfrm>
            <a:off x="2070100" y="1643063"/>
            <a:ext cx="360363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9470" name="AutoShape 19"/>
          <p:cNvSpPr>
            <a:spLocks noChangeArrowheads="1"/>
          </p:cNvSpPr>
          <p:nvPr/>
        </p:nvSpPr>
        <p:spPr bwMode="auto">
          <a:xfrm rot="5400000">
            <a:off x="6745288" y="2335213"/>
            <a:ext cx="334962" cy="360362"/>
          </a:xfrm>
          <a:prstGeom prst="upArrow">
            <a:avLst>
              <a:gd name="adj1" fmla="val 50000"/>
              <a:gd name="adj2" fmla="val 2499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0255" name="Text Box 20"/>
          <p:cNvSpPr txBox="1">
            <a:spLocks noChangeArrowheads="1"/>
          </p:cNvSpPr>
          <p:nvPr/>
        </p:nvSpPr>
        <p:spPr bwMode="auto">
          <a:xfrm>
            <a:off x="107950" y="2357438"/>
            <a:ext cx="1943100" cy="307007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900" b="1" u="sng" dirty="0">
                <a:latin typeface="Century Gothic" pitchFamily="34" charset="0"/>
              </a:rPr>
              <a:t>Recursos</a:t>
            </a:r>
            <a:r>
              <a:rPr lang="es-MX" sz="900" b="1" dirty="0">
                <a:latin typeface="Century Gothic" pitchFamily="34" charset="0"/>
              </a:rPr>
              <a:t>:</a:t>
            </a:r>
            <a:endParaRPr lang="es-MX" sz="9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Comparador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 err="1">
                <a:latin typeface="Century Gothic" pitchFamily="34" charset="0"/>
              </a:rPr>
              <a:t>Termohigrómetro</a:t>
            </a:r>
            <a:endParaRPr lang="es-CO" sz="9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Estantes, Estibas, Cuarto Frío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Congelador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Carro de alistamiento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Útiles de Oficina 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Computador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Terminales y lectores de código de barras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Internet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Estibadora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Software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Medios de Comunicación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900" dirty="0">
                <a:latin typeface="Century Gothic" pitchFamily="34" charset="0"/>
              </a:rPr>
              <a:t>Mueble con llave.</a:t>
            </a:r>
            <a:endParaRPr lang="es-CO" sz="900" dirty="0">
              <a:latin typeface="Century Gothic" pitchFamily="34" charset="0"/>
            </a:endParaRPr>
          </a:p>
        </p:txBody>
      </p:sp>
      <p:sp>
        <p:nvSpPr>
          <p:cNvPr id="10256" name="Text Box 21"/>
          <p:cNvSpPr txBox="1">
            <a:spLocks noChangeArrowheads="1"/>
          </p:cNvSpPr>
          <p:nvPr/>
        </p:nvSpPr>
        <p:spPr bwMode="auto">
          <a:xfrm>
            <a:off x="2987675" y="4841875"/>
            <a:ext cx="2663825" cy="1400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Documentación Aplicable Recepción: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Normativa vigente. (Marco Legal)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Registro Medicamentos Control Especial.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Ver  Listado Maestro de Documentos (Proceso de Recepción y Almacenamiento)</a:t>
            </a:r>
          </a:p>
        </p:txBody>
      </p:sp>
      <p:sp>
        <p:nvSpPr>
          <p:cNvPr id="10257" name="Text Box 22"/>
          <p:cNvSpPr txBox="1">
            <a:spLocks noChangeArrowheads="1"/>
          </p:cNvSpPr>
          <p:nvPr/>
        </p:nvSpPr>
        <p:spPr bwMode="auto">
          <a:xfrm>
            <a:off x="5881688" y="5780088"/>
            <a:ext cx="2881312" cy="4778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Parámetros de Medición y Seguimiento: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Indicadores</a:t>
            </a:r>
          </a:p>
        </p:txBody>
      </p:sp>
      <p:sp>
        <p:nvSpPr>
          <p:cNvPr id="19474" name="Rectangle 26"/>
          <p:cNvSpPr>
            <a:spLocks noChangeArrowheads="1"/>
          </p:cNvSpPr>
          <p:nvPr/>
        </p:nvSpPr>
        <p:spPr bwMode="auto">
          <a:xfrm>
            <a:off x="2590800" y="153193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/>
              <a:t>Distribución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/>
              <a:t>Señalización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/>
              <a:t>de Espacios</a:t>
            </a:r>
          </a:p>
        </p:txBody>
      </p:sp>
      <p:sp>
        <p:nvSpPr>
          <p:cNvPr id="19475" name="Rectangle 27"/>
          <p:cNvSpPr>
            <a:spLocks noChangeArrowheads="1"/>
          </p:cNvSpPr>
          <p:nvPr/>
        </p:nvSpPr>
        <p:spPr bwMode="auto">
          <a:xfrm>
            <a:off x="2590800" y="2538413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Clasificación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De Insumos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Hospitalarios</a:t>
            </a:r>
          </a:p>
        </p:txBody>
      </p:sp>
      <p:sp>
        <p:nvSpPr>
          <p:cNvPr id="19476" name="Rectangle 28"/>
          <p:cNvSpPr>
            <a:spLocks noChangeArrowheads="1"/>
          </p:cNvSpPr>
          <p:nvPr/>
        </p:nvSpPr>
        <p:spPr bwMode="auto">
          <a:xfrm>
            <a:off x="3911600" y="1531938"/>
            <a:ext cx="10795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Ubicación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De Insumos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Hospitalarios</a:t>
            </a:r>
          </a:p>
        </p:txBody>
      </p:sp>
      <p:sp>
        <p:nvSpPr>
          <p:cNvPr id="19477" name="Rectangle 30"/>
          <p:cNvSpPr>
            <a:spLocks noChangeArrowheads="1"/>
          </p:cNvSpPr>
          <p:nvPr/>
        </p:nvSpPr>
        <p:spPr bwMode="auto">
          <a:xfrm>
            <a:off x="5232400" y="1531938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Recepción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Administrativa</a:t>
            </a:r>
          </a:p>
        </p:txBody>
      </p:sp>
      <p:sp>
        <p:nvSpPr>
          <p:cNvPr id="19478" name="Rectangle 31"/>
          <p:cNvSpPr>
            <a:spLocks noChangeArrowheads="1"/>
          </p:cNvSpPr>
          <p:nvPr/>
        </p:nvSpPr>
        <p:spPr bwMode="auto">
          <a:xfrm>
            <a:off x="5232400" y="2106613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Recepción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Técnica</a:t>
            </a:r>
          </a:p>
        </p:txBody>
      </p:sp>
      <p:sp>
        <p:nvSpPr>
          <p:cNvPr id="19479" name="Rectangle 33"/>
          <p:cNvSpPr>
            <a:spLocks noChangeArrowheads="1"/>
          </p:cNvSpPr>
          <p:nvPr/>
        </p:nvSpPr>
        <p:spPr bwMode="auto">
          <a:xfrm>
            <a:off x="5232400" y="2719388"/>
            <a:ext cx="1079500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Monitoreo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Variables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/>
              <a:t>Ambientales</a:t>
            </a:r>
          </a:p>
        </p:txBody>
      </p:sp>
      <p:cxnSp>
        <p:nvCxnSpPr>
          <p:cNvPr id="19480" name="AutoShape 34"/>
          <p:cNvCxnSpPr>
            <a:cxnSpLocks noChangeShapeType="1"/>
            <a:stCxn id="19474" idx="2"/>
            <a:endCxn id="19475" idx="0"/>
          </p:cNvCxnSpPr>
          <p:nvPr/>
        </p:nvCxnSpPr>
        <p:spPr bwMode="auto">
          <a:xfrm>
            <a:off x="3130550" y="2251075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1" name="AutoShape 35"/>
          <p:cNvCxnSpPr>
            <a:cxnSpLocks noChangeShapeType="1"/>
            <a:stCxn id="19475" idx="3"/>
            <a:endCxn id="19476" idx="1"/>
          </p:cNvCxnSpPr>
          <p:nvPr/>
        </p:nvCxnSpPr>
        <p:spPr bwMode="auto">
          <a:xfrm flipV="1">
            <a:off x="3670300" y="1892300"/>
            <a:ext cx="241300" cy="10064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2" name="AutoShape 36"/>
          <p:cNvCxnSpPr>
            <a:cxnSpLocks noChangeShapeType="1"/>
            <a:stCxn id="19474" idx="3"/>
            <a:endCxn id="19476" idx="1"/>
          </p:cNvCxnSpPr>
          <p:nvPr/>
        </p:nvCxnSpPr>
        <p:spPr bwMode="auto">
          <a:xfrm>
            <a:off x="3670300" y="1892300"/>
            <a:ext cx="2413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3" name="AutoShape 38"/>
          <p:cNvCxnSpPr>
            <a:cxnSpLocks noChangeShapeType="1"/>
            <a:stCxn id="19476" idx="3"/>
            <a:endCxn id="19478" idx="1"/>
          </p:cNvCxnSpPr>
          <p:nvPr/>
        </p:nvCxnSpPr>
        <p:spPr bwMode="auto">
          <a:xfrm>
            <a:off x="4991100" y="1892300"/>
            <a:ext cx="241300" cy="4302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4" name="AutoShape 39"/>
          <p:cNvCxnSpPr>
            <a:cxnSpLocks noChangeShapeType="1"/>
            <a:stCxn id="19477" idx="2"/>
            <a:endCxn id="19478" idx="0"/>
          </p:cNvCxnSpPr>
          <p:nvPr/>
        </p:nvCxnSpPr>
        <p:spPr bwMode="auto">
          <a:xfrm>
            <a:off x="5772150" y="1963738"/>
            <a:ext cx="0" cy="142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5" name="Rectangle 40"/>
          <p:cNvSpPr>
            <a:spLocks noChangeArrowheads="1"/>
          </p:cNvSpPr>
          <p:nvPr/>
        </p:nvSpPr>
        <p:spPr bwMode="auto">
          <a:xfrm>
            <a:off x="3913188" y="2755900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Gestión de Inventario</a:t>
            </a:r>
          </a:p>
        </p:txBody>
      </p:sp>
      <p:cxnSp>
        <p:nvCxnSpPr>
          <p:cNvPr id="19486" name="AutoShape 41"/>
          <p:cNvCxnSpPr>
            <a:cxnSpLocks noChangeShapeType="1"/>
            <a:stCxn id="19476" idx="2"/>
            <a:endCxn id="19485" idx="0"/>
          </p:cNvCxnSpPr>
          <p:nvPr/>
        </p:nvCxnSpPr>
        <p:spPr bwMode="auto">
          <a:xfrm>
            <a:off x="4451350" y="2251075"/>
            <a:ext cx="1588" cy="504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7" name="AutoShape 42"/>
          <p:cNvCxnSpPr>
            <a:cxnSpLocks noChangeShapeType="1"/>
            <a:stCxn id="19476" idx="2"/>
            <a:endCxn id="19479" idx="0"/>
          </p:cNvCxnSpPr>
          <p:nvPr/>
        </p:nvCxnSpPr>
        <p:spPr bwMode="auto">
          <a:xfrm rot="16200000" flipH="1">
            <a:off x="4877593" y="1824832"/>
            <a:ext cx="468313" cy="1320800"/>
          </a:xfrm>
          <a:prstGeom prst="bentConnector3">
            <a:avLst>
              <a:gd name="adj1" fmla="val 766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8" name="AutoShape 43"/>
          <p:cNvCxnSpPr>
            <a:cxnSpLocks noChangeShapeType="1"/>
            <a:stCxn id="19479" idx="3"/>
            <a:endCxn id="19465" idx="3"/>
          </p:cNvCxnSpPr>
          <p:nvPr/>
        </p:nvCxnSpPr>
        <p:spPr bwMode="auto">
          <a:xfrm flipH="1">
            <a:off x="5856288" y="2971800"/>
            <a:ext cx="455612" cy="971550"/>
          </a:xfrm>
          <a:prstGeom prst="bentConnector3">
            <a:avLst>
              <a:gd name="adj1" fmla="val -3170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9" name="AutoShape 44"/>
          <p:cNvCxnSpPr>
            <a:cxnSpLocks noChangeShapeType="1"/>
            <a:stCxn id="19485" idx="2"/>
            <a:endCxn id="19465" idx="0"/>
          </p:cNvCxnSpPr>
          <p:nvPr/>
        </p:nvCxnSpPr>
        <p:spPr bwMode="auto">
          <a:xfrm>
            <a:off x="4452938" y="3187700"/>
            <a:ext cx="0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90" name="Oval 45"/>
          <p:cNvSpPr>
            <a:spLocks noChangeArrowheads="1"/>
          </p:cNvSpPr>
          <p:nvPr/>
        </p:nvSpPr>
        <p:spPr bwMode="auto">
          <a:xfrm>
            <a:off x="2555875" y="14589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491" name="Oval 46"/>
          <p:cNvSpPr>
            <a:spLocks noChangeArrowheads="1"/>
          </p:cNvSpPr>
          <p:nvPr/>
        </p:nvSpPr>
        <p:spPr bwMode="auto">
          <a:xfrm>
            <a:off x="2555875" y="24669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492" name="Oval 47"/>
          <p:cNvSpPr>
            <a:spLocks noChangeArrowheads="1"/>
          </p:cNvSpPr>
          <p:nvPr/>
        </p:nvSpPr>
        <p:spPr bwMode="auto">
          <a:xfrm>
            <a:off x="5148263" y="1458913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3</a:t>
            </a:r>
            <a:endParaRPr lang="es-CO" altLang="es-CO" sz="1000" b="1"/>
          </a:p>
        </p:txBody>
      </p:sp>
      <p:sp>
        <p:nvSpPr>
          <p:cNvPr id="19493" name="Oval 48"/>
          <p:cNvSpPr>
            <a:spLocks noChangeArrowheads="1"/>
          </p:cNvSpPr>
          <p:nvPr/>
        </p:nvSpPr>
        <p:spPr bwMode="auto">
          <a:xfrm>
            <a:off x="5148263" y="2035175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4</a:t>
            </a:r>
            <a:endParaRPr lang="es-CO" altLang="es-CO" sz="1000" b="1"/>
          </a:p>
        </p:txBody>
      </p:sp>
      <p:sp>
        <p:nvSpPr>
          <p:cNvPr id="19494" name="Oval 49"/>
          <p:cNvSpPr>
            <a:spLocks noChangeArrowheads="1"/>
          </p:cNvSpPr>
          <p:nvPr/>
        </p:nvSpPr>
        <p:spPr bwMode="auto">
          <a:xfrm>
            <a:off x="3851275" y="14589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5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495" name="Oval 50"/>
          <p:cNvSpPr>
            <a:spLocks noChangeArrowheads="1"/>
          </p:cNvSpPr>
          <p:nvPr/>
        </p:nvSpPr>
        <p:spPr bwMode="auto">
          <a:xfrm>
            <a:off x="3851275" y="26828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6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496" name="Oval 51"/>
          <p:cNvSpPr>
            <a:spLocks noChangeArrowheads="1"/>
          </p:cNvSpPr>
          <p:nvPr/>
        </p:nvSpPr>
        <p:spPr bwMode="auto">
          <a:xfrm>
            <a:off x="5148263" y="26114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7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497" name="Oval 52"/>
          <p:cNvSpPr>
            <a:spLocks noChangeArrowheads="1"/>
          </p:cNvSpPr>
          <p:nvPr/>
        </p:nvSpPr>
        <p:spPr bwMode="auto">
          <a:xfrm>
            <a:off x="2987675" y="36195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8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0282" name="Text Box 53"/>
          <p:cNvSpPr txBox="1">
            <a:spLocks noChangeArrowheads="1"/>
          </p:cNvSpPr>
          <p:nvPr/>
        </p:nvSpPr>
        <p:spPr bwMode="auto">
          <a:xfrm>
            <a:off x="82550" y="5440363"/>
            <a:ext cx="2698750" cy="11318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900" b="1" u="sng" dirty="0">
                <a:latin typeface="Century Gothic" pitchFamily="34" charset="0"/>
              </a:rPr>
              <a:t>Documentación Aplicable Almacenamiento:</a:t>
            </a:r>
            <a:endParaRPr lang="es-MX" sz="900" u="sng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Normativa vigente.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Políticas de Almacenamiento y Conservación.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900" dirty="0">
                <a:latin typeface="Century Gothic" pitchFamily="34" charset="0"/>
              </a:rPr>
              <a:t>Ver  Listado Maestro de Documentos (Proceso Recepción y Almacenamiento)</a:t>
            </a:r>
          </a:p>
        </p:txBody>
      </p:sp>
      <p:sp>
        <p:nvSpPr>
          <p:cNvPr id="19499" name="AutoShape 54"/>
          <p:cNvSpPr>
            <a:spLocks noChangeArrowheads="1"/>
          </p:cNvSpPr>
          <p:nvPr/>
        </p:nvSpPr>
        <p:spPr bwMode="auto">
          <a:xfrm>
            <a:off x="2071688" y="3429000"/>
            <a:ext cx="360362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9500" name="Oval 55"/>
          <p:cNvSpPr>
            <a:spLocks noChangeArrowheads="1"/>
          </p:cNvSpPr>
          <p:nvPr/>
        </p:nvSpPr>
        <p:spPr bwMode="auto">
          <a:xfrm>
            <a:off x="4716463" y="65833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#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19501" name="Oval 56"/>
          <p:cNvSpPr>
            <a:spLocks noChangeArrowheads="1"/>
          </p:cNvSpPr>
          <p:nvPr/>
        </p:nvSpPr>
        <p:spPr bwMode="auto">
          <a:xfrm>
            <a:off x="2771775" y="6583363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/>
              <a:t>#</a:t>
            </a:r>
            <a:endParaRPr lang="es-CO" altLang="es-CO" sz="1000" b="1"/>
          </a:p>
        </p:txBody>
      </p:sp>
      <p:sp>
        <p:nvSpPr>
          <p:cNvPr id="19502" name="Text Box 57"/>
          <p:cNvSpPr txBox="1">
            <a:spLocks noChangeArrowheads="1"/>
          </p:cNvSpPr>
          <p:nvPr/>
        </p:nvSpPr>
        <p:spPr bwMode="auto">
          <a:xfrm>
            <a:off x="4941888" y="6569075"/>
            <a:ext cx="2006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/>
              <a:t>Proceso de Almacenamiento</a:t>
            </a:r>
            <a:endParaRPr lang="es-CO" altLang="es-CO" sz="1000"/>
          </a:p>
        </p:txBody>
      </p:sp>
      <p:sp>
        <p:nvSpPr>
          <p:cNvPr id="19503" name="Text Box 58"/>
          <p:cNvSpPr txBox="1">
            <a:spLocks noChangeArrowheads="1"/>
          </p:cNvSpPr>
          <p:nvPr/>
        </p:nvSpPr>
        <p:spPr bwMode="auto">
          <a:xfrm>
            <a:off x="3005138" y="6569075"/>
            <a:ext cx="2006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MX" altLang="es-CO" sz="1000"/>
              <a:t>Proceso de Recepción</a:t>
            </a:r>
            <a:endParaRPr lang="es-CO" altLang="es-CO" sz="1000"/>
          </a:p>
        </p:txBody>
      </p:sp>
      <p:sp>
        <p:nvSpPr>
          <p:cNvPr id="19504" name="AutoShape 23"/>
          <p:cNvSpPr>
            <a:spLocks noChangeArrowheads="1"/>
          </p:cNvSpPr>
          <p:nvPr/>
        </p:nvSpPr>
        <p:spPr bwMode="auto">
          <a:xfrm>
            <a:off x="4175125" y="443865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9505" name="AutoShape 24"/>
          <p:cNvSpPr>
            <a:spLocks noChangeArrowheads="1"/>
          </p:cNvSpPr>
          <p:nvPr/>
        </p:nvSpPr>
        <p:spPr bwMode="auto">
          <a:xfrm rot="2218309">
            <a:off x="2425700" y="4857750"/>
            <a:ext cx="358775" cy="360363"/>
          </a:xfrm>
          <a:prstGeom prst="upArrow">
            <a:avLst>
              <a:gd name="adj1" fmla="val 50000"/>
              <a:gd name="adj2" fmla="val 2511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9506" name="AutoShape 25"/>
          <p:cNvSpPr>
            <a:spLocks noChangeArrowheads="1"/>
          </p:cNvSpPr>
          <p:nvPr/>
        </p:nvSpPr>
        <p:spPr bwMode="auto">
          <a:xfrm rot="10084696">
            <a:off x="5846763" y="4605338"/>
            <a:ext cx="360362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19507" name="Text Box 60"/>
          <p:cNvSpPr txBox="1">
            <a:spLocks noChangeArrowheads="1"/>
          </p:cNvSpPr>
          <p:nvPr/>
        </p:nvSpPr>
        <p:spPr bwMode="auto">
          <a:xfrm>
            <a:off x="73025" y="44450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02</a:t>
            </a:r>
            <a:endParaRPr lang="es-ES" altLang="es-CO" sz="1400" b="1"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76E1C2FE-59F3-416F-9CF2-3D71FAB94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71821" y="6364809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z="1100" dirty="0"/>
              <a:t>PD01 – O – 010 Rev. </a:t>
            </a:r>
            <a:r>
              <a:rPr lang="en-US" sz="1100" dirty="0" smtClean="0"/>
              <a:t>14 </a:t>
            </a:r>
            <a:r>
              <a:rPr lang="en-US" sz="1100" dirty="0"/>
              <a:t>Oct. 6 / 2020</a:t>
            </a:r>
            <a:endParaRPr lang="es-CO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6838" y="4899025"/>
            <a:ext cx="2411412" cy="140038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Recursos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Computador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Acceso a Internet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Software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Medios de Comunicación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Correo electrónico</a:t>
            </a:r>
          </a:p>
        </p:txBody>
      </p:sp>
      <p:sp>
        <p:nvSpPr>
          <p:cNvPr id="11279" name="Text Box 27"/>
          <p:cNvSpPr txBox="1">
            <a:spLocks noChangeArrowheads="1"/>
          </p:cNvSpPr>
          <p:nvPr/>
        </p:nvSpPr>
        <p:spPr bwMode="auto">
          <a:xfrm>
            <a:off x="195263" y="1165389"/>
            <a:ext cx="2403475" cy="36317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Entradas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Base de Datos / Buscadores  de Internet/ Páginas Web.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Información del Cliente (Comercial, Financiera, consulta de listas restrictivas y centrales de información financiera)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Análisis de crédito externo (Informa Colombia)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Solicitud de Cotización.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Licitaciones, Invitaciones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 Aprobación de la orden de pedido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Contrato de Suministro de Insumos Hospitalarios (cuando aplique)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Resolución de compra de medicamentos de control especial de los clientes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150813" y="498738"/>
            <a:ext cx="6559550" cy="55399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 dirty="0"/>
              <a:t>Objetivo</a:t>
            </a:r>
            <a:r>
              <a:rPr lang="es-MX" altLang="es-CO" sz="1000" b="1" dirty="0"/>
              <a:t>:</a:t>
            </a:r>
            <a:r>
              <a:rPr lang="es-MX" altLang="es-CO" sz="1000" dirty="0"/>
              <a:t> </a:t>
            </a:r>
            <a:r>
              <a:rPr lang="es-CO" sz="1000" dirty="0"/>
              <a:t>Identificar y canalizar clientes para comercializar los productos de COHOSAN, identificando las necesidades y los requisitos del cliente, garantizando su satisfacción a través de la gestión oportuna de sus pedidos, asegurando </a:t>
            </a:r>
            <a:r>
              <a:rPr lang="es-CO" altLang="es-CO" sz="1000" dirty="0"/>
              <a:t>la sostenibilidad y crecimiento de la organización.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971550" y="171450"/>
            <a:ext cx="7129463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MX" altLang="es-CO" sz="1400" b="1" i="1"/>
              <a:t>PROCESO DE GESTIÓN COMERCIAL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2670175" y="5164138"/>
            <a:ext cx="3536950" cy="6318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s-MX" altLang="es-CO" sz="1000" b="1" u="sng"/>
              <a:t>Documentación Aplicable:</a:t>
            </a:r>
            <a:endParaRPr lang="es-MX" altLang="es-CO" sz="1000" u="sng"/>
          </a:p>
          <a:p>
            <a:pPr algn="just" eaLnBrk="1" hangingPunct="1">
              <a:spcBef>
                <a:spcPct val="50000"/>
              </a:spcBef>
              <a:buFontTx/>
              <a:buAutoNum type="arabicPeriod"/>
            </a:pPr>
            <a:r>
              <a:rPr lang="es-CO" altLang="es-CO" sz="1000"/>
              <a:t>Ver  Listado Maestro de Documentos (Proceso  de Gestión Comercial)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6769100" y="549275"/>
            <a:ext cx="2266950" cy="4778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Responsable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s-CO" sz="1000" dirty="0">
                <a:latin typeface="Century Gothic" pitchFamily="34" charset="0"/>
              </a:rPr>
              <a:t>Director Comercial</a:t>
            </a:r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auto">
          <a:xfrm>
            <a:off x="3992563" y="1355725"/>
            <a:ext cx="1258887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Hacer</a:t>
            </a:r>
            <a:endParaRPr lang="es-CO" altLang="es-CO" sz="1200" b="1"/>
          </a:p>
        </p:txBody>
      </p:sp>
      <p:sp>
        <p:nvSpPr>
          <p:cNvPr id="21513" name="Rectangle 12"/>
          <p:cNvSpPr>
            <a:spLocks noChangeArrowheads="1"/>
          </p:cNvSpPr>
          <p:nvPr/>
        </p:nvSpPr>
        <p:spPr bwMode="auto">
          <a:xfrm>
            <a:off x="5313363" y="1355725"/>
            <a:ext cx="1260475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Verificar</a:t>
            </a:r>
            <a:endParaRPr lang="es-CO" altLang="es-CO" sz="1200" b="1"/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auto">
          <a:xfrm>
            <a:off x="2662238" y="3565525"/>
            <a:ext cx="3900487" cy="89058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Actuar</a:t>
            </a:r>
            <a:endParaRPr lang="es-CO" altLang="es-CO" sz="1200" b="1"/>
          </a:p>
        </p:txBody>
      </p:sp>
      <p:sp>
        <p:nvSpPr>
          <p:cNvPr id="21515" name="Rectangle 14"/>
          <p:cNvSpPr>
            <a:spLocks noChangeArrowheads="1"/>
          </p:cNvSpPr>
          <p:nvPr/>
        </p:nvSpPr>
        <p:spPr bwMode="auto">
          <a:xfrm>
            <a:off x="2670175" y="1355725"/>
            <a:ext cx="1258888" cy="2159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200" b="1"/>
              <a:t>Planear</a:t>
            </a:r>
            <a:endParaRPr lang="es-CO" altLang="es-CO" sz="1200" b="1"/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auto">
          <a:xfrm>
            <a:off x="2760663" y="1985963"/>
            <a:ext cx="1079500" cy="10604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Análisis de los requisitos y necesidades de los clientes para el oportuno cumplimiento</a:t>
            </a:r>
            <a:endParaRPr lang="es-CO" altLang="es-CO" sz="900" dirty="0"/>
          </a:p>
        </p:txBody>
      </p:sp>
      <p:sp>
        <p:nvSpPr>
          <p:cNvPr id="21517" name="Rectangle 20"/>
          <p:cNvSpPr>
            <a:spLocks noChangeArrowheads="1"/>
          </p:cNvSpPr>
          <p:nvPr/>
        </p:nvSpPr>
        <p:spPr bwMode="auto">
          <a:xfrm>
            <a:off x="3678238" y="3736975"/>
            <a:ext cx="1774825" cy="50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Acciones Correctivas y de Mejora</a:t>
            </a:r>
          </a:p>
        </p:txBody>
      </p:sp>
      <p:grpSp>
        <p:nvGrpSpPr>
          <p:cNvPr id="21518" name="Group 21"/>
          <p:cNvGrpSpPr>
            <a:grpSpLocks/>
          </p:cNvGrpSpPr>
          <p:nvPr/>
        </p:nvGrpSpPr>
        <p:grpSpPr bwMode="auto">
          <a:xfrm>
            <a:off x="2660650" y="1292225"/>
            <a:ext cx="4373563" cy="3241675"/>
            <a:chOff x="1565" y="981"/>
            <a:chExt cx="2755" cy="2042"/>
          </a:xfrm>
        </p:grpSpPr>
        <p:sp>
          <p:nvSpPr>
            <p:cNvPr id="21541" name="Line 22"/>
            <p:cNvSpPr>
              <a:spLocks noChangeShapeType="1"/>
            </p:cNvSpPr>
            <p:nvPr/>
          </p:nvSpPr>
          <p:spPr bwMode="auto">
            <a:xfrm>
              <a:off x="1565" y="3023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21542" name="Line 23"/>
            <p:cNvSpPr>
              <a:spLocks noChangeShapeType="1"/>
            </p:cNvSpPr>
            <p:nvPr/>
          </p:nvSpPr>
          <p:spPr bwMode="auto">
            <a:xfrm>
              <a:off x="1565" y="981"/>
              <a:ext cx="25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/>
            </a:p>
          </p:txBody>
        </p:sp>
        <p:cxnSp>
          <p:nvCxnSpPr>
            <p:cNvPr id="21543" name="AutoShape 24"/>
            <p:cNvCxnSpPr>
              <a:cxnSpLocks noChangeShapeType="1"/>
              <a:endCxn id="21542" idx="0"/>
            </p:cNvCxnSpPr>
            <p:nvPr/>
          </p:nvCxnSpPr>
          <p:spPr bwMode="auto">
            <a:xfrm flipV="1">
              <a:off x="1565" y="981"/>
              <a:ext cx="0" cy="20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44" name="AutoShape 25"/>
            <p:cNvCxnSpPr>
              <a:cxnSpLocks noChangeShapeType="1"/>
              <a:stCxn id="21542" idx="1"/>
            </p:cNvCxnSpPr>
            <p:nvPr/>
          </p:nvCxnSpPr>
          <p:spPr bwMode="auto">
            <a:xfrm>
              <a:off x="4104" y="981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45" name="AutoShape 26"/>
            <p:cNvCxnSpPr>
              <a:cxnSpLocks noChangeShapeType="1"/>
            </p:cNvCxnSpPr>
            <p:nvPr/>
          </p:nvCxnSpPr>
          <p:spPr bwMode="auto">
            <a:xfrm flipV="1">
              <a:off x="4104" y="2002"/>
              <a:ext cx="216" cy="10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80" name="Text Box 28"/>
          <p:cNvSpPr txBox="1">
            <a:spLocks noChangeArrowheads="1"/>
          </p:cNvSpPr>
          <p:nvPr/>
        </p:nvSpPr>
        <p:spPr bwMode="auto">
          <a:xfrm>
            <a:off x="7115175" y="2330450"/>
            <a:ext cx="1947863" cy="193899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Salidas</a:t>
            </a:r>
            <a:r>
              <a:rPr lang="es-MX" sz="1000" b="1" dirty="0">
                <a:latin typeface="Century Gothic" pitchFamily="34" charset="0"/>
              </a:rPr>
              <a:t>:</a:t>
            </a:r>
            <a:endParaRPr lang="es-MX" sz="1000" dirty="0">
              <a:latin typeface="Century Gothic" pitchFamily="34" charset="0"/>
            </a:endParaRP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Ventas / Negocios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Cotización de los clientes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CO" sz="1000" dirty="0">
                <a:latin typeface="Century Gothic" pitchFamily="34" charset="0"/>
              </a:rPr>
              <a:t>Registro del Pedido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Reporte de insumos despachados, faltantes y cartera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Ventas</a:t>
            </a:r>
          </a:p>
          <a:p>
            <a:pPr marL="180975" indent="-180975" algn="just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Navegador de Informes</a:t>
            </a:r>
          </a:p>
        </p:txBody>
      </p:sp>
      <p:sp>
        <p:nvSpPr>
          <p:cNvPr id="21520" name="AutoShape 30"/>
          <p:cNvSpPr>
            <a:spLocks noChangeArrowheads="1"/>
          </p:cNvSpPr>
          <p:nvPr/>
        </p:nvSpPr>
        <p:spPr bwMode="auto">
          <a:xfrm rot="5400000">
            <a:off x="6686550" y="2698750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1521" name="Rectangle 31"/>
          <p:cNvSpPr>
            <a:spLocks noChangeArrowheads="1"/>
          </p:cNvSpPr>
          <p:nvPr/>
        </p:nvSpPr>
        <p:spPr bwMode="auto">
          <a:xfrm>
            <a:off x="4106863" y="1642502"/>
            <a:ext cx="1079500" cy="3825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Creación del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Cliente</a:t>
            </a:r>
          </a:p>
        </p:txBody>
      </p:sp>
      <p:sp>
        <p:nvSpPr>
          <p:cNvPr id="21522" name="Rectangle 32"/>
          <p:cNvSpPr>
            <a:spLocks noChangeArrowheads="1"/>
          </p:cNvSpPr>
          <p:nvPr/>
        </p:nvSpPr>
        <p:spPr bwMode="auto">
          <a:xfrm>
            <a:off x="4127500" y="2554288"/>
            <a:ext cx="10795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Registro del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Pedido</a:t>
            </a:r>
          </a:p>
        </p:txBody>
      </p:sp>
      <p:cxnSp>
        <p:nvCxnSpPr>
          <p:cNvPr id="21523" name="AutoShape 37"/>
          <p:cNvCxnSpPr>
            <a:cxnSpLocks noChangeShapeType="1"/>
            <a:stCxn id="21516" idx="3"/>
            <a:endCxn id="21521" idx="1"/>
          </p:cNvCxnSpPr>
          <p:nvPr/>
        </p:nvCxnSpPr>
        <p:spPr bwMode="auto">
          <a:xfrm flipV="1">
            <a:off x="3840163" y="1833796"/>
            <a:ext cx="266700" cy="68239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4" name="AutoShape 40"/>
          <p:cNvCxnSpPr>
            <a:cxnSpLocks noChangeShapeType="1"/>
            <a:stCxn id="21517" idx="1"/>
            <a:endCxn id="21516" idx="2"/>
          </p:cNvCxnSpPr>
          <p:nvPr/>
        </p:nvCxnSpPr>
        <p:spPr bwMode="auto">
          <a:xfrm rot="10800000">
            <a:off x="3300413" y="3046413"/>
            <a:ext cx="377825" cy="94456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5" name="AutoShape 50"/>
          <p:cNvCxnSpPr>
            <a:cxnSpLocks noChangeShapeType="1"/>
            <a:stCxn id="21538" idx="2"/>
            <a:endCxn id="21522" idx="3"/>
          </p:cNvCxnSpPr>
          <p:nvPr/>
        </p:nvCxnSpPr>
        <p:spPr bwMode="auto">
          <a:xfrm rot="5400000">
            <a:off x="5473700" y="2325688"/>
            <a:ext cx="177800" cy="7112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6" name="AutoShape 51"/>
          <p:cNvCxnSpPr>
            <a:cxnSpLocks noChangeShapeType="1"/>
            <a:endCxn id="21517" idx="3"/>
          </p:cNvCxnSpPr>
          <p:nvPr/>
        </p:nvCxnSpPr>
        <p:spPr bwMode="auto">
          <a:xfrm rot="16200000" flipH="1">
            <a:off x="4573588" y="3111500"/>
            <a:ext cx="992187" cy="766763"/>
          </a:xfrm>
          <a:prstGeom prst="bentConnector4">
            <a:avLst>
              <a:gd name="adj1" fmla="val 37231"/>
              <a:gd name="adj2" fmla="val 12979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7" name="AutoShape 53"/>
          <p:cNvCxnSpPr>
            <a:cxnSpLocks noChangeShapeType="1"/>
            <a:stCxn id="43" idx="3"/>
            <a:endCxn id="21538" idx="0"/>
          </p:cNvCxnSpPr>
          <p:nvPr/>
        </p:nvCxnSpPr>
        <p:spPr bwMode="auto">
          <a:xfrm flipV="1">
            <a:off x="5195888" y="2160588"/>
            <a:ext cx="722312" cy="140494"/>
          </a:xfrm>
          <a:prstGeom prst="bentConnector4">
            <a:avLst>
              <a:gd name="adj1" fmla="val 11758"/>
              <a:gd name="adj2" fmla="val 46257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8" name="Oval 54"/>
          <p:cNvSpPr>
            <a:spLocks noChangeArrowheads="1"/>
          </p:cNvSpPr>
          <p:nvPr/>
        </p:nvSpPr>
        <p:spPr bwMode="auto">
          <a:xfrm>
            <a:off x="2698750" y="18002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1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1529" name="Oval 56"/>
          <p:cNvSpPr>
            <a:spLocks noChangeArrowheads="1"/>
          </p:cNvSpPr>
          <p:nvPr/>
        </p:nvSpPr>
        <p:spPr bwMode="auto">
          <a:xfrm>
            <a:off x="4064000" y="1591021"/>
            <a:ext cx="160338" cy="17530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>
                <a:solidFill>
                  <a:schemeClr val="bg1"/>
                </a:solidFill>
              </a:rPr>
              <a:t>2</a:t>
            </a:r>
            <a:endParaRPr lang="es-CO" altLang="es-CO" sz="1000" b="1">
              <a:solidFill>
                <a:schemeClr val="bg1"/>
              </a:solidFill>
            </a:endParaRPr>
          </a:p>
        </p:txBody>
      </p:sp>
      <p:sp>
        <p:nvSpPr>
          <p:cNvPr id="21531" name="Oval 59"/>
          <p:cNvSpPr>
            <a:spLocks noChangeArrowheads="1"/>
          </p:cNvSpPr>
          <p:nvPr/>
        </p:nvSpPr>
        <p:spPr bwMode="auto">
          <a:xfrm>
            <a:off x="3579813" y="366871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1532" name="AutoShape 7"/>
          <p:cNvSpPr>
            <a:spLocks noChangeArrowheads="1"/>
          </p:cNvSpPr>
          <p:nvPr/>
        </p:nvSpPr>
        <p:spPr bwMode="auto">
          <a:xfrm>
            <a:off x="4391025" y="4697413"/>
            <a:ext cx="360363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1533" name="AutoShape 9"/>
          <p:cNvSpPr>
            <a:spLocks noChangeArrowheads="1"/>
          </p:cNvSpPr>
          <p:nvPr/>
        </p:nvSpPr>
        <p:spPr bwMode="auto">
          <a:xfrm rot="7364482">
            <a:off x="5862638" y="4494213"/>
            <a:ext cx="360362" cy="36036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1534" name="AutoShape 8"/>
          <p:cNvSpPr>
            <a:spLocks noChangeArrowheads="1"/>
          </p:cNvSpPr>
          <p:nvPr/>
        </p:nvSpPr>
        <p:spPr bwMode="auto">
          <a:xfrm rot="2141840">
            <a:off x="2303463" y="4575175"/>
            <a:ext cx="534987" cy="385763"/>
          </a:xfrm>
          <a:prstGeom prst="upArrow">
            <a:avLst>
              <a:gd name="adj1" fmla="val 36648"/>
              <a:gd name="adj2" fmla="val 5626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1535" name="Text Box 65"/>
          <p:cNvSpPr txBox="1">
            <a:spLocks noChangeArrowheads="1"/>
          </p:cNvSpPr>
          <p:nvPr/>
        </p:nvSpPr>
        <p:spPr bwMode="auto">
          <a:xfrm>
            <a:off x="73025" y="169863"/>
            <a:ext cx="1474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CO" altLang="es-CO" sz="1400" b="1"/>
              <a:t>PR – 03</a:t>
            </a:r>
            <a:endParaRPr lang="es-ES" altLang="es-CO" sz="1400" b="1"/>
          </a:p>
        </p:txBody>
      </p:sp>
      <p:sp>
        <p:nvSpPr>
          <p:cNvPr id="11309" name="Text Box 67"/>
          <p:cNvSpPr txBox="1">
            <a:spLocks noChangeArrowheads="1"/>
          </p:cNvSpPr>
          <p:nvPr/>
        </p:nvSpPr>
        <p:spPr bwMode="auto">
          <a:xfrm>
            <a:off x="6311900" y="4652963"/>
            <a:ext cx="2735263" cy="7080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MX" sz="1000" b="1" u="sng" dirty="0">
                <a:latin typeface="Century Gothic" pitchFamily="34" charset="0"/>
              </a:rPr>
              <a:t>Parámetros de Medición y Seguimiento:</a:t>
            </a:r>
            <a:endParaRPr lang="es-MX" sz="1000" u="sng" dirty="0">
              <a:latin typeface="Century Gothic" pitchFamily="34" charset="0"/>
            </a:endParaRP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Indicadores</a:t>
            </a:r>
          </a:p>
          <a:p>
            <a:pPr marL="180975" indent="-180975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s-MX" sz="1000" dirty="0">
                <a:latin typeface="Century Gothic" pitchFamily="34" charset="0"/>
              </a:rPr>
              <a:t>Navegador de Informes</a:t>
            </a:r>
          </a:p>
        </p:txBody>
      </p:sp>
      <p:sp>
        <p:nvSpPr>
          <p:cNvPr id="21537" name="AutoShape 29"/>
          <p:cNvSpPr>
            <a:spLocks noChangeArrowheads="1"/>
          </p:cNvSpPr>
          <p:nvPr/>
        </p:nvSpPr>
        <p:spPr bwMode="auto">
          <a:xfrm>
            <a:off x="2305050" y="2735263"/>
            <a:ext cx="334963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>
              <a:latin typeface="Arial" panose="020B0604020202020204" pitchFamily="34" charset="0"/>
            </a:endParaRPr>
          </a:p>
        </p:txBody>
      </p:sp>
      <p:sp>
        <p:nvSpPr>
          <p:cNvPr id="21538" name="Rectangle 46"/>
          <p:cNvSpPr>
            <a:spLocks noChangeArrowheads="1"/>
          </p:cNvSpPr>
          <p:nvPr/>
        </p:nvSpPr>
        <p:spPr bwMode="auto">
          <a:xfrm>
            <a:off x="5365750" y="2160588"/>
            <a:ext cx="11049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Comprobación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de Crédito</a:t>
            </a: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4116388" y="2109788"/>
            <a:ext cx="1079500" cy="3825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900" b="1" dirty="0"/>
              <a:t>Cotización</a:t>
            </a:r>
          </a:p>
        </p:txBody>
      </p:sp>
      <p:sp>
        <p:nvSpPr>
          <p:cNvPr id="21539" name="Oval 58"/>
          <p:cNvSpPr>
            <a:spLocks noChangeArrowheads="1"/>
          </p:cNvSpPr>
          <p:nvPr/>
        </p:nvSpPr>
        <p:spPr bwMode="auto">
          <a:xfrm>
            <a:off x="4035426" y="2075888"/>
            <a:ext cx="188912" cy="17042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9" name="Conector recto de flecha 8"/>
          <p:cNvCxnSpPr>
            <a:stCxn id="21521" idx="2"/>
            <a:endCxn id="43" idx="0"/>
          </p:cNvCxnSpPr>
          <p:nvPr/>
        </p:nvCxnSpPr>
        <p:spPr>
          <a:xfrm>
            <a:off x="4646613" y="2025089"/>
            <a:ext cx="9525" cy="846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0" name="Oval 57"/>
          <p:cNvSpPr>
            <a:spLocks noChangeArrowheads="1"/>
          </p:cNvSpPr>
          <p:nvPr/>
        </p:nvSpPr>
        <p:spPr bwMode="auto">
          <a:xfrm>
            <a:off x="4064000" y="2476500"/>
            <a:ext cx="177800" cy="178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1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3" name="Oval 54"/>
          <p:cNvSpPr>
            <a:spLocks noChangeArrowheads="1"/>
          </p:cNvSpPr>
          <p:nvPr/>
        </p:nvSpPr>
        <p:spPr bwMode="auto">
          <a:xfrm>
            <a:off x="5336192" y="20161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CO" sz="1000" b="1" dirty="0">
                <a:solidFill>
                  <a:schemeClr val="bg1"/>
                </a:solidFill>
              </a:rPr>
              <a:t>5</a:t>
            </a:r>
            <a:endParaRPr lang="es-CO" altLang="es-CO" sz="1000" b="1" dirty="0">
              <a:solidFill>
                <a:schemeClr val="bg1"/>
              </a:solidFill>
            </a:endParaRPr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xmlns="" id="{BE1849AF-A8FE-41BF-913A-F0B6A85F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PD01 – O – 010 Rev. </a:t>
            </a:r>
            <a:r>
              <a:rPr lang="en-US" dirty="0" smtClean="0"/>
              <a:t>14 </a:t>
            </a:r>
            <a:r>
              <a:rPr lang="en-US" dirty="0"/>
              <a:t>Oct. 6 / 2020</a:t>
            </a:r>
            <a:endParaRPr lang="es-C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 Black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7707</TotalTime>
  <Words>3256</Words>
  <Application>Microsoft Office PowerPoint</Application>
  <PresentationFormat>Presentación en pantalla (4:3)</PresentationFormat>
  <Paragraphs>808</Paragraphs>
  <Slides>18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2" baseType="lpstr">
      <vt:lpstr>Arial</vt:lpstr>
      <vt:lpstr>Arial Black</vt:lpstr>
      <vt:lpstr>Century Gothic</vt:lpstr>
      <vt:lpstr>Diseño predeterminado</vt:lpstr>
      <vt:lpstr>Anexo No 2  Caracterización de Procesos</vt:lpstr>
      <vt:lpstr>PROCESOS DE DIRECCIÓN</vt:lpstr>
      <vt:lpstr>Presentación de PowerPoint</vt:lpstr>
      <vt:lpstr>Presentación de PowerPoint</vt:lpstr>
      <vt:lpstr>Presentación de PowerPoint</vt:lpstr>
      <vt:lpstr>PROCESOS DE REALIZACIÓN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PROCESOS DE SOPORTE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Caracterización de Procesos</dc:title>
  <dc:creator>Carlos Andrés Pinzón Serpa</dc:creator>
  <cp:lastModifiedBy>Calidad</cp:lastModifiedBy>
  <cp:revision>880</cp:revision>
  <cp:lastPrinted>2019-10-18T21:25:34Z</cp:lastPrinted>
  <dcterms:created xsi:type="dcterms:W3CDTF">2005-05-05T13:56:36Z</dcterms:created>
  <dcterms:modified xsi:type="dcterms:W3CDTF">2020-11-24T23:20:12Z</dcterms:modified>
</cp:coreProperties>
</file>