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1"/>
  </p:notesMasterIdLst>
  <p:sldIdLst>
    <p:sldId id="256" r:id="rId2"/>
    <p:sldId id="257" r:id="rId3"/>
    <p:sldId id="271" r:id="rId4"/>
    <p:sldId id="272" r:id="rId5"/>
    <p:sldId id="273" r:id="rId6"/>
    <p:sldId id="274" r:id="rId7"/>
    <p:sldId id="275" r:id="rId8"/>
    <p:sldId id="276" r:id="rId9"/>
    <p:sldId id="277" r:id="rId10"/>
    <p:sldId id="278" r:id="rId11"/>
    <p:sldId id="279" r:id="rId12"/>
    <p:sldId id="281" r:id="rId13"/>
    <p:sldId id="280"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6" r:id="rId58"/>
    <p:sldId id="325" r:id="rId59"/>
    <p:sldId id="327" r:id="rId60"/>
    <p:sldId id="328" r:id="rId61"/>
    <p:sldId id="329" r:id="rId62"/>
    <p:sldId id="331" r:id="rId63"/>
    <p:sldId id="332" r:id="rId64"/>
    <p:sldId id="330" r:id="rId65"/>
    <p:sldId id="333" r:id="rId66"/>
    <p:sldId id="334" r:id="rId67"/>
    <p:sldId id="335" r:id="rId68"/>
    <p:sldId id="336" r:id="rId69"/>
    <p:sldId id="269" r:id="rId70"/>
  </p:sldIdLst>
  <p:sldSz cx="12192000" cy="6858000"/>
  <p:notesSz cx="6858000" cy="9144000"/>
  <p:embeddedFontLst>
    <p:embeddedFont>
      <p:font typeface="Arial Narrow" panose="020B0606020202030204" pitchFamily="34" charset="0"/>
      <p:regular r:id="rId72"/>
      <p:bold r:id="rId73"/>
      <p:italic r:id="rId74"/>
      <p:boldItalic r:id="rId75"/>
    </p:embeddedFont>
    <p:embeddedFont>
      <p:font typeface="Arial Rounded MT Bold" panose="020F0704030504030204" pitchFamily="34" charset="0"/>
      <p:regular r:id="rId76"/>
    </p:embeddedFont>
    <p:embeddedFont>
      <p:font typeface="Calibri" panose="020F0502020204030204" pitchFamily="34" charset="0"/>
      <p:regular r:id="rId77"/>
      <p:bold r:id="rId78"/>
      <p:italic r:id="rId79"/>
      <p:boldItalic r:id="rId80"/>
    </p:embeddedFont>
    <p:embeddedFont>
      <p:font typeface="Century Gothic" panose="020B0502020202020204" pitchFamily="34" charset="0"/>
      <p:regular r:id="rId81"/>
      <p:bold r:id="rId82"/>
      <p:italic r:id="rId83"/>
      <p:boldItalic r:id="rId84"/>
    </p:embeddedFont>
    <p:embeddedFont>
      <p:font typeface="Lucida Calligraphy" panose="03010101010101010101" pitchFamily="66" charset="0"/>
      <p:regular r:id="rId8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6" roundtripDataSignature="AMtx7mjqcgbDNBMshMFAWkV+1lJ3jnNH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9" d="100"/>
          <a:sy n="49" d="100"/>
        </p:scale>
        <p:origin x="30" y="8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3.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80" Type="http://schemas.openxmlformats.org/officeDocument/2006/relationships/font" Target="fonts/font9.fntdata"/><Relationship Id="rId85" Type="http://schemas.openxmlformats.org/officeDocument/2006/relationships/font" Target="fonts/font1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11.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CO"/>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 name="Google Shape;11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CO"/>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CO"/>
              <a:t>69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5"/>
        <p:cNvGrpSpPr/>
        <p:nvPr/>
      </p:nvGrpSpPr>
      <p:grpSpPr>
        <a:xfrm>
          <a:off x="0" y="0"/>
          <a:ext cx="0" cy="0"/>
          <a:chOff x="0" y="0"/>
          <a:chExt cx="0" cy="0"/>
        </a:xfrm>
      </p:grpSpPr>
      <p:pic>
        <p:nvPicPr>
          <p:cNvPr id="5" name="Google Shape;112;p2">
            <a:extLst>
              <a:ext uri="{FF2B5EF4-FFF2-40B4-BE49-F238E27FC236}">
                <a16:creationId xmlns:a16="http://schemas.microsoft.com/office/drawing/2014/main" id="{A1803249-96D4-4093-AE6F-E8FBA37D42B1}"/>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6" name="Google Shape;113;p2">
            <a:extLst>
              <a:ext uri="{FF2B5EF4-FFF2-40B4-BE49-F238E27FC236}">
                <a16:creationId xmlns:a16="http://schemas.microsoft.com/office/drawing/2014/main" id="{FDF36D9B-FEE3-4350-8DE8-028B0DDFC8F5}"/>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7" name="Google Shape;114;p2">
            <a:extLst>
              <a:ext uri="{FF2B5EF4-FFF2-40B4-BE49-F238E27FC236}">
                <a16:creationId xmlns:a16="http://schemas.microsoft.com/office/drawing/2014/main" id="{F3DCB3E2-3198-42DC-91E0-6396497DA7A0}"/>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8" name="Google Shape;115;p2">
            <a:extLst>
              <a:ext uri="{FF2B5EF4-FFF2-40B4-BE49-F238E27FC236}">
                <a16:creationId xmlns:a16="http://schemas.microsoft.com/office/drawing/2014/main" id="{7101E18E-B42A-457D-A9AC-F22E1598EA51}"/>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9" name="Google Shape;116;p2">
            <a:extLst>
              <a:ext uri="{FF2B5EF4-FFF2-40B4-BE49-F238E27FC236}">
                <a16:creationId xmlns:a16="http://schemas.microsoft.com/office/drawing/2014/main" id="{6BD66E49-5920-49E8-B2BE-CD34E22B304E}"/>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0" name="Google Shape;117;p2">
            <a:extLst>
              <a:ext uri="{FF2B5EF4-FFF2-40B4-BE49-F238E27FC236}">
                <a16:creationId xmlns:a16="http://schemas.microsoft.com/office/drawing/2014/main" id="{922C7A6B-B63E-4C3C-A5DC-0C563450C556}"/>
              </a:ext>
            </a:extLst>
          </p:cNvPr>
          <p:cNvGrpSpPr/>
          <p:nvPr userDrawn="1"/>
        </p:nvGrpSpPr>
        <p:grpSpPr>
          <a:xfrm>
            <a:off x="12039014" y="5952936"/>
            <a:ext cx="53644" cy="565782"/>
            <a:chOff x="9524808" y="2013284"/>
            <a:chExt cx="152467" cy="2625717"/>
          </a:xfrm>
        </p:grpSpPr>
        <p:sp>
          <p:nvSpPr>
            <p:cNvPr id="11" name="Google Shape;118;p2">
              <a:extLst>
                <a:ext uri="{FF2B5EF4-FFF2-40B4-BE49-F238E27FC236}">
                  <a16:creationId xmlns:a16="http://schemas.microsoft.com/office/drawing/2014/main" id="{90A1E4B2-9948-44FF-9929-CF477C4ACAFA}"/>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 name="Google Shape;119;p2">
              <a:extLst>
                <a:ext uri="{FF2B5EF4-FFF2-40B4-BE49-F238E27FC236}">
                  <a16:creationId xmlns:a16="http://schemas.microsoft.com/office/drawing/2014/main" id="{08A046A0-BB38-44B0-8C8F-43014076423F}"/>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 name="Google Shape;120;p2">
              <a:extLst>
                <a:ext uri="{FF2B5EF4-FFF2-40B4-BE49-F238E27FC236}">
                  <a16:creationId xmlns:a16="http://schemas.microsoft.com/office/drawing/2014/main" id="{B71DC154-6021-47DE-B78F-3B1A27E277B6}"/>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4" name="Google Shape;121;p2">
            <a:extLst>
              <a:ext uri="{FF2B5EF4-FFF2-40B4-BE49-F238E27FC236}">
                <a16:creationId xmlns:a16="http://schemas.microsoft.com/office/drawing/2014/main" id="{B899AB8E-5375-4E1A-8804-67BFB54D38F2}"/>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dirty="0">
                <a:solidFill>
                  <a:schemeClr val="dk1"/>
                </a:solidFill>
                <a:latin typeface="Century Gothic"/>
                <a:ea typeface="Century Gothic"/>
                <a:cs typeface="Century Gothic"/>
                <a:sym typeface="Century Gothic"/>
              </a:rPr>
              <a:t>Alcaldía</a:t>
            </a:r>
            <a:r>
              <a:rPr lang="es-CO" sz="800" b="1" dirty="0">
                <a:solidFill>
                  <a:schemeClr val="dk1"/>
                </a:solidFill>
                <a:latin typeface="Century Gothic"/>
                <a:ea typeface="Century Gothic"/>
                <a:cs typeface="Century Gothic"/>
                <a:sym typeface="Century Gothic"/>
              </a:rPr>
              <a:t> </a:t>
            </a:r>
            <a:r>
              <a:rPr lang="es-CO" sz="800" dirty="0">
                <a:solidFill>
                  <a:schemeClr val="dk1"/>
                </a:solidFill>
                <a:latin typeface="Century Gothic"/>
                <a:ea typeface="Century Gothic"/>
                <a:cs typeface="Century Gothic"/>
                <a:sym typeface="Century Gothic"/>
              </a:rPr>
              <a:t>Municipal</a:t>
            </a:r>
            <a:endParaRPr sz="800" b="1" dirty="0">
              <a:solidFill>
                <a:schemeClr val="dk1"/>
              </a:solidFill>
              <a:latin typeface="Century Gothic"/>
              <a:ea typeface="Century Gothic"/>
              <a:cs typeface="Century Gothic"/>
              <a:sym typeface="Century Gothic"/>
            </a:endParaRPr>
          </a:p>
        </p:txBody>
      </p:sp>
      <p:sp>
        <p:nvSpPr>
          <p:cNvPr id="15" name="Google Shape;122;p2">
            <a:extLst>
              <a:ext uri="{FF2B5EF4-FFF2-40B4-BE49-F238E27FC236}">
                <a16:creationId xmlns:a16="http://schemas.microsoft.com/office/drawing/2014/main" id="{044A8472-9F82-4E8E-B71B-78DF1AE95233}"/>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cabezado de sección" userDrawn="1">
  <p:cSld name="SECTION_HEADER">
    <p:spTree>
      <p:nvGrpSpPr>
        <p:cNvPr id="1" name="Shape 31"/>
        <p:cNvGrpSpPr/>
        <p:nvPr/>
      </p:nvGrpSpPr>
      <p:grpSpPr>
        <a:xfrm>
          <a:off x="0" y="0"/>
          <a:ext cx="0" cy="0"/>
          <a:chOff x="0" y="0"/>
          <a:chExt cx="0" cy="0"/>
        </a:xfrm>
      </p:grpSpPr>
      <p:pic>
        <p:nvPicPr>
          <p:cNvPr id="10" name="Google Shape;112;p2">
            <a:extLst>
              <a:ext uri="{FF2B5EF4-FFF2-40B4-BE49-F238E27FC236}">
                <a16:creationId xmlns:a16="http://schemas.microsoft.com/office/drawing/2014/main" id="{795DDB19-B2C7-4616-80D7-29C569C89E8D}"/>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11" name="Google Shape;113;p2">
            <a:extLst>
              <a:ext uri="{FF2B5EF4-FFF2-40B4-BE49-F238E27FC236}">
                <a16:creationId xmlns:a16="http://schemas.microsoft.com/office/drawing/2014/main" id="{6E595314-B8F8-40D0-9BD4-487D8AE1EDE5}"/>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pic>
        <p:nvPicPr>
          <p:cNvPr id="12" name="Google Shape;116;p2">
            <a:extLst>
              <a:ext uri="{FF2B5EF4-FFF2-40B4-BE49-F238E27FC236}">
                <a16:creationId xmlns:a16="http://schemas.microsoft.com/office/drawing/2014/main" id="{9AD64CB5-E133-440C-9934-C0F3B50674B0}"/>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3" name="Google Shape;117;p2">
            <a:extLst>
              <a:ext uri="{FF2B5EF4-FFF2-40B4-BE49-F238E27FC236}">
                <a16:creationId xmlns:a16="http://schemas.microsoft.com/office/drawing/2014/main" id="{23166F0B-1A42-47C5-BB32-570799F286DB}"/>
              </a:ext>
            </a:extLst>
          </p:cNvPr>
          <p:cNvGrpSpPr/>
          <p:nvPr userDrawn="1"/>
        </p:nvGrpSpPr>
        <p:grpSpPr>
          <a:xfrm>
            <a:off x="12039014" y="5952936"/>
            <a:ext cx="53644" cy="565782"/>
            <a:chOff x="9524808" y="2013284"/>
            <a:chExt cx="152467" cy="2625717"/>
          </a:xfrm>
        </p:grpSpPr>
        <p:sp>
          <p:nvSpPr>
            <p:cNvPr id="14" name="Google Shape;118;p2">
              <a:extLst>
                <a:ext uri="{FF2B5EF4-FFF2-40B4-BE49-F238E27FC236}">
                  <a16:creationId xmlns:a16="http://schemas.microsoft.com/office/drawing/2014/main" id="{5EAA1D1B-94E2-4FF5-A7E2-167B737FEC45}"/>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19;p2">
              <a:extLst>
                <a:ext uri="{FF2B5EF4-FFF2-40B4-BE49-F238E27FC236}">
                  <a16:creationId xmlns:a16="http://schemas.microsoft.com/office/drawing/2014/main" id="{1784DEEA-46F9-4051-B8AF-6AB48181D7AA}"/>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20;p2">
              <a:extLst>
                <a:ext uri="{FF2B5EF4-FFF2-40B4-BE49-F238E27FC236}">
                  <a16:creationId xmlns:a16="http://schemas.microsoft.com/office/drawing/2014/main" id="{A30F76EA-DF74-478B-BA7A-61339EFFFCAA}"/>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7" name="Google Shape;122;p2">
            <a:extLst>
              <a:ext uri="{FF2B5EF4-FFF2-40B4-BE49-F238E27FC236}">
                <a16:creationId xmlns:a16="http://schemas.microsoft.com/office/drawing/2014/main" id="{BAB7155D-98A4-498D-95F2-3A79C874E448}"/>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
        <p:nvSpPr>
          <p:cNvPr id="18" name="Google Shape;114;p2">
            <a:extLst>
              <a:ext uri="{FF2B5EF4-FFF2-40B4-BE49-F238E27FC236}">
                <a16:creationId xmlns:a16="http://schemas.microsoft.com/office/drawing/2014/main" id="{C8576030-578F-4AFD-BCC2-BAC7FD4F0B7C}"/>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9" name="Google Shape;115;p2">
            <a:extLst>
              <a:ext uri="{FF2B5EF4-FFF2-40B4-BE49-F238E27FC236}">
                <a16:creationId xmlns:a16="http://schemas.microsoft.com/office/drawing/2014/main" id="{3DA0A956-1965-43C7-A83F-DBB5543C09A7}"/>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sp>
        <p:nvSpPr>
          <p:cNvPr id="20" name="Google Shape;121;p2">
            <a:extLst>
              <a:ext uri="{FF2B5EF4-FFF2-40B4-BE49-F238E27FC236}">
                <a16:creationId xmlns:a16="http://schemas.microsoft.com/office/drawing/2014/main" id="{BF420024-D6B8-4E3A-89F6-DE376CBB734C}"/>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dirty="0">
                <a:solidFill>
                  <a:schemeClr val="dk1"/>
                </a:solidFill>
                <a:latin typeface="Century Gothic"/>
                <a:ea typeface="Century Gothic"/>
                <a:cs typeface="Century Gothic"/>
                <a:sym typeface="Century Gothic"/>
              </a:rPr>
              <a:t>Alcaldía</a:t>
            </a:r>
            <a:r>
              <a:rPr lang="es-CO" sz="800" b="1" dirty="0">
                <a:solidFill>
                  <a:schemeClr val="dk1"/>
                </a:solidFill>
                <a:latin typeface="Century Gothic"/>
                <a:ea typeface="Century Gothic"/>
                <a:cs typeface="Century Gothic"/>
                <a:sym typeface="Century Gothic"/>
              </a:rPr>
              <a:t> </a:t>
            </a:r>
            <a:r>
              <a:rPr lang="es-CO" sz="800" dirty="0">
                <a:solidFill>
                  <a:schemeClr val="dk1"/>
                </a:solidFill>
                <a:latin typeface="Century Gothic"/>
                <a:ea typeface="Century Gothic"/>
                <a:cs typeface="Century Gothic"/>
                <a:sym typeface="Century Gothic"/>
              </a:rPr>
              <a:t>Municipal</a:t>
            </a:r>
            <a:endParaRPr sz="800" b="1" dirty="0">
              <a:solidFill>
                <a:schemeClr val="dk1"/>
              </a:solidFill>
              <a:latin typeface="Century Gothic"/>
              <a:ea typeface="Century Gothic"/>
              <a:cs typeface="Century Gothic"/>
              <a:sym typeface="Century Gothic"/>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userDrawn="1">
  <p:cSld name="TWO_OBJECTS">
    <p:spTree>
      <p:nvGrpSpPr>
        <p:cNvPr id="1" name="Shape 37"/>
        <p:cNvGrpSpPr/>
        <p:nvPr/>
      </p:nvGrpSpPr>
      <p:grpSpPr>
        <a:xfrm>
          <a:off x="0" y="0"/>
          <a:ext cx="0" cy="0"/>
          <a:chOff x="0" y="0"/>
          <a:chExt cx="0" cy="0"/>
        </a:xfrm>
      </p:grpSpPr>
      <p:pic>
        <p:nvPicPr>
          <p:cNvPr id="11" name="Google Shape;112;p2">
            <a:extLst>
              <a:ext uri="{FF2B5EF4-FFF2-40B4-BE49-F238E27FC236}">
                <a16:creationId xmlns:a16="http://schemas.microsoft.com/office/drawing/2014/main" id="{8B3EC961-C145-4AE1-BDF9-6B4B474CF0A8}"/>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12" name="Google Shape;113;p2">
            <a:extLst>
              <a:ext uri="{FF2B5EF4-FFF2-40B4-BE49-F238E27FC236}">
                <a16:creationId xmlns:a16="http://schemas.microsoft.com/office/drawing/2014/main" id="{BD10ABB2-549E-4BEC-8B16-B4B72DBFC928}"/>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pic>
        <p:nvPicPr>
          <p:cNvPr id="13" name="Google Shape;116;p2">
            <a:extLst>
              <a:ext uri="{FF2B5EF4-FFF2-40B4-BE49-F238E27FC236}">
                <a16:creationId xmlns:a16="http://schemas.microsoft.com/office/drawing/2014/main" id="{3B4ACBB8-6337-491B-A889-A14F7605310A}"/>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4" name="Google Shape;117;p2">
            <a:extLst>
              <a:ext uri="{FF2B5EF4-FFF2-40B4-BE49-F238E27FC236}">
                <a16:creationId xmlns:a16="http://schemas.microsoft.com/office/drawing/2014/main" id="{CF29E206-BA43-4A4A-9B7D-20FF9A0A6FCD}"/>
              </a:ext>
            </a:extLst>
          </p:cNvPr>
          <p:cNvGrpSpPr/>
          <p:nvPr userDrawn="1"/>
        </p:nvGrpSpPr>
        <p:grpSpPr>
          <a:xfrm>
            <a:off x="12039014" y="5952936"/>
            <a:ext cx="53644" cy="565782"/>
            <a:chOff x="9524808" y="2013284"/>
            <a:chExt cx="152467" cy="2625717"/>
          </a:xfrm>
        </p:grpSpPr>
        <p:sp>
          <p:nvSpPr>
            <p:cNvPr id="15" name="Google Shape;118;p2">
              <a:extLst>
                <a:ext uri="{FF2B5EF4-FFF2-40B4-BE49-F238E27FC236}">
                  <a16:creationId xmlns:a16="http://schemas.microsoft.com/office/drawing/2014/main" id="{2D24946C-FC40-4817-80CD-AD89B4FACADF}"/>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19;p2">
              <a:extLst>
                <a:ext uri="{FF2B5EF4-FFF2-40B4-BE49-F238E27FC236}">
                  <a16:creationId xmlns:a16="http://schemas.microsoft.com/office/drawing/2014/main" id="{FB1DD3D2-B38E-4DB8-A18A-5B541C083628}"/>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20;p2">
              <a:extLst>
                <a:ext uri="{FF2B5EF4-FFF2-40B4-BE49-F238E27FC236}">
                  <a16:creationId xmlns:a16="http://schemas.microsoft.com/office/drawing/2014/main" id="{26CEA2B0-BAF5-4382-BBDE-335E1E269FD3}"/>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8" name="Google Shape;122;p2">
            <a:extLst>
              <a:ext uri="{FF2B5EF4-FFF2-40B4-BE49-F238E27FC236}">
                <a16:creationId xmlns:a16="http://schemas.microsoft.com/office/drawing/2014/main" id="{0DDF2EB9-E5D9-4D7F-B232-9E5EDA2EA149}"/>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ación" userDrawn="1">
  <p:cSld name="TWO_OBJECTS_WITH_TEXT">
    <p:spTree>
      <p:nvGrpSpPr>
        <p:cNvPr id="1" name="Shape 44"/>
        <p:cNvGrpSpPr/>
        <p:nvPr/>
      </p:nvGrpSpPr>
      <p:grpSpPr>
        <a:xfrm>
          <a:off x="0" y="0"/>
          <a:ext cx="0" cy="0"/>
          <a:chOff x="0" y="0"/>
          <a:chExt cx="0" cy="0"/>
        </a:xfrm>
      </p:grpSpPr>
      <p:pic>
        <p:nvPicPr>
          <p:cNvPr id="10" name="Google Shape;112;p2">
            <a:extLst>
              <a:ext uri="{FF2B5EF4-FFF2-40B4-BE49-F238E27FC236}">
                <a16:creationId xmlns:a16="http://schemas.microsoft.com/office/drawing/2014/main" id="{6DCDF742-42F4-4534-AA14-63E1BD9DBB49}"/>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11" name="Google Shape;113;p2">
            <a:extLst>
              <a:ext uri="{FF2B5EF4-FFF2-40B4-BE49-F238E27FC236}">
                <a16:creationId xmlns:a16="http://schemas.microsoft.com/office/drawing/2014/main" id="{17D1C612-BB33-4642-9290-F97F2CF31F5C}"/>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12" name="Google Shape;114;p2">
            <a:extLst>
              <a:ext uri="{FF2B5EF4-FFF2-40B4-BE49-F238E27FC236}">
                <a16:creationId xmlns:a16="http://schemas.microsoft.com/office/drawing/2014/main" id="{1F96601C-7E68-46C2-841D-B9B86363B578}"/>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3" name="Google Shape;115;p2">
            <a:extLst>
              <a:ext uri="{FF2B5EF4-FFF2-40B4-BE49-F238E27FC236}">
                <a16:creationId xmlns:a16="http://schemas.microsoft.com/office/drawing/2014/main" id="{5FDCD233-8F77-4645-9983-9BF1C2E1E90F}"/>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4" name="Google Shape;116;p2">
            <a:extLst>
              <a:ext uri="{FF2B5EF4-FFF2-40B4-BE49-F238E27FC236}">
                <a16:creationId xmlns:a16="http://schemas.microsoft.com/office/drawing/2014/main" id="{6675785E-B4E4-484D-B2C2-2DC36BBAFC23}"/>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5" name="Google Shape;117;p2">
            <a:extLst>
              <a:ext uri="{FF2B5EF4-FFF2-40B4-BE49-F238E27FC236}">
                <a16:creationId xmlns:a16="http://schemas.microsoft.com/office/drawing/2014/main" id="{BE97A299-415D-4F2D-BBCE-A7D74FDCFB2D}"/>
              </a:ext>
            </a:extLst>
          </p:cNvPr>
          <p:cNvGrpSpPr/>
          <p:nvPr userDrawn="1"/>
        </p:nvGrpSpPr>
        <p:grpSpPr>
          <a:xfrm>
            <a:off x="12039014" y="5952936"/>
            <a:ext cx="53644" cy="565782"/>
            <a:chOff x="9524808" y="2013284"/>
            <a:chExt cx="152467" cy="2625717"/>
          </a:xfrm>
        </p:grpSpPr>
        <p:sp>
          <p:nvSpPr>
            <p:cNvPr id="16" name="Google Shape;118;p2">
              <a:extLst>
                <a:ext uri="{FF2B5EF4-FFF2-40B4-BE49-F238E27FC236}">
                  <a16:creationId xmlns:a16="http://schemas.microsoft.com/office/drawing/2014/main" id="{37BC17B4-0EBB-4D0A-A77C-956C389735C8}"/>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19;p2">
              <a:extLst>
                <a:ext uri="{FF2B5EF4-FFF2-40B4-BE49-F238E27FC236}">
                  <a16:creationId xmlns:a16="http://schemas.microsoft.com/office/drawing/2014/main" id="{EB46EF45-3C51-4A08-B9D7-E3FC15FAEEB9}"/>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20;p2">
              <a:extLst>
                <a:ext uri="{FF2B5EF4-FFF2-40B4-BE49-F238E27FC236}">
                  <a16:creationId xmlns:a16="http://schemas.microsoft.com/office/drawing/2014/main" id="{E62710EF-F651-4276-91AD-5FC4CCAE326C}"/>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9" name="Google Shape;121;p2">
            <a:extLst>
              <a:ext uri="{FF2B5EF4-FFF2-40B4-BE49-F238E27FC236}">
                <a16:creationId xmlns:a16="http://schemas.microsoft.com/office/drawing/2014/main" id="{DB6FC8E3-C3FA-4BA1-B351-7AFD63570B36}"/>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20" name="Google Shape;122;p2">
            <a:extLst>
              <a:ext uri="{FF2B5EF4-FFF2-40B4-BE49-F238E27FC236}">
                <a16:creationId xmlns:a16="http://schemas.microsoft.com/office/drawing/2014/main" id="{52A0D5A1-3527-4925-89FF-A07065E45129}"/>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olo el título" userDrawn="1">
  <p:cSld name="TITLE_ONLY">
    <p:spTree>
      <p:nvGrpSpPr>
        <p:cNvPr id="1" name="Shape 53"/>
        <p:cNvGrpSpPr/>
        <p:nvPr/>
      </p:nvGrpSpPr>
      <p:grpSpPr>
        <a:xfrm>
          <a:off x="0" y="0"/>
          <a:ext cx="0" cy="0"/>
          <a:chOff x="0" y="0"/>
          <a:chExt cx="0" cy="0"/>
        </a:xfrm>
      </p:grpSpPr>
      <p:sp>
        <p:nvSpPr>
          <p:cNvPr id="55" name="Google Shape;5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pic>
        <p:nvPicPr>
          <p:cNvPr id="6" name="Google Shape;112;p2">
            <a:extLst>
              <a:ext uri="{FF2B5EF4-FFF2-40B4-BE49-F238E27FC236}">
                <a16:creationId xmlns:a16="http://schemas.microsoft.com/office/drawing/2014/main" id="{B6B240F6-153B-47F9-BE3C-C52C65429A8F}"/>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7" name="Google Shape;113;p2">
            <a:extLst>
              <a:ext uri="{FF2B5EF4-FFF2-40B4-BE49-F238E27FC236}">
                <a16:creationId xmlns:a16="http://schemas.microsoft.com/office/drawing/2014/main" id="{B2478947-DFE2-48D7-8869-85F8141E3A6E}"/>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8" name="Google Shape;114;p2">
            <a:extLst>
              <a:ext uri="{FF2B5EF4-FFF2-40B4-BE49-F238E27FC236}">
                <a16:creationId xmlns:a16="http://schemas.microsoft.com/office/drawing/2014/main" id="{67076DBF-D7E5-4942-8C6A-DA1D55847668}"/>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9" name="Google Shape;115;p2">
            <a:extLst>
              <a:ext uri="{FF2B5EF4-FFF2-40B4-BE49-F238E27FC236}">
                <a16:creationId xmlns:a16="http://schemas.microsoft.com/office/drawing/2014/main" id="{C7EEA73D-F607-4AC6-8E77-57B8B14F2E45}"/>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0" name="Google Shape;116;p2">
            <a:extLst>
              <a:ext uri="{FF2B5EF4-FFF2-40B4-BE49-F238E27FC236}">
                <a16:creationId xmlns:a16="http://schemas.microsoft.com/office/drawing/2014/main" id="{3B0F92E4-AB96-47B7-845E-630773099BF8}"/>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1" name="Google Shape;117;p2">
            <a:extLst>
              <a:ext uri="{FF2B5EF4-FFF2-40B4-BE49-F238E27FC236}">
                <a16:creationId xmlns:a16="http://schemas.microsoft.com/office/drawing/2014/main" id="{5716D359-8297-4C84-889C-2A4B689B4EE6}"/>
              </a:ext>
            </a:extLst>
          </p:cNvPr>
          <p:cNvGrpSpPr/>
          <p:nvPr userDrawn="1"/>
        </p:nvGrpSpPr>
        <p:grpSpPr>
          <a:xfrm>
            <a:off x="12039014" y="5952936"/>
            <a:ext cx="53644" cy="565782"/>
            <a:chOff x="9524808" y="2013284"/>
            <a:chExt cx="152467" cy="2625717"/>
          </a:xfrm>
        </p:grpSpPr>
        <p:sp>
          <p:nvSpPr>
            <p:cNvPr id="12" name="Google Shape;118;p2">
              <a:extLst>
                <a:ext uri="{FF2B5EF4-FFF2-40B4-BE49-F238E27FC236}">
                  <a16:creationId xmlns:a16="http://schemas.microsoft.com/office/drawing/2014/main" id="{07382596-97D1-4328-B22E-280FF5EA90B3}"/>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 name="Google Shape;119;p2">
              <a:extLst>
                <a:ext uri="{FF2B5EF4-FFF2-40B4-BE49-F238E27FC236}">
                  <a16:creationId xmlns:a16="http://schemas.microsoft.com/office/drawing/2014/main" id="{C574F5C7-B133-4BFF-BFCA-B4545FB1B0C3}"/>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20;p2">
              <a:extLst>
                <a:ext uri="{FF2B5EF4-FFF2-40B4-BE49-F238E27FC236}">
                  <a16:creationId xmlns:a16="http://schemas.microsoft.com/office/drawing/2014/main" id="{E275D2F0-3949-4DA1-9EB4-8227B1F8BF54}"/>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5" name="Google Shape;121;p2">
            <a:extLst>
              <a:ext uri="{FF2B5EF4-FFF2-40B4-BE49-F238E27FC236}">
                <a16:creationId xmlns:a16="http://schemas.microsoft.com/office/drawing/2014/main" id="{7D41BC24-5BDC-41A2-848D-797A8CB435BA}"/>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16" name="Google Shape;122;p2">
            <a:extLst>
              <a:ext uri="{FF2B5EF4-FFF2-40B4-BE49-F238E27FC236}">
                <a16:creationId xmlns:a16="http://schemas.microsoft.com/office/drawing/2014/main" id="{B2D000EF-63F1-4D4A-8390-5DA5EAF7E3DA}"/>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ido con título" userDrawn="1">
  <p:cSld name="OBJECT_WITH_CAPTION_TEXT">
    <p:spTree>
      <p:nvGrpSpPr>
        <p:cNvPr id="1" name="Shape 58"/>
        <p:cNvGrpSpPr/>
        <p:nvPr/>
      </p:nvGrpSpPr>
      <p:grpSpPr>
        <a:xfrm>
          <a:off x="0" y="0"/>
          <a:ext cx="0" cy="0"/>
          <a:chOff x="0" y="0"/>
          <a:chExt cx="0" cy="0"/>
        </a:xfrm>
      </p:grpSpPr>
      <p:pic>
        <p:nvPicPr>
          <p:cNvPr id="8" name="Google Shape;112;p2">
            <a:extLst>
              <a:ext uri="{FF2B5EF4-FFF2-40B4-BE49-F238E27FC236}">
                <a16:creationId xmlns:a16="http://schemas.microsoft.com/office/drawing/2014/main" id="{15CD3E4C-AD2C-4A6B-87A8-0D40DAD85943}"/>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9" name="Google Shape;113;p2">
            <a:extLst>
              <a:ext uri="{FF2B5EF4-FFF2-40B4-BE49-F238E27FC236}">
                <a16:creationId xmlns:a16="http://schemas.microsoft.com/office/drawing/2014/main" id="{EABB7381-8282-44DB-9D9F-A5B4EEFA24F7}"/>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10" name="Google Shape;114;p2">
            <a:extLst>
              <a:ext uri="{FF2B5EF4-FFF2-40B4-BE49-F238E27FC236}">
                <a16:creationId xmlns:a16="http://schemas.microsoft.com/office/drawing/2014/main" id="{97344CDB-B410-448A-9545-30A2FDF35AFF}"/>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1" name="Google Shape;115;p2">
            <a:extLst>
              <a:ext uri="{FF2B5EF4-FFF2-40B4-BE49-F238E27FC236}">
                <a16:creationId xmlns:a16="http://schemas.microsoft.com/office/drawing/2014/main" id="{73FB4FDA-9CD7-48F8-AB98-68F041E9D586}"/>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2" name="Google Shape;116;p2">
            <a:extLst>
              <a:ext uri="{FF2B5EF4-FFF2-40B4-BE49-F238E27FC236}">
                <a16:creationId xmlns:a16="http://schemas.microsoft.com/office/drawing/2014/main" id="{7BDDD15E-9F2B-44CB-8CCD-C697AECAB97F}"/>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3" name="Google Shape;117;p2">
            <a:extLst>
              <a:ext uri="{FF2B5EF4-FFF2-40B4-BE49-F238E27FC236}">
                <a16:creationId xmlns:a16="http://schemas.microsoft.com/office/drawing/2014/main" id="{D6D4D3C4-5D8A-4B67-8F79-FD98855B7FFA}"/>
              </a:ext>
            </a:extLst>
          </p:cNvPr>
          <p:cNvGrpSpPr/>
          <p:nvPr userDrawn="1"/>
        </p:nvGrpSpPr>
        <p:grpSpPr>
          <a:xfrm>
            <a:off x="12039014" y="5952936"/>
            <a:ext cx="53644" cy="565782"/>
            <a:chOff x="9524808" y="2013284"/>
            <a:chExt cx="152467" cy="2625717"/>
          </a:xfrm>
        </p:grpSpPr>
        <p:sp>
          <p:nvSpPr>
            <p:cNvPr id="14" name="Google Shape;118;p2">
              <a:extLst>
                <a:ext uri="{FF2B5EF4-FFF2-40B4-BE49-F238E27FC236}">
                  <a16:creationId xmlns:a16="http://schemas.microsoft.com/office/drawing/2014/main" id="{A7F1D1C6-F127-4CDD-A347-F27CD505B6BA}"/>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19;p2">
              <a:extLst>
                <a:ext uri="{FF2B5EF4-FFF2-40B4-BE49-F238E27FC236}">
                  <a16:creationId xmlns:a16="http://schemas.microsoft.com/office/drawing/2014/main" id="{B16ACF29-9EB6-413F-ADB9-5CE29A64D17B}"/>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20;p2">
              <a:extLst>
                <a:ext uri="{FF2B5EF4-FFF2-40B4-BE49-F238E27FC236}">
                  <a16:creationId xmlns:a16="http://schemas.microsoft.com/office/drawing/2014/main" id="{D0928AC0-F6E3-4463-A677-9A0D28604DAC}"/>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7" name="Google Shape;121;p2">
            <a:extLst>
              <a:ext uri="{FF2B5EF4-FFF2-40B4-BE49-F238E27FC236}">
                <a16:creationId xmlns:a16="http://schemas.microsoft.com/office/drawing/2014/main" id="{5A83E197-4975-49C5-A43D-DB9BD152098C}"/>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18" name="Google Shape;122;p2">
            <a:extLst>
              <a:ext uri="{FF2B5EF4-FFF2-40B4-BE49-F238E27FC236}">
                <a16:creationId xmlns:a16="http://schemas.microsoft.com/office/drawing/2014/main" id="{A83E1AAE-A85F-4D2B-8D0E-34EEB4ACF89F}"/>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n con título" userDrawn="1">
  <p:cSld name="PICTURE_WITH_CAPTION_TEXT">
    <p:spTree>
      <p:nvGrpSpPr>
        <p:cNvPr id="1" name="Shape 65"/>
        <p:cNvGrpSpPr/>
        <p:nvPr/>
      </p:nvGrpSpPr>
      <p:grpSpPr>
        <a:xfrm>
          <a:off x="0" y="0"/>
          <a:ext cx="0" cy="0"/>
          <a:chOff x="0" y="0"/>
          <a:chExt cx="0" cy="0"/>
        </a:xfrm>
      </p:grpSpPr>
      <p:pic>
        <p:nvPicPr>
          <p:cNvPr id="8" name="Google Shape;112;p2">
            <a:extLst>
              <a:ext uri="{FF2B5EF4-FFF2-40B4-BE49-F238E27FC236}">
                <a16:creationId xmlns:a16="http://schemas.microsoft.com/office/drawing/2014/main" id="{9F7E7137-BCC5-4B37-9088-0C2D014D5358}"/>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9" name="Google Shape;113;p2">
            <a:extLst>
              <a:ext uri="{FF2B5EF4-FFF2-40B4-BE49-F238E27FC236}">
                <a16:creationId xmlns:a16="http://schemas.microsoft.com/office/drawing/2014/main" id="{3F0D303C-0345-4DE7-A21F-14F56CB22085}"/>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10" name="Google Shape;114;p2">
            <a:extLst>
              <a:ext uri="{FF2B5EF4-FFF2-40B4-BE49-F238E27FC236}">
                <a16:creationId xmlns:a16="http://schemas.microsoft.com/office/drawing/2014/main" id="{A45DDA18-F9EE-4C5A-A2F7-292D38AEB8EB}"/>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1" name="Google Shape;115;p2">
            <a:extLst>
              <a:ext uri="{FF2B5EF4-FFF2-40B4-BE49-F238E27FC236}">
                <a16:creationId xmlns:a16="http://schemas.microsoft.com/office/drawing/2014/main" id="{15A26A6A-DFB3-4A0F-8C9A-6C54E9B2A085}"/>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2" name="Google Shape;116;p2">
            <a:extLst>
              <a:ext uri="{FF2B5EF4-FFF2-40B4-BE49-F238E27FC236}">
                <a16:creationId xmlns:a16="http://schemas.microsoft.com/office/drawing/2014/main" id="{1333D737-523B-4CC3-98C7-1E5302ACF700}"/>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3" name="Google Shape;117;p2">
            <a:extLst>
              <a:ext uri="{FF2B5EF4-FFF2-40B4-BE49-F238E27FC236}">
                <a16:creationId xmlns:a16="http://schemas.microsoft.com/office/drawing/2014/main" id="{5ACE6519-3331-4D6B-B886-8743E5F29F11}"/>
              </a:ext>
            </a:extLst>
          </p:cNvPr>
          <p:cNvGrpSpPr/>
          <p:nvPr userDrawn="1"/>
        </p:nvGrpSpPr>
        <p:grpSpPr>
          <a:xfrm>
            <a:off x="12039014" y="5952936"/>
            <a:ext cx="53644" cy="565782"/>
            <a:chOff x="9524808" y="2013284"/>
            <a:chExt cx="152467" cy="2625717"/>
          </a:xfrm>
        </p:grpSpPr>
        <p:sp>
          <p:nvSpPr>
            <p:cNvPr id="14" name="Google Shape;118;p2">
              <a:extLst>
                <a:ext uri="{FF2B5EF4-FFF2-40B4-BE49-F238E27FC236}">
                  <a16:creationId xmlns:a16="http://schemas.microsoft.com/office/drawing/2014/main" id="{A0111326-66CD-4A6B-890C-620B228CE71F}"/>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19;p2">
              <a:extLst>
                <a:ext uri="{FF2B5EF4-FFF2-40B4-BE49-F238E27FC236}">
                  <a16:creationId xmlns:a16="http://schemas.microsoft.com/office/drawing/2014/main" id="{88E6D8A1-0E45-4AD5-905D-3375F217A3C4}"/>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20;p2">
              <a:extLst>
                <a:ext uri="{FF2B5EF4-FFF2-40B4-BE49-F238E27FC236}">
                  <a16:creationId xmlns:a16="http://schemas.microsoft.com/office/drawing/2014/main" id="{F65D8281-D310-41DD-A2DA-0E6DC3568F00}"/>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7" name="Google Shape;121;p2">
            <a:extLst>
              <a:ext uri="{FF2B5EF4-FFF2-40B4-BE49-F238E27FC236}">
                <a16:creationId xmlns:a16="http://schemas.microsoft.com/office/drawing/2014/main" id="{EE5F9194-F54F-473D-9C84-7C7EC5D94906}"/>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18" name="Google Shape;122;p2">
            <a:extLst>
              <a:ext uri="{FF2B5EF4-FFF2-40B4-BE49-F238E27FC236}">
                <a16:creationId xmlns:a16="http://schemas.microsoft.com/office/drawing/2014/main" id="{56C02354-223A-4522-9A5A-7E067A62ABE1}"/>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ítulo y texto vertical" userDrawn="1">
  <p:cSld name="VERTICAL_TEXT">
    <p:spTree>
      <p:nvGrpSpPr>
        <p:cNvPr id="1" name="Shape 72"/>
        <p:cNvGrpSpPr/>
        <p:nvPr/>
      </p:nvGrpSpPr>
      <p:grpSpPr>
        <a:xfrm>
          <a:off x="0" y="0"/>
          <a:ext cx="0" cy="0"/>
          <a:chOff x="0" y="0"/>
          <a:chExt cx="0" cy="0"/>
        </a:xfrm>
      </p:grpSpPr>
      <p:pic>
        <p:nvPicPr>
          <p:cNvPr id="7" name="Google Shape;112;p2">
            <a:extLst>
              <a:ext uri="{FF2B5EF4-FFF2-40B4-BE49-F238E27FC236}">
                <a16:creationId xmlns:a16="http://schemas.microsoft.com/office/drawing/2014/main" id="{412B9710-9C3C-428D-9133-46CB62B884BE}"/>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8" name="Google Shape;113;p2">
            <a:extLst>
              <a:ext uri="{FF2B5EF4-FFF2-40B4-BE49-F238E27FC236}">
                <a16:creationId xmlns:a16="http://schemas.microsoft.com/office/drawing/2014/main" id="{540829F3-1CC5-428B-BFCC-17CAEBC7A991}"/>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9" name="Google Shape;114;p2">
            <a:extLst>
              <a:ext uri="{FF2B5EF4-FFF2-40B4-BE49-F238E27FC236}">
                <a16:creationId xmlns:a16="http://schemas.microsoft.com/office/drawing/2014/main" id="{EBAE8246-3F09-4FBD-A33D-7BCFEF49ACB7}"/>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0" name="Google Shape;115;p2">
            <a:extLst>
              <a:ext uri="{FF2B5EF4-FFF2-40B4-BE49-F238E27FC236}">
                <a16:creationId xmlns:a16="http://schemas.microsoft.com/office/drawing/2014/main" id="{2AF72DC3-83E5-4FC4-85DB-ED65EF3CD643}"/>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1" name="Google Shape;116;p2">
            <a:extLst>
              <a:ext uri="{FF2B5EF4-FFF2-40B4-BE49-F238E27FC236}">
                <a16:creationId xmlns:a16="http://schemas.microsoft.com/office/drawing/2014/main" id="{16E0BA33-CC6F-455F-8443-7539055435B6}"/>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2" name="Google Shape;117;p2">
            <a:extLst>
              <a:ext uri="{FF2B5EF4-FFF2-40B4-BE49-F238E27FC236}">
                <a16:creationId xmlns:a16="http://schemas.microsoft.com/office/drawing/2014/main" id="{244AE982-A010-40B4-9CD3-7E5E53DA7AB8}"/>
              </a:ext>
            </a:extLst>
          </p:cNvPr>
          <p:cNvGrpSpPr/>
          <p:nvPr userDrawn="1"/>
        </p:nvGrpSpPr>
        <p:grpSpPr>
          <a:xfrm>
            <a:off x="12039014" y="5952936"/>
            <a:ext cx="53644" cy="565782"/>
            <a:chOff x="9524808" y="2013284"/>
            <a:chExt cx="152467" cy="2625717"/>
          </a:xfrm>
        </p:grpSpPr>
        <p:sp>
          <p:nvSpPr>
            <p:cNvPr id="13" name="Google Shape;118;p2">
              <a:extLst>
                <a:ext uri="{FF2B5EF4-FFF2-40B4-BE49-F238E27FC236}">
                  <a16:creationId xmlns:a16="http://schemas.microsoft.com/office/drawing/2014/main" id="{7BA757F0-99F9-4BF3-BEBF-346548B43EC8}"/>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19;p2">
              <a:extLst>
                <a:ext uri="{FF2B5EF4-FFF2-40B4-BE49-F238E27FC236}">
                  <a16:creationId xmlns:a16="http://schemas.microsoft.com/office/drawing/2014/main" id="{4ED12CFE-D1D7-42CB-948A-D28D8A4386ED}"/>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20;p2">
              <a:extLst>
                <a:ext uri="{FF2B5EF4-FFF2-40B4-BE49-F238E27FC236}">
                  <a16:creationId xmlns:a16="http://schemas.microsoft.com/office/drawing/2014/main" id="{ABF4E386-7F5E-401F-B308-DF77BCD4ACCA}"/>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6" name="Google Shape;121;p2">
            <a:extLst>
              <a:ext uri="{FF2B5EF4-FFF2-40B4-BE49-F238E27FC236}">
                <a16:creationId xmlns:a16="http://schemas.microsoft.com/office/drawing/2014/main" id="{7DECE6B6-00FA-492C-BEC9-2E179C6F2659}"/>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17" name="Google Shape;122;p2">
            <a:extLst>
              <a:ext uri="{FF2B5EF4-FFF2-40B4-BE49-F238E27FC236}">
                <a16:creationId xmlns:a16="http://schemas.microsoft.com/office/drawing/2014/main" id="{5A880183-5695-46FE-B3C2-BD47C0063845}"/>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vertical y texto" userDrawn="1">
  <p:cSld name="VERTICAL_TITLE_AND_VERTICAL_TEXT">
    <p:spTree>
      <p:nvGrpSpPr>
        <p:cNvPr id="1" name="Shape 78"/>
        <p:cNvGrpSpPr/>
        <p:nvPr/>
      </p:nvGrpSpPr>
      <p:grpSpPr>
        <a:xfrm>
          <a:off x="0" y="0"/>
          <a:ext cx="0" cy="0"/>
          <a:chOff x="0" y="0"/>
          <a:chExt cx="0" cy="0"/>
        </a:xfrm>
      </p:grpSpPr>
      <p:pic>
        <p:nvPicPr>
          <p:cNvPr id="7" name="Google Shape;112;p2">
            <a:extLst>
              <a:ext uri="{FF2B5EF4-FFF2-40B4-BE49-F238E27FC236}">
                <a16:creationId xmlns:a16="http://schemas.microsoft.com/office/drawing/2014/main" id="{A6C75714-6BDE-406B-9860-D480BC7B04BA}"/>
              </a:ext>
            </a:extLst>
          </p:cNvPr>
          <p:cNvPicPr preferRelativeResize="0"/>
          <p:nvPr userDrawn="1"/>
        </p:nvPicPr>
        <p:blipFill rotWithShape="1">
          <a:blip r:embed="rId2">
            <a:alphaModFix/>
          </a:blip>
          <a:srcRect t="72071"/>
          <a:stretch/>
        </p:blipFill>
        <p:spPr>
          <a:xfrm rot="5400000">
            <a:off x="-2465771" y="2470399"/>
            <a:ext cx="6858000" cy="1915412"/>
          </a:xfrm>
          <a:prstGeom prst="rect">
            <a:avLst/>
          </a:prstGeom>
          <a:noFill/>
          <a:ln>
            <a:noFill/>
          </a:ln>
        </p:spPr>
      </p:pic>
      <p:sp>
        <p:nvSpPr>
          <p:cNvPr id="8" name="Google Shape;113;p2">
            <a:extLst>
              <a:ext uri="{FF2B5EF4-FFF2-40B4-BE49-F238E27FC236}">
                <a16:creationId xmlns:a16="http://schemas.microsoft.com/office/drawing/2014/main" id="{63C0F7E9-D516-4BB0-9774-B6D2281A2247}"/>
              </a:ext>
            </a:extLst>
          </p:cNvPr>
          <p:cNvSpPr/>
          <p:nvPr userDrawn="1"/>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sp>
        <p:nvSpPr>
          <p:cNvPr id="9" name="Google Shape;114;p2">
            <a:extLst>
              <a:ext uri="{FF2B5EF4-FFF2-40B4-BE49-F238E27FC236}">
                <a16:creationId xmlns:a16="http://schemas.microsoft.com/office/drawing/2014/main" id="{284A0826-9091-4C81-860C-E7BD2C0A22A2}"/>
              </a:ext>
            </a:extLst>
          </p:cNvPr>
          <p:cNvSpPr txBox="1"/>
          <p:nvPr userDrawn="1"/>
        </p:nvSpPr>
        <p:spPr>
          <a:xfrm>
            <a:off x="10608991" y="6203807"/>
            <a:ext cx="4785068"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200" b="1" dirty="0">
                <a:solidFill>
                  <a:schemeClr val="dk1"/>
                </a:solidFill>
                <a:latin typeface="Arial Rounded"/>
                <a:ea typeface="Arial Rounded"/>
                <a:cs typeface="Arial Rounded"/>
                <a:sym typeface="Arial Rounded"/>
              </a:rPr>
              <a:t>de Viterbo</a:t>
            </a:r>
            <a:endParaRPr dirty="0"/>
          </a:p>
        </p:txBody>
      </p:sp>
      <p:sp>
        <p:nvSpPr>
          <p:cNvPr id="10" name="Google Shape;115;p2">
            <a:extLst>
              <a:ext uri="{FF2B5EF4-FFF2-40B4-BE49-F238E27FC236}">
                <a16:creationId xmlns:a16="http://schemas.microsoft.com/office/drawing/2014/main" id="{11E87EFF-7451-4484-8509-0BEE0C33218C}"/>
              </a:ext>
            </a:extLst>
          </p:cNvPr>
          <p:cNvSpPr txBox="1"/>
          <p:nvPr userDrawn="1"/>
        </p:nvSpPr>
        <p:spPr>
          <a:xfrm>
            <a:off x="10464212" y="5960332"/>
            <a:ext cx="320925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dirty="0">
                <a:solidFill>
                  <a:schemeClr val="dk1"/>
                </a:solidFill>
                <a:latin typeface="Arial Rounded"/>
                <a:ea typeface="Arial Rounded"/>
                <a:cs typeface="Arial Rounded"/>
                <a:sym typeface="Arial Rounded"/>
              </a:rPr>
              <a:t>Santa Rosa</a:t>
            </a:r>
            <a:endParaRPr dirty="0"/>
          </a:p>
        </p:txBody>
      </p:sp>
      <p:pic>
        <p:nvPicPr>
          <p:cNvPr id="11" name="Google Shape;116;p2">
            <a:extLst>
              <a:ext uri="{FF2B5EF4-FFF2-40B4-BE49-F238E27FC236}">
                <a16:creationId xmlns:a16="http://schemas.microsoft.com/office/drawing/2014/main" id="{1496306B-B9C3-4EBB-B3AC-55F141892AD8}"/>
              </a:ext>
            </a:extLst>
          </p:cNvPr>
          <p:cNvPicPr preferRelativeResize="0"/>
          <p:nvPr userDrawn="1"/>
        </p:nvPicPr>
        <p:blipFill rotWithShape="1">
          <a:blip r:embed="rId3">
            <a:alphaModFix/>
          </a:blip>
          <a:srcRect/>
          <a:stretch/>
        </p:blipFill>
        <p:spPr>
          <a:xfrm>
            <a:off x="9692993" y="5736992"/>
            <a:ext cx="1019426" cy="1019426"/>
          </a:xfrm>
          <a:prstGeom prst="rect">
            <a:avLst/>
          </a:prstGeom>
          <a:noFill/>
          <a:ln>
            <a:noFill/>
          </a:ln>
        </p:spPr>
      </p:pic>
      <p:grpSp>
        <p:nvGrpSpPr>
          <p:cNvPr id="12" name="Google Shape;117;p2">
            <a:extLst>
              <a:ext uri="{FF2B5EF4-FFF2-40B4-BE49-F238E27FC236}">
                <a16:creationId xmlns:a16="http://schemas.microsoft.com/office/drawing/2014/main" id="{56D39A65-3162-49E2-91CA-8A5940E352EF}"/>
              </a:ext>
            </a:extLst>
          </p:cNvPr>
          <p:cNvGrpSpPr/>
          <p:nvPr userDrawn="1"/>
        </p:nvGrpSpPr>
        <p:grpSpPr>
          <a:xfrm>
            <a:off x="12039014" y="5952936"/>
            <a:ext cx="53644" cy="565782"/>
            <a:chOff x="9524808" y="2013284"/>
            <a:chExt cx="152467" cy="2625717"/>
          </a:xfrm>
        </p:grpSpPr>
        <p:sp>
          <p:nvSpPr>
            <p:cNvPr id="13" name="Google Shape;118;p2">
              <a:extLst>
                <a:ext uri="{FF2B5EF4-FFF2-40B4-BE49-F238E27FC236}">
                  <a16:creationId xmlns:a16="http://schemas.microsoft.com/office/drawing/2014/main" id="{FA2E2189-13A0-4636-B49E-D00A828C0B84}"/>
                </a:ext>
              </a:extLst>
            </p:cNvPr>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19;p2">
              <a:extLst>
                <a:ext uri="{FF2B5EF4-FFF2-40B4-BE49-F238E27FC236}">
                  <a16:creationId xmlns:a16="http://schemas.microsoft.com/office/drawing/2014/main" id="{1C733C3B-C399-47E7-BA0E-6E2084F0A9AC}"/>
                </a:ext>
              </a:extLst>
            </p:cNvPr>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 name="Google Shape;120;p2">
              <a:extLst>
                <a:ext uri="{FF2B5EF4-FFF2-40B4-BE49-F238E27FC236}">
                  <a16:creationId xmlns:a16="http://schemas.microsoft.com/office/drawing/2014/main" id="{BEC2E079-07B5-41AF-9870-331EA65B4FE3}"/>
                </a:ext>
              </a:extLst>
            </p:cNvPr>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6" name="Google Shape;121;p2">
            <a:extLst>
              <a:ext uri="{FF2B5EF4-FFF2-40B4-BE49-F238E27FC236}">
                <a16:creationId xmlns:a16="http://schemas.microsoft.com/office/drawing/2014/main" id="{761E60F6-097E-46E7-86C9-4630F7DF44B1}"/>
              </a:ext>
            </a:extLst>
          </p:cNvPr>
          <p:cNvSpPr txBox="1"/>
          <p:nvPr userDrawn="1"/>
        </p:nvSpPr>
        <p:spPr>
          <a:xfrm>
            <a:off x="10726602" y="5880714"/>
            <a:ext cx="3793671"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a:solidFill>
                  <a:schemeClr val="dk1"/>
                </a:solidFill>
                <a:latin typeface="Century Gothic"/>
                <a:ea typeface="Century Gothic"/>
                <a:cs typeface="Century Gothic"/>
                <a:sym typeface="Century Gothic"/>
              </a:rPr>
              <a:t>Alcaldía</a:t>
            </a:r>
            <a:r>
              <a:rPr lang="es-CO" sz="800" b="1">
                <a:solidFill>
                  <a:schemeClr val="dk1"/>
                </a:solidFill>
                <a:latin typeface="Century Gothic"/>
                <a:ea typeface="Century Gothic"/>
                <a:cs typeface="Century Gothic"/>
                <a:sym typeface="Century Gothic"/>
              </a:rPr>
              <a:t> </a:t>
            </a:r>
            <a:r>
              <a:rPr lang="es-CO" sz="800">
                <a:solidFill>
                  <a:schemeClr val="dk1"/>
                </a:solidFill>
                <a:latin typeface="Century Gothic"/>
                <a:ea typeface="Century Gothic"/>
                <a:cs typeface="Century Gothic"/>
                <a:sym typeface="Century Gothic"/>
              </a:rPr>
              <a:t>Municipal</a:t>
            </a:r>
            <a:endParaRPr sz="800" b="1">
              <a:solidFill>
                <a:schemeClr val="dk1"/>
              </a:solidFill>
              <a:latin typeface="Century Gothic"/>
              <a:ea typeface="Century Gothic"/>
              <a:cs typeface="Century Gothic"/>
              <a:sym typeface="Century Gothic"/>
            </a:endParaRPr>
          </a:p>
        </p:txBody>
      </p:sp>
      <p:sp>
        <p:nvSpPr>
          <p:cNvPr id="17" name="Google Shape;122;p2">
            <a:extLst>
              <a:ext uri="{FF2B5EF4-FFF2-40B4-BE49-F238E27FC236}">
                <a16:creationId xmlns:a16="http://schemas.microsoft.com/office/drawing/2014/main" id="{6E861AEF-3530-4AB1-8F72-841709273AA3}"/>
              </a:ext>
            </a:extLst>
          </p:cNvPr>
          <p:cNvSpPr txBox="1"/>
          <p:nvPr userDrawn="1"/>
        </p:nvSpPr>
        <p:spPr>
          <a:xfrm>
            <a:off x="1431818" y="6465294"/>
            <a:ext cx="7441712"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dirty="0">
                <a:solidFill>
                  <a:schemeClr val="dk1"/>
                </a:solidFill>
                <a:latin typeface="Lucida Calligraphy" panose="03010101010101010101" pitchFamily="66" charset="0"/>
                <a:sym typeface="Arial"/>
              </a:rPr>
              <a:t>Noble y Culta </a:t>
            </a:r>
            <a:r>
              <a:rPr lang="es-CO" b="1" dirty="0">
                <a:solidFill>
                  <a:schemeClr val="dk1"/>
                </a:solidFill>
                <a:latin typeface="Lucida Calligraphy" panose="03010101010101010101" pitchFamily="66" charset="0"/>
              </a:rPr>
              <a:t>Villa Republicana</a:t>
            </a:r>
            <a:endParaRPr b="1" dirty="0">
              <a:solidFill>
                <a:schemeClr val="dk1"/>
              </a:solidFill>
              <a:latin typeface="Lucida Calligraphy" panose="03010101010101010101" pitchFamily="66" charset="0"/>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3.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grpSp>
        <p:nvGrpSpPr>
          <p:cNvPr id="2" name="Grupo 1">
            <a:extLst>
              <a:ext uri="{FF2B5EF4-FFF2-40B4-BE49-F238E27FC236}">
                <a16:creationId xmlns:a16="http://schemas.microsoft.com/office/drawing/2014/main" id="{35FEEAB9-7796-4D49-B5BB-C9B62FFCC33E}"/>
              </a:ext>
            </a:extLst>
          </p:cNvPr>
          <p:cNvGrpSpPr/>
          <p:nvPr/>
        </p:nvGrpSpPr>
        <p:grpSpPr>
          <a:xfrm>
            <a:off x="-57812" y="-29412"/>
            <a:ext cx="12244290" cy="6887412"/>
            <a:chOff x="-57812" y="-29412"/>
            <a:chExt cx="12244290" cy="6887412"/>
          </a:xfrm>
        </p:grpSpPr>
        <p:pic>
          <p:nvPicPr>
            <p:cNvPr id="89" name="Google Shape;89;p1"/>
            <p:cNvPicPr preferRelativeResize="0"/>
            <p:nvPr/>
          </p:nvPicPr>
          <p:blipFill rotWithShape="1">
            <a:blip r:embed="rId3">
              <a:alphaModFix/>
            </a:blip>
            <a:srcRect/>
            <a:stretch/>
          </p:blipFill>
          <p:spPr>
            <a:xfrm>
              <a:off x="-57812" y="-29412"/>
              <a:ext cx="12244290" cy="6887412"/>
            </a:xfrm>
            <a:prstGeom prst="rect">
              <a:avLst/>
            </a:prstGeom>
            <a:solidFill>
              <a:schemeClr val="dk1"/>
            </a:solidFill>
            <a:ln w="9525" cap="flat" cmpd="sng">
              <a:solidFill>
                <a:schemeClr val="dk1"/>
              </a:solidFill>
              <a:prstDash val="solid"/>
              <a:round/>
              <a:headEnd type="none" w="sm" len="sm"/>
              <a:tailEnd type="none" w="sm" len="sm"/>
            </a:ln>
          </p:spPr>
        </p:pic>
        <p:grpSp>
          <p:nvGrpSpPr>
            <p:cNvPr id="90" name="Google Shape;90;p1"/>
            <p:cNvGrpSpPr/>
            <p:nvPr/>
          </p:nvGrpSpPr>
          <p:grpSpPr>
            <a:xfrm>
              <a:off x="3759063" y="2281890"/>
              <a:ext cx="7449797" cy="2194583"/>
              <a:chOff x="3710936" y="2413590"/>
              <a:chExt cx="7449797" cy="2194583"/>
            </a:xfrm>
          </p:grpSpPr>
          <p:sp>
            <p:nvSpPr>
              <p:cNvPr id="91" name="Google Shape;91;p1"/>
              <p:cNvSpPr txBox="1"/>
              <p:nvPr/>
            </p:nvSpPr>
            <p:spPr>
              <a:xfrm>
                <a:off x="5443393" y="3479130"/>
                <a:ext cx="4785068"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4400" b="1" i="0" u="none" strike="noStrike" cap="none">
                    <a:solidFill>
                      <a:schemeClr val="dk1"/>
                    </a:solidFill>
                    <a:latin typeface="Arial Rounded"/>
                    <a:ea typeface="Arial Rounded"/>
                    <a:cs typeface="Arial Rounded"/>
                    <a:sym typeface="Arial Rounded"/>
                  </a:rPr>
                  <a:t>de Viterbo</a:t>
                </a:r>
                <a:endParaRPr/>
              </a:p>
            </p:txBody>
          </p:sp>
          <p:sp>
            <p:nvSpPr>
              <p:cNvPr id="92" name="Google Shape;92;p1"/>
              <p:cNvSpPr txBox="1"/>
              <p:nvPr/>
            </p:nvSpPr>
            <p:spPr>
              <a:xfrm>
                <a:off x="5466391" y="2990303"/>
                <a:ext cx="569434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4000" b="1">
                    <a:solidFill>
                      <a:schemeClr val="dk1"/>
                    </a:solidFill>
                    <a:latin typeface="Arial Rounded"/>
                    <a:ea typeface="Arial Rounded"/>
                    <a:cs typeface="Arial Rounded"/>
                    <a:sym typeface="Arial Rounded"/>
                  </a:rPr>
                  <a:t>Santa Rosa</a:t>
                </a:r>
                <a:endParaRPr/>
              </a:p>
            </p:txBody>
          </p:sp>
          <p:pic>
            <p:nvPicPr>
              <p:cNvPr id="93" name="Google Shape;93;p1"/>
              <p:cNvPicPr preferRelativeResize="0"/>
              <p:nvPr/>
            </p:nvPicPr>
            <p:blipFill rotWithShape="1">
              <a:blip r:embed="rId4">
                <a:alphaModFix/>
              </a:blip>
              <a:srcRect/>
              <a:stretch/>
            </p:blipFill>
            <p:spPr>
              <a:xfrm>
                <a:off x="3710936" y="2413590"/>
                <a:ext cx="2194583" cy="2194583"/>
              </a:xfrm>
              <a:prstGeom prst="rect">
                <a:avLst/>
              </a:prstGeom>
              <a:noFill/>
              <a:ln>
                <a:noFill/>
              </a:ln>
            </p:spPr>
          </p:pic>
          <p:grpSp>
            <p:nvGrpSpPr>
              <p:cNvPr id="94" name="Google Shape;94;p1"/>
              <p:cNvGrpSpPr/>
              <p:nvPr/>
            </p:nvGrpSpPr>
            <p:grpSpPr>
              <a:xfrm>
                <a:off x="8522117" y="2967934"/>
                <a:ext cx="77507" cy="1107996"/>
                <a:chOff x="9524808" y="2013284"/>
                <a:chExt cx="152467" cy="2625717"/>
              </a:xfrm>
            </p:grpSpPr>
            <p:sp>
              <p:nvSpPr>
                <p:cNvPr id="95" name="Google Shape;95;p1"/>
                <p:cNvSpPr/>
                <p:nvPr/>
              </p:nvSpPr>
              <p:spPr>
                <a:xfrm>
                  <a:off x="9525000" y="2013284"/>
                  <a:ext cx="152275" cy="875003"/>
                </a:xfrm>
                <a:prstGeom prst="rect">
                  <a:avLst/>
                </a:prstGeom>
                <a:solidFill>
                  <a:srgbClr val="009335"/>
                </a:solidFill>
                <a:ln w="12700" cap="flat" cmpd="sng">
                  <a:solidFill>
                    <a:srgbClr val="D0CEC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6" name="Google Shape;96;p1"/>
                <p:cNvSpPr/>
                <p:nvPr/>
              </p:nvSpPr>
              <p:spPr>
                <a:xfrm>
                  <a:off x="9524808" y="3763998"/>
                  <a:ext cx="152275" cy="875003"/>
                </a:xfrm>
                <a:prstGeom prst="rect">
                  <a:avLst/>
                </a:prstGeom>
                <a:solidFill>
                  <a:srgbClr val="FD2115"/>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7" name="Google Shape;97;p1"/>
                <p:cNvSpPr/>
                <p:nvPr/>
              </p:nvSpPr>
              <p:spPr>
                <a:xfrm>
                  <a:off x="9524808" y="2888995"/>
                  <a:ext cx="152275" cy="875003"/>
                </a:xfrm>
                <a:prstGeom prst="rect">
                  <a:avLst/>
                </a:prstGeom>
                <a:solidFill>
                  <a:srgbClr val="FFFFFF"/>
                </a:solidFill>
                <a:ln w="12700" cap="flat" cmpd="sng">
                  <a:solidFill>
                    <a:schemeClr val="l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98" name="Google Shape;98;p1"/>
              <p:cNvSpPr txBox="1"/>
              <p:nvPr/>
            </p:nvSpPr>
            <p:spPr>
              <a:xfrm>
                <a:off x="6057267" y="2813511"/>
                <a:ext cx="379367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500">
                    <a:solidFill>
                      <a:schemeClr val="dk1"/>
                    </a:solidFill>
                    <a:latin typeface="Century Gothic"/>
                    <a:ea typeface="Century Gothic"/>
                    <a:cs typeface="Century Gothic"/>
                    <a:sym typeface="Century Gothic"/>
                  </a:rPr>
                  <a:t>Alcaldía</a:t>
                </a:r>
                <a:r>
                  <a:rPr lang="es-CO" sz="1800" b="1">
                    <a:solidFill>
                      <a:schemeClr val="dk1"/>
                    </a:solidFill>
                    <a:latin typeface="Arial"/>
                    <a:ea typeface="Arial"/>
                    <a:cs typeface="Arial"/>
                    <a:sym typeface="Arial"/>
                  </a:rPr>
                  <a:t> </a:t>
                </a:r>
                <a:r>
                  <a:rPr lang="es-CO" sz="1500">
                    <a:solidFill>
                      <a:schemeClr val="dk1"/>
                    </a:solidFill>
                    <a:latin typeface="Century Gothic"/>
                    <a:ea typeface="Century Gothic"/>
                    <a:cs typeface="Century Gothic"/>
                    <a:sym typeface="Century Gothic"/>
                  </a:rPr>
                  <a:t>Municipal</a:t>
                </a:r>
                <a:r>
                  <a:rPr lang="es-CO" sz="1800" b="1">
                    <a:solidFill>
                      <a:schemeClr val="dk1"/>
                    </a:solidFill>
                    <a:latin typeface="Arial"/>
                    <a:ea typeface="Arial"/>
                    <a:cs typeface="Arial"/>
                    <a:sym typeface="Arial"/>
                  </a:rPr>
                  <a:t> </a:t>
                </a:r>
                <a:endParaRPr/>
              </a:p>
            </p:txBody>
          </p:sp>
        </p:grpSp>
        <p:pic>
          <p:nvPicPr>
            <p:cNvPr id="99" name="Google Shape;99;p1"/>
            <p:cNvPicPr preferRelativeResize="0"/>
            <p:nvPr/>
          </p:nvPicPr>
          <p:blipFill rotWithShape="1">
            <a:blip r:embed="rId5">
              <a:alphaModFix/>
            </a:blip>
            <a:srcRect t="72071"/>
            <a:stretch/>
          </p:blipFill>
          <p:spPr>
            <a:xfrm rot="5400000">
              <a:off x="-2465771" y="2470399"/>
              <a:ext cx="6858000" cy="1915412"/>
            </a:xfrm>
            <a:prstGeom prst="rect">
              <a:avLst/>
            </a:prstGeom>
            <a:noFill/>
            <a:ln>
              <a:noFill/>
            </a:ln>
          </p:spPr>
        </p:pic>
        <p:sp>
          <p:nvSpPr>
            <p:cNvPr id="100" name="Google Shape;100;p1"/>
            <p:cNvSpPr txBox="1"/>
            <p:nvPr/>
          </p:nvSpPr>
          <p:spPr>
            <a:xfrm>
              <a:off x="3181406" y="6002764"/>
              <a:ext cx="6793073" cy="49449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s-CO" sz="2000" b="1">
                  <a:solidFill>
                    <a:schemeClr val="dk1"/>
                  </a:solidFill>
                  <a:latin typeface="Century Gothic"/>
                  <a:ea typeface="Century Gothic"/>
                  <a:cs typeface="Century Gothic"/>
                  <a:sym typeface="Century Gothic"/>
                </a:rPr>
                <a:t>www.santarosadeviterbo-boyaca.gov.co</a:t>
              </a:r>
              <a:endParaRPr/>
            </a:p>
          </p:txBody>
        </p:sp>
        <p:cxnSp>
          <p:nvCxnSpPr>
            <p:cNvPr id="101" name="Google Shape;101;p1"/>
            <p:cNvCxnSpPr/>
            <p:nvPr/>
          </p:nvCxnSpPr>
          <p:spPr>
            <a:xfrm>
              <a:off x="1795414" y="6309003"/>
              <a:ext cx="1963649" cy="0"/>
            </a:xfrm>
            <a:prstGeom prst="straightConnector1">
              <a:avLst/>
            </a:prstGeom>
            <a:noFill/>
            <a:ln w="57150" cap="flat" cmpd="sng">
              <a:solidFill>
                <a:schemeClr val="accent4"/>
              </a:solidFill>
              <a:prstDash val="solid"/>
              <a:miter lim="800000"/>
              <a:headEnd type="none" w="sm" len="sm"/>
              <a:tailEnd type="none" w="sm" len="sm"/>
            </a:ln>
          </p:spPr>
        </p:cxnSp>
        <p:pic>
          <p:nvPicPr>
            <p:cNvPr id="102" name="Google Shape;102;p1"/>
            <p:cNvPicPr preferRelativeResize="0"/>
            <p:nvPr/>
          </p:nvPicPr>
          <p:blipFill rotWithShape="1">
            <a:blip r:embed="rId6">
              <a:alphaModFix/>
            </a:blip>
            <a:srcRect/>
            <a:stretch/>
          </p:blipFill>
          <p:spPr>
            <a:xfrm>
              <a:off x="4319145" y="5323400"/>
              <a:ext cx="755227" cy="755227"/>
            </a:xfrm>
            <a:prstGeom prst="rect">
              <a:avLst/>
            </a:prstGeom>
            <a:noFill/>
            <a:ln>
              <a:noFill/>
            </a:ln>
          </p:spPr>
        </p:pic>
        <p:pic>
          <p:nvPicPr>
            <p:cNvPr id="103" name="Google Shape;103;p1"/>
            <p:cNvPicPr preferRelativeResize="0"/>
            <p:nvPr/>
          </p:nvPicPr>
          <p:blipFill rotWithShape="1">
            <a:blip r:embed="rId7">
              <a:alphaModFix/>
            </a:blip>
            <a:srcRect/>
            <a:stretch/>
          </p:blipFill>
          <p:spPr>
            <a:xfrm>
              <a:off x="6741327" y="5315463"/>
              <a:ext cx="1155707" cy="769071"/>
            </a:xfrm>
            <a:prstGeom prst="rect">
              <a:avLst/>
            </a:prstGeom>
            <a:noFill/>
            <a:ln>
              <a:noFill/>
            </a:ln>
          </p:spPr>
        </p:pic>
        <p:pic>
          <p:nvPicPr>
            <p:cNvPr id="104" name="Google Shape;104;p1"/>
            <p:cNvPicPr preferRelativeResize="0"/>
            <p:nvPr/>
          </p:nvPicPr>
          <p:blipFill rotWithShape="1">
            <a:blip r:embed="rId8">
              <a:alphaModFix/>
            </a:blip>
            <a:srcRect/>
            <a:stretch/>
          </p:blipFill>
          <p:spPr>
            <a:xfrm>
              <a:off x="5610775" y="5346283"/>
              <a:ext cx="755227" cy="755227"/>
            </a:xfrm>
            <a:prstGeom prst="rect">
              <a:avLst/>
            </a:prstGeom>
            <a:noFill/>
            <a:ln>
              <a:noFill/>
            </a:ln>
          </p:spPr>
        </p:pic>
        <p:pic>
          <p:nvPicPr>
            <p:cNvPr id="105" name="Google Shape;105;p1"/>
            <p:cNvPicPr preferRelativeResize="0"/>
            <p:nvPr/>
          </p:nvPicPr>
          <p:blipFill rotWithShape="1">
            <a:blip r:embed="rId9">
              <a:alphaModFix/>
            </a:blip>
            <a:srcRect/>
            <a:stretch/>
          </p:blipFill>
          <p:spPr>
            <a:xfrm>
              <a:off x="8044147" y="5208669"/>
              <a:ext cx="984690" cy="984690"/>
            </a:xfrm>
            <a:prstGeom prst="rect">
              <a:avLst/>
            </a:prstGeom>
            <a:noFill/>
            <a:ln>
              <a:noFill/>
            </a:ln>
          </p:spPr>
        </p:pic>
        <p:cxnSp>
          <p:nvCxnSpPr>
            <p:cNvPr id="106" name="Google Shape;106;p1"/>
            <p:cNvCxnSpPr/>
            <p:nvPr/>
          </p:nvCxnSpPr>
          <p:spPr>
            <a:xfrm>
              <a:off x="9410498" y="6309003"/>
              <a:ext cx="1963649" cy="0"/>
            </a:xfrm>
            <a:prstGeom prst="straightConnector1">
              <a:avLst/>
            </a:prstGeom>
            <a:noFill/>
            <a:ln w="57150" cap="flat" cmpd="sng">
              <a:solidFill>
                <a:schemeClr val="accent4"/>
              </a:solidFill>
              <a:prstDash val="solid"/>
              <a:miter lim="800000"/>
              <a:headEnd type="none" w="sm" len="sm"/>
              <a:tailEnd type="none" w="sm" len="sm"/>
            </a:ln>
          </p:spPr>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BB25F068-EB48-465D-9677-FDA24FB04539}"/>
              </a:ext>
            </a:extLst>
          </p:cNvPr>
          <p:cNvSpPr txBox="1"/>
          <p:nvPr/>
        </p:nvSpPr>
        <p:spPr>
          <a:xfrm>
            <a:off x="3151563" y="1000515"/>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EVALUACIÓN DEL DESEMPEÑO LABORAL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A5491803-A94B-4640-A2C8-C80340EF9989}"/>
              </a:ext>
            </a:extLst>
          </p:cNvPr>
          <p:cNvSpPr/>
          <p:nvPr/>
        </p:nvSpPr>
        <p:spPr>
          <a:xfrm>
            <a:off x="1637488" y="2090172"/>
            <a:ext cx="9383950" cy="2677656"/>
          </a:xfrm>
          <a:prstGeom prst="rect">
            <a:avLst/>
          </a:prstGeom>
        </p:spPr>
        <p:txBody>
          <a:bodyPr wrap="square">
            <a:spAutoFit/>
          </a:bodyPr>
          <a:lstStyle/>
          <a:p>
            <a:pPr algn="just"/>
            <a:r>
              <a:rPr lang="es-CO" b="1" dirty="0">
                <a:solidFill>
                  <a:schemeClr val="tx1"/>
                </a:solidFill>
                <a:latin typeface="Century Gothic" panose="020B0502020202020204" pitchFamily="34" charset="0"/>
              </a:rPr>
              <a:t>Evaluación del Desempeño Laboral: </a:t>
            </a:r>
            <a:r>
              <a:rPr lang="es-CO" dirty="0">
                <a:solidFill>
                  <a:schemeClr val="tx1"/>
                </a:solidFill>
                <a:latin typeface="Century Gothic" panose="020B0502020202020204" pitchFamily="34" charset="0"/>
              </a:rPr>
              <a:t>Es un proceso de mejoramiento continuo,  que mediante  el uso de herramientas metodológicas permite identificar, verificar, valorar y calificar con base en evidencias, los compromisos laborales y comportamentales  pactados con un Servidor Público en un periodo determinado, contribuyendo al logro de las metas institucionales y generando valor agregado a las entidades.</a:t>
            </a:r>
            <a:r>
              <a:rPr lang="es-CO" b="1" dirty="0">
                <a:solidFill>
                  <a:schemeClr val="tx1"/>
                </a:solidFill>
                <a:latin typeface="Century Gothic" panose="020B0502020202020204" pitchFamily="34" charset="0"/>
              </a:rPr>
              <a:t> </a:t>
            </a:r>
          </a:p>
          <a:p>
            <a:pPr algn="just"/>
            <a:endParaRPr lang="es-CO" b="1"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Compromisos laborales</a:t>
            </a:r>
            <a:r>
              <a:rPr lang="es-CO" dirty="0">
                <a:solidFill>
                  <a:schemeClr val="tx1"/>
                </a:solidFill>
                <a:latin typeface="Century Gothic" panose="020B0502020202020204" pitchFamily="34" charset="0"/>
              </a:rPr>
              <a:t>:  Acuerdos entre evaluador y evaluado,   mediante los cuales  el evaluado se compromete a entregar  productos, servicios o resultados susceptibles de ser medidos, cuantificados, verificados y  viables,  en el período a evaluar.</a:t>
            </a:r>
          </a:p>
          <a:p>
            <a:pPr algn="just"/>
            <a:endParaRPr lang="es-CO"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Compromisos comportamentales: </a:t>
            </a:r>
            <a:r>
              <a:rPr lang="es-CO" dirty="0">
                <a:solidFill>
                  <a:schemeClr val="tx1"/>
                </a:solidFill>
                <a:latin typeface="Century Gothic" panose="020B0502020202020204" pitchFamily="34" charset="0"/>
              </a:rPr>
              <a:t>Actitudes, conductas y comportamientos que inciden directamente en la realización de las funciones del servidor publico</a:t>
            </a:r>
            <a:r>
              <a:rPr lang="es-CO" b="1" dirty="0">
                <a:solidFill>
                  <a:schemeClr val="tx1"/>
                </a:solidFill>
                <a:latin typeface="Century Gothic" panose="020B0502020202020204" pitchFamily="34" charset="0"/>
              </a:rPr>
              <a:t>. </a:t>
            </a:r>
            <a:endParaRPr lang="es-CO"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1613465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2ECEC354-5BC7-401A-A2E2-49A157ABC2B0}"/>
              </a:ext>
            </a:extLst>
          </p:cNvPr>
          <p:cNvSpPr txBox="1"/>
          <p:nvPr/>
        </p:nvSpPr>
        <p:spPr>
          <a:xfrm>
            <a:off x="1981101" y="844873"/>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CLASES Y PERÍODOS DE EVALUACIÓN DEL DESEMPEÑO LABORAL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CD33A268-3F33-4EEF-A40C-E129B7387A3D}"/>
              </a:ext>
            </a:extLst>
          </p:cNvPr>
          <p:cNvSpPr/>
          <p:nvPr/>
        </p:nvSpPr>
        <p:spPr>
          <a:xfrm>
            <a:off x="1404025" y="1701066"/>
            <a:ext cx="9383950" cy="954107"/>
          </a:xfrm>
          <a:prstGeom prst="rect">
            <a:avLst/>
          </a:prstGeom>
        </p:spPr>
        <p:txBody>
          <a:bodyPr wrap="square">
            <a:spAutoFit/>
          </a:bodyPr>
          <a:lstStyle/>
          <a:p>
            <a:pPr algn="just"/>
            <a:r>
              <a:rPr lang="es-CO" b="1" dirty="0">
                <a:solidFill>
                  <a:schemeClr val="tx1"/>
                </a:solidFill>
                <a:latin typeface="Century Gothic" panose="020B0502020202020204" pitchFamily="34" charset="0"/>
              </a:rPr>
              <a:t>Clases de Evaluación:</a:t>
            </a:r>
            <a:r>
              <a:rPr lang="es-CO" dirty="0">
                <a:solidFill>
                  <a:schemeClr val="tx1"/>
                </a:solidFill>
                <a:latin typeface="Century Gothic" panose="020B0502020202020204" pitchFamily="34" charset="0"/>
              </a:rPr>
              <a:t> El Sistema de Evaluación del Desempeño Laboral de la Alcaldía de Santa Rosa de Viterbo, conforme con lo estipulado en la norma vigente   incluye las siguientes clases de evaluación:  Evaluaciones Definitivas, Evaluaciones Parciales Semestrales, Evaluaciones Parciales Eventuales y Evaluaciones Extraordinarias.</a:t>
            </a:r>
          </a:p>
        </p:txBody>
      </p:sp>
      <p:sp>
        <p:nvSpPr>
          <p:cNvPr id="4" name="Google Shape;123;p2">
            <a:extLst>
              <a:ext uri="{FF2B5EF4-FFF2-40B4-BE49-F238E27FC236}">
                <a16:creationId xmlns:a16="http://schemas.microsoft.com/office/drawing/2014/main" id="{C062419E-A4BB-46F2-B05D-2C6B7346C2D3}"/>
              </a:ext>
            </a:extLst>
          </p:cNvPr>
          <p:cNvSpPr txBox="1"/>
          <p:nvPr/>
        </p:nvSpPr>
        <p:spPr>
          <a:xfrm>
            <a:off x="3876373" y="2762218"/>
            <a:ext cx="4439254"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2000" b="1" dirty="0">
                <a:solidFill>
                  <a:schemeClr val="dk1"/>
                </a:solidFill>
                <a:latin typeface="Arial Rounded MT Bold" panose="020F0704030504030204" pitchFamily="34" charset="0"/>
                <a:ea typeface="Century Gothic"/>
                <a:cs typeface="Century Gothic"/>
                <a:sym typeface="Century Gothic"/>
              </a:rPr>
              <a:t>Evaluaciones Definitivas</a:t>
            </a:r>
          </a:p>
        </p:txBody>
      </p:sp>
      <p:sp>
        <p:nvSpPr>
          <p:cNvPr id="5" name="Rectángulo 4">
            <a:extLst>
              <a:ext uri="{FF2B5EF4-FFF2-40B4-BE49-F238E27FC236}">
                <a16:creationId xmlns:a16="http://schemas.microsoft.com/office/drawing/2014/main" id="{0C677144-0FC9-4698-8481-DA9691662488}"/>
              </a:ext>
            </a:extLst>
          </p:cNvPr>
          <p:cNvSpPr/>
          <p:nvPr/>
        </p:nvSpPr>
        <p:spPr>
          <a:xfrm>
            <a:off x="1770433" y="3487845"/>
            <a:ext cx="3677056" cy="2031325"/>
          </a:xfrm>
          <a:prstGeom prst="rect">
            <a:avLst/>
          </a:prstGeom>
        </p:spPr>
        <p:txBody>
          <a:bodyPr wrap="square">
            <a:spAutoFit/>
          </a:bodyPr>
          <a:lstStyle/>
          <a:p>
            <a:pPr algn="just"/>
            <a:r>
              <a:rPr lang="es-CO" b="1" dirty="0">
                <a:solidFill>
                  <a:schemeClr val="tx1"/>
                </a:solidFill>
                <a:latin typeface="Century Gothic" panose="020B0502020202020204" pitchFamily="34" charset="0"/>
              </a:rPr>
              <a:t>Evaluación Anual u Ordinaria:</a:t>
            </a:r>
            <a:r>
              <a:rPr lang="es-CO" dirty="0">
                <a:solidFill>
                  <a:schemeClr val="tx1"/>
                </a:solidFill>
                <a:latin typeface="Century Gothic" panose="020B0502020202020204" pitchFamily="34" charset="0"/>
              </a:rPr>
              <a:t> Es La evaluación anual u ordinaria y abarca el período comprendido entre el primero (1°) de febrero del año actual  y el treinta y uno (31) de enero del año siguiente, en la cual se consolidan las dos evaluaciones parciales semestrales, debe producirse a más tardar el 15 febrero del año siguiente. </a:t>
            </a:r>
          </a:p>
        </p:txBody>
      </p:sp>
      <p:sp>
        <p:nvSpPr>
          <p:cNvPr id="7" name="Rectángulo 6">
            <a:extLst>
              <a:ext uri="{FF2B5EF4-FFF2-40B4-BE49-F238E27FC236}">
                <a16:creationId xmlns:a16="http://schemas.microsoft.com/office/drawing/2014/main" id="{9AE5CA33-B5C1-4338-9AE6-ACBB5BC9178A}"/>
              </a:ext>
            </a:extLst>
          </p:cNvPr>
          <p:cNvSpPr/>
          <p:nvPr/>
        </p:nvSpPr>
        <p:spPr>
          <a:xfrm>
            <a:off x="6477099" y="3487844"/>
            <a:ext cx="4439254" cy="2246769"/>
          </a:xfrm>
          <a:prstGeom prst="rect">
            <a:avLst/>
          </a:prstGeom>
        </p:spPr>
        <p:txBody>
          <a:bodyPr wrap="square">
            <a:spAutoFit/>
          </a:bodyPr>
          <a:lstStyle/>
          <a:p>
            <a:pPr algn="just"/>
            <a:r>
              <a:rPr lang="es-CO" b="1" dirty="0">
                <a:solidFill>
                  <a:schemeClr val="tx1"/>
                </a:solidFill>
                <a:latin typeface="Century Gothic" panose="020B0502020202020204" pitchFamily="34" charset="0"/>
              </a:rPr>
              <a:t>Evaluación del Periodo de Prueba:</a:t>
            </a:r>
            <a:r>
              <a:rPr lang="es-CO" dirty="0">
                <a:solidFill>
                  <a:schemeClr val="tx1"/>
                </a:solidFill>
                <a:latin typeface="Century Gothic" panose="020B0502020202020204" pitchFamily="34" charset="0"/>
              </a:rPr>
              <a:t> Su objetivo se enmarca en establecer las competencias del servidor para desempeñarse en el empleo para el cual concursó, se realiza una vez concluido el término de seis (6) meses,  debe producirse  a más tardar quince (15) días hábiles después de finalizado y ser remitida por el evaluador en este mismo  lapso de tiempo,   a la Dirección del Departamento Administrativo de Fortalecimiento Institucional. </a:t>
            </a:r>
          </a:p>
        </p:txBody>
      </p:sp>
    </p:spTree>
    <p:extLst>
      <p:ext uri="{BB962C8B-B14F-4D97-AF65-F5344CB8AC3E}">
        <p14:creationId xmlns:p14="http://schemas.microsoft.com/office/powerpoint/2010/main" val="2455444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1BBB8BB4-1CBE-4479-9F70-5DF689C67EFC}"/>
              </a:ext>
            </a:extLst>
          </p:cNvPr>
          <p:cNvSpPr txBox="1"/>
          <p:nvPr/>
        </p:nvSpPr>
        <p:spPr>
          <a:xfrm>
            <a:off x="3876373" y="836141"/>
            <a:ext cx="4439254"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PARCIALES SEMESTRALES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81199A7B-0A8D-408B-B637-D203C0D91B1F}"/>
              </a:ext>
            </a:extLst>
          </p:cNvPr>
          <p:cNvSpPr/>
          <p:nvPr/>
        </p:nvSpPr>
        <p:spPr>
          <a:xfrm>
            <a:off x="1559668" y="1521263"/>
            <a:ext cx="9072664" cy="954107"/>
          </a:xfrm>
          <a:prstGeom prst="rect">
            <a:avLst/>
          </a:prstGeom>
        </p:spPr>
        <p:txBody>
          <a:bodyPr wrap="square">
            <a:spAutoFit/>
          </a:bodyPr>
          <a:lstStyle/>
          <a:p>
            <a:pPr algn="just"/>
            <a:r>
              <a:rPr lang="es-CO" dirty="0">
                <a:latin typeface="Century Gothic" panose="020B0502020202020204" pitchFamily="34" charset="0"/>
              </a:rPr>
              <a:t>Incluye dos evaluaciones,  la primera del 01 de febrero al 31 de julio del mismo año y la segunda del 01 de agosto al 31 de enero del año siguiente, las que deberán ser remitidas al Departamento Administrativo de Fortalecimiento Institucional a más tardar el 15 de agosto y el 15 febrero, respectivamente.</a:t>
            </a:r>
          </a:p>
        </p:txBody>
      </p:sp>
      <p:sp>
        <p:nvSpPr>
          <p:cNvPr id="4" name="Google Shape;123;p2">
            <a:extLst>
              <a:ext uri="{FF2B5EF4-FFF2-40B4-BE49-F238E27FC236}">
                <a16:creationId xmlns:a16="http://schemas.microsoft.com/office/drawing/2014/main" id="{C3EFCFD6-93F3-4BC0-9423-0B0F02423FAB}"/>
              </a:ext>
            </a:extLst>
          </p:cNvPr>
          <p:cNvSpPr txBox="1"/>
          <p:nvPr/>
        </p:nvSpPr>
        <p:spPr>
          <a:xfrm>
            <a:off x="3876373" y="2791201"/>
            <a:ext cx="4439254"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PARCIALES EVENTUALES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5" name="Rectángulo 4">
            <a:extLst>
              <a:ext uri="{FF2B5EF4-FFF2-40B4-BE49-F238E27FC236}">
                <a16:creationId xmlns:a16="http://schemas.microsoft.com/office/drawing/2014/main" id="{9A4D9BFA-2B7A-4B9C-9AD9-75BE3E642193}"/>
              </a:ext>
            </a:extLst>
          </p:cNvPr>
          <p:cNvSpPr/>
          <p:nvPr/>
        </p:nvSpPr>
        <p:spPr>
          <a:xfrm>
            <a:off x="1559667" y="3429000"/>
            <a:ext cx="9072663" cy="2246769"/>
          </a:xfrm>
          <a:prstGeom prst="rect">
            <a:avLst/>
          </a:prstGeom>
        </p:spPr>
        <p:txBody>
          <a:bodyPr wrap="square">
            <a:spAutoFit/>
          </a:bodyPr>
          <a:lstStyle/>
          <a:p>
            <a:r>
              <a:rPr lang="es-CO" dirty="0">
                <a:latin typeface="Century Gothic" panose="020B0502020202020204" pitchFamily="34" charset="0"/>
              </a:rPr>
              <a:t>Son las que deben realizarse en los siguientes casos y circunstancias: </a:t>
            </a:r>
          </a:p>
          <a:p>
            <a:pPr marL="285750" indent="-285750">
              <a:buFont typeface="Wingdings" panose="05000000000000000000" pitchFamily="2" charset="2"/>
              <a:buChar char="ü"/>
            </a:pPr>
            <a:r>
              <a:rPr lang="es-CO" dirty="0">
                <a:latin typeface="Century Gothic" panose="020B0502020202020204" pitchFamily="34" charset="0"/>
              </a:rPr>
              <a:t>Por cambio de evaluador, quien deberá evaluar a sus subalternos antes de retirarse del empleo.  También se produce cuando cambie uno de los integrantes de la Comisión Evaluadora. </a:t>
            </a:r>
          </a:p>
          <a:p>
            <a:pPr marL="285750" indent="-285750">
              <a:buFont typeface="Wingdings" panose="05000000000000000000" pitchFamily="2" charset="2"/>
              <a:buChar char="ü"/>
            </a:pPr>
            <a:r>
              <a:rPr lang="es-CO" dirty="0">
                <a:latin typeface="Century Gothic" panose="020B0502020202020204" pitchFamily="34" charset="0"/>
              </a:rPr>
              <a:t>Por cambio definitivo de empleo del evaluado, como resultado de traslado. </a:t>
            </a:r>
          </a:p>
          <a:p>
            <a:pPr marL="285750" indent="-285750">
              <a:buFont typeface="Wingdings" panose="05000000000000000000" pitchFamily="2" charset="2"/>
              <a:buChar char="ü"/>
            </a:pPr>
            <a:r>
              <a:rPr lang="es-CO" dirty="0">
                <a:latin typeface="Century Gothic" panose="020B0502020202020204" pitchFamily="34" charset="0"/>
              </a:rPr>
              <a:t>Cuando el servidor deba separarse temporalmente del ejercicio de las funciones del cargo por suspensión o por asumir por encargo las funciones de otro o con ocasión de licencias, comisiones o de vacaciones, en caso de que el término de duración de estas situaciones administrativas sea superior a treinta (30) días calendario. </a:t>
            </a:r>
          </a:p>
          <a:p>
            <a:pPr marL="285750" indent="-285750">
              <a:buFont typeface="Wingdings" panose="05000000000000000000" pitchFamily="2" charset="2"/>
              <a:buChar char="ü"/>
            </a:pPr>
            <a:r>
              <a:rPr lang="es-CO" dirty="0">
                <a:latin typeface="Century Gothic" panose="020B0502020202020204" pitchFamily="34" charset="0"/>
              </a:rPr>
              <a:t>La que corresponda al lapso comprendido entre la última evaluación, si la hubiere, y el final del período semestral a evaluar.</a:t>
            </a:r>
          </a:p>
        </p:txBody>
      </p:sp>
    </p:spTree>
    <p:extLst>
      <p:ext uri="{BB962C8B-B14F-4D97-AF65-F5344CB8AC3E}">
        <p14:creationId xmlns:p14="http://schemas.microsoft.com/office/powerpoint/2010/main" val="305694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DDA65563-A898-46D3-BD63-51EED315DC94}"/>
              </a:ext>
            </a:extLst>
          </p:cNvPr>
          <p:cNvSpPr txBox="1"/>
          <p:nvPr/>
        </p:nvSpPr>
        <p:spPr>
          <a:xfrm>
            <a:off x="1981101" y="844873"/>
            <a:ext cx="8229798" cy="400069"/>
          </a:xfrm>
          <a:prstGeom prst="rect">
            <a:avLst/>
          </a:prstGeom>
          <a:noFill/>
          <a:ln>
            <a:noFill/>
          </a:ln>
        </p:spPr>
        <p:txBody>
          <a:bodyPr spcFirstLastPara="1" wrap="square" lIns="91425" tIns="45700" rIns="91425" bIns="45700" anchor="t" anchorCtr="0">
            <a:spAutoFit/>
          </a:bodyPr>
          <a:lstStyle/>
          <a:p>
            <a:pPr lvl="0" algn="ctr"/>
            <a:r>
              <a:rPr lang="es-CO" sz="2000" b="1" dirty="0">
                <a:solidFill>
                  <a:schemeClr val="dk1"/>
                </a:solidFill>
                <a:latin typeface="Arial Rounded MT Bold" panose="020F0704030504030204" pitchFamily="34" charset="0"/>
                <a:ea typeface="Century Gothic"/>
                <a:cs typeface="Century Gothic"/>
                <a:sym typeface="Century Gothic"/>
              </a:rPr>
              <a:t>Evaluación Extraordinaria</a:t>
            </a:r>
          </a:p>
        </p:txBody>
      </p:sp>
      <p:sp>
        <p:nvSpPr>
          <p:cNvPr id="3" name="Rectángulo 2">
            <a:extLst>
              <a:ext uri="{FF2B5EF4-FFF2-40B4-BE49-F238E27FC236}">
                <a16:creationId xmlns:a16="http://schemas.microsoft.com/office/drawing/2014/main" id="{80E01E14-6DCF-4B20-9F32-00AAB117C9F4}"/>
              </a:ext>
            </a:extLst>
          </p:cNvPr>
          <p:cNvSpPr/>
          <p:nvPr/>
        </p:nvSpPr>
        <p:spPr>
          <a:xfrm>
            <a:off x="1903281" y="1461465"/>
            <a:ext cx="9088976" cy="1169551"/>
          </a:xfrm>
          <a:prstGeom prst="rect">
            <a:avLst/>
          </a:prstGeom>
        </p:spPr>
        <p:txBody>
          <a:bodyPr wrap="square">
            <a:spAutoFit/>
          </a:bodyPr>
          <a:lstStyle/>
          <a:p>
            <a:pPr algn="just"/>
            <a:r>
              <a:rPr lang="es-CO" dirty="0">
                <a:latin typeface="Century Gothic" panose="020B0502020202020204" pitchFamily="34" charset="0"/>
              </a:rPr>
              <a:t>Se realizará cuando el  Alcalde  la ordene por escrito, basado en el informe motivado y razonado del presunto desempeño deficiente del servidor en relación con los compromisos laborales y comportamentales concertados, que para el efecto remita el Secretario de Despacho o Director de Departamento Administrativo del área donde se desempeña el funcionario de acuerdo a la información que suministre el evaluador o la comisión evaluadora. </a:t>
            </a:r>
          </a:p>
        </p:txBody>
      </p:sp>
      <p:sp>
        <p:nvSpPr>
          <p:cNvPr id="4" name="Google Shape;123;p2">
            <a:extLst>
              <a:ext uri="{FF2B5EF4-FFF2-40B4-BE49-F238E27FC236}">
                <a16:creationId xmlns:a16="http://schemas.microsoft.com/office/drawing/2014/main" id="{E6F92E19-E5B0-400D-AB10-BA6808A6ACF9}"/>
              </a:ext>
            </a:extLst>
          </p:cNvPr>
          <p:cNvSpPr txBox="1"/>
          <p:nvPr/>
        </p:nvSpPr>
        <p:spPr>
          <a:xfrm>
            <a:off x="1981101" y="2961995"/>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FINALIDAD DE LA EVALUACIÓN</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5" name="Rectángulo 4">
            <a:extLst>
              <a:ext uri="{FF2B5EF4-FFF2-40B4-BE49-F238E27FC236}">
                <a16:creationId xmlns:a16="http://schemas.microsoft.com/office/drawing/2014/main" id="{930891F4-AB6B-47A8-8DB0-A5ACB2890922}"/>
              </a:ext>
            </a:extLst>
          </p:cNvPr>
          <p:cNvSpPr/>
          <p:nvPr/>
        </p:nvSpPr>
        <p:spPr>
          <a:xfrm>
            <a:off x="1981101" y="3662266"/>
            <a:ext cx="9069521" cy="1815882"/>
          </a:xfrm>
          <a:prstGeom prst="rect">
            <a:avLst/>
          </a:prstGeom>
        </p:spPr>
        <p:txBody>
          <a:bodyPr wrap="square">
            <a:spAutoFit/>
          </a:bodyPr>
          <a:lstStyle/>
          <a:p>
            <a:pPr algn="just"/>
            <a:r>
              <a:rPr lang="es-CO" dirty="0">
                <a:latin typeface="Century Gothic" panose="020B0502020202020204" pitchFamily="34" charset="0"/>
              </a:rPr>
              <a:t>Evaluar de manera integral los compromisos l aborales y comportamentales de los Servidores Públicos de Carrera Administrativa y en Periodo de Prueba  de la Administración Central del Municipio de Armenia, a fin de identificar su contribución al cumplimiento de los objetivos y metas de la entidad, así como conocer y valorar sus actitudes y comportamiento humano frente al trabajo. En el caso de los Servidores Públicos en Provisionalidad, se realizará un seguimiento o valoración  de  sus  planes de trabajo,  sus deberes y desempeño laboral   dentro del   marco de la planeación institucional, sin que  la misma genere derechos de carrera, ni los beneficios que la ley establece para ellos, tales como: comisiones, encargos, capacitaciones, becas y acceso a los incentivos otorgados por la entidad. </a:t>
            </a:r>
          </a:p>
        </p:txBody>
      </p:sp>
    </p:spTree>
    <p:extLst>
      <p:ext uri="{BB962C8B-B14F-4D97-AF65-F5344CB8AC3E}">
        <p14:creationId xmlns:p14="http://schemas.microsoft.com/office/powerpoint/2010/main" val="3746284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77931702-1E8C-43A8-8D20-3F0E9E787D47}"/>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INSTRUMENTOS DE EVALUACIÓN DEL DESEMPEÑO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836A5B3A-8E05-4167-AE77-373C07CC0A91}"/>
              </a:ext>
            </a:extLst>
          </p:cNvPr>
          <p:cNvSpPr/>
          <p:nvPr/>
        </p:nvSpPr>
        <p:spPr>
          <a:xfrm>
            <a:off x="1981101" y="1326709"/>
            <a:ext cx="8508459" cy="738664"/>
          </a:xfrm>
          <a:prstGeom prst="rect">
            <a:avLst/>
          </a:prstGeom>
        </p:spPr>
        <p:txBody>
          <a:bodyPr wrap="square">
            <a:spAutoFit/>
          </a:bodyPr>
          <a:lstStyle/>
          <a:p>
            <a:pPr algn="just"/>
            <a:r>
              <a:rPr lang="es-CO" dirty="0"/>
              <a:t>En el Sistema Propio de Evaluación del Desempeño Laboral se adoptarán los cuatro instrumentos definidos por la Comisión Nacional del Servicio Civil en los Acuerdos 137 y 138 de 2010,  contextualizándolos a  la Administración Central del Municipio de Armenia y se describen a continuación: </a:t>
            </a:r>
          </a:p>
        </p:txBody>
      </p:sp>
      <p:sp>
        <p:nvSpPr>
          <p:cNvPr id="5" name="Rectángulo 4">
            <a:extLst>
              <a:ext uri="{FF2B5EF4-FFF2-40B4-BE49-F238E27FC236}">
                <a16:creationId xmlns:a16="http://schemas.microsoft.com/office/drawing/2014/main" id="{53CE910D-2078-42DB-8A51-E9D28AF30E06}"/>
              </a:ext>
            </a:extLst>
          </p:cNvPr>
          <p:cNvSpPr/>
          <p:nvPr/>
        </p:nvSpPr>
        <p:spPr>
          <a:xfrm>
            <a:off x="1543355" y="2245819"/>
            <a:ext cx="9383950" cy="523220"/>
          </a:xfrm>
          <a:prstGeom prst="rect">
            <a:avLst/>
          </a:prstGeom>
        </p:spPr>
        <p:txBody>
          <a:bodyPr wrap="square">
            <a:spAutoFit/>
          </a:bodyPr>
          <a:lstStyle/>
          <a:p>
            <a:pPr algn="just"/>
            <a:r>
              <a:rPr lang="es-CO" b="1" dirty="0">
                <a:solidFill>
                  <a:schemeClr val="tx1"/>
                </a:solidFill>
                <a:latin typeface="Century Gothic" panose="020B0502020202020204" pitchFamily="34" charset="0"/>
              </a:rPr>
              <a:t>Niveles de cumplimiento: </a:t>
            </a:r>
            <a:r>
              <a:rPr lang="es-CO" dirty="0">
                <a:solidFill>
                  <a:schemeClr val="tx1"/>
                </a:solidFill>
                <a:latin typeface="Century Gothic" panose="020B0502020202020204" pitchFamily="34" charset="0"/>
              </a:rPr>
              <a:t>El cumplimiento en la evaluación del desempeño laboral se enmarcará dentro de los siguientes niveles: Sobresaliente - Destacado -  Satisfactorio - No Satisfactorio</a:t>
            </a:r>
          </a:p>
        </p:txBody>
      </p:sp>
      <p:sp>
        <p:nvSpPr>
          <p:cNvPr id="6" name="Rectángulo 5">
            <a:extLst>
              <a:ext uri="{FF2B5EF4-FFF2-40B4-BE49-F238E27FC236}">
                <a16:creationId xmlns:a16="http://schemas.microsoft.com/office/drawing/2014/main" id="{8D276BC1-FC8B-4C9E-8F27-9B9C4B2DFA04}"/>
              </a:ext>
            </a:extLst>
          </p:cNvPr>
          <p:cNvSpPr/>
          <p:nvPr/>
        </p:nvSpPr>
        <p:spPr>
          <a:xfrm>
            <a:off x="1543355" y="3007849"/>
            <a:ext cx="9383950" cy="523220"/>
          </a:xfrm>
          <a:prstGeom prst="rect">
            <a:avLst/>
          </a:prstGeom>
        </p:spPr>
        <p:txBody>
          <a:bodyPr wrap="square">
            <a:spAutoFit/>
          </a:bodyPr>
          <a:lstStyle/>
          <a:p>
            <a:pPr algn="just"/>
            <a:r>
              <a:rPr lang="es-CO" b="1" dirty="0">
                <a:solidFill>
                  <a:schemeClr val="tx1"/>
                </a:solidFill>
                <a:latin typeface="Century Gothic" panose="020B0502020202020204" pitchFamily="34" charset="0"/>
              </a:rPr>
              <a:t>Escalas de calificación: </a:t>
            </a:r>
            <a:r>
              <a:rPr lang="es-CO" dirty="0">
                <a:solidFill>
                  <a:schemeClr val="tx1"/>
                </a:solidFill>
                <a:latin typeface="Century Gothic" panose="020B0502020202020204" pitchFamily="34" charset="0"/>
              </a:rPr>
              <a:t>La calificación de la evaluación del desempeño laboral se encuentra adoptada  mediante dos escalas:</a:t>
            </a:r>
          </a:p>
        </p:txBody>
      </p:sp>
      <p:sp>
        <p:nvSpPr>
          <p:cNvPr id="7" name="Rectángulo 6">
            <a:extLst>
              <a:ext uri="{FF2B5EF4-FFF2-40B4-BE49-F238E27FC236}">
                <a16:creationId xmlns:a16="http://schemas.microsoft.com/office/drawing/2014/main" id="{2615232F-75FD-4A4B-B1DB-8FACEF22BCA0}"/>
              </a:ext>
            </a:extLst>
          </p:cNvPr>
          <p:cNvSpPr/>
          <p:nvPr/>
        </p:nvSpPr>
        <p:spPr>
          <a:xfrm>
            <a:off x="1543355" y="3769879"/>
            <a:ext cx="5129819" cy="2462213"/>
          </a:xfrm>
          <a:prstGeom prst="rect">
            <a:avLst/>
          </a:prstGeom>
        </p:spPr>
        <p:txBody>
          <a:bodyPr wrap="square">
            <a:spAutoFit/>
          </a:bodyPr>
          <a:lstStyle/>
          <a:p>
            <a:r>
              <a:rPr lang="es-CO" b="1" i="1" dirty="0"/>
              <a:t>Escala de cumplimiento de los compromisos laborales</a:t>
            </a:r>
            <a:r>
              <a:rPr lang="es-CO" i="1" dirty="0"/>
              <a:t>.</a:t>
            </a:r>
          </a:p>
          <a:p>
            <a:r>
              <a:rPr lang="es-CO" i="1" dirty="0"/>
              <a:t>Se encuentra definida en relación con los compromisos laborales fijados y con los siguientes intervalos a los cuales se les asigna un valor porcentual:</a:t>
            </a:r>
          </a:p>
          <a:p>
            <a:pPr marL="285750" indent="-285750">
              <a:buFont typeface="Arial" panose="020B0604020202020204" pitchFamily="34" charset="0"/>
              <a:buChar char="•"/>
            </a:pPr>
            <a:r>
              <a:rPr lang="es-CO" i="1" dirty="0"/>
              <a:t>Nivel Destacado de 90% a 100% </a:t>
            </a:r>
          </a:p>
          <a:p>
            <a:pPr marL="285750" indent="-285750">
              <a:buFont typeface="Arial" panose="020B0604020202020204" pitchFamily="34" charset="0"/>
              <a:buChar char="•"/>
            </a:pPr>
            <a:r>
              <a:rPr lang="es-CO" i="1" dirty="0"/>
              <a:t>Nivel Satisfactorio de 66% a 89%.</a:t>
            </a:r>
          </a:p>
          <a:p>
            <a:pPr marL="285750" indent="-285750">
              <a:buFont typeface="Arial" panose="020B0604020202020204" pitchFamily="34" charset="0"/>
              <a:buChar char="•"/>
            </a:pPr>
            <a:r>
              <a:rPr lang="es-CO" i="1" dirty="0"/>
              <a:t>Nivel No Satisfactorio menor o igual al 65% </a:t>
            </a:r>
          </a:p>
          <a:p>
            <a:r>
              <a:rPr lang="es-CO" i="1" dirty="0"/>
              <a:t>En el Sistema Propio de Evaluación del Desempeño Laboral de la Alcaldía de Armenia, se incluirán en esta escala la valoración cuantitativa de los compromisos comportamentales que sumados con los  laborales equivaldrán al 100%. </a:t>
            </a:r>
          </a:p>
        </p:txBody>
      </p:sp>
      <p:sp>
        <p:nvSpPr>
          <p:cNvPr id="8" name="Rectángulo 7">
            <a:extLst>
              <a:ext uri="{FF2B5EF4-FFF2-40B4-BE49-F238E27FC236}">
                <a16:creationId xmlns:a16="http://schemas.microsoft.com/office/drawing/2014/main" id="{85D368EC-1E4E-4087-BF51-5C584F69EE4A}"/>
              </a:ext>
            </a:extLst>
          </p:cNvPr>
          <p:cNvSpPr/>
          <p:nvPr/>
        </p:nvSpPr>
        <p:spPr>
          <a:xfrm>
            <a:off x="6952034" y="3769879"/>
            <a:ext cx="4552645" cy="2031325"/>
          </a:xfrm>
          <a:prstGeom prst="rect">
            <a:avLst/>
          </a:prstGeom>
        </p:spPr>
        <p:txBody>
          <a:bodyPr wrap="square">
            <a:spAutoFit/>
          </a:bodyPr>
          <a:lstStyle/>
          <a:p>
            <a:r>
              <a:rPr lang="es-CO" b="1" i="1" dirty="0"/>
              <a:t>Escala para acceder al nivel sobresaliente</a:t>
            </a:r>
            <a:r>
              <a:rPr lang="es-CO" i="1" dirty="0"/>
              <a:t>:</a:t>
            </a:r>
          </a:p>
          <a:p>
            <a:r>
              <a:rPr lang="es-CO" i="1" dirty="0"/>
              <a:t>El evaluado podrá acceder al nivel sobresaliente  siempre y cuando haya alcanzado el 95% o más de la escala de cumplimiento de acuerdo a la sumatoria de los resultados de los compromisos laborales y comportamentales y demuestre que genera un  valor agregado, a través del logro de los factores que se tengan  adoptados para cada periodo a evaluar, los cuales se calificarán como cumple o no cumple. </a:t>
            </a:r>
          </a:p>
        </p:txBody>
      </p:sp>
    </p:spTree>
    <p:extLst>
      <p:ext uri="{BB962C8B-B14F-4D97-AF65-F5344CB8AC3E}">
        <p14:creationId xmlns:p14="http://schemas.microsoft.com/office/powerpoint/2010/main" val="4209826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15B8E8F-705D-4D5E-93B4-FAF06F81EEDE}"/>
              </a:ext>
            </a:extLst>
          </p:cNvPr>
          <p:cNvSpPr/>
          <p:nvPr/>
        </p:nvSpPr>
        <p:spPr>
          <a:xfrm>
            <a:off x="1561239" y="1659285"/>
            <a:ext cx="9069521" cy="3539430"/>
          </a:xfrm>
          <a:prstGeom prst="rect">
            <a:avLst/>
          </a:prstGeom>
        </p:spPr>
        <p:txBody>
          <a:bodyPr wrap="square">
            <a:spAutoFit/>
          </a:bodyPr>
          <a:lstStyle/>
          <a:p>
            <a:pPr algn="just"/>
            <a:r>
              <a:rPr lang="es-CO" dirty="0">
                <a:latin typeface="Century Gothic" panose="020B0502020202020204" pitchFamily="34" charset="0"/>
              </a:rPr>
              <a:t>La Alcaldía de Santa Rosa de Viterbo tendrá como base para adoptar los factores que permitirán acceder al nivel Sobresaliente de cada periodo a evaluar, mecanismos de participación que consulten las necesidades  de los Servidores Públicos de Carrera Administrativa.  </a:t>
            </a:r>
          </a:p>
          <a:p>
            <a:pPr algn="just"/>
            <a:endParaRPr lang="es-CO" dirty="0">
              <a:latin typeface="Century Gothic" panose="020B0502020202020204" pitchFamily="34" charset="0"/>
            </a:endParaRPr>
          </a:p>
          <a:p>
            <a:pPr algn="just"/>
            <a:r>
              <a:rPr lang="es-CO" dirty="0">
                <a:latin typeface="Century Gothic" panose="020B0502020202020204" pitchFamily="34" charset="0"/>
              </a:rPr>
              <a:t>Estos factores se adoptarán para cada periodo a evaluar mediante acto administrativo,  en un número no inferior a tres y antes del primero de abril de cada año.  Dichos factores serán reglamentados y definidos, es decir cada factor  contendrá unos descriptores y requisitos  que permitan evidenciar  y soportar el cumplimiento del factor.</a:t>
            </a:r>
          </a:p>
          <a:p>
            <a:pPr algn="just"/>
            <a:endParaRPr lang="es-CO" dirty="0">
              <a:latin typeface="Century Gothic" panose="020B0502020202020204" pitchFamily="34" charset="0"/>
            </a:endParaRPr>
          </a:p>
          <a:p>
            <a:pPr algn="just"/>
            <a:r>
              <a:rPr lang="es-CO" dirty="0">
                <a:latin typeface="Century Gothic" panose="020B0502020202020204" pitchFamily="34" charset="0"/>
              </a:rPr>
              <a:t>Cuando el Evaluado alcance entre el 95% y el 99% de cumplimiento de los compromisos laborales y comportamentales fijados, para acceder al nivel Sobresaliente deberá cumplir por lo menos dos (2) de los factores definidos por la Alcaldía de Santa Rosa de Viterbo .</a:t>
            </a:r>
          </a:p>
          <a:p>
            <a:pPr algn="just"/>
            <a:endParaRPr lang="es-CO" dirty="0">
              <a:latin typeface="Century Gothic" panose="020B0502020202020204" pitchFamily="34" charset="0"/>
            </a:endParaRPr>
          </a:p>
          <a:p>
            <a:pPr algn="just"/>
            <a:r>
              <a:rPr lang="es-CO" dirty="0">
                <a:latin typeface="Century Gothic" panose="020B0502020202020204" pitchFamily="34" charset="0"/>
              </a:rPr>
              <a:t>Cuando el Evaluado alcance un 100% de cumplimiento de los compromisos laborales y comportamentales fijados, para acceder al nivel Sobresaliente  deberá cumplir por lo menos uno (1), de los factores definidos por la Alcaldía de Santa Rosa de Viterbo .</a:t>
            </a:r>
          </a:p>
        </p:txBody>
      </p:sp>
    </p:spTree>
    <p:extLst>
      <p:ext uri="{BB962C8B-B14F-4D97-AF65-F5344CB8AC3E}">
        <p14:creationId xmlns:p14="http://schemas.microsoft.com/office/powerpoint/2010/main" val="2250238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92DFB5A8-B105-4202-9A91-A1DACD829D7F}"/>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¿QUIÉN DEBE EVALUAR EL DESEMPEÑO LABORAL?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5E250175-915E-48D8-B4EF-91C3522B8D5F}"/>
              </a:ext>
            </a:extLst>
          </p:cNvPr>
          <p:cNvSpPr/>
          <p:nvPr/>
        </p:nvSpPr>
        <p:spPr>
          <a:xfrm>
            <a:off x="1404025" y="1409241"/>
            <a:ext cx="9383950" cy="1169551"/>
          </a:xfrm>
          <a:prstGeom prst="rect">
            <a:avLst/>
          </a:prstGeom>
        </p:spPr>
        <p:txBody>
          <a:bodyPr wrap="square">
            <a:spAutoFit/>
          </a:bodyPr>
          <a:lstStyle/>
          <a:p>
            <a:pPr algn="just"/>
            <a:r>
              <a:rPr lang="es-CO" b="1" dirty="0">
                <a:solidFill>
                  <a:schemeClr val="tx1"/>
                </a:solidFill>
                <a:latin typeface="Century Gothic" panose="020B0502020202020204" pitchFamily="34" charset="0"/>
              </a:rPr>
              <a:t>Formatos definidos para la evaluación: </a:t>
            </a:r>
          </a:p>
          <a:p>
            <a:pPr algn="just"/>
            <a:endParaRPr lang="es-CO" b="1"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Serán los definidos  por la Comisión Nacional del Servicio Civil para el Sistema Tipo de Evaluación del Desempeño Laboral, ajustándolos de acuerdo a las necesidades y requerimientos de la Administración Municipal.</a:t>
            </a:r>
          </a:p>
        </p:txBody>
      </p:sp>
      <p:sp>
        <p:nvSpPr>
          <p:cNvPr id="4" name="Google Shape;123;p2">
            <a:extLst>
              <a:ext uri="{FF2B5EF4-FFF2-40B4-BE49-F238E27FC236}">
                <a16:creationId xmlns:a16="http://schemas.microsoft.com/office/drawing/2014/main" id="{3F734BC8-1745-4608-B477-FEB6BF977B22}"/>
              </a:ext>
            </a:extLst>
          </p:cNvPr>
          <p:cNvSpPr txBox="1"/>
          <p:nvPr/>
        </p:nvSpPr>
        <p:spPr>
          <a:xfrm>
            <a:off x="1981101" y="2627070"/>
            <a:ext cx="8229798" cy="646290"/>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BENEFICIOS Y CONSECUENCIAS DE LA EVALUACIÓN DEL DESEMPEÑO LABORAL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7" name="Rectángulo 6">
            <a:extLst>
              <a:ext uri="{FF2B5EF4-FFF2-40B4-BE49-F238E27FC236}">
                <a16:creationId xmlns:a16="http://schemas.microsoft.com/office/drawing/2014/main" id="{FCC2F23E-21D7-4326-923B-68FFB7598CAA}"/>
              </a:ext>
            </a:extLst>
          </p:cNvPr>
          <p:cNvSpPr/>
          <p:nvPr/>
        </p:nvSpPr>
        <p:spPr>
          <a:xfrm>
            <a:off x="1404024" y="3360548"/>
            <a:ext cx="9685507" cy="523220"/>
          </a:xfrm>
          <a:prstGeom prst="rect">
            <a:avLst/>
          </a:prstGeom>
        </p:spPr>
        <p:txBody>
          <a:bodyPr wrap="square">
            <a:spAutoFit/>
          </a:bodyPr>
          <a:lstStyle/>
          <a:p>
            <a:r>
              <a:rPr lang="es-CO" dirty="0">
                <a:latin typeface="Century Gothic" panose="020B0502020202020204" pitchFamily="34" charset="0"/>
              </a:rPr>
              <a:t>Los beneficios y consecuencias  que tendrá la Evaluación del Desempeño Laboral en los diferentes niveles,   serán los siguientes: </a:t>
            </a:r>
          </a:p>
        </p:txBody>
      </p:sp>
      <p:sp>
        <p:nvSpPr>
          <p:cNvPr id="9" name="Rectángulo 8">
            <a:extLst>
              <a:ext uri="{FF2B5EF4-FFF2-40B4-BE49-F238E27FC236}">
                <a16:creationId xmlns:a16="http://schemas.microsoft.com/office/drawing/2014/main" id="{C5A4351E-DD60-446A-BBCA-D680BB2CCF5E}"/>
              </a:ext>
            </a:extLst>
          </p:cNvPr>
          <p:cNvSpPr/>
          <p:nvPr/>
        </p:nvSpPr>
        <p:spPr>
          <a:xfrm>
            <a:off x="1404024" y="4107741"/>
            <a:ext cx="4691976" cy="2246769"/>
          </a:xfrm>
          <a:prstGeom prst="rect">
            <a:avLst/>
          </a:prstGeom>
        </p:spPr>
        <p:txBody>
          <a:bodyPr wrap="square">
            <a:spAutoFit/>
          </a:bodyPr>
          <a:lstStyle/>
          <a:p>
            <a:r>
              <a:rPr lang="es-CO" b="1" dirty="0">
                <a:latin typeface="Century Gothic" panose="020B0502020202020204" pitchFamily="34" charset="0"/>
              </a:rPr>
              <a:t>Beneficios de la Evaluación Sobresaliente</a:t>
            </a:r>
            <a:r>
              <a:rPr lang="es-CO" dirty="0">
                <a:latin typeface="Century Gothic" panose="020B0502020202020204" pitchFamily="34" charset="0"/>
              </a:rPr>
              <a:t>:</a:t>
            </a:r>
          </a:p>
          <a:p>
            <a:pPr marL="285750" indent="-285750">
              <a:buFont typeface="Arial" panose="020B0604020202020204" pitchFamily="34" charset="0"/>
              <a:buChar char="•"/>
            </a:pPr>
            <a:r>
              <a:rPr lang="es-CO" dirty="0">
                <a:latin typeface="Century Gothic" panose="020B0502020202020204" pitchFamily="34" charset="0"/>
              </a:rPr>
              <a:t>Adquirir los derechos de carrera.</a:t>
            </a:r>
          </a:p>
          <a:p>
            <a:pPr marL="285750" indent="-285750">
              <a:buFont typeface="Arial" panose="020B0604020202020204" pitchFamily="34" charset="0"/>
              <a:buChar char="•"/>
            </a:pPr>
            <a:r>
              <a:rPr lang="es-CO" dirty="0">
                <a:latin typeface="Century Gothic" panose="020B0502020202020204" pitchFamily="34" charset="0"/>
              </a:rPr>
              <a:t>Ascender en la Carrera como resultado del período de prueba.</a:t>
            </a:r>
          </a:p>
          <a:p>
            <a:pPr marL="285750" indent="-285750">
              <a:buFont typeface="Arial" panose="020B0604020202020204" pitchFamily="34" charset="0"/>
              <a:buChar char="•"/>
            </a:pPr>
            <a:r>
              <a:rPr lang="es-CO" dirty="0">
                <a:latin typeface="Century Gothic" panose="020B0502020202020204" pitchFamily="34" charset="0"/>
              </a:rPr>
              <a:t>Obtener becas o comisiones de estudio.</a:t>
            </a:r>
          </a:p>
          <a:p>
            <a:pPr marL="285750" indent="-285750">
              <a:buFont typeface="Arial" panose="020B0604020202020204" pitchFamily="34" charset="0"/>
              <a:buChar char="•"/>
            </a:pPr>
            <a:r>
              <a:rPr lang="es-CO" dirty="0">
                <a:latin typeface="Century Gothic" panose="020B0502020202020204" pitchFamily="34" charset="0"/>
              </a:rPr>
              <a:t>Obtener incentivos pecuniarios y no pecuniarios</a:t>
            </a:r>
          </a:p>
          <a:p>
            <a:pPr marL="285750" indent="-285750">
              <a:buFont typeface="Arial" panose="020B0604020202020204" pitchFamily="34" charset="0"/>
              <a:buChar char="•"/>
            </a:pPr>
            <a:r>
              <a:rPr lang="es-CO" dirty="0">
                <a:latin typeface="Century Gothic" panose="020B0502020202020204" pitchFamily="34" charset="0"/>
              </a:rPr>
              <a:t>Acceder a encargos</a:t>
            </a:r>
          </a:p>
          <a:p>
            <a:pPr marL="285750" indent="-285750">
              <a:buFont typeface="Arial" panose="020B0604020202020204" pitchFamily="34" charset="0"/>
              <a:buChar char="•"/>
            </a:pPr>
            <a:r>
              <a:rPr lang="es-CO" dirty="0">
                <a:latin typeface="Century Gothic" panose="020B0502020202020204" pitchFamily="34" charset="0"/>
              </a:rPr>
              <a:t>Derecho a comisión para desempeñar empleos de libre nombramiento y remoción o de período.</a:t>
            </a:r>
          </a:p>
        </p:txBody>
      </p:sp>
      <p:sp>
        <p:nvSpPr>
          <p:cNvPr id="10" name="Rectángulo 9">
            <a:extLst>
              <a:ext uri="{FF2B5EF4-FFF2-40B4-BE49-F238E27FC236}">
                <a16:creationId xmlns:a16="http://schemas.microsoft.com/office/drawing/2014/main" id="{FE57CE91-A04B-4238-B3A0-7E1FD74F0764}"/>
              </a:ext>
            </a:extLst>
          </p:cNvPr>
          <p:cNvSpPr/>
          <p:nvPr/>
        </p:nvSpPr>
        <p:spPr>
          <a:xfrm>
            <a:off x="6533643" y="3893136"/>
            <a:ext cx="5081182" cy="1169551"/>
          </a:xfrm>
          <a:prstGeom prst="rect">
            <a:avLst/>
          </a:prstGeom>
        </p:spPr>
        <p:txBody>
          <a:bodyPr wrap="square">
            <a:spAutoFit/>
          </a:bodyPr>
          <a:lstStyle/>
          <a:p>
            <a:r>
              <a:rPr lang="es-CO" b="1" dirty="0">
                <a:latin typeface="Century Gothic" panose="020B0502020202020204" pitchFamily="34" charset="0"/>
              </a:rPr>
              <a:t>Beneficios de La Evaluación Satisfactoria </a:t>
            </a:r>
          </a:p>
          <a:p>
            <a:pPr marL="285750" indent="-285750">
              <a:buFont typeface="Arial" panose="020B0604020202020204" pitchFamily="34" charset="0"/>
              <a:buChar char="•"/>
            </a:pPr>
            <a:r>
              <a:rPr lang="es-CO" dirty="0">
                <a:latin typeface="Century Gothic" panose="020B0502020202020204" pitchFamily="34" charset="0"/>
              </a:rPr>
              <a:t>Adquirir los derechos de carrera</a:t>
            </a:r>
          </a:p>
          <a:p>
            <a:pPr marL="285750" indent="-285750">
              <a:buFont typeface="Arial" panose="020B0604020202020204" pitchFamily="34" charset="0"/>
              <a:buChar char="•"/>
            </a:pPr>
            <a:r>
              <a:rPr lang="es-CO" dirty="0">
                <a:latin typeface="Century Gothic" panose="020B0502020202020204" pitchFamily="34" charset="0"/>
              </a:rPr>
              <a:t>Solicitar comisión para desempeñar empleos de libre nombramiento y remoción o de período.</a:t>
            </a:r>
          </a:p>
          <a:p>
            <a:pPr marL="285750" indent="-285750">
              <a:buFont typeface="Arial" panose="020B0604020202020204" pitchFamily="34" charset="0"/>
              <a:buChar char="•"/>
            </a:pPr>
            <a:r>
              <a:rPr lang="es-CO" dirty="0">
                <a:latin typeface="Century Gothic" panose="020B0502020202020204" pitchFamily="34" charset="0"/>
              </a:rPr>
              <a:t>Permanecer en carrera </a:t>
            </a:r>
          </a:p>
        </p:txBody>
      </p:sp>
      <p:sp>
        <p:nvSpPr>
          <p:cNvPr id="11" name="Rectángulo 10">
            <a:extLst>
              <a:ext uri="{FF2B5EF4-FFF2-40B4-BE49-F238E27FC236}">
                <a16:creationId xmlns:a16="http://schemas.microsoft.com/office/drawing/2014/main" id="{DF8D42CA-70EF-4D63-85C9-C54EB2BCB69D}"/>
              </a:ext>
            </a:extLst>
          </p:cNvPr>
          <p:cNvSpPr/>
          <p:nvPr/>
        </p:nvSpPr>
        <p:spPr>
          <a:xfrm>
            <a:off x="6533643" y="5186397"/>
            <a:ext cx="4925540" cy="1169551"/>
          </a:xfrm>
          <a:prstGeom prst="rect">
            <a:avLst/>
          </a:prstGeom>
        </p:spPr>
        <p:txBody>
          <a:bodyPr wrap="square">
            <a:spAutoFit/>
          </a:bodyPr>
          <a:lstStyle/>
          <a:p>
            <a:r>
              <a:rPr lang="es-CO" b="1" dirty="0">
                <a:latin typeface="Century Gothic" panose="020B0502020202020204" pitchFamily="34" charset="0"/>
              </a:rPr>
              <a:t>Consecuencias de la Evaluación Definitiva No Satisfactoria:</a:t>
            </a:r>
          </a:p>
          <a:p>
            <a:pPr marL="285750" indent="-285750">
              <a:buFont typeface="Arial" panose="020B0604020202020204" pitchFamily="34" charset="0"/>
              <a:buChar char="•"/>
            </a:pPr>
            <a:r>
              <a:rPr lang="es-CO" dirty="0">
                <a:latin typeface="Century Gothic" panose="020B0502020202020204" pitchFamily="34" charset="0"/>
              </a:rPr>
              <a:t> Retiro del servicio </a:t>
            </a:r>
          </a:p>
          <a:p>
            <a:pPr marL="285750" indent="-285750">
              <a:buFont typeface="Arial" panose="020B0604020202020204" pitchFamily="34" charset="0"/>
              <a:buChar char="•"/>
            </a:pPr>
            <a:r>
              <a:rPr lang="es-CO" dirty="0">
                <a:latin typeface="Century Gothic" panose="020B0502020202020204" pitchFamily="34" charset="0"/>
              </a:rPr>
              <a:t>Separación de Carrera Administrativa </a:t>
            </a:r>
          </a:p>
          <a:p>
            <a:pPr marL="285750" indent="-285750">
              <a:buFont typeface="Arial" panose="020B0604020202020204" pitchFamily="34" charset="0"/>
              <a:buChar char="•"/>
            </a:pPr>
            <a:r>
              <a:rPr lang="es-CO" dirty="0">
                <a:latin typeface="Century Gothic" panose="020B0502020202020204" pitchFamily="34" charset="0"/>
              </a:rPr>
              <a:t>Pérdida de derechos de carrera</a:t>
            </a:r>
          </a:p>
        </p:txBody>
      </p:sp>
    </p:spTree>
    <p:extLst>
      <p:ext uri="{BB962C8B-B14F-4D97-AF65-F5344CB8AC3E}">
        <p14:creationId xmlns:p14="http://schemas.microsoft.com/office/powerpoint/2010/main" val="8221593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753BFC60-39BD-47F3-B3A6-7AC107918A24}"/>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OTROS USOS DE LA EVALUACIÓN DE DESEMPEÑO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8D88340F-E444-46A1-9056-71FF64C3F993}"/>
              </a:ext>
            </a:extLst>
          </p:cNvPr>
          <p:cNvSpPr/>
          <p:nvPr/>
        </p:nvSpPr>
        <p:spPr>
          <a:xfrm>
            <a:off x="1981101" y="1551563"/>
            <a:ext cx="8641503" cy="3754874"/>
          </a:xfrm>
          <a:prstGeom prst="rect">
            <a:avLst/>
          </a:prstGeom>
        </p:spPr>
        <p:txBody>
          <a:bodyPr wrap="square">
            <a:spAutoFit/>
          </a:bodyPr>
          <a:lstStyle/>
          <a:p>
            <a:pPr marL="285750" indent="-285750">
              <a:buFont typeface="Arial" panose="020B0604020202020204" pitchFamily="34" charset="0"/>
              <a:buChar char="•"/>
            </a:pPr>
            <a:r>
              <a:rPr lang="es-CO" dirty="0">
                <a:latin typeface="Century Gothic" panose="020B0502020202020204" pitchFamily="34" charset="0"/>
              </a:rPr>
              <a:t>Sirve como indicador de gestión, para revisar o modificar el Manual de Funciones y Competencias Laborales, diseñar o reorientar planes, programas o proyectos del Proceso de Talento Humano o de la entidad, validar procesos de selección de personal y de formación y capacitación, para tomar acciones de mejoramiento del desempeño personal e institucional y para adoptar planes y programas de bienestar e incentivos para los servidores.</a:t>
            </a:r>
          </a:p>
          <a:p>
            <a:pPr marL="285750" indent="-285750">
              <a:buFont typeface="Arial" panose="020B0604020202020204" pitchFamily="34" charset="0"/>
              <a:buChar char="•"/>
            </a:pPr>
            <a:r>
              <a:rPr lang="es-CO" dirty="0">
                <a:latin typeface="Century Gothic" panose="020B0502020202020204" pitchFamily="34" charset="0"/>
              </a:rPr>
              <a:t>Establecer Políticas de Clima Laboral: Con base en los resultados del informe anual consolidado de Evaluación del Desempeño Laboral se identifican las variables comportamentales que afectan el clima laboral, interviniendo aquellas priorizadas como críticas.</a:t>
            </a:r>
          </a:p>
          <a:p>
            <a:pPr marL="285750" indent="-285750">
              <a:buFont typeface="Arial" panose="020B0604020202020204" pitchFamily="34" charset="0"/>
              <a:buChar char="•"/>
            </a:pPr>
            <a:r>
              <a:rPr lang="es-CO" dirty="0">
                <a:latin typeface="Century Gothic" panose="020B0502020202020204" pitchFamily="34" charset="0"/>
              </a:rPr>
              <a:t>Mejorar  el Sistema de Gestión de Calidad: el cumplimiento de las acciones  establecidas en los planes de mejoramiento individual contribuyen al mejoramiento continuo.</a:t>
            </a:r>
          </a:p>
          <a:p>
            <a:pPr marL="285750" indent="-285750">
              <a:buFont typeface="Arial" panose="020B0604020202020204" pitchFamily="34" charset="0"/>
              <a:buChar char="•"/>
            </a:pPr>
            <a:r>
              <a:rPr lang="es-CO" dirty="0">
                <a:latin typeface="Century Gothic" panose="020B0502020202020204" pitchFamily="34" charset="0"/>
              </a:rPr>
              <a:t>Con base en los resultados obtenidos en la calificación definitiva, la Administración Central seleccionará a los mejores empleados por nivel jerárquico y al mejor de la entidad,  a fin de asignar los incentivos adoptados en el plan anual de incentivos del Municipio de Armenia, de acuerdo con la reglamentación establecida.</a:t>
            </a:r>
          </a:p>
          <a:p>
            <a:pPr marL="285750" indent="-285750">
              <a:buFont typeface="Arial" panose="020B0604020202020204" pitchFamily="34" charset="0"/>
              <a:buChar char="•"/>
            </a:pPr>
            <a:r>
              <a:rPr lang="es-CO" dirty="0">
                <a:latin typeface="Century Gothic" panose="020B0502020202020204" pitchFamily="34" charset="0"/>
              </a:rPr>
              <a:t>El uso de los resultados del seguimiento al desempeño de los Servidores Públicos en calidad de Provisionales, será únicamente para verificar el cumplimiento de los planes de trabajo. </a:t>
            </a:r>
          </a:p>
        </p:txBody>
      </p:sp>
    </p:spTree>
    <p:extLst>
      <p:ext uri="{BB962C8B-B14F-4D97-AF65-F5344CB8AC3E}">
        <p14:creationId xmlns:p14="http://schemas.microsoft.com/office/powerpoint/2010/main" val="2742716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BEA18BBB-B132-46C1-BAA4-5F2774FC7112}"/>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SITUACIONES ADMINISTRATIVAS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2104A35B-56E7-469C-802B-B3711264530C}"/>
              </a:ext>
            </a:extLst>
          </p:cNvPr>
          <p:cNvSpPr/>
          <p:nvPr/>
        </p:nvSpPr>
        <p:spPr>
          <a:xfrm>
            <a:off x="1404025" y="1659285"/>
            <a:ext cx="9383950" cy="3539430"/>
          </a:xfrm>
          <a:prstGeom prst="rect">
            <a:avLst/>
          </a:prstGeom>
        </p:spPr>
        <p:txBody>
          <a:bodyPr wrap="square">
            <a:spAutoFit/>
          </a:bodyPr>
          <a:lstStyle/>
          <a:p>
            <a:pPr algn="just"/>
            <a:r>
              <a:rPr lang="es-CO" b="1" dirty="0">
                <a:solidFill>
                  <a:schemeClr val="tx1"/>
                </a:solidFill>
                <a:latin typeface="Century Gothic" panose="020B0502020202020204" pitchFamily="34" charset="0"/>
              </a:rPr>
              <a:t>De la Noción del Empleo Público:</a:t>
            </a:r>
          </a:p>
          <a:p>
            <a:pPr algn="just"/>
            <a:endParaRPr lang="es-CO" b="1"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Por empleo se entiende el conjunto de funciones, tareas y responsabilidades que se asignan a una persona y las competencias requeridas para llevarlas a cabo, con el propósito de satisfacer el cumplimiento de los planes de desarrollo y los fines del Estado. El ingreso a La administración municipal se hace por nombramiento ordinario, en período de prueba o en ascenso previo el cumplimiento de los requisitos exigidos para el desempeño del empleo y el procedimiento establecido en la Ley 909 de 2004.</a:t>
            </a:r>
          </a:p>
          <a:p>
            <a:pPr algn="just"/>
            <a:endParaRPr lang="es-CO"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Para ejercer un empleo en la administración Municipal se requiere</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Reunir las calidades que la Constitución, la ley, los reglamentos y los manuales de funciones exijan para el desempeño del empleo.</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No encontrarse inhabilitado para ejercer o desempeñar cargos públicos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Ser menor de 65 años, con excepción de los casos a que se refieren las normas sobre la materia.</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No ser pensionado, salvo las excepciones legales.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No encontrarse en interdicción para el ejercicio de funciones públicas. No haber sido condenado a pena de presidio o prisión, excepto por delitos culposos.</a:t>
            </a:r>
          </a:p>
        </p:txBody>
      </p:sp>
    </p:spTree>
    <p:extLst>
      <p:ext uri="{BB962C8B-B14F-4D97-AF65-F5344CB8AC3E}">
        <p14:creationId xmlns:p14="http://schemas.microsoft.com/office/powerpoint/2010/main" val="505818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CEE9FF0-AFE6-49A2-A603-5018264B1D36}"/>
              </a:ext>
            </a:extLst>
          </p:cNvPr>
          <p:cNvSpPr/>
          <p:nvPr/>
        </p:nvSpPr>
        <p:spPr>
          <a:xfrm>
            <a:off x="1404025" y="1659285"/>
            <a:ext cx="9383950" cy="3108543"/>
          </a:xfrm>
          <a:prstGeom prst="rect">
            <a:avLst/>
          </a:prstGeom>
        </p:spPr>
        <p:txBody>
          <a:bodyPr wrap="square">
            <a:spAutoFit/>
          </a:bodyPr>
          <a:lstStyle/>
          <a:p>
            <a:pPr algn="just"/>
            <a:r>
              <a:rPr lang="es-CO" b="1" dirty="0">
                <a:solidFill>
                  <a:schemeClr val="tx1"/>
                </a:solidFill>
                <a:latin typeface="Century Gothic" panose="020B0502020202020204" pitchFamily="34" charset="0"/>
              </a:rPr>
              <a:t>De los Traslados:</a:t>
            </a:r>
          </a:p>
          <a:p>
            <a:pPr algn="just"/>
            <a:endParaRPr lang="es-CO" b="1"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Se produce traslado cuando se provee, con un empleado en servicio activo, un cargo vacante definitivamente, con funciones afines al que desempeña, de la misma categoría, y para el cual se exijan requisitos mínimos similares.</a:t>
            </a:r>
          </a:p>
          <a:p>
            <a:pPr algn="just"/>
            <a:endParaRPr lang="es-CO"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El traslado es un mecanismo de provisión permanente de empleos de carrera administrativa vacantes en forma definitiva.</a:t>
            </a:r>
          </a:p>
          <a:p>
            <a:pPr algn="just"/>
            <a:endParaRPr lang="es-CO"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El traslado procede de oficio o a solicitud del servidor interesado, siempre y cuando esté acorde con la necesidad del servicio y no cause perjuicio al empleado trasladado.</a:t>
            </a:r>
          </a:p>
          <a:p>
            <a:pPr algn="just"/>
            <a:endParaRPr lang="es-CO"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Cuando el traslado implique cambio de sede, el funcionario tendrá derecho al reconocimiento y pago de los gastos que demande el traslado conforme a la ley y los reglamentos.</a:t>
            </a:r>
          </a:p>
        </p:txBody>
      </p:sp>
    </p:spTree>
    <p:extLst>
      <p:ext uri="{BB962C8B-B14F-4D97-AF65-F5344CB8AC3E}">
        <p14:creationId xmlns:p14="http://schemas.microsoft.com/office/powerpoint/2010/main" val="3396942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23" name="Google Shape;123;p2"/>
          <p:cNvSpPr txBox="1"/>
          <p:nvPr/>
        </p:nvSpPr>
        <p:spPr>
          <a:xfrm>
            <a:off x="2918100" y="773361"/>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¡LE DAMOS LA BIENVENIDA!</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16" name="Google Shape;143;p3">
            <a:extLst>
              <a:ext uri="{FF2B5EF4-FFF2-40B4-BE49-F238E27FC236}">
                <a16:creationId xmlns:a16="http://schemas.microsoft.com/office/drawing/2014/main" id="{C6638F86-191B-41BB-9821-612E30AF018A}"/>
              </a:ext>
            </a:extLst>
          </p:cNvPr>
          <p:cNvSpPr/>
          <p:nvPr/>
        </p:nvSpPr>
        <p:spPr>
          <a:xfrm>
            <a:off x="1832734" y="1413083"/>
            <a:ext cx="6163403" cy="4031833"/>
          </a:xfrm>
          <a:prstGeom prst="rect">
            <a:avLst/>
          </a:prstGeom>
          <a:noFill/>
          <a:ln>
            <a:noFill/>
          </a:ln>
        </p:spPr>
        <p:txBody>
          <a:bodyPr spcFirstLastPara="1" wrap="square" lIns="91425" tIns="45700" rIns="91425" bIns="45700" anchor="t" anchorCtr="0">
            <a:spAutoFit/>
          </a:bodyPr>
          <a:lstStyle/>
          <a:p>
            <a:pPr marR="0" lvl="0" algn="just" rtl="0">
              <a:spcBef>
                <a:spcPts val="0"/>
              </a:spcBef>
              <a:spcAft>
                <a:spcPts val="0"/>
              </a:spcAft>
              <a:buClr>
                <a:schemeClr val="dk1"/>
              </a:buClr>
              <a:buSzPts val="1800"/>
            </a:pPr>
            <a:r>
              <a:rPr lang="es-MX" sz="1600" dirty="0">
                <a:latin typeface="Century Gothic" panose="020B0502020202020204" pitchFamily="34" charset="0"/>
              </a:rPr>
              <a:t>Estimado funcionario o contratista, es un placer para la Alcaldía de Santa Rosa de Viterbo, darle la bienvenida es esta entidad que a partir de ahora cuenta con todos sus talentos y competencias para contribuir al mejoramiento de nuestra entidad y así, mejorar los servicios que brindamos a nuestros Santarroseños.</a:t>
            </a:r>
          </a:p>
          <a:p>
            <a:pPr marR="0" lvl="0" algn="just" rtl="0">
              <a:spcBef>
                <a:spcPts val="0"/>
              </a:spcBef>
              <a:spcAft>
                <a:spcPts val="0"/>
              </a:spcAft>
              <a:buClr>
                <a:schemeClr val="dk1"/>
              </a:buClr>
              <a:buSzPts val="1800"/>
            </a:pPr>
            <a:endParaRPr lang="es-MX" sz="1600" dirty="0">
              <a:latin typeface="Century Gothic" panose="020B0502020202020204" pitchFamily="34" charset="0"/>
            </a:endParaRPr>
          </a:p>
          <a:p>
            <a:pPr marR="0" lvl="0" algn="just" rtl="0">
              <a:spcBef>
                <a:spcPts val="0"/>
              </a:spcBef>
              <a:spcAft>
                <a:spcPts val="0"/>
              </a:spcAft>
              <a:buClr>
                <a:schemeClr val="dk1"/>
              </a:buClr>
              <a:buSzPts val="1800"/>
            </a:pPr>
            <a:r>
              <a:rPr lang="es-MX" sz="1600" dirty="0">
                <a:latin typeface="Century Gothic" panose="020B0502020202020204" pitchFamily="34" charset="0"/>
              </a:rPr>
              <a:t>En este manual encontrará toda la información necesaria para si efectiva incorporación a su puesto de trabajo y con esto lograr un despeño satisfactorio en sus actividades y un desarrollos efectivo de las labores que le sean encomendadas, así como sus derechos y deberes como servidor público. </a:t>
            </a:r>
          </a:p>
          <a:p>
            <a:pPr marR="0" lvl="0" algn="just" rtl="0">
              <a:spcBef>
                <a:spcPts val="0"/>
              </a:spcBef>
              <a:spcAft>
                <a:spcPts val="0"/>
              </a:spcAft>
              <a:buClr>
                <a:schemeClr val="dk1"/>
              </a:buClr>
              <a:buSzPts val="1800"/>
            </a:pPr>
            <a:endParaRPr lang="es-MX" sz="1600" dirty="0">
              <a:latin typeface="Century Gothic" panose="020B0502020202020204" pitchFamily="34" charset="0"/>
            </a:endParaRPr>
          </a:p>
          <a:p>
            <a:pPr marR="0" lvl="0" algn="just" rtl="0">
              <a:spcBef>
                <a:spcPts val="0"/>
              </a:spcBef>
              <a:spcAft>
                <a:spcPts val="0"/>
              </a:spcAft>
              <a:buClr>
                <a:schemeClr val="dk1"/>
              </a:buClr>
              <a:buSzPts val="1800"/>
            </a:pPr>
            <a:r>
              <a:rPr lang="es-MX" sz="1600" dirty="0">
                <a:latin typeface="Century Gothic" panose="020B0502020202020204" pitchFamily="34" charset="0"/>
              </a:rPr>
              <a:t>Nuevamente bienvenido (a) y le deseamos los mayores éxitos en esta nueva experiencia.</a:t>
            </a:r>
            <a:endParaRPr sz="1600" dirty="0">
              <a:latin typeface="Century Gothic" panose="020B0502020202020204" pitchFamily="34" charset="0"/>
            </a:endParaRPr>
          </a:p>
        </p:txBody>
      </p:sp>
      <p:pic>
        <p:nvPicPr>
          <p:cNvPr id="1026" name="Picture 2" descr="Santa Rosa de Viterbo (Boyacá). - Viajar en Verano">
            <a:extLst>
              <a:ext uri="{FF2B5EF4-FFF2-40B4-BE49-F238E27FC236}">
                <a16:creationId xmlns:a16="http://schemas.microsoft.com/office/drawing/2014/main" id="{4F42A851-1BD5-4C06-9EFE-F224FB929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0418" y="2075638"/>
            <a:ext cx="3608962" cy="270672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BB78079-4A8A-455F-AB9C-018A9181D7F6}"/>
              </a:ext>
            </a:extLst>
          </p:cNvPr>
          <p:cNvSpPr/>
          <p:nvPr/>
        </p:nvSpPr>
        <p:spPr>
          <a:xfrm>
            <a:off x="1404025" y="1012954"/>
            <a:ext cx="9383950" cy="4832092"/>
          </a:xfrm>
          <a:prstGeom prst="rect">
            <a:avLst/>
          </a:prstGeom>
        </p:spPr>
        <p:txBody>
          <a:bodyPr wrap="square">
            <a:spAutoFit/>
          </a:bodyPr>
          <a:lstStyle/>
          <a:p>
            <a:pPr algn="just"/>
            <a:r>
              <a:rPr lang="es-CO" b="1" dirty="0">
                <a:solidFill>
                  <a:schemeClr val="tx1"/>
                </a:solidFill>
                <a:latin typeface="Century Gothic" panose="020B0502020202020204" pitchFamily="34" charset="0"/>
              </a:rPr>
              <a:t>De la Posesión:</a:t>
            </a:r>
          </a:p>
          <a:p>
            <a:pPr algn="just"/>
            <a:endParaRPr lang="es-CO" b="1" dirty="0">
              <a:solidFill>
                <a:schemeClr val="tx1"/>
              </a:solidFill>
              <a:latin typeface="Century Gothic" panose="020B0502020202020204" pitchFamily="34" charset="0"/>
            </a:endParaRPr>
          </a:p>
          <a:p>
            <a:pPr algn="just"/>
            <a:r>
              <a:rPr lang="es-CO" dirty="0">
                <a:solidFill>
                  <a:schemeClr val="tx1"/>
                </a:solidFill>
                <a:latin typeface="Century Gothic" panose="020B0502020202020204" pitchFamily="34" charset="0"/>
              </a:rPr>
              <a:t>Dentro de los diez (10) días siguientes a la fecha de aceptación de un empleo, la persona designada deberá tomar posesión.</a:t>
            </a:r>
          </a:p>
          <a:p>
            <a:pPr algn="just"/>
            <a:r>
              <a:rPr lang="es-CO" dirty="0">
                <a:solidFill>
                  <a:schemeClr val="tx1"/>
                </a:solidFill>
                <a:latin typeface="Century Gothic" panose="020B0502020202020204" pitchFamily="34" charset="0"/>
              </a:rPr>
              <a:t>Este término podrá prorrogarse si el designado no residiere en el lugar del empleo, o por causa justificada a juicio de la autoridad nominadora, pero en todo caso la prórroga no podrá exceder de noventa (90) días y deberá constar por escrito.</a:t>
            </a:r>
          </a:p>
          <a:p>
            <a:pPr algn="just"/>
            <a:r>
              <a:rPr lang="es-CO" dirty="0">
                <a:solidFill>
                  <a:schemeClr val="tx1"/>
                </a:solidFill>
                <a:latin typeface="Century Gothic" panose="020B0502020202020204" pitchFamily="34" charset="0"/>
              </a:rPr>
              <a:t>Ningún empleado entrará a ejercer su cargo sin prestar juramento de respetar, cumplir y hacer cumplir la Constitución y las leyes, y de desempeñar los deberes que le incumben. De este hecho deberá dejarse constancia por escrito en acta que firmarán quien da la posesión, el posesionado y un secretario, y en su defecto dos testigos.</a:t>
            </a:r>
          </a:p>
          <a:p>
            <a:pPr algn="just"/>
            <a:r>
              <a:rPr lang="es-CO" dirty="0">
                <a:solidFill>
                  <a:schemeClr val="tx1"/>
                </a:solidFill>
                <a:latin typeface="Century Gothic" panose="020B0502020202020204" pitchFamily="34" charset="0"/>
              </a:rPr>
              <a:t>La omisión del cumplimiento de cualquiera de los requisitos que se exigen para la posesión, no invalidará los actos del empleado respectivo, ni lo excusa de responsabilidad en el ejercicio de sus funciones</a:t>
            </a:r>
          </a:p>
          <a:p>
            <a:pPr algn="just"/>
            <a:r>
              <a:rPr lang="es-CO" dirty="0">
                <a:solidFill>
                  <a:schemeClr val="tx1"/>
                </a:solidFill>
                <a:latin typeface="Century Gothic" panose="020B0502020202020204" pitchFamily="34" charset="0"/>
              </a:rPr>
              <a:t>Para tomar posesión deberán presentarse los siguientes documentos: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Cédula de ciudadanía.</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Formato único hoja de Vida de la Función Pública.</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Declaración juramentada de bienes y rentas.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Certificados de estudio y experiencia que acrediten las calidades para el desempeño del empleo</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Documento que acredite tener definida la situación militar, en los casos en que haya lugar.</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Certificado de antecedentes disciplinarios.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Certificado de antecedentes fiscales.</a:t>
            </a:r>
          </a:p>
          <a:p>
            <a:pPr marL="285750" indent="-285750" algn="just">
              <a:buFont typeface="Arial" panose="020B0604020202020204" pitchFamily="34" charset="0"/>
              <a:buChar char="•"/>
            </a:pPr>
            <a:r>
              <a:rPr lang="es-CO" dirty="0">
                <a:solidFill>
                  <a:schemeClr val="tx1"/>
                </a:solidFill>
                <a:latin typeface="Century Gothic" panose="020B0502020202020204" pitchFamily="34" charset="0"/>
              </a:rPr>
              <a:t>Estampillas en los porcentajes legales</a:t>
            </a:r>
          </a:p>
        </p:txBody>
      </p:sp>
    </p:spTree>
    <p:extLst>
      <p:ext uri="{BB962C8B-B14F-4D97-AF65-F5344CB8AC3E}">
        <p14:creationId xmlns:p14="http://schemas.microsoft.com/office/powerpoint/2010/main" val="2172174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0B99795-5542-4898-AA75-7198D7F34259}"/>
              </a:ext>
            </a:extLst>
          </p:cNvPr>
          <p:cNvSpPr/>
          <p:nvPr/>
        </p:nvSpPr>
        <p:spPr>
          <a:xfrm>
            <a:off x="2347606" y="1483601"/>
            <a:ext cx="8022077" cy="2677656"/>
          </a:xfrm>
          <a:prstGeom prst="rect">
            <a:avLst/>
          </a:prstGeom>
        </p:spPr>
        <p:txBody>
          <a:bodyPr wrap="square">
            <a:spAutoFit/>
          </a:bodyPr>
          <a:lstStyle/>
          <a:p>
            <a:r>
              <a:rPr lang="es-CO" b="1" dirty="0">
                <a:latin typeface="Century Gothic" panose="020B0502020202020204" pitchFamily="34" charset="0"/>
              </a:rPr>
              <a:t>De las Situaciones Administrativas:</a:t>
            </a:r>
          </a:p>
          <a:p>
            <a:endParaRPr lang="es-CO" b="1" dirty="0">
              <a:latin typeface="Century Gothic" panose="020B0502020202020204" pitchFamily="34" charset="0"/>
            </a:endParaRPr>
          </a:p>
          <a:p>
            <a:r>
              <a:rPr lang="es-CO" dirty="0">
                <a:latin typeface="Century Gothic" panose="020B0502020202020204" pitchFamily="34" charset="0"/>
              </a:rPr>
              <a:t>Los empleados vinculados regularmente a la administración, pueden encontrarse en las siguientes situaciones administrativas: </a:t>
            </a:r>
          </a:p>
          <a:p>
            <a:pPr marL="285750" indent="-285750">
              <a:buFont typeface="Arial" panose="020B0604020202020204" pitchFamily="34" charset="0"/>
              <a:buChar char="•"/>
            </a:pPr>
            <a:r>
              <a:rPr lang="es-CO" dirty="0">
                <a:latin typeface="Century Gothic" panose="020B0502020202020204" pitchFamily="34" charset="0"/>
              </a:rPr>
              <a:t>En servicio activo.</a:t>
            </a:r>
          </a:p>
          <a:p>
            <a:pPr marL="285750" indent="-285750">
              <a:buFont typeface="Arial" panose="020B0604020202020204" pitchFamily="34" charset="0"/>
              <a:buChar char="•"/>
            </a:pPr>
            <a:r>
              <a:rPr lang="es-CO" dirty="0">
                <a:latin typeface="Century Gothic" panose="020B0502020202020204" pitchFamily="34" charset="0"/>
              </a:rPr>
              <a:t>En licencia.</a:t>
            </a:r>
          </a:p>
          <a:p>
            <a:pPr marL="285750" indent="-285750">
              <a:buFont typeface="Arial" panose="020B0604020202020204" pitchFamily="34" charset="0"/>
              <a:buChar char="•"/>
            </a:pPr>
            <a:r>
              <a:rPr lang="es-CO" dirty="0">
                <a:latin typeface="Century Gothic" panose="020B0502020202020204" pitchFamily="34" charset="0"/>
              </a:rPr>
              <a:t>En permiso.</a:t>
            </a:r>
          </a:p>
          <a:p>
            <a:pPr marL="285750" indent="-285750">
              <a:buFont typeface="Arial" panose="020B0604020202020204" pitchFamily="34" charset="0"/>
              <a:buChar char="•"/>
            </a:pPr>
            <a:r>
              <a:rPr lang="es-CO" dirty="0">
                <a:latin typeface="Century Gothic" panose="020B0502020202020204" pitchFamily="34" charset="0"/>
              </a:rPr>
              <a:t>En comisión.</a:t>
            </a:r>
          </a:p>
          <a:p>
            <a:pPr marL="285750" indent="-285750">
              <a:buFont typeface="Arial" panose="020B0604020202020204" pitchFamily="34" charset="0"/>
              <a:buChar char="•"/>
            </a:pPr>
            <a:r>
              <a:rPr lang="es-CO" dirty="0">
                <a:latin typeface="Century Gothic" panose="020B0502020202020204" pitchFamily="34" charset="0"/>
              </a:rPr>
              <a:t>Prestando servicio militar.</a:t>
            </a:r>
          </a:p>
          <a:p>
            <a:pPr marL="285750" indent="-285750">
              <a:buFont typeface="Arial" panose="020B0604020202020204" pitchFamily="34" charset="0"/>
              <a:buChar char="•"/>
            </a:pPr>
            <a:r>
              <a:rPr lang="es-CO" dirty="0">
                <a:latin typeface="Century Gothic" panose="020B0502020202020204" pitchFamily="34" charset="0"/>
              </a:rPr>
              <a:t>Ejerciendo las funciones de otro empleo por encargo</a:t>
            </a:r>
          </a:p>
          <a:p>
            <a:pPr marL="285750" indent="-285750">
              <a:buFont typeface="Arial" panose="020B0604020202020204" pitchFamily="34" charset="0"/>
              <a:buChar char="•"/>
            </a:pPr>
            <a:r>
              <a:rPr lang="es-CO" dirty="0">
                <a:latin typeface="Century Gothic" panose="020B0502020202020204" pitchFamily="34" charset="0"/>
              </a:rPr>
              <a:t>En sus vacaciones, y</a:t>
            </a:r>
          </a:p>
          <a:p>
            <a:pPr marL="285750" indent="-285750">
              <a:buFont typeface="Arial" panose="020B0604020202020204" pitchFamily="34" charset="0"/>
              <a:buChar char="•"/>
            </a:pPr>
            <a:r>
              <a:rPr lang="es-CO" dirty="0">
                <a:latin typeface="Century Gothic" panose="020B0502020202020204" pitchFamily="34" charset="0"/>
              </a:rPr>
              <a:t>Suspendido del ejercicio de sus funciones.</a:t>
            </a:r>
          </a:p>
        </p:txBody>
      </p:sp>
      <p:sp>
        <p:nvSpPr>
          <p:cNvPr id="3" name="Rectángulo 2">
            <a:extLst>
              <a:ext uri="{FF2B5EF4-FFF2-40B4-BE49-F238E27FC236}">
                <a16:creationId xmlns:a16="http://schemas.microsoft.com/office/drawing/2014/main" id="{C90EC7B0-0D1C-4D03-854E-FEB566281DF7}"/>
              </a:ext>
            </a:extLst>
          </p:cNvPr>
          <p:cNvSpPr/>
          <p:nvPr/>
        </p:nvSpPr>
        <p:spPr>
          <a:xfrm>
            <a:off x="2347607" y="4366790"/>
            <a:ext cx="8022077" cy="954107"/>
          </a:xfrm>
          <a:prstGeom prst="rect">
            <a:avLst/>
          </a:prstGeom>
        </p:spPr>
        <p:txBody>
          <a:bodyPr wrap="square">
            <a:spAutoFit/>
          </a:bodyPr>
          <a:lstStyle/>
          <a:p>
            <a:r>
              <a:rPr lang="es-CO" b="1" dirty="0">
                <a:latin typeface="Century Gothic" panose="020B0502020202020204" pitchFamily="34" charset="0"/>
              </a:rPr>
              <a:t>Del Servicio Activo:</a:t>
            </a:r>
          </a:p>
          <a:p>
            <a:endParaRPr lang="es-CO" b="1" dirty="0">
              <a:latin typeface="Century Gothic" panose="020B0502020202020204" pitchFamily="34" charset="0"/>
            </a:endParaRPr>
          </a:p>
          <a:p>
            <a:r>
              <a:rPr lang="es-CO" dirty="0">
                <a:latin typeface="Century Gothic" panose="020B0502020202020204" pitchFamily="34" charset="0"/>
              </a:rPr>
              <a:t>Un empleado se encuentre en servicio activo, cuando ejerce actualmente las funciones del empleo del cual ha tomado posesión.</a:t>
            </a:r>
          </a:p>
        </p:txBody>
      </p:sp>
    </p:spTree>
    <p:extLst>
      <p:ext uri="{BB962C8B-B14F-4D97-AF65-F5344CB8AC3E}">
        <p14:creationId xmlns:p14="http://schemas.microsoft.com/office/powerpoint/2010/main" val="1998894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A5AF423-841F-4083-AFD7-9578F3E56D63}"/>
              </a:ext>
            </a:extLst>
          </p:cNvPr>
          <p:cNvSpPr/>
          <p:nvPr/>
        </p:nvSpPr>
        <p:spPr>
          <a:xfrm>
            <a:off x="2347606" y="1120676"/>
            <a:ext cx="8022077" cy="4616648"/>
          </a:xfrm>
          <a:prstGeom prst="rect">
            <a:avLst/>
          </a:prstGeom>
        </p:spPr>
        <p:txBody>
          <a:bodyPr wrap="square">
            <a:spAutoFit/>
          </a:bodyPr>
          <a:lstStyle/>
          <a:p>
            <a:r>
              <a:rPr lang="es-CO" b="1" dirty="0">
                <a:latin typeface="Century Gothic" panose="020B0502020202020204" pitchFamily="34" charset="0"/>
              </a:rPr>
              <a:t>De la Licencia, Vacaciones y Suspensión:</a:t>
            </a:r>
          </a:p>
          <a:p>
            <a:endParaRPr lang="es-CO" b="1" dirty="0">
              <a:latin typeface="Century Gothic" panose="020B0502020202020204" pitchFamily="34" charset="0"/>
            </a:endParaRPr>
          </a:p>
          <a:p>
            <a:r>
              <a:rPr lang="es-CO" b="1" dirty="0">
                <a:latin typeface="Century Gothic" panose="020B0502020202020204" pitchFamily="34" charset="0"/>
              </a:rPr>
              <a:t>Licencias</a:t>
            </a:r>
            <a:r>
              <a:rPr lang="es-CO" dirty="0">
                <a:latin typeface="Century Gothic" panose="020B0502020202020204" pitchFamily="34" charset="0"/>
              </a:rPr>
              <a:t>: Un empleado se encuentra en licencia cuando transitoriamente se separa del ejercicio de su cargo, por solicitud propia, por enfermedad o por maternidad.</a:t>
            </a:r>
          </a:p>
          <a:p>
            <a:endParaRPr lang="es-CO" dirty="0">
              <a:latin typeface="Century Gothic" panose="020B0502020202020204" pitchFamily="34" charset="0"/>
            </a:endParaRPr>
          </a:p>
          <a:p>
            <a:r>
              <a:rPr lang="es-CO" dirty="0">
                <a:latin typeface="Century Gothic" panose="020B0502020202020204" pitchFamily="34" charset="0"/>
              </a:rPr>
              <a:t>Los empleados tienen derecho a licencia ordinaria a solicitud propia y sin sueldo, hasta por sesenta (60) días al año, continuos o discontinuos. Si ocurre justa causa a juicio de la autoridad competente, la licencia podrá prorrogarse hasta por treinta (30) días más.</a:t>
            </a:r>
          </a:p>
          <a:p>
            <a:endParaRPr lang="es-CO" dirty="0">
              <a:latin typeface="Century Gothic" panose="020B0502020202020204" pitchFamily="34" charset="0"/>
            </a:endParaRPr>
          </a:p>
          <a:p>
            <a:r>
              <a:rPr lang="es-CO" dirty="0">
                <a:latin typeface="Century Gothic" panose="020B0502020202020204" pitchFamily="34" charset="0"/>
              </a:rPr>
              <a:t>Cuando la solicitud de licencia ordinaria no obedezca a razones de fuerza mayor o de caso fortuito, la autoridad competente decidirá sobre la oportunidad de concederla, teniendo en cuenta las necesidades del servicio.</a:t>
            </a:r>
          </a:p>
          <a:p>
            <a:endParaRPr lang="es-CO" dirty="0">
              <a:latin typeface="Century Gothic" panose="020B0502020202020204" pitchFamily="34" charset="0"/>
            </a:endParaRPr>
          </a:p>
          <a:p>
            <a:r>
              <a:rPr lang="es-CO" dirty="0">
                <a:latin typeface="Century Gothic" panose="020B0502020202020204" pitchFamily="34" charset="0"/>
              </a:rPr>
              <a:t>La licencia no puede ser revocada por la autoridad que la concede, pero puede en todo caso renunciarse por el beneficiario.</a:t>
            </a:r>
          </a:p>
          <a:p>
            <a:endParaRPr lang="es-CO" dirty="0">
              <a:latin typeface="Century Gothic" panose="020B0502020202020204" pitchFamily="34" charset="0"/>
            </a:endParaRPr>
          </a:p>
          <a:p>
            <a:r>
              <a:rPr lang="es-CO" dirty="0">
                <a:latin typeface="Century Gothic" panose="020B0502020202020204" pitchFamily="34" charset="0"/>
              </a:rPr>
              <a:t>Toda solicitud de licencia ordinaria o de su prórroga, deberá elevarse por escrito, acompañada de los documentos que la justifiquen, cuando se requieran.</a:t>
            </a:r>
          </a:p>
          <a:p>
            <a:endParaRPr lang="es-CO" dirty="0">
              <a:latin typeface="Century Gothic" panose="020B0502020202020204" pitchFamily="34" charset="0"/>
            </a:endParaRPr>
          </a:p>
          <a:p>
            <a:r>
              <a:rPr lang="es-CO" dirty="0">
                <a:latin typeface="Century Gothic" panose="020B0502020202020204" pitchFamily="34" charset="0"/>
              </a:rPr>
              <a:t>Al concederse una licencia ordinaria el empleado podrá separarse inmediatamente del servicio, salvo que en el acto que la conceda se determine fecha distinta.</a:t>
            </a:r>
          </a:p>
        </p:txBody>
      </p:sp>
    </p:spTree>
    <p:extLst>
      <p:ext uri="{BB962C8B-B14F-4D97-AF65-F5344CB8AC3E}">
        <p14:creationId xmlns:p14="http://schemas.microsoft.com/office/powerpoint/2010/main" val="1716325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95D9295-8D74-43A4-ACC3-17F76ADB9528}"/>
              </a:ext>
            </a:extLst>
          </p:cNvPr>
          <p:cNvSpPr/>
          <p:nvPr/>
        </p:nvSpPr>
        <p:spPr>
          <a:xfrm>
            <a:off x="1747736" y="1336119"/>
            <a:ext cx="8696528" cy="4185761"/>
          </a:xfrm>
          <a:prstGeom prst="rect">
            <a:avLst/>
          </a:prstGeom>
        </p:spPr>
        <p:txBody>
          <a:bodyPr wrap="square">
            <a:spAutoFit/>
          </a:bodyPr>
          <a:lstStyle/>
          <a:p>
            <a:r>
              <a:rPr lang="es-CO" dirty="0">
                <a:latin typeface="Century Gothic" panose="020B0502020202020204" pitchFamily="34" charset="0"/>
              </a:rPr>
              <a:t>Durante las licencias ordinarias no podrán desempeñarse otros cargos dentro de la administración pública, so pena de ser sancionado disciplinariamente y el nuevo nombramiento revocado.</a:t>
            </a:r>
          </a:p>
          <a:p>
            <a:endParaRPr lang="es-CO" dirty="0">
              <a:latin typeface="Century Gothic" panose="020B0502020202020204" pitchFamily="34" charset="0"/>
            </a:endParaRPr>
          </a:p>
          <a:p>
            <a:r>
              <a:rPr lang="es-CO" dirty="0">
                <a:latin typeface="Century Gothic" panose="020B0502020202020204" pitchFamily="34" charset="0"/>
              </a:rPr>
              <a:t>El tiempo de la licencia ordinaria y de su prórroga no es computable para ningún efecto como tiempo de servicio.</a:t>
            </a:r>
          </a:p>
          <a:p>
            <a:endParaRPr lang="es-CO" dirty="0">
              <a:latin typeface="Century Gothic" panose="020B0502020202020204" pitchFamily="34" charset="0"/>
            </a:endParaRPr>
          </a:p>
          <a:p>
            <a:r>
              <a:rPr lang="es-CO" dirty="0">
                <a:latin typeface="Century Gothic" panose="020B0502020202020204" pitchFamily="34" charset="0"/>
              </a:rPr>
              <a:t>Las licencias por enfermedad o por maternidad se rigen por las normas del régimen de seguridad social para los empleados oficiales y serán concedidas por el jefe del organismo o por quien haya recibido delegación.</a:t>
            </a:r>
          </a:p>
          <a:p>
            <a:endParaRPr lang="es-CO" dirty="0">
              <a:latin typeface="Century Gothic" panose="020B0502020202020204" pitchFamily="34" charset="0"/>
            </a:endParaRPr>
          </a:p>
          <a:p>
            <a:r>
              <a:rPr lang="es-CO" dirty="0">
                <a:latin typeface="Century Gothic" panose="020B0502020202020204" pitchFamily="34" charset="0"/>
              </a:rPr>
              <a:t>Para efectos laborales, será obligación de los afiliados informar al empleador sobre la expedición de una incapacidad o licencia, no obstante, el trámite para el reconocimiento de incapacidades por enfermedad general y licencias de maternidad o paternidad a cargo del Sistema General de Seguridad Social en Salud, deberá ser adelantado, de manera directa, por el empleador ante las entidades promotoras de salud, EPS.</a:t>
            </a:r>
          </a:p>
          <a:p>
            <a:endParaRPr lang="es-CO" dirty="0">
              <a:latin typeface="Century Gothic" panose="020B0502020202020204" pitchFamily="34" charset="0"/>
            </a:endParaRPr>
          </a:p>
          <a:p>
            <a:r>
              <a:rPr lang="es-CO" dirty="0">
                <a:latin typeface="Century Gothic" panose="020B0502020202020204" pitchFamily="34" charset="0"/>
              </a:rPr>
              <a:t>Al vencerse cualquiera de las licencias o sus prórrogas el empleado debe reincorporarse al ejercicio de sus funciones. Si no las reasume incurrirá en abandono del cargo.</a:t>
            </a:r>
          </a:p>
          <a:p>
            <a:endParaRPr lang="es-CO" dirty="0">
              <a:latin typeface="Century Gothic" panose="020B0502020202020204" pitchFamily="34" charset="0"/>
            </a:endParaRPr>
          </a:p>
        </p:txBody>
      </p:sp>
    </p:spTree>
    <p:extLst>
      <p:ext uri="{BB962C8B-B14F-4D97-AF65-F5344CB8AC3E}">
        <p14:creationId xmlns:p14="http://schemas.microsoft.com/office/powerpoint/2010/main" val="547272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C0AAB24-9068-4577-BD53-CC909A086A3F}"/>
              </a:ext>
            </a:extLst>
          </p:cNvPr>
          <p:cNvSpPr/>
          <p:nvPr/>
        </p:nvSpPr>
        <p:spPr>
          <a:xfrm>
            <a:off x="1832042" y="1982450"/>
            <a:ext cx="8527915" cy="2893100"/>
          </a:xfrm>
          <a:prstGeom prst="rect">
            <a:avLst/>
          </a:prstGeom>
        </p:spPr>
        <p:txBody>
          <a:bodyPr wrap="square">
            <a:spAutoFit/>
          </a:bodyPr>
          <a:lstStyle/>
          <a:p>
            <a:r>
              <a:rPr lang="es-CO" b="1" dirty="0">
                <a:latin typeface="Century Gothic" panose="020B0502020202020204" pitchFamily="34" charset="0"/>
              </a:rPr>
              <a:t>Vacaciones: </a:t>
            </a:r>
            <a:r>
              <a:rPr lang="es-CO" dirty="0">
                <a:latin typeface="Century Gothic" panose="020B0502020202020204" pitchFamily="34" charset="0"/>
              </a:rPr>
              <a:t>Los empleados públicos tienen derecho a quince (15) días hábiles de vacaciones por cada año de servicios las cuales deben concederse por quien corresponde, oficiosamente o a petición del interesado, dentro del año siguiente a la fecha en que se cause el derecho a disfrutarlas.</a:t>
            </a:r>
          </a:p>
          <a:p>
            <a:endParaRPr lang="es-CO" dirty="0">
              <a:latin typeface="Century Gothic" panose="020B0502020202020204" pitchFamily="34" charset="0"/>
            </a:endParaRPr>
          </a:p>
          <a:p>
            <a:r>
              <a:rPr lang="es-CO" dirty="0">
                <a:latin typeface="Century Gothic" panose="020B0502020202020204" pitchFamily="34" charset="0"/>
              </a:rPr>
              <a:t>Las vacaciones serán concedidas por resolución del jefe del organismo o de los funcionarios en quienes el delegue tal atribución.</a:t>
            </a:r>
          </a:p>
          <a:p>
            <a:endParaRPr lang="es-CO" dirty="0">
              <a:latin typeface="Century Gothic" panose="020B0502020202020204" pitchFamily="34" charset="0"/>
            </a:endParaRPr>
          </a:p>
          <a:p>
            <a:r>
              <a:rPr lang="es-CO" dirty="0">
                <a:latin typeface="Century Gothic" panose="020B0502020202020204" pitchFamily="34" charset="0"/>
              </a:rPr>
              <a:t>Las vacaciones podrán ser aplazadas, interrumpidas, acumuladas o compensadas en dinero de acuerdo a las disposiciones legales vigentes.</a:t>
            </a:r>
          </a:p>
          <a:p>
            <a:endParaRPr lang="es-CO" dirty="0">
              <a:latin typeface="Century Gothic" panose="020B0502020202020204" pitchFamily="34" charset="0"/>
            </a:endParaRPr>
          </a:p>
          <a:p>
            <a:r>
              <a:rPr lang="es-CO" dirty="0">
                <a:latin typeface="Century Gothic" panose="020B0502020202020204" pitchFamily="34" charset="0"/>
              </a:rPr>
              <a:t>Suspensión en el ejercicio del empleo: Por providencia ejecutoriada emitida por autoridad competente.</a:t>
            </a:r>
          </a:p>
        </p:txBody>
      </p:sp>
    </p:spTree>
    <p:extLst>
      <p:ext uri="{BB962C8B-B14F-4D97-AF65-F5344CB8AC3E}">
        <p14:creationId xmlns:p14="http://schemas.microsoft.com/office/powerpoint/2010/main" val="9488170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2C5E077-CA38-42BF-B10F-4E1AF8B39117}"/>
              </a:ext>
            </a:extLst>
          </p:cNvPr>
          <p:cNvSpPr/>
          <p:nvPr/>
        </p:nvSpPr>
        <p:spPr>
          <a:xfrm>
            <a:off x="2046050" y="1152858"/>
            <a:ext cx="8887838" cy="1169551"/>
          </a:xfrm>
          <a:prstGeom prst="rect">
            <a:avLst/>
          </a:prstGeom>
        </p:spPr>
        <p:txBody>
          <a:bodyPr wrap="square">
            <a:spAutoFit/>
          </a:bodyPr>
          <a:lstStyle/>
          <a:p>
            <a:pPr algn="just"/>
            <a:r>
              <a:rPr lang="es-CO" b="1" dirty="0">
                <a:latin typeface="Century Gothic" panose="020B0502020202020204" pitchFamily="34" charset="0"/>
              </a:rPr>
              <a:t>Del Permiso:</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El empleado puede solicitar por escrito permiso remunerado hasta por tres (3) días, cuando medie justa causa, el cual podrá ser autorizado por el jefe del organismo o por el funcionario en quién se delegue tal función.</a:t>
            </a:r>
          </a:p>
        </p:txBody>
      </p:sp>
      <p:sp>
        <p:nvSpPr>
          <p:cNvPr id="3" name="Rectángulo 2">
            <a:extLst>
              <a:ext uri="{FF2B5EF4-FFF2-40B4-BE49-F238E27FC236}">
                <a16:creationId xmlns:a16="http://schemas.microsoft.com/office/drawing/2014/main" id="{A37F15B0-72D8-4588-B1ED-9FCE2C002B35}"/>
              </a:ext>
            </a:extLst>
          </p:cNvPr>
          <p:cNvSpPr/>
          <p:nvPr/>
        </p:nvSpPr>
        <p:spPr>
          <a:xfrm>
            <a:off x="2046049" y="2414213"/>
            <a:ext cx="8887839" cy="3539430"/>
          </a:xfrm>
          <a:prstGeom prst="rect">
            <a:avLst/>
          </a:prstGeom>
        </p:spPr>
        <p:txBody>
          <a:bodyPr wrap="square">
            <a:spAutoFit/>
          </a:bodyPr>
          <a:lstStyle/>
          <a:p>
            <a:pPr algn="just"/>
            <a:r>
              <a:rPr lang="es-CO" b="1" dirty="0">
                <a:latin typeface="Century Gothic" panose="020B0502020202020204" pitchFamily="34" charset="0"/>
              </a:rPr>
              <a:t>De la Comisión:</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El empleado se encuentra en comisión cuando, ejerce temporalmente las funciones propias de su cargo en lugares diferentes a la sede habitual de su trabajo o atiende transitoriamente actividades oficiales distintas a las inherentes al empleo de que es titular.</a:t>
            </a:r>
          </a:p>
          <a:p>
            <a:pPr algn="just"/>
            <a:br>
              <a:rPr lang="es-CO" dirty="0">
                <a:latin typeface="Century Gothic" panose="020B0502020202020204" pitchFamily="34" charset="0"/>
              </a:rPr>
            </a:br>
            <a:r>
              <a:rPr lang="es-CO" dirty="0">
                <a:latin typeface="Century Gothic" panose="020B0502020202020204" pitchFamily="34" charset="0"/>
              </a:rPr>
              <a:t>Las comisiones pueden ser: </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De servicio, para ejercer las funciones propias del empleo en un lugar diferente al de la sede del cargo, cumplir misiones especiales conferidas por los superiores, asistir a reuniones, conferencias o seminarios, o realizar visitas de observación, que interesen a la administración o que se relacionen con el ramo en que presta sus servicios el empleado.</a:t>
            </a:r>
          </a:p>
          <a:p>
            <a:pPr marL="285750" indent="-285750" algn="just">
              <a:buFont typeface="Arial" panose="020B0604020202020204" pitchFamily="34" charset="0"/>
              <a:buChar char="•"/>
            </a:pPr>
            <a:r>
              <a:rPr lang="es-CO" dirty="0">
                <a:latin typeface="Century Gothic" panose="020B0502020202020204" pitchFamily="34" charset="0"/>
              </a:rPr>
              <a:t>Para adelantar estudios</a:t>
            </a:r>
          </a:p>
          <a:p>
            <a:pPr marL="285750" indent="-285750" algn="just">
              <a:buFont typeface="Arial" panose="020B0604020202020204" pitchFamily="34" charset="0"/>
              <a:buChar char="•"/>
            </a:pPr>
            <a:r>
              <a:rPr lang="es-CO" dirty="0">
                <a:latin typeface="Century Gothic" panose="020B0502020202020204" pitchFamily="34" charset="0"/>
              </a:rPr>
              <a:t>Para desempeñar un cargo de libre nombramiento y remoción, cuando el nombramiento recaiga en un funcionario inscrito en carrera administrativa. </a:t>
            </a: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909172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FD9017C-9FEB-4975-B929-85CFC957BC9F}"/>
              </a:ext>
            </a:extLst>
          </p:cNvPr>
          <p:cNvSpPr/>
          <p:nvPr/>
        </p:nvSpPr>
        <p:spPr>
          <a:xfrm>
            <a:off x="1569396" y="1874728"/>
            <a:ext cx="9053208" cy="3323987"/>
          </a:xfrm>
          <a:prstGeom prst="rect">
            <a:avLst/>
          </a:prstGeom>
        </p:spPr>
        <p:txBody>
          <a:bodyPr wrap="square">
            <a:spAutoFit/>
          </a:bodyPr>
          <a:lstStyle/>
          <a:p>
            <a:pPr algn="just"/>
            <a:r>
              <a:rPr lang="es-CO" dirty="0">
                <a:latin typeface="Century Gothic" panose="020B0502020202020204" pitchFamily="34" charset="0"/>
              </a:rPr>
              <a:t>Solamente podrá conferirse comisión para fines que directamente interesen a la administración pública.</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A - COMISIÓN DE SERVICIO:</a:t>
            </a:r>
          </a:p>
          <a:p>
            <a:pPr algn="just"/>
            <a:r>
              <a:rPr lang="es-CO" dirty="0">
                <a:latin typeface="Century Gothic" panose="020B0502020202020204" pitchFamily="34" charset="0"/>
              </a:rPr>
              <a:t>Hace parte de los deberes de todo empleado la comisión de servicios y no constituye forma de provisión de empleos. Puede dar lugar al pago de viáticos y gastos de transporte conforme a las disposiciones legales sobre la materia y las instrucciones de gobierno, y el comisionado tiene derecho a su remuneración en pesos colombianos.</a:t>
            </a:r>
          </a:p>
          <a:p>
            <a:pPr algn="just"/>
            <a:endParaRPr lang="es-CO" dirty="0">
              <a:latin typeface="Century Gothic" panose="020B0502020202020204" pitchFamily="34" charset="0"/>
            </a:endParaRPr>
          </a:p>
          <a:p>
            <a:pPr algn="just"/>
            <a:r>
              <a:rPr lang="es-CO" dirty="0">
                <a:latin typeface="Century Gothic" panose="020B0502020202020204" pitchFamily="34" charset="0"/>
              </a:rPr>
              <a:t>En el acto administrativo que confiera la comisión deberá expresarse su duración que podrá ser hasta por treinta (30) días, prorrogables por razones de servicio y por una sola vez hasta por treinta (30) días más, salvo para aquellos empleos que tengan funciones específicas de inspección y vigilancia.</a:t>
            </a:r>
          </a:p>
          <a:p>
            <a:pPr algn="just"/>
            <a:endParaRPr lang="es-CO" dirty="0">
              <a:latin typeface="Century Gothic" panose="020B0502020202020204" pitchFamily="34" charset="0"/>
            </a:endParaRPr>
          </a:p>
          <a:p>
            <a:pPr algn="just"/>
            <a:r>
              <a:rPr lang="es-CO" dirty="0">
                <a:latin typeface="Century Gothic" panose="020B0502020202020204" pitchFamily="34" charset="0"/>
              </a:rPr>
              <a:t>Dentro de los tres (03) días siguientes al del vencimiento de una comisión de servicios el empleado deberá rendir informe sobre su cumplimiento.</a:t>
            </a:r>
          </a:p>
        </p:txBody>
      </p:sp>
    </p:spTree>
    <p:extLst>
      <p:ext uri="{BB962C8B-B14F-4D97-AF65-F5344CB8AC3E}">
        <p14:creationId xmlns:p14="http://schemas.microsoft.com/office/powerpoint/2010/main" val="3194170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83C7288-18F0-448F-948A-EA495FB3BE8F}"/>
              </a:ext>
            </a:extLst>
          </p:cNvPr>
          <p:cNvSpPr/>
          <p:nvPr/>
        </p:nvSpPr>
        <p:spPr>
          <a:xfrm>
            <a:off x="1569396" y="1874728"/>
            <a:ext cx="9053208" cy="3323987"/>
          </a:xfrm>
          <a:prstGeom prst="rect">
            <a:avLst/>
          </a:prstGeom>
        </p:spPr>
        <p:txBody>
          <a:bodyPr wrap="square">
            <a:spAutoFit/>
          </a:bodyPr>
          <a:lstStyle/>
          <a:p>
            <a:pPr algn="just"/>
            <a:r>
              <a:rPr lang="es-CO" b="1" dirty="0">
                <a:latin typeface="Century Gothic" panose="020B0502020202020204" pitchFamily="34" charset="0"/>
              </a:rPr>
              <a:t>B - COMISIÓN DE ESTUDIO:</a:t>
            </a:r>
          </a:p>
          <a:p>
            <a:pPr algn="just"/>
            <a:r>
              <a:rPr lang="es-CO" dirty="0">
                <a:latin typeface="Century Gothic" panose="020B0502020202020204" pitchFamily="34" charset="0"/>
              </a:rPr>
              <a:t>Los funcionarios inscritos en la carrera administrativa, en igualdad de condiciones con los demás empleados, tendrán prelación para las comisiones de estudios.</a:t>
            </a:r>
          </a:p>
          <a:p>
            <a:pPr algn="just"/>
            <a:endParaRPr lang="es-CO" dirty="0">
              <a:latin typeface="Century Gothic" panose="020B0502020202020204" pitchFamily="34" charset="0"/>
            </a:endParaRPr>
          </a:p>
          <a:p>
            <a:pPr algn="just"/>
            <a:r>
              <a:rPr lang="es-CO" dirty="0">
                <a:latin typeface="Century Gothic" panose="020B0502020202020204" pitchFamily="34" charset="0"/>
              </a:rPr>
              <a:t>Las comisiones de estudio solo podrán conferirse para recibir capacitación, adiestramiento o perfeccionamiento en el ejercicio de las funciones propias del empleo de que se es titular, o en relación con los servicios a cargo de la entidad, para lo cual deberán cumplirse las condiciones establecidas en la Ley.</a:t>
            </a:r>
          </a:p>
          <a:p>
            <a:pPr algn="just"/>
            <a:endParaRPr lang="es-CO" dirty="0">
              <a:latin typeface="Century Gothic" panose="020B0502020202020204" pitchFamily="34" charset="0"/>
            </a:endParaRPr>
          </a:p>
          <a:p>
            <a:pPr algn="just"/>
            <a:r>
              <a:rPr lang="es-CO" dirty="0">
                <a:latin typeface="Century Gothic" panose="020B0502020202020204" pitchFamily="34" charset="0"/>
              </a:rPr>
              <a:t>Todo el tiempo de la comisión de estudios se entenderá de servicio activo.</a:t>
            </a:r>
          </a:p>
          <a:p>
            <a:pPr algn="just"/>
            <a:endParaRPr lang="es-CO" dirty="0">
              <a:latin typeface="Century Gothic" panose="020B0502020202020204" pitchFamily="34" charset="0"/>
            </a:endParaRPr>
          </a:p>
          <a:p>
            <a:pPr algn="just"/>
            <a:r>
              <a:rPr lang="es-CO" dirty="0">
                <a:latin typeface="Century Gothic" panose="020B0502020202020204" pitchFamily="34" charset="0"/>
              </a:rPr>
              <a:t>En los casos de comisión de estudios podrá proveerse el empleo vacante transitoriamente, si existiere presupuesto para ello y el designado podrá percibir el sueldo de ingreso correspondiente al cargo, sin perjuicio del pago de la asignación que pueda corresponderle al funcionario designado en comisión de estudio.</a:t>
            </a:r>
          </a:p>
        </p:txBody>
      </p:sp>
    </p:spTree>
    <p:extLst>
      <p:ext uri="{BB962C8B-B14F-4D97-AF65-F5344CB8AC3E}">
        <p14:creationId xmlns:p14="http://schemas.microsoft.com/office/powerpoint/2010/main" val="3127334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BDED21C-7BB0-4C7C-BDD8-EF3C93842644}"/>
              </a:ext>
            </a:extLst>
          </p:cNvPr>
          <p:cNvSpPr/>
          <p:nvPr/>
        </p:nvSpPr>
        <p:spPr>
          <a:xfrm>
            <a:off x="1569396" y="1336119"/>
            <a:ext cx="9053208" cy="4185761"/>
          </a:xfrm>
          <a:prstGeom prst="rect">
            <a:avLst/>
          </a:prstGeom>
        </p:spPr>
        <p:txBody>
          <a:bodyPr wrap="square">
            <a:spAutoFit/>
          </a:bodyPr>
          <a:lstStyle/>
          <a:p>
            <a:pPr algn="just"/>
            <a:r>
              <a:rPr lang="es-CO" b="1" dirty="0">
                <a:latin typeface="Century Gothic" panose="020B0502020202020204" pitchFamily="34" charset="0"/>
              </a:rPr>
              <a:t>C - COMISIÓN PARA DESEMPEÑAR EMPLEOS DE LIBRE NOMBRAMIENTO: </a:t>
            </a:r>
          </a:p>
          <a:p>
            <a:pPr algn="just"/>
            <a:r>
              <a:rPr lang="es-CO" dirty="0">
                <a:latin typeface="Century Gothic" panose="020B0502020202020204" pitchFamily="34" charset="0"/>
              </a:rPr>
              <a:t>Los empleados de carrera con evaluación del desempeño sobresaliente, tendrán derecho a que se les otorgue comisión hasta por el término de tres (3) años, en períodos continuos o discontinuos, pudiendo ser prorrogado por un término igual, para desempeñar empleos de libre nombramiento y remoción o por el término correspondiente cuando se trate de empleos de período, para los cuales hubieren sido nombrados o elegidos en la misma entidad a la cual se encuentran vinculados o en otra. En todo caso, la comisión o la suma de ellas no podrá ser superior a seis (6) años, so pena de ser desvinculado del cargo de carrera administrativa en forma automática.</a:t>
            </a:r>
          </a:p>
          <a:p>
            <a:pPr algn="just"/>
            <a:endParaRPr lang="es-CO" dirty="0">
              <a:latin typeface="Century Gothic" panose="020B0502020202020204" pitchFamily="34" charset="0"/>
            </a:endParaRPr>
          </a:p>
          <a:p>
            <a:pPr algn="just"/>
            <a:r>
              <a:rPr lang="es-CO" dirty="0">
                <a:latin typeface="Century Gothic" panose="020B0502020202020204" pitchFamily="34" charset="0"/>
              </a:rPr>
              <a:t>En estos mismos términos podrá otorgarse comisión para desempeñar empleos de libre nombramiento y remoción o de período a los empleados de carrera que obtengan evaluación del desempeño satisfactoria.</a:t>
            </a:r>
          </a:p>
          <a:p>
            <a:pPr algn="just"/>
            <a:endParaRPr lang="es-CO" dirty="0">
              <a:latin typeface="Century Gothic" panose="020B0502020202020204" pitchFamily="34" charset="0"/>
            </a:endParaRPr>
          </a:p>
          <a:p>
            <a:pPr algn="just"/>
            <a:r>
              <a:rPr lang="es-CO" dirty="0">
                <a:latin typeface="Century Gothic" panose="020B0502020202020204" pitchFamily="34" charset="0"/>
              </a:rPr>
              <a:t>Al finalizar el término de la comisión o cuando el funcionario comisionado haya renunciado a la misma antes del vencimiento de su término, deberá reintegrarse al empleo de carrera de que es titular. Si no lo hiciere, incurrirá en abandono del cargo conforme a las previsiones legales.</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comisión para desempeñar un empleo de libre nombramiento y remoción no implica pérdida ni mengua de los derechos como funcionario de carrera.</a:t>
            </a:r>
          </a:p>
        </p:txBody>
      </p:sp>
    </p:spTree>
    <p:extLst>
      <p:ext uri="{BB962C8B-B14F-4D97-AF65-F5344CB8AC3E}">
        <p14:creationId xmlns:p14="http://schemas.microsoft.com/office/powerpoint/2010/main" val="6983205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C28CA19-4EF0-4D24-BC0D-79A84D258D03}"/>
              </a:ext>
            </a:extLst>
          </p:cNvPr>
          <p:cNvSpPr/>
          <p:nvPr/>
        </p:nvSpPr>
        <p:spPr>
          <a:xfrm>
            <a:off x="2046050" y="1152858"/>
            <a:ext cx="8887838" cy="4616648"/>
          </a:xfrm>
          <a:prstGeom prst="rect">
            <a:avLst/>
          </a:prstGeom>
        </p:spPr>
        <p:txBody>
          <a:bodyPr wrap="square">
            <a:spAutoFit/>
          </a:bodyPr>
          <a:lstStyle/>
          <a:p>
            <a:pPr algn="just"/>
            <a:r>
              <a:rPr lang="es-CO" b="1" dirty="0">
                <a:latin typeface="Century Gothic" panose="020B0502020202020204" pitchFamily="34" charset="0"/>
              </a:rPr>
              <a:t>Del Encargo:</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Hay encargo cuando se designa temporalmente a un empleado para asumir, total o parcialmente, las funciones de otro empleo vacante por falta temporal o definitiva de su titular, desvinculándose o no de las propias de su cargo.</a:t>
            </a:r>
          </a:p>
          <a:p>
            <a:pPr algn="just"/>
            <a:endParaRPr lang="es-CO" dirty="0">
              <a:latin typeface="Century Gothic" panose="020B0502020202020204" pitchFamily="34" charset="0"/>
            </a:endParaRPr>
          </a:p>
          <a:p>
            <a:pPr algn="just"/>
            <a:r>
              <a:rPr lang="es-CO" dirty="0">
                <a:latin typeface="Century Gothic" panose="020B0502020202020204" pitchFamily="34" charset="0"/>
              </a:rPr>
              <a:t>Mientras se surte el proceso de selección para proveer empleos de carrera administrativa, y una vez convocado el respectivo concurso, los empleados de carrera tendrán derecho a ser encargados de tales empleos si acreditan los requisitos para su ejercicio, poseen las aptitudes y habilidades para su desempeño, no han sido sancionados disciplinariamente en el último año y su última evaluación del desempeño sea sobresaliente. El término de esta situación no podrá ser superior a seis (6) meses.</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encargo deberá recaer en un empleado que se encuentre desempeñando el empleo inmediatamente inferior que exista en la planta de personal de la entidad, siempre y cuando reúna las condiciones y requisitos previstos en la norma. De no acreditarlos, se deberá encargar al empleado que acreditándolos desempeñe el cargo inmediatamente inferior y así sucesivamente.</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encargo como medio de provisión transitoria de empleos de carrera en vacancia temporal o definitiva constituye derecho preferencial de los empleados de carrera administrativa, para cuya provisión deberá aplicarse el procedimiento establecido en la Circular 09 de 2011 expedida por la Comisión Nacional del Servicio Civil. </a:t>
            </a:r>
          </a:p>
        </p:txBody>
      </p:sp>
    </p:spTree>
    <p:extLst>
      <p:ext uri="{BB962C8B-B14F-4D97-AF65-F5344CB8AC3E}">
        <p14:creationId xmlns:p14="http://schemas.microsoft.com/office/powerpoint/2010/main" val="2457187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D038A6DC-750E-4461-B3FB-F5267DBF8AA2}"/>
              </a:ext>
            </a:extLst>
          </p:cNvPr>
          <p:cNvSpPr txBox="1"/>
          <p:nvPr/>
        </p:nvSpPr>
        <p:spPr>
          <a:xfrm>
            <a:off x="3151563" y="981058"/>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OBJETIVO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AF855092-77C6-4B2F-82FC-F9375A38BF2F}"/>
              </a:ext>
            </a:extLst>
          </p:cNvPr>
          <p:cNvSpPr/>
          <p:nvPr/>
        </p:nvSpPr>
        <p:spPr>
          <a:xfrm>
            <a:off x="1511029" y="1590124"/>
            <a:ext cx="9636868" cy="954107"/>
          </a:xfrm>
          <a:prstGeom prst="rect">
            <a:avLst/>
          </a:prstGeom>
        </p:spPr>
        <p:txBody>
          <a:bodyPr wrap="square">
            <a:spAutoFit/>
          </a:bodyPr>
          <a:lstStyle/>
          <a:p>
            <a:pPr algn="just">
              <a:spcAft>
                <a:spcPts val="800"/>
              </a:spcAft>
            </a:pPr>
            <a:r>
              <a:rPr lang="es-CO" kern="100" dirty="0">
                <a:latin typeface="Century Gothic" panose="020B0502020202020204" pitchFamily="34" charset="0"/>
                <a:ea typeface="Calibri" panose="020F0502020204030204" pitchFamily="34" charset="0"/>
                <a:cs typeface="Times New Roman" panose="02020603050405020304" pitchFamily="18" charset="0"/>
              </a:rPr>
              <a:t>Brindar orientación a los funcionarios de planta y de libre nombramiento y remoción sobre la cultura organizacional, estructura y funcionamiento de la entidad, además de brindar la información referente al puesto de trabajo y las funciones a desempeñar con el fin de facilitar la vinculación del personal a la entidad.</a:t>
            </a:r>
            <a:endParaRPr lang="es-CO" kern="100" dirty="0">
              <a:latin typeface="Arial Narrow" panose="020B0606020202030204" pitchFamily="34" charset="0"/>
              <a:ea typeface="Calibri" panose="020F0502020204030204" pitchFamily="34" charset="0"/>
              <a:cs typeface="Times New Roman" panose="02020603050405020304" pitchFamily="18" charset="0"/>
            </a:endParaRPr>
          </a:p>
        </p:txBody>
      </p:sp>
      <p:sp>
        <p:nvSpPr>
          <p:cNvPr id="4" name="Google Shape;123;p2">
            <a:extLst>
              <a:ext uri="{FF2B5EF4-FFF2-40B4-BE49-F238E27FC236}">
                <a16:creationId xmlns:a16="http://schemas.microsoft.com/office/drawing/2014/main" id="{CD2641F8-485F-4A5D-974C-53010C66CB49}"/>
              </a:ext>
            </a:extLst>
          </p:cNvPr>
          <p:cNvSpPr txBox="1"/>
          <p:nvPr/>
        </p:nvSpPr>
        <p:spPr>
          <a:xfrm>
            <a:off x="1815829" y="2734006"/>
            <a:ext cx="4280171"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PROGRAMA DE INDUCCIÓN</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5" name="Google Shape;123;p2">
            <a:extLst>
              <a:ext uri="{FF2B5EF4-FFF2-40B4-BE49-F238E27FC236}">
                <a16:creationId xmlns:a16="http://schemas.microsoft.com/office/drawing/2014/main" id="{02C2A530-0388-4CB4-93AB-F2051C5B91F4}"/>
              </a:ext>
            </a:extLst>
          </p:cNvPr>
          <p:cNvSpPr txBox="1"/>
          <p:nvPr/>
        </p:nvSpPr>
        <p:spPr>
          <a:xfrm>
            <a:off x="6728298" y="2734006"/>
            <a:ext cx="4604426" cy="369291"/>
          </a:xfrm>
          <a:prstGeom prst="rect">
            <a:avLst/>
          </a:prstGeom>
          <a:noFill/>
          <a:ln>
            <a:noFill/>
          </a:ln>
        </p:spPr>
        <p:txBody>
          <a:bodyPr spcFirstLastPara="1" wrap="square" lIns="91425" tIns="45700" rIns="91425" bIns="45700" anchor="t" anchorCtr="0">
            <a:spAutoFit/>
          </a:bodyPr>
          <a:lstStyle/>
          <a:p>
            <a:pPr algn="ctr"/>
            <a:r>
              <a:rPr lang="es-CO" sz="1800" b="1" dirty="0">
                <a:solidFill>
                  <a:schemeClr val="dk1"/>
                </a:solidFill>
                <a:latin typeface="Arial Rounded MT Bold" panose="020F0704030504030204" pitchFamily="34" charset="0"/>
                <a:ea typeface="Century Gothic"/>
                <a:cs typeface="Century Gothic"/>
                <a:sym typeface="Century Gothic"/>
              </a:rPr>
              <a:t>PROGRAMA DE REINDUCCIÓN</a:t>
            </a:r>
          </a:p>
        </p:txBody>
      </p:sp>
      <p:sp>
        <p:nvSpPr>
          <p:cNvPr id="6" name="Rectángulo 5">
            <a:extLst>
              <a:ext uri="{FF2B5EF4-FFF2-40B4-BE49-F238E27FC236}">
                <a16:creationId xmlns:a16="http://schemas.microsoft.com/office/drawing/2014/main" id="{1D42A7C0-B7F2-46F6-ADF3-E7EBDDC0F2EC}"/>
              </a:ext>
            </a:extLst>
          </p:cNvPr>
          <p:cNvSpPr/>
          <p:nvPr/>
        </p:nvSpPr>
        <p:spPr>
          <a:xfrm>
            <a:off x="2083339" y="3321278"/>
            <a:ext cx="3745150" cy="1815882"/>
          </a:xfrm>
          <a:prstGeom prst="rect">
            <a:avLst/>
          </a:prstGeom>
        </p:spPr>
        <p:txBody>
          <a:bodyPr wrap="square">
            <a:spAutoFit/>
          </a:bodyPr>
          <a:lstStyle/>
          <a:p>
            <a:pPr algn="just">
              <a:spcAft>
                <a:spcPts val="800"/>
              </a:spcAft>
            </a:pPr>
            <a:r>
              <a:rPr lang="es-CO" kern="100" dirty="0">
                <a:latin typeface="Century Gothic" panose="020B0502020202020204" pitchFamily="34" charset="0"/>
                <a:ea typeface="Calibri" panose="020F0502020204030204" pitchFamily="34" charset="0"/>
                <a:cs typeface="Times New Roman" panose="02020603050405020304" pitchFamily="18" charset="0"/>
              </a:rPr>
              <a:t>Proceso dirigido a iniciar al empleado en su integración a la cultura organizacional durante los cuatro meses siguientes a su vinculación. El aprovechamiento del programa por el empleado vinculado en período de prueba deberá ser tenido en cuenta en la evaluación de dicho período.</a:t>
            </a:r>
            <a:endParaRPr lang="es-CO" kern="100" dirty="0">
              <a:latin typeface="Arial Narrow" panose="020B0606020202030204" pitchFamily="34" charset="0"/>
              <a:ea typeface="Calibri" panose="020F0502020204030204" pitchFamily="34" charset="0"/>
              <a:cs typeface="Times New Roman" panose="02020603050405020304" pitchFamily="18" charset="0"/>
            </a:endParaRPr>
          </a:p>
        </p:txBody>
      </p:sp>
      <p:sp>
        <p:nvSpPr>
          <p:cNvPr id="8" name="Rectángulo 7">
            <a:extLst>
              <a:ext uri="{FF2B5EF4-FFF2-40B4-BE49-F238E27FC236}">
                <a16:creationId xmlns:a16="http://schemas.microsoft.com/office/drawing/2014/main" id="{8612F321-4036-42F4-9C04-1100726BB53B}"/>
              </a:ext>
            </a:extLst>
          </p:cNvPr>
          <p:cNvSpPr/>
          <p:nvPr/>
        </p:nvSpPr>
        <p:spPr>
          <a:xfrm>
            <a:off x="7157936" y="3213556"/>
            <a:ext cx="3745150" cy="2031325"/>
          </a:xfrm>
          <a:prstGeom prst="rect">
            <a:avLst/>
          </a:prstGeom>
        </p:spPr>
        <p:txBody>
          <a:bodyPr wrap="square">
            <a:spAutoFit/>
          </a:bodyPr>
          <a:lstStyle/>
          <a:p>
            <a:pPr algn="just">
              <a:spcAft>
                <a:spcPts val="800"/>
              </a:spcAft>
            </a:pPr>
            <a:r>
              <a:rPr lang="es-CO" kern="100" dirty="0">
                <a:latin typeface="Century Gothic" panose="020B0502020202020204" pitchFamily="34" charset="0"/>
                <a:ea typeface="Calibri" panose="020F0502020204030204" pitchFamily="34" charset="0"/>
                <a:cs typeface="Times New Roman" panose="02020603050405020304" pitchFamily="18" charset="0"/>
              </a:rPr>
              <a:t>Está dirigido a reorientar la integración del empleado a la cultura organizacional en virtud de los cambios producidos en cualquiera de los asuntos a los cuales se refieren sus objetivos. El programa de Reinducción se impartirá a todos los empleados por lo menos cada dos años, o antes, en el momento en que produzcan dichos cambios.</a:t>
            </a:r>
            <a:endParaRPr lang="es-CO" kern="100" dirty="0">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64002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343D18F-C6B5-4E49-8EA0-2B175F644878}"/>
              </a:ext>
            </a:extLst>
          </p:cNvPr>
          <p:cNvSpPr/>
          <p:nvPr/>
        </p:nvSpPr>
        <p:spPr>
          <a:xfrm>
            <a:off x="1572639" y="1767006"/>
            <a:ext cx="9046722" cy="3323987"/>
          </a:xfrm>
          <a:prstGeom prst="rect">
            <a:avLst/>
          </a:prstGeom>
        </p:spPr>
        <p:txBody>
          <a:bodyPr wrap="square">
            <a:spAutoFit/>
          </a:bodyPr>
          <a:lstStyle/>
          <a:p>
            <a:r>
              <a:rPr lang="es-CO" dirty="0">
                <a:latin typeface="Century Gothic" panose="020B0502020202020204" pitchFamily="34" charset="0"/>
              </a:rPr>
              <a:t>Los empleos de libre nombramiento y remoción en caso de vacancia temporal o definitiva podrán ser provistos a través del encargo de empleados de carrera o de libre nombramiento y remoción, que cumplan los requisitos y el perfil para su desempeño. En caso de vacancia definitiva el encargo será hasta por el término de tres (3) meses, vencidos los cuales el empleo deberá ser provisto en forma definitiva. </a:t>
            </a:r>
          </a:p>
          <a:p>
            <a:endParaRPr lang="es-CO" dirty="0">
              <a:latin typeface="Century Gothic" panose="020B0502020202020204" pitchFamily="34" charset="0"/>
            </a:endParaRPr>
          </a:p>
          <a:p>
            <a:r>
              <a:rPr lang="es-CO" dirty="0">
                <a:latin typeface="Century Gothic" panose="020B0502020202020204" pitchFamily="34" charset="0"/>
              </a:rPr>
              <a:t>Al vencimiento del encargo, quien lo venía ejerciendo cesará automáticamente en el desempeño de las funciones de éste y recuperará la plenitud de las del empleo del cual es titular, si no lo estaba desempeñando simultáneamente</a:t>
            </a:r>
          </a:p>
          <a:p>
            <a:endParaRPr lang="es-CO" dirty="0">
              <a:latin typeface="Century Gothic" panose="020B0502020202020204" pitchFamily="34" charset="0"/>
            </a:endParaRPr>
          </a:p>
          <a:p>
            <a:r>
              <a:rPr lang="es-CO" dirty="0">
                <a:latin typeface="Century Gothic" panose="020B0502020202020204" pitchFamily="34" charset="0"/>
              </a:rPr>
              <a:t>El encargo no interrumpe el tiempo para efectos de antigüedad en el empleo de que se es titular, ni afecta la situación del funcionario de carrera.</a:t>
            </a:r>
          </a:p>
          <a:p>
            <a:endParaRPr lang="es-CO" dirty="0">
              <a:latin typeface="Century Gothic" panose="020B0502020202020204" pitchFamily="34" charset="0"/>
            </a:endParaRPr>
          </a:p>
          <a:p>
            <a:r>
              <a:rPr lang="es-CO" dirty="0">
                <a:latin typeface="Century Gothic" panose="020B0502020202020204" pitchFamily="34" charset="0"/>
              </a:rPr>
              <a:t>El empleado encargado tendrá derecho al sueldo de ingreso señalado para el empleo que desempeña temporalmente, siempre que no deba ser percibido por su titular.</a:t>
            </a:r>
            <a:endParaRPr lang="es-CO" dirty="0"/>
          </a:p>
        </p:txBody>
      </p:sp>
    </p:spTree>
    <p:extLst>
      <p:ext uri="{BB962C8B-B14F-4D97-AF65-F5344CB8AC3E}">
        <p14:creationId xmlns:p14="http://schemas.microsoft.com/office/powerpoint/2010/main" val="1510038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10B0807-A912-4D77-B6D0-70DFF303CA05}"/>
              </a:ext>
            </a:extLst>
          </p:cNvPr>
          <p:cNvSpPr/>
          <p:nvPr/>
        </p:nvSpPr>
        <p:spPr>
          <a:xfrm>
            <a:off x="2046050" y="1152858"/>
            <a:ext cx="8887838" cy="4832092"/>
          </a:xfrm>
          <a:prstGeom prst="rect">
            <a:avLst/>
          </a:prstGeom>
        </p:spPr>
        <p:txBody>
          <a:bodyPr wrap="square">
            <a:spAutoFit/>
          </a:bodyPr>
          <a:lstStyle/>
          <a:p>
            <a:pPr algn="just"/>
            <a:r>
              <a:rPr lang="es-CO" b="1" dirty="0">
                <a:latin typeface="Century Gothic" panose="020B0502020202020204" pitchFamily="34" charset="0"/>
              </a:rPr>
              <a:t>El Retiro del Servicio:</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retiro del servicio de quienes estén desempeñando empleos de libre nombramiento y remoción y de carrera administrativa se produce en los siguientes casos:</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Por declaratoria de insubsistencia del nombramiento en los empleos de libre nombramiento y remoción;</a:t>
            </a:r>
          </a:p>
          <a:p>
            <a:pPr marL="285750" indent="-285750" algn="just">
              <a:buFont typeface="Arial" panose="020B0604020202020204" pitchFamily="34" charset="0"/>
              <a:buChar char="•"/>
            </a:pPr>
            <a:r>
              <a:rPr lang="es-CO" dirty="0">
                <a:latin typeface="Century Gothic" panose="020B0502020202020204" pitchFamily="34" charset="0"/>
              </a:rPr>
              <a:t>Por declaratoria de insubsistencia del nombramiento, como consecuencia del resultado no satisfactorio en la evaluación del desempeño laboral de un empleado de carrera administrativa;</a:t>
            </a:r>
          </a:p>
          <a:p>
            <a:pPr marL="285750" indent="-285750" algn="just">
              <a:buFont typeface="Arial" panose="020B0604020202020204" pitchFamily="34" charset="0"/>
              <a:buChar char="•"/>
            </a:pPr>
            <a:r>
              <a:rPr lang="es-CO" dirty="0">
                <a:latin typeface="Century Gothic" panose="020B0502020202020204" pitchFamily="34" charset="0"/>
              </a:rPr>
              <a:t>Por renuncia regularmente aceptada;</a:t>
            </a:r>
          </a:p>
          <a:p>
            <a:pPr marL="285750" indent="-285750" algn="just">
              <a:buFont typeface="Arial" panose="020B0604020202020204" pitchFamily="34" charset="0"/>
              <a:buChar char="•"/>
            </a:pPr>
            <a:r>
              <a:rPr lang="es-CO" dirty="0">
                <a:latin typeface="Century Gothic" panose="020B0502020202020204" pitchFamily="34" charset="0"/>
              </a:rPr>
              <a:t>Retiro por haber obtenido la pensión de jubilación o vejez;</a:t>
            </a:r>
          </a:p>
          <a:p>
            <a:pPr marL="285750" indent="-285750" algn="just">
              <a:buFont typeface="Arial" panose="020B0604020202020204" pitchFamily="34" charset="0"/>
              <a:buChar char="•"/>
            </a:pPr>
            <a:r>
              <a:rPr lang="es-CO" dirty="0">
                <a:latin typeface="Century Gothic" panose="020B0502020202020204" pitchFamily="34" charset="0"/>
              </a:rPr>
              <a:t>Por invalidez absoluta;</a:t>
            </a:r>
          </a:p>
          <a:p>
            <a:pPr marL="285750" indent="-285750" algn="just">
              <a:buFont typeface="Arial" panose="020B0604020202020204" pitchFamily="34" charset="0"/>
              <a:buChar char="•"/>
            </a:pPr>
            <a:r>
              <a:rPr lang="es-CO" dirty="0">
                <a:latin typeface="Century Gothic" panose="020B0502020202020204" pitchFamily="34" charset="0"/>
              </a:rPr>
              <a:t>Por edad de retiro forzoso;</a:t>
            </a:r>
          </a:p>
          <a:p>
            <a:pPr marL="285750" indent="-285750" algn="just">
              <a:buFont typeface="Arial" panose="020B0604020202020204" pitchFamily="34" charset="0"/>
              <a:buChar char="•"/>
            </a:pPr>
            <a:r>
              <a:rPr lang="es-CO" dirty="0">
                <a:latin typeface="Century Gothic" panose="020B0502020202020204" pitchFamily="34" charset="0"/>
              </a:rPr>
              <a:t>Por destitución, como consecuencia de proceso disciplinario;</a:t>
            </a:r>
          </a:p>
          <a:p>
            <a:pPr marL="285750" indent="-285750" algn="just">
              <a:buFont typeface="Arial" panose="020B0604020202020204" pitchFamily="34" charset="0"/>
              <a:buChar char="•"/>
            </a:pPr>
            <a:r>
              <a:rPr lang="es-CO" dirty="0">
                <a:latin typeface="Century Gothic" panose="020B0502020202020204" pitchFamily="34" charset="0"/>
              </a:rPr>
              <a:t>Por declaratoria de vacancia del empleo en el caso de abandono del mismo;</a:t>
            </a:r>
          </a:p>
          <a:p>
            <a:pPr marL="285750" indent="-285750" algn="just">
              <a:buFont typeface="Arial" panose="020B0604020202020204" pitchFamily="34" charset="0"/>
              <a:buChar char="•"/>
            </a:pPr>
            <a:r>
              <a:rPr lang="es-CO" dirty="0">
                <a:latin typeface="Century Gothic" panose="020B0502020202020204" pitchFamily="34" charset="0"/>
              </a:rPr>
              <a:t>Por revocatoria del nombramiento por no acreditar los requisitos para el desempeño del empleo, de conformidad con el artículo 5° de la Ley 190 de 1995, y las normas que lo adicionen o modifiquen;</a:t>
            </a:r>
          </a:p>
          <a:p>
            <a:pPr marL="285750" indent="-285750" algn="just">
              <a:buFont typeface="Arial" panose="020B0604020202020204" pitchFamily="34" charset="0"/>
              <a:buChar char="•"/>
            </a:pPr>
            <a:r>
              <a:rPr lang="es-CO" dirty="0">
                <a:latin typeface="Century Gothic" panose="020B0502020202020204" pitchFamily="34" charset="0"/>
              </a:rPr>
              <a:t>Por orden o decisión judicial;</a:t>
            </a:r>
          </a:p>
          <a:p>
            <a:pPr marL="285750" indent="-285750" algn="just">
              <a:buFont typeface="Arial" panose="020B0604020202020204" pitchFamily="34" charset="0"/>
              <a:buChar char="•"/>
            </a:pPr>
            <a:r>
              <a:rPr lang="es-CO" dirty="0">
                <a:latin typeface="Century Gothic" panose="020B0502020202020204" pitchFamily="34" charset="0"/>
              </a:rPr>
              <a:t>Por supresión del empleo;</a:t>
            </a:r>
          </a:p>
          <a:p>
            <a:pPr marL="285750" indent="-285750" algn="just">
              <a:buFont typeface="Arial" panose="020B0604020202020204" pitchFamily="34" charset="0"/>
              <a:buChar char="•"/>
            </a:pPr>
            <a:r>
              <a:rPr lang="es-CO" dirty="0">
                <a:latin typeface="Century Gothic" panose="020B0502020202020204" pitchFamily="34" charset="0"/>
              </a:rPr>
              <a:t>Por muerte;</a:t>
            </a:r>
          </a:p>
          <a:p>
            <a:pPr marL="285750" indent="-285750" algn="just">
              <a:buFont typeface="Arial" panose="020B0604020202020204" pitchFamily="34" charset="0"/>
              <a:buChar char="•"/>
            </a:pPr>
            <a:r>
              <a:rPr lang="es-CO" dirty="0">
                <a:latin typeface="Century Gothic" panose="020B0502020202020204" pitchFamily="34" charset="0"/>
              </a:rPr>
              <a:t>Por las demás que determinen la Constitución Política y las leyes.</a:t>
            </a:r>
          </a:p>
        </p:txBody>
      </p:sp>
    </p:spTree>
    <p:extLst>
      <p:ext uri="{BB962C8B-B14F-4D97-AF65-F5344CB8AC3E}">
        <p14:creationId xmlns:p14="http://schemas.microsoft.com/office/powerpoint/2010/main" val="14215135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F99AB3A-2F4B-4258-9AA6-22C793AC8422}"/>
              </a:ext>
            </a:extLst>
          </p:cNvPr>
          <p:cNvSpPr/>
          <p:nvPr/>
        </p:nvSpPr>
        <p:spPr>
          <a:xfrm>
            <a:off x="2046050" y="1152858"/>
            <a:ext cx="8887838" cy="954107"/>
          </a:xfrm>
          <a:prstGeom prst="rect">
            <a:avLst/>
          </a:prstGeom>
        </p:spPr>
        <p:txBody>
          <a:bodyPr wrap="square">
            <a:spAutoFit/>
          </a:bodyPr>
          <a:lstStyle/>
          <a:p>
            <a:pPr algn="just"/>
            <a:r>
              <a:rPr lang="es-CO" b="1" dirty="0">
                <a:latin typeface="Century Gothic" panose="020B0502020202020204" pitchFamily="34" charset="0"/>
              </a:rPr>
              <a:t>De la Declaratoria de Insubsistencia.</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En cualquier momento podrá declararse insubsistente un nombramiento ordinario de acuerdo con la facultad discrecional que tiene el gobierno de nombrar y remover libremente sus empleados</a:t>
            </a:r>
            <a:r>
              <a:rPr lang="es-CO" b="1" dirty="0">
                <a:latin typeface="Century Gothic" panose="020B0502020202020204" pitchFamily="34" charset="0"/>
              </a:rPr>
              <a:t>.</a:t>
            </a:r>
            <a:endParaRPr lang="es-CO" dirty="0">
              <a:latin typeface="Century Gothic" panose="020B0502020202020204" pitchFamily="34" charset="0"/>
            </a:endParaRPr>
          </a:p>
        </p:txBody>
      </p:sp>
      <p:sp>
        <p:nvSpPr>
          <p:cNvPr id="3" name="Rectángulo 2">
            <a:extLst>
              <a:ext uri="{FF2B5EF4-FFF2-40B4-BE49-F238E27FC236}">
                <a16:creationId xmlns:a16="http://schemas.microsoft.com/office/drawing/2014/main" id="{16E04EEE-C8FA-4CEB-A9DE-183F71756E3C}"/>
              </a:ext>
            </a:extLst>
          </p:cNvPr>
          <p:cNvSpPr/>
          <p:nvPr/>
        </p:nvSpPr>
        <p:spPr>
          <a:xfrm>
            <a:off x="2046050" y="2338708"/>
            <a:ext cx="8887838" cy="3323987"/>
          </a:xfrm>
          <a:prstGeom prst="rect">
            <a:avLst/>
          </a:prstGeom>
        </p:spPr>
        <p:txBody>
          <a:bodyPr wrap="square">
            <a:spAutoFit/>
          </a:bodyPr>
          <a:lstStyle/>
          <a:p>
            <a:pPr algn="just"/>
            <a:r>
              <a:rPr lang="es-CO" b="1" dirty="0">
                <a:latin typeface="Century Gothic" panose="020B0502020202020204" pitchFamily="34" charset="0"/>
              </a:rPr>
              <a:t>De la Declaratoria de Insubsistencia del Nombramiento por Evaluación del Desempeño no Satisfactoria.</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El nombramiento del empleado de carrera administrativa deberá declararse insubsistente por la autoridad nominadora, en forma motivada, cuando haya obtenido calificación no satisfactoria, es decir, menor o igual al 65 %. Contra el acto administrativo que declare la insubsistencia del nombramiento procederá recurso de reposición.</a:t>
            </a:r>
          </a:p>
          <a:p>
            <a:pPr algn="just"/>
            <a:endParaRPr lang="es-CO" dirty="0">
              <a:latin typeface="Century Gothic" panose="020B0502020202020204" pitchFamily="34" charset="0"/>
            </a:endParaRPr>
          </a:p>
          <a:p>
            <a:pPr algn="just"/>
            <a:r>
              <a:rPr lang="es-CO" dirty="0">
                <a:latin typeface="Century Gothic" panose="020B0502020202020204" pitchFamily="34" charset="0"/>
              </a:rPr>
              <a:t>Esta decisión se entenderá revocada, si al interponer los recursos dentro del término legal, la administración no se pronuncia dentro de los cuarenta y cinco (45) días calendarios siguientes a la presentación de los recursos. En este evento la calificación que dio origen a la declaratoria de insubsistencia del nombramiento se considerará satisfactoria en el puntaje mínimo.</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autoridad competente que no resuelva el recurso respectivo dentro del plazo previsto, será sancionada de conformidad con la Ley 734 de 2002 y las normas que la modifiquen o adicionen.</a:t>
            </a:r>
          </a:p>
        </p:txBody>
      </p:sp>
    </p:spTree>
    <p:extLst>
      <p:ext uri="{BB962C8B-B14F-4D97-AF65-F5344CB8AC3E}">
        <p14:creationId xmlns:p14="http://schemas.microsoft.com/office/powerpoint/2010/main" val="190010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642B4D4-98DF-4F41-9A98-06DDE6092EF9}"/>
              </a:ext>
            </a:extLst>
          </p:cNvPr>
          <p:cNvSpPr/>
          <p:nvPr/>
        </p:nvSpPr>
        <p:spPr>
          <a:xfrm>
            <a:off x="1789889" y="608112"/>
            <a:ext cx="9766571" cy="5693866"/>
          </a:xfrm>
          <a:prstGeom prst="rect">
            <a:avLst/>
          </a:prstGeom>
        </p:spPr>
        <p:txBody>
          <a:bodyPr wrap="square">
            <a:spAutoFit/>
          </a:bodyPr>
          <a:lstStyle/>
          <a:p>
            <a:pPr algn="just"/>
            <a:r>
              <a:rPr lang="es-CO" b="1" dirty="0">
                <a:latin typeface="Century Gothic" panose="020B0502020202020204" pitchFamily="34" charset="0"/>
              </a:rPr>
              <a:t>De la Renuncia:</a:t>
            </a:r>
          </a:p>
          <a:p>
            <a:pPr algn="just"/>
            <a:endParaRPr lang="es-CO" dirty="0">
              <a:latin typeface="Century Gothic" panose="020B0502020202020204" pitchFamily="34" charset="0"/>
            </a:endParaRPr>
          </a:p>
          <a:p>
            <a:pPr algn="just"/>
            <a:r>
              <a:rPr lang="es-CO" dirty="0">
                <a:latin typeface="Century Gothic" panose="020B0502020202020204" pitchFamily="34" charset="0"/>
              </a:rPr>
              <a:t>Todo el que sirva un empleo de voluntaria aceptación puede renunciarlo libremente.</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renuncia se produce cuando el empleado manifiesta por escrito, en forma espontánea e inequívoca, su decisión de separarse del servicio.</a:t>
            </a:r>
          </a:p>
          <a:p>
            <a:pPr algn="just"/>
            <a:endParaRPr lang="es-CO" dirty="0">
              <a:latin typeface="Century Gothic" panose="020B0502020202020204" pitchFamily="34" charset="0"/>
            </a:endParaRPr>
          </a:p>
          <a:p>
            <a:pPr algn="just"/>
            <a:r>
              <a:rPr lang="es-CO" dirty="0">
                <a:latin typeface="Century Gothic" panose="020B0502020202020204" pitchFamily="34" charset="0"/>
              </a:rPr>
              <a:t>Si la autoridad competente creyere que hay motivos notorios de conveniencia pública para no aceptar la renuncia, deberá solicitar el retiro de ella, pero si el renunciante insiste deberá aceptarla. La renuncia regularmente aceptada la hace irrevocable.</a:t>
            </a:r>
          </a:p>
          <a:p>
            <a:pPr algn="just"/>
            <a:endParaRPr lang="es-CO" dirty="0">
              <a:latin typeface="Century Gothic" panose="020B0502020202020204" pitchFamily="34" charset="0"/>
            </a:endParaRPr>
          </a:p>
          <a:p>
            <a:pPr algn="just"/>
            <a:r>
              <a:rPr lang="es-CO" dirty="0">
                <a:latin typeface="Century Gothic" panose="020B0502020202020204" pitchFamily="34" charset="0"/>
              </a:rPr>
              <a:t>Presentada la renuncia, su aceptación por la autoridad competente se producirá por escrito y en la providencia correspondiente deberá determinarse la fecha en que se hará efectiva, que no podrá ser posterior a treinta (30) días de su presentación.</a:t>
            </a:r>
          </a:p>
          <a:p>
            <a:pPr algn="just"/>
            <a:endParaRPr lang="es-CO" dirty="0">
              <a:latin typeface="Century Gothic" panose="020B0502020202020204" pitchFamily="34" charset="0"/>
            </a:endParaRPr>
          </a:p>
          <a:p>
            <a:pPr algn="just"/>
            <a:r>
              <a:rPr lang="es-CO" dirty="0">
                <a:latin typeface="Century Gothic" panose="020B0502020202020204" pitchFamily="34" charset="0"/>
              </a:rPr>
              <a:t>Vencido el término señalado anteriormente sin que se haya decidido sobre la renuncia, el funcionario dimitente podrá separarse del cargo sin incurrir en abandono del empleo, o continuar en el desempeño del mismo, caso en el cual la renuncia no producirá efecto alguno.</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competencia para aceptar renuncias corresponde a la autoridad nominadora.</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presentación o la aceptación de una renuncia no constituye obstáculo para ejercer la acción disciplinaria en razón de hechos que no hubieren sido revelados a la administración, sino con posterioridad a tales circunstancias. </a:t>
            </a:r>
          </a:p>
          <a:p>
            <a:pPr algn="just"/>
            <a:endParaRPr lang="es-CO" dirty="0">
              <a:latin typeface="Century Gothic" panose="020B0502020202020204" pitchFamily="34" charset="0"/>
            </a:endParaRPr>
          </a:p>
          <a:p>
            <a:pPr algn="just"/>
            <a:r>
              <a:rPr lang="es-CO" dirty="0">
                <a:latin typeface="Century Gothic" panose="020B0502020202020204" pitchFamily="34" charset="0"/>
              </a:rPr>
              <a:t>Tampoco interrumpen la acción disciplinaria ni la fijación de la sanción.</a:t>
            </a:r>
          </a:p>
        </p:txBody>
      </p:sp>
    </p:spTree>
    <p:extLst>
      <p:ext uri="{BB962C8B-B14F-4D97-AF65-F5344CB8AC3E}">
        <p14:creationId xmlns:p14="http://schemas.microsoft.com/office/powerpoint/2010/main" val="28396863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CB21A5D-B950-49FA-A8A3-93B6B3176E0F}"/>
              </a:ext>
            </a:extLst>
          </p:cNvPr>
          <p:cNvSpPr/>
          <p:nvPr/>
        </p:nvSpPr>
        <p:spPr>
          <a:xfrm>
            <a:off x="1789889" y="977757"/>
            <a:ext cx="9766571" cy="2031325"/>
          </a:xfrm>
          <a:prstGeom prst="rect">
            <a:avLst/>
          </a:prstGeom>
        </p:spPr>
        <p:txBody>
          <a:bodyPr wrap="square">
            <a:spAutoFit/>
          </a:bodyPr>
          <a:lstStyle/>
          <a:p>
            <a:pPr algn="just"/>
            <a:r>
              <a:rPr lang="es-CO" b="1" dirty="0">
                <a:latin typeface="Century Gothic" panose="020B0502020202020204" pitchFamily="34" charset="0"/>
              </a:rPr>
              <a:t>Del Retiro por Pensión de vejez, jubilación o invalidez:</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empleado que reúna los requisitos determinados para gozar de pensión de retiro por jubilación, por edad o por invalidez, cesará en el ejercicio de funciones en las condiciones y términos establecidos en la ley de seguridad social y sus reglamentos.</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empleado que tenga derecho a pensión de jubilación o llegue a la edad de retiro, está obligado a comunicarlo a la autoridad nominadora, tan pronto cumpla los requisitos, so pena de incurrir en causal de mala conducta.</a:t>
            </a:r>
          </a:p>
        </p:txBody>
      </p:sp>
      <p:sp>
        <p:nvSpPr>
          <p:cNvPr id="3" name="Rectángulo 2">
            <a:extLst>
              <a:ext uri="{FF2B5EF4-FFF2-40B4-BE49-F238E27FC236}">
                <a16:creationId xmlns:a16="http://schemas.microsoft.com/office/drawing/2014/main" id="{E345AA92-600A-47DA-9EED-63CFB726B66D}"/>
              </a:ext>
            </a:extLst>
          </p:cNvPr>
          <p:cNvSpPr/>
          <p:nvPr/>
        </p:nvSpPr>
        <p:spPr>
          <a:xfrm>
            <a:off x="1789888" y="3250787"/>
            <a:ext cx="9766571" cy="1169551"/>
          </a:xfrm>
          <a:prstGeom prst="rect">
            <a:avLst/>
          </a:prstGeom>
        </p:spPr>
        <p:txBody>
          <a:bodyPr wrap="square">
            <a:spAutoFit/>
          </a:bodyPr>
          <a:lstStyle/>
          <a:p>
            <a:pPr algn="just"/>
            <a:r>
              <a:rPr lang="es-CO" b="1" dirty="0">
                <a:latin typeface="Century Gothic" panose="020B0502020202020204" pitchFamily="34" charset="0"/>
              </a:rPr>
              <a:t>Del Retiro por Edad de Retiro Forzoso.</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edad de sesenta y cinco (65) años constituye impedimento para desempeñar cargos públicos, salvo para los empleos señalados en el inciso segundo del artículo 29 del Decreto Nacional 2400 de 1968, adicionado por el 3074 del mismo año.</a:t>
            </a:r>
          </a:p>
        </p:txBody>
      </p:sp>
      <p:sp>
        <p:nvSpPr>
          <p:cNvPr id="4" name="Rectángulo 3">
            <a:extLst>
              <a:ext uri="{FF2B5EF4-FFF2-40B4-BE49-F238E27FC236}">
                <a16:creationId xmlns:a16="http://schemas.microsoft.com/office/drawing/2014/main" id="{8F721B69-F8ED-4B5B-896A-C55EEC2EC580}"/>
              </a:ext>
            </a:extLst>
          </p:cNvPr>
          <p:cNvSpPr/>
          <p:nvPr/>
        </p:nvSpPr>
        <p:spPr>
          <a:xfrm>
            <a:off x="1789887" y="4588209"/>
            <a:ext cx="9766571" cy="954107"/>
          </a:xfrm>
          <a:prstGeom prst="rect">
            <a:avLst/>
          </a:prstGeom>
        </p:spPr>
        <p:txBody>
          <a:bodyPr wrap="square">
            <a:spAutoFit/>
          </a:bodyPr>
          <a:lstStyle/>
          <a:p>
            <a:pPr algn="just"/>
            <a:r>
              <a:rPr lang="es-CO" b="1" dirty="0">
                <a:latin typeface="Century Gothic" panose="020B0502020202020204" pitchFamily="34" charset="0"/>
              </a:rPr>
              <a:t>De la Destitución.</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retiro del servicio por destitución, sólo es procedente como sanción disciplinaria y con la plena observancia del procedimiento establecido en la Ley 734 de 2002.</a:t>
            </a:r>
          </a:p>
        </p:txBody>
      </p:sp>
    </p:spTree>
    <p:extLst>
      <p:ext uri="{BB962C8B-B14F-4D97-AF65-F5344CB8AC3E}">
        <p14:creationId xmlns:p14="http://schemas.microsoft.com/office/powerpoint/2010/main" val="2819255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4498917-CE8D-4722-BA44-F9CC97CDA8AB}"/>
              </a:ext>
            </a:extLst>
          </p:cNvPr>
          <p:cNvSpPr/>
          <p:nvPr/>
        </p:nvSpPr>
        <p:spPr>
          <a:xfrm>
            <a:off x="1770433" y="1228397"/>
            <a:ext cx="9766571" cy="4401205"/>
          </a:xfrm>
          <a:prstGeom prst="rect">
            <a:avLst/>
          </a:prstGeom>
        </p:spPr>
        <p:txBody>
          <a:bodyPr wrap="square">
            <a:spAutoFit/>
          </a:bodyPr>
          <a:lstStyle/>
          <a:p>
            <a:pPr algn="just"/>
            <a:r>
              <a:rPr lang="es-CO" b="1" dirty="0">
                <a:latin typeface="Century Gothic" panose="020B0502020202020204" pitchFamily="34" charset="0"/>
              </a:rPr>
              <a:t>Del Abandono del Cargo.</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abandono del cargo se produce cuando un empleado sin justa causa:</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No reasume sus funciones al vencimiento de una licencia, permiso, vacaciones, comisión, o dentro de los treinta (30) días siguientes al vencimiento de la prestación del servicio militar. </a:t>
            </a:r>
          </a:p>
          <a:p>
            <a:pPr marL="285750" indent="-285750" algn="just">
              <a:buFont typeface="Arial" panose="020B0604020202020204" pitchFamily="34" charset="0"/>
              <a:buChar char="•"/>
            </a:pPr>
            <a:r>
              <a:rPr lang="es-CO" dirty="0">
                <a:latin typeface="Century Gothic" panose="020B0502020202020204" pitchFamily="34" charset="0"/>
              </a:rPr>
              <a:t>Deje de concurrir al trabajo por tres (3) días consecutivos.</a:t>
            </a:r>
          </a:p>
          <a:p>
            <a:pPr marL="285750" indent="-285750" algn="just">
              <a:buFont typeface="Arial" panose="020B0604020202020204" pitchFamily="34" charset="0"/>
              <a:buChar char="•"/>
            </a:pPr>
            <a:r>
              <a:rPr lang="es-CO" dirty="0">
                <a:latin typeface="Century Gothic" panose="020B0502020202020204" pitchFamily="34" charset="0"/>
              </a:rPr>
              <a:t>No concurra al trabajo antes de serle concedida autorización para separarse del servicio o en caso de renuncia antes de vencerse el plazo de que tratan las normas sobre el tema, y</a:t>
            </a:r>
          </a:p>
          <a:p>
            <a:pPr marL="285750" indent="-285750" algn="just">
              <a:buFont typeface="Arial" panose="020B0604020202020204" pitchFamily="34" charset="0"/>
              <a:buChar char="•"/>
            </a:pPr>
            <a:r>
              <a:rPr lang="es-CO" dirty="0">
                <a:latin typeface="Century Gothic" panose="020B0502020202020204" pitchFamily="34" charset="0"/>
              </a:rPr>
              <a:t>Se abstenga de prestar el servicio antes de que asuma el cargo quien ha de reemplazarlo.</a:t>
            </a:r>
          </a:p>
          <a:p>
            <a:pPr algn="just"/>
            <a:endParaRPr lang="es-CO" dirty="0">
              <a:latin typeface="Century Gothic" panose="020B0502020202020204" pitchFamily="34" charset="0"/>
            </a:endParaRPr>
          </a:p>
          <a:p>
            <a:pPr algn="just"/>
            <a:r>
              <a:rPr lang="es-CO" dirty="0">
                <a:latin typeface="Century Gothic" panose="020B0502020202020204" pitchFamily="34" charset="0"/>
              </a:rPr>
              <a:t>Comprobado cualquiera de los hechos anteriormente descritos, la autoridad nominadora declarará la vacancia del empleo, previos los procedimientos legales, es requisito indispensable que se dé cumplimiento al procedimiento establecido en el inciso primero del artículo 35 del Código Contencioso Administrativo para la expedición de cualquier acto administrativo de carácter particular y concreto, esto es, que se permita al afectado el ejercicio de su derecho de defensa, previa la expedición del acto administrativo que declare el retiro del servicio.</a:t>
            </a:r>
          </a:p>
          <a:p>
            <a:pPr algn="just"/>
            <a:endParaRPr lang="es-CO" dirty="0">
              <a:latin typeface="Century Gothic" panose="020B0502020202020204" pitchFamily="34" charset="0"/>
            </a:endParaRPr>
          </a:p>
          <a:p>
            <a:pPr algn="just"/>
            <a:r>
              <a:rPr lang="es-CO" dirty="0">
                <a:latin typeface="Century Gothic" panose="020B0502020202020204" pitchFamily="34" charset="0"/>
              </a:rPr>
              <a:t>Si por el abandono del cargo se perjudicare el servicio, el empleado se hará acreedor a las sanciones disciplinarias y a la responsabilidad civil o penal que le corresponda.</a:t>
            </a:r>
          </a:p>
        </p:txBody>
      </p:sp>
    </p:spTree>
    <p:extLst>
      <p:ext uri="{BB962C8B-B14F-4D97-AF65-F5344CB8AC3E}">
        <p14:creationId xmlns:p14="http://schemas.microsoft.com/office/powerpoint/2010/main" val="15670987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5A57964-5DC9-47BE-96B5-24A6EC08D0B7}"/>
              </a:ext>
            </a:extLst>
          </p:cNvPr>
          <p:cNvSpPr/>
          <p:nvPr/>
        </p:nvSpPr>
        <p:spPr>
          <a:xfrm>
            <a:off x="1770433" y="1228397"/>
            <a:ext cx="9766571" cy="2031325"/>
          </a:xfrm>
          <a:prstGeom prst="rect">
            <a:avLst/>
          </a:prstGeom>
        </p:spPr>
        <p:txBody>
          <a:bodyPr wrap="square">
            <a:spAutoFit/>
          </a:bodyPr>
          <a:lstStyle/>
          <a:p>
            <a:pPr algn="just"/>
            <a:r>
              <a:rPr lang="es-CO" b="1" dirty="0">
                <a:latin typeface="Century Gothic" panose="020B0502020202020204" pitchFamily="34" charset="0"/>
              </a:rPr>
              <a:t>De la Revocatoria del Nombramiento.</a:t>
            </a:r>
          </a:p>
          <a:p>
            <a:pPr algn="just"/>
            <a:endParaRPr lang="es-CO" dirty="0">
              <a:latin typeface="Century Gothic" panose="020B0502020202020204" pitchFamily="34" charset="0"/>
            </a:endParaRPr>
          </a:p>
          <a:p>
            <a:pPr algn="just"/>
            <a:r>
              <a:rPr lang="es-CO" dirty="0">
                <a:latin typeface="Century Gothic" panose="020B0502020202020204" pitchFamily="34" charset="0"/>
              </a:rPr>
              <a:t>De conformidad con el artículo 5° de la Ley 190 de 1995, en caso de haberse producido un nombramiento o posesión en un cargo o empleo público sin el cumplimiento de los requisitos para el ejercicio del cargo, se procederá a solicitar su revocación o terminación, según el caso, inmediatamente se advierta la infracción.</a:t>
            </a:r>
          </a:p>
          <a:p>
            <a:pPr algn="just"/>
            <a:endParaRPr lang="es-CO" dirty="0">
              <a:latin typeface="Century Gothic" panose="020B0502020202020204" pitchFamily="34" charset="0"/>
            </a:endParaRPr>
          </a:p>
          <a:p>
            <a:pPr algn="just"/>
            <a:r>
              <a:rPr lang="es-CO" dirty="0">
                <a:latin typeface="Century Gothic" panose="020B0502020202020204" pitchFamily="34" charset="0"/>
              </a:rPr>
              <a:t>Cuando se advierta que se ocultó información o se aporto documentación falsa para sustentar la información suministrada en la hoja de vida, sin perjuicio de la responsabilidad penal o disciplinaria a que haya lugar, el responsable quedará inhabilitado para ejercer funciones públicas por tres (3) años.</a:t>
            </a:r>
          </a:p>
        </p:txBody>
      </p:sp>
      <p:sp>
        <p:nvSpPr>
          <p:cNvPr id="3" name="Rectángulo 2">
            <a:extLst>
              <a:ext uri="{FF2B5EF4-FFF2-40B4-BE49-F238E27FC236}">
                <a16:creationId xmlns:a16="http://schemas.microsoft.com/office/drawing/2014/main" id="{6FB3C2E3-0E58-4298-B2DE-ACB89C010964}"/>
              </a:ext>
            </a:extLst>
          </p:cNvPr>
          <p:cNvSpPr/>
          <p:nvPr/>
        </p:nvSpPr>
        <p:spPr>
          <a:xfrm>
            <a:off x="1770432" y="3598279"/>
            <a:ext cx="9766571" cy="2031325"/>
          </a:xfrm>
          <a:prstGeom prst="rect">
            <a:avLst/>
          </a:prstGeom>
        </p:spPr>
        <p:txBody>
          <a:bodyPr wrap="square">
            <a:spAutoFit/>
          </a:bodyPr>
          <a:lstStyle/>
          <a:p>
            <a:pPr algn="just"/>
            <a:r>
              <a:rPr lang="es-CO" b="1" dirty="0">
                <a:latin typeface="Century Gothic" panose="020B0502020202020204" pitchFamily="34" charset="0"/>
              </a:rPr>
              <a:t>Por Supresión del Empleo.</a:t>
            </a:r>
          </a:p>
          <a:p>
            <a:pPr algn="just"/>
            <a:endParaRPr lang="es-CO" dirty="0">
              <a:latin typeface="Century Gothic" panose="020B0502020202020204" pitchFamily="34" charset="0"/>
            </a:endParaRPr>
          </a:p>
          <a:p>
            <a:pPr algn="just"/>
            <a:r>
              <a:rPr lang="es-CO" dirty="0">
                <a:latin typeface="Century Gothic" panose="020B0502020202020204" pitchFamily="34" charset="0"/>
              </a:rPr>
              <a:t>La supresión de un empleo se produce como consecuencia de la liquidación, reestructuración, supresión o fusión de entidades, organismos o dependencias, o del traslado de funciones de una entidad a otra, o por modificación de planta de personal.</a:t>
            </a:r>
          </a:p>
          <a:p>
            <a:pPr algn="just"/>
            <a:endParaRPr lang="es-CO" dirty="0">
              <a:latin typeface="Century Gothic" panose="020B0502020202020204" pitchFamily="34" charset="0"/>
            </a:endParaRPr>
          </a:p>
          <a:p>
            <a:pPr algn="just"/>
            <a:r>
              <a:rPr lang="es-CO" dirty="0">
                <a:latin typeface="Century Gothic" panose="020B0502020202020204" pitchFamily="34" charset="0"/>
              </a:rPr>
              <a:t>Los empleados de carrera administrativa que se les supriman los cargos de los cuales sean titulares, tendrán derecho preferencial a ser incorporados en empleo igual o equivalente de la nueva planta de personal, y de no ser posible podrán optar por ser reincorporados a empleos iguales o equivalentes o a recibir indemnización.</a:t>
            </a:r>
          </a:p>
        </p:txBody>
      </p:sp>
    </p:spTree>
    <p:extLst>
      <p:ext uri="{BB962C8B-B14F-4D97-AF65-F5344CB8AC3E}">
        <p14:creationId xmlns:p14="http://schemas.microsoft.com/office/powerpoint/2010/main" val="30978857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FE2DDB8B-CDB0-4949-9D1A-82FAFCB9557F}"/>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REGIMEN SALARIAL Y PRESTACIONAL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F04941B1-6F37-4EB3-B0DB-8A663ED96F91}"/>
              </a:ext>
            </a:extLst>
          </p:cNvPr>
          <p:cNvSpPr/>
          <p:nvPr/>
        </p:nvSpPr>
        <p:spPr>
          <a:xfrm>
            <a:off x="1981101" y="1457478"/>
            <a:ext cx="9030610" cy="4401205"/>
          </a:xfrm>
          <a:prstGeom prst="rect">
            <a:avLst/>
          </a:prstGeom>
        </p:spPr>
        <p:txBody>
          <a:bodyPr wrap="square">
            <a:spAutoFit/>
          </a:bodyPr>
          <a:lstStyle/>
          <a:p>
            <a:r>
              <a:rPr lang="es-CO" b="1" dirty="0">
                <a:latin typeface="Century Gothic" panose="020B0502020202020204" pitchFamily="34" charset="0"/>
              </a:rPr>
              <a:t>Asignación básica mensual: </a:t>
            </a:r>
            <a:r>
              <a:rPr lang="es-CO" dirty="0">
                <a:latin typeface="Century Gothic" panose="020B0502020202020204" pitchFamily="34" charset="0"/>
              </a:rPr>
              <a:t>Sueldo fijado por ley correspondiente a cada empleo, el cual está determinado por sus funciones y responsabilidades, así como por los requisitos de conocimientos y experiencia requeridos para su ejercicio.</a:t>
            </a:r>
          </a:p>
          <a:p>
            <a:endParaRPr lang="es-CO" dirty="0">
              <a:latin typeface="Century Gothic" panose="020B0502020202020204" pitchFamily="34" charset="0"/>
            </a:endParaRPr>
          </a:p>
          <a:p>
            <a:r>
              <a:rPr lang="es-CO" b="1" dirty="0">
                <a:latin typeface="Century Gothic" panose="020B0502020202020204" pitchFamily="34" charset="0"/>
              </a:rPr>
              <a:t>Gastos de representación:</a:t>
            </a:r>
            <a:r>
              <a:rPr lang="es-CO" dirty="0">
                <a:latin typeface="Century Gothic" panose="020B0502020202020204" pitchFamily="34" charset="0"/>
              </a:rPr>
              <a:t> Asignación complementaria del sueldo que percibe el Alcalde(</a:t>
            </a:r>
            <a:r>
              <a:rPr lang="es-CO" dirty="0" err="1">
                <a:latin typeface="Century Gothic" panose="020B0502020202020204" pitchFamily="34" charset="0"/>
              </a:rPr>
              <a:t>sa</a:t>
            </a:r>
            <a:r>
              <a:rPr lang="es-CO" dirty="0">
                <a:latin typeface="Century Gothic" panose="020B0502020202020204" pitchFamily="34" charset="0"/>
              </a:rPr>
              <a:t>). </a:t>
            </a:r>
          </a:p>
          <a:p>
            <a:endParaRPr lang="es-CO" dirty="0">
              <a:latin typeface="Century Gothic" panose="020B0502020202020204" pitchFamily="34" charset="0"/>
            </a:endParaRPr>
          </a:p>
          <a:p>
            <a:r>
              <a:rPr lang="es-CO" b="1" dirty="0">
                <a:latin typeface="Century Gothic" panose="020B0502020202020204" pitchFamily="34" charset="0"/>
              </a:rPr>
              <a:t>Bonificación por servicios:</a:t>
            </a:r>
            <a:r>
              <a:rPr lang="es-CO" dirty="0">
                <a:latin typeface="Century Gothic" panose="020B0502020202020204" pitchFamily="34" charset="0"/>
              </a:rPr>
              <a:t> Se reconoce al empleado cada vez que cumpla un año continuo de labor. Será equivalente a un día de premiso remunerado a partir del año y a partir de 5 años equivaldrá a 2 días de permiso remunerados.</a:t>
            </a:r>
          </a:p>
          <a:p>
            <a:endParaRPr lang="es-CO" b="1" dirty="0">
              <a:latin typeface="Century Gothic" panose="020B0502020202020204" pitchFamily="34" charset="0"/>
            </a:endParaRPr>
          </a:p>
          <a:p>
            <a:r>
              <a:rPr lang="es-CO" b="1" dirty="0">
                <a:latin typeface="Century Gothic" panose="020B0502020202020204" pitchFamily="34" charset="0"/>
              </a:rPr>
              <a:t>Prima de servicios: </a:t>
            </a:r>
            <a:r>
              <a:rPr lang="es-CO" dirty="0">
                <a:latin typeface="Century Gothic" panose="020B0502020202020204" pitchFamily="34" charset="0"/>
              </a:rPr>
              <a:t>Los servidores públicos tienen derecho a una prima de servicios anual la que se causa entre el primero de julio y 30 de junio de cada año, equivalente  a quince días de remuneración  y  se paga en los primeros quince días del mes de julio de cada año. Se tendrá como base de liquidación la asignación básica mensual más la doceava de la Bonificación por servicios prestados, el Subsidio de transporte y el Subsidio de alimentación.</a:t>
            </a:r>
          </a:p>
          <a:p>
            <a:endParaRPr lang="es-CO" b="1" dirty="0">
              <a:latin typeface="Century Gothic" panose="020B0502020202020204" pitchFamily="34" charset="0"/>
            </a:endParaRPr>
          </a:p>
          <a:p>
            <a:r>
              <a:rPr lang="es-CO" b="1" dirty="0">
                <a:latin typeface="Century Gothic" panose="020B0502020202020204" pitchFamily="34" charset="0"/>
              </a:rPr>
              <a:t>Vacaciones: </a:t>
            </a:r>
            <a:r>
              <a:rPr lang="es-CO" dirty="0">
                <a:latin typeface="Century Gothic" panose="020B0502020202020204" pitchFamily="34" charset="0"/>
              </a:rPr>
              <a:t>Los empleados públicos tienen derecho a quince (15) días hábiles de vacaciones por cada año de servicios, las cuales se liquidan con el salario que el funcionario esté devengando en el momento del disfrute. A la Asignación básica mensual se le suman las doceavas de la Bonificación por servicios prestados, la Prima de servicios y los Subsidios de transporte y alimentación.</a:t>
            </a:r>
          </a:p>
        </p:txBody>
      </p:sp>
    </p:spTree>
    <p:extLst>
      <p:ext uri="{BB962C8B-B14F-4D97-AF65-F5344CB8AC3E}">
        <p14:creationId xmlns:p14="http://schemas.microsoft.com/office/powerpoint/2010/main" val="772609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347E2AC-4C35-475E-A894-91F467FAA347}"/>
              </a:ext>
            </a:extLst>
          </p:cNvPr>
          <p:cNvSpPr/>
          <p:nvPr/>
        </p:nvSpPr>
        <p:spPr>
          <a:xfrm>
            <a:off x="2156199" y="797510"/>
            <a:ext cx="9030610" cy="5262979"/>
          </a:xfrm>
          <a:prstGeom prst="rect">
            <a:avLst/>
          </a:prstGeom>
        </p:spPr>
        <p:txBody>
          <a:bodyPr wrap="square">
            <a:spAutoFit/>
          </a:bodyPr>
          <a:lstStyle/>
          <a:p>
            <a:r>
              <a:rPr lang="es-CO" b="1" dirty="0">
                <a:latin typeface="Century Gothic" panose="020B0502020202020204" pitchFamily="34" charset="0"/>
              </a:rPr>
              <a:t>Prima de vacaciones</a:t>
            </a:r>
            <a:r>
              <a:rPr lang="es-CO" dirty="0">
                <a:latin typeface="Century Gothic" panose="020B0502020202020204" pitchFamily="34" charset="0"/>
              </a:rPr>
              <a:t>: La prima de vacaciones equivale a quince (15) días de salario por cada año de servicio. Igual que las vacaciones la base para el cálculo será la sumatoria de la Asignación básica mensual más las doceavas de la Bonificación por servicios prestados, de la Prima de servicios y los Subsidios de transporte y alimentación. </a:t>
            </a:r>
          </a:p>
          <a:p>
            <a:endParaRPr lang="es-CO" dirty="0">
              <a:latin typeface="Century Gothic" panose="020B0502020202020204" pitchFamily="34" charset="0"/>
            </a:endParaRPr>
          </a:p>
          <a:p>
            <a:r>
              <a:rPr lang="es-CO" b="1" dirty="0">
                <a:latin typeface="Century Gothic" panose="020B0502020202020204" pitchFamily="34" charset="0"/>
              </a:rPr>
              <a:t>Prima de navidad:</a:t>
            </a:r>
            <a:r>
              <a:rPr lang="es-CO" dirty="0">
                <a:latin typeface="Century Gothic" panose="020B0502020202020204" pitchFamily="34" charset="0"/>
              </a:rPr>
              <a:t> Equivale a un mes del salario que corresponda al cargo desempeñado a 30 de noviembre de cada año y se paga en la primera quincena del mes de diciembre. La base para liquidarla será la sumatoria de la Asignación básica mensual, más las doceavas de  la Bonificación por servicios prestados, de la Prima de servicios, de la Prima de vacaciones y los Subsidios de transporte y alimentación. </a:t>
            </a:r>
          </a:p>
          <a:p>
            <a:endParaRPr lang="es-CO" dirty="0">
              <a:latin typeface="Century Gothic" panose="020B0502020202020204" pitchFamily="34" charset="0"/>
            </a:endParaRPr>
          </a:p>
          <a:p>
            <a:r>
              <a:rPr lang="es-CO" b="1" dirty="0">
                <a:latin typeface="Century Gothic" panose="020B0502020202020204" pitchFamily="34" charset="0"/>
              </a:rPr>
              <a:t>Subsidio de transporte: </a:t>
            </a:r>
            <a:r>
              <a:rPr lang="es-CO" dirty="0">
                <a:latin typeface="Century Gothic" panose="020B0502020202020204" pitchFamily="34" charset="0"/>
              </a:rPr>
              <a:t>Prestación que corresponde a los empleados públicos que devenguen hasta dos salarios mínimos legales vigentes.</a:t>
            </a:r>
          </a:p>
          <a:p>
            <a:endParaRPr lang="es-CO" dirty="0">
              <a:latin typeface="Century Gothic" panose="020B0502020202020204" pitchFamily="34" charset="0"/>
            </a:endParaRPr>
          </a:p>
          <a:p>
            <a:r>
              <a:rPr lang="es-CO" b="1" dirty="0">
                <a:latin typeface="Century Gothic" panose="020B0502020202020204" pitchFamily="34" charset="0"/>
              </a:rPr>
              <a:t>Subsidio de alimentación: </a:t>
            </a:r>
            <a:r>
              <a:rPr lang="es-CO" dirty="0">
                <a:latin typeface="Century Gothic" panose="020B0502020202020204" pitchFamily="34" charset="0"/>
              </a:rPr>
              <a:t>Prestación a que tienen derecho los empleados públicos la cual es fijada cada año por el gobierno nacional hasta cierto límite de salario.</a:t>
            </a:r>
          </a:p>
          <a:p>
            <a:endParaRPr lang="es-CO" dirty="0">
              <a:latin typeface="Century Gothic" panose="020B0502020202020204" pitchFamily="34" charset="0"/>
            </a:endParaRPr>
          </a:p>
          <a:p>
            <a:r>
              <a:rPr lang="es-CO" b="1" dirty="0">
                <a:latin typeface="Century Gothic" panose="020B0502020202020204" pitchFamily="34" charset="0"/>
              </a:rPr>
              <a:t>Subsidio familiar</a:t>
            </a:r>
            <a:r>
              <a:rPr lang="es-CO" dirty="0">
                <a:latin typeface="Century Gothic" panose="020B0502020202020204" pitchFamily="34" charset="0"/>
              </a:rPr>
              <a:t>: Se reconoce en dinero, especie o servicios, a los trabajadores que devenguen hasta cuatro salarios mínimos legales vigentes. </a:t>
            </a:r>
          </a:p>
          <a:p>
            <a:endParaRPr lang="es-CO" b="1" dirty="0">
              <a:latin typeface="Century Gothic" panose="020B0502020202020204" pitchFamily="34" charset="0"/>
            </a:endParaRPr>
          </a:p>
          <a:p>
            <a:r>
              <a:rPr lang="es-CO" b="1" dirty="0">
                <a:latin typeface="Century Gothic" panose="020B0502020202020204" pitchFamily="34" charset="0"/>
              </a:rPr>
              <a:t>Auxilio de cesantía</a:t>
            </a:r>
            <a:r>
              <a:rPr lang="es-CO" dirty="0">
                <a:latin typeface="Century Gothic" panose="020B0502020202020204" pitchFamily="34" charset="0"/>
              </a:rPr>
              <a:t>: Consiste en un auxilio monetario equivalente a un mes de sueldo por cada año de servicios. Se tiene como base de liquidación la  sumatoria de la Asignación básica mensual, más las doceavas de  la Bonificación por servicios prestados, de la Prima de servicios, de la Prima de vacaciones, de la Prima de navidad y los Subsidios de transporte y alimentación.</a:t>
            </a:r>
          </a:p>
        </p:txBody>
      </p:sp>
    </p:spTree>
    <p:extLst>
      <p:ext uri="{BB962C8B-B14F-4D97-AF65-F5344CB8AC3E}">
        <p14:creationId xmlns:p14="http://schemas.microsoft.com/office/powerpoint/2010/main" val="18846634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E8B14615-5421-4DB3-8081-EEB052D49F8B}"/>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REQUISITOS PARA RETIRO PARCIAL DE CESANTÍAS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760CC5D7-F52D-4CB2-ACAE-DD1839ABBFFA}"/>
              </a:ext>
            </a:extLst>
          </p:cNvPr>
          <p:cNvSpPr/>
          <p:nvPr/>
        </p:nvSpPr>
        <p:spPr>
          <a:xfrm>
            <a:off x="1981101" y="1551563"/>
            <a:ext cx="8485861" cy="3754874"/>
          </a:xfrm>
          <a:prstGeom prst="rect">
            <a:avLst/>
          </a:prstGeom>
        </p:spPr>
        <p:txBody>
          <a:bodyPr wrap="square">
            <a:spAutoFit/>
          </a:bodyPr>
          <a:lstStyle/>
          <a:p>
            <a:r>
              <a:rPr lang="es-CO" b="1" dirty="0"/>
              <a:t>Para compra y adquisición de vivienda</a:t>
            </a:r>
            <a:r>
              <a:rPr lang="es-CO" dirty="0"/>
              <a:t>: </a:t>
            </a:r>
          </a:p>
          <a:p>
            <a:pPr marL="285750" indent="-285750">
              <a:buFont typeface="Arial" panose="020B0604020202020204" pitchFamily="34" charset="0"/>
              <a:buChar char="•"/>
            </a:pPr>
            <a:r>
              <a:rPr lang="es-CO" dirty="0"/>
              <a:t>Certificado de tradición vigente del inmueble a adquirir </a:t>
            </a:r>
          </a:p>
          <a:p>
            <a:pPr marL="285750" indent="-285750">
              <a:buFont typeface="Arial" panose="020B0604020202020204" pitchFamily="34" charset="0"/>
              <a:buChar char="•"/>
            </a:pPr>
            <a:r>
              <a:rPr lang="es-CO" dirty="0"/>
              <a:t>Contrato de promesa de compraventa </a:t>
            </a:r>
          </a:p>
          <a:p>
            <a:pPr marL="285750" indent="-285750">
              <a:buFont typeface="Arial" panose="020B0604020202020204" pitchFamily="34" charset="0"/>
              <a:buChar char="•"/>
            </a:pPr>
            <a:r>
              <a:rPr lang="es-CO" dirty="0"/>
              <a:t>Saldo de las deudas contraídas con descuento por nómina (sólo para funcionarios de régimen retroactivo). </a:t>
            </a:r>
          </a:p>
          <a:p>
            <a:pPr marL="285750" indent="-285750">
              <a:buFont typeface="Arial" panose="020B0604020202020204" pitchFamily="34" charset="0"/>
              <a:buChar char="•"/>
            </a:pPr>
            <a:r>
              <a:rPr lang="es-CO" dirty="0"/>
              <a:t>Último desprendible de pago </a:t>
            </a:r>
          </a:p>
          <a:p>
            <a:pPr marL="285750" indent="-285750">
              <a:buFont typeface="Arial" panose="020B0604020202020204" pitchFamily="34" charset="0"/>
              <a:buChar char="•"/>
            </a:pPr>
            <a:r>
              <a:rPr lang="es-CO" dirty="0"/>
              <a:t>Certificado del fondo privado de cesantías en el que se relacione el saldo que el funcionario posee a la fecha (sólo para servidores de régimen anual)</a:t>
            </a:r>
          </a:p>
          <a:p>
            <a:pPr marL="285750" indent="-285750">
              <a:buFont typeface="Arial" panose="020B0604020202020204" pitchFamily="34" charset="0"/>
              <a:buChar char="•"/>
            </a:pPr>
            <a:endParaRPr lang="es-CO" b="1" dirty="0"/>
          </a:p>
          <a:p>
            <a:r>
              <a:rPr lang="es-CO" b="1" dirty="0"/>
              <a:t>Para mejora de vivienda:</a:t>
            </a:r>
          </a:p>
          <a:p>
            <a:pPr marL="285750" indent="-285750">
              <a:buFont typeface="Arial" panose="020B0604020202020204" pitchFamily="34" charset="0"/>
              <a:buChar char="•"/>
            </a:pPr>
            <a:r>
              <a:rPr lang="es-CO" dirty="0"/>
              <a:t>Certificado de tradición vigente del inmueble objeto de las mejoras</a:t>
            </a:r>
          </a:p>
          <a:p>
            <a:pPr marL="285750" indent="-285750">
              <a:buFont typeface="Arial" panose="020B0604020202020204" pitchFamily="34" charset="0"/>
              <a:buChar char="•"/>
            </a:pPr>
            <a:r>
              <a:rPr lang="es-CO" dirty="0"/>
              <a:t>Contrato de obra y presupuesto firmado por el solicitante y el profesional que adelantará los trabajos.</a:t>
            </a:r>
          </a:p>
          <a:p>
            <a:pPr marL="285750" indent="-285750">
              <a:buFont typeface="Arial" panose="020B0604020202020204" pitchFamily="34" charset="0"/>
              <a:buChar char="•"/>
            </a:pPr>
            <a:r>
              <a:rPr lang="es-CO" dirty="0"/>
              <a:t>Saldo de las deudas contraídas con descuento por nómina (sólo para funcionarios de régimen retroactivo).</a:t>
            </a:r>
          </a:p>
          <a:p>
            <a:pPr marL="285750" indent="-285750">
              <a:buFont typeface="Arial" panose="020B0604020202020204" pitchFamily="34" charset="0"/>
              <a:buChar char="•"/>
            </a:pPr>
            <a:r>
              <a:rPr lang="es-CO" dirty="0"/>
              <a:t>Último desprendible de pago </a:t>
            </a:r>
          </a:p>
          <a:p>
            <a:pPr marL="285750" indent="-285750">
              <a:buFont typeface="Arial" panose="020B0604020202020204" pitchFamily="34" charset="0"/>
              <a:buChar char="•"/>
            </a:pPr>
            <a:r>
              <a:rPr lang="es-CO" dirty="0"/>
              <a:t>Certificado del fondo privado de cesantías en el que se relacione el saldo que el funcionario posee a la fecha (sólo para servidores de régimen anual)</a:t>
            </a:r>
          </a:p>
        </p:txBody>
      </p:sp>
    </p:spTree>
    <p:extLst>
      <p:ext uri="{BB962C8B-B14F-4D97-AF65-F5344CB8AC3E}">
        <p14:creationId xmlns:p14="http://schemas.microsoft.com/office/powerpoint/2010/main" val="2623984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DAF35A97-B24E-43F3-8C47-711CF23B2451}"/>
              </a:ext>
            </a:extLst>
          </p:cNvPr>
          <p:cNvSpPr txBox="1"/>
          <p:nvPr/>
        </p:nvSpPr>
        <p:spPr>
          <a:xfrm>
            <a:off x="3151563" y="981058"/>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PLATAFORMA ESTRATÉGICA INSTITUCIONAL</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Google Shape;123;p2">
            <a:extLst>
              <a:ext uri="{FF2B5EF4-FFF2-40B4-BE49-F238E27FC236}">
                <a16:creationId xmlns:a16="http://schemas.microsoft.com/office/drawing/2014/main" id="{A503C2C2-60C9-4632-BC90-7708CDC50A99}"/>
              </a:ext>
            </a:extLst>
          </p:cNvPr>
          <p:cNvSpPr txBox="1"/>
          <p:nvPr/>
        </p:nvSpPr>
        <p:spPr>
          <a:xfrm>
            <a:off x="1738008" y="2169802"/>
            <a:ext cx="4280171"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MISIÓN</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4" name="Google Shape;123;p2">
            <a:extLst>
              <a:ext uri="{FF2B5EF4-FFF2-40B4-BE49-F238E27FC236}">
                <a16:creationId xmlns:a16="http://schemas.microsoft.com/office/drawing/2014/main" id="{C3F16CC6-3247-4DD0-8ACB-0E50F375CF22}"/>
              </a:ext>
            </a:extLst>
          </p:cNvPr>
          <p:cNvSpPr txBox="1"/>
          <p:nvPr/>
        </p:nvSpPr>
        <p:spPr>
          <a:xfrm>
            <a:off x="6650477" y="2169802"/>
            <a:ext cx="4604426" cy="369291"/>
          </a:xfrm>
          <a:prstGeom prst="rect">
            <a:avLst/>
          </a:prstGeom>
          <a:noFill/>
          <a:ln>
            <a:noFill/>
          </a:ln>
        </p:spPr>
        <p:txBody>
          <a:bodyPr spcFirstLastPara="1" wrap="square" lIns="91425" tIns="45700" rIns="91425" bIns="45700" anchor="t" anchorCtr="0">
            <a:spAutoFit/>
          </a:bodyPr>
          <a:lstStyle/>
          <a:p>
            <a:pPr algn="ctr"/>
            <a:r>
              <a:rPr lang="es-CO" sz="1800" b="1" dirty="0">
                <a:solidFill>
                  <a:schemeClr val="dk1"/>
                </a:solidFill>
                <a:latin typeface="Arial Rounded MT Bold" panose="020F0704030504030204" pitchFamily="34" charset="0"/>
                <a:ea typeface="Century Gothic"/>
                <a:cs typeface="Century Gothic"/>
                <a:sym typeface="Century Gothic"/>
              </a:rPr>
              <a:t>VISIÓN</a:t>
            </a:r>
          </a:p>
        </p:txBody>
      </p:sp>
      <p:sp>
        <p:nvSpPr>
          <p:cNvPr id="5" name="Rectángulo 4">
            <a:extLst>
              <a:ext uri="{FF2B5EF4-FFF2-40B4-BE49-F238E27FC236}">
                <a16:creationId xmlns:a16="http://schemas.microsoft.com/office/drawing/2014/main" id="{428BC304-3D1D-42CF-B448-8DA6CE9648E0}"/>
              </a:ext>
            </a:extLst>
          </p:cNvPr>
          <p:cNvSpPr/>
          <p:nvPr/>
        </p:nvSpPr>
        <p:spPr>
          <a:xfrm>
            <a:off x="2005518" y="2736502"/>
            <a:ext cx="3745150" cy="2246769"/>
          </a:xfrm>
          <a:prstGeom prst="rect">
            <a:avLst/>
          </a:prstGeom>
        </p:spPr>
        <p:txBody>
          <a:bodyPr wrap="square">
            <a:spAutoFit/>
          </a:bodyPr>
          <a:lstStyle/>
          <a:p>
            <a:pPr algn="just">
              <a:spcAft>
                <a:spcPts val="800"/>
              </a:spcAft>
            </a:pPr>
            <a:r>
              <a:rPr lang="es-CO" kern="100" dirty="0">
                <a:latin typeface="Century Gothic" panose="020B0502020202020204" pitchFamily="34" charset="0"/>
                <a:ea typeface="Calibri" panose="020F0502020204030204" pitchFamily="34" charset="0"/>
                <a:cs typeface="Times New Roman" panose="02020603050405020304" pitchFamily="18" charset="0"/>
              </a:rPr>
              <a:t>Lograr el desarrollo integral del municipio a partir de los diagnósticos realizados en el territorio municipal, con los miembros de las comunidades, satisfaciendo las necesidades y mejorando la calidad de vida de los habitantes sin discriminación de filiación política, económica, social o religiosa, con base en los principios éticos y morales y enfatizando en las inversiones sociales</a:t>
            </a:r>
            <a:endParaRPr lang="es-CO" kern="100" dirty="0">
              <a:latin typeface="Arial Narrow" panose="020B0606020202030204" pitchFamily="34" charset="0"/>
              <a:ea typeface="Calibri" panose="020F0502020204030204" pitchFamily="34" charset="0"/>
              <a:cs typeface="Times New Roman" panose="02020603050405020304" pitchFamily="18" charset="0"/>
            </a:endParaRPr>
          </a:p>
        </p:txBody>
      </p:sp>
      <p:sp>
        <p:nvSpPr>
          <p:cNvPr id="6" name="Rectángulo 5">
            <a:extLst>
              <a:ext uri="{FF2B5EF4-FFF2-40B4-BE49-F238E27FC236}">
                <a16:creationId xmlns:a16="http://schemas.microsoft.com/office/drawing/2014/main" id="{EB2855A5-D612-4406-B737-13439CE0EC05}"/>
              </a:ext>
            </a:extLst>
          </p:cNvPr>
          <p:cNvSpPr/>
          <p:nvPr/>
        </p:nvSpPr>
        <p:spPr>
          <a:xfrm>
            <a:off x="7080115" y="2736502"/>
            <a:ext cx="3745150" cy="1384995"/>
          </a:xfrm>
          <a:prstGeom prst="rect">
            <a:avLst/>
          </a:prstGeom>
        </p:spPr>
        <p:txBody>
          <a:bodyPr wrap="square">
            <a:spAutoFit/>
          </a:bodyPr>
          <a:lstStyle/>
          <a:p>
            <a:pPr algn="just">
              <a:spcAft>
                <a:spcPts val="800"/>
              </a:spcAft>
            </a:pPr>
            <a:r>
              <a:rPr lang="es-CO" kern="100" dirty="0">
                <a:latin typeface="Century Gothic" panose="020B0502020202020204" pitchFamily="34" charset="0"/>
                <a:ea typeface="Calibri" panose="020F0502020204030204" pitchFamily="34" charset="0"/>
                <a:cs typeface="Times New Roman" panose="02020603050405020304" pitchFamily="18" charset="0"/>
              </a:rPr>
              <a:t>Santa Rosa se proyecta al 2027 como un municipio próspero y líder de la provincia del Tundama, al brindar mejores condiciones de vida a su comunidad y ser aportante al desarrollo humano y social de sus habitantes.</a:t>
            </a:r>
            <a:endParaRPr lang="es-CO" kern="100" dirty="0">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236011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8869E38-E217-4601-8B84-D9DB7E725ECC}"/>
              </a:ext>
            </a:extLst>
          </p:cNvPr>
          <p:cNvSpPr/>
          <p:nvPr/>
        </p:nvSpPr>
        <p:spPr>
          <a:xfrm>
            <a:off x="2269786" y="990229"/>
            <a:ext cx="8994843" cy="4616648"/>
          </a:xfrm>
          <a:prstGeom prst="rect">
            <a:avLst/>
          </a:prstGeom>
        </p:spPr>
        <p:txBody>
          <a:bodyPr wrap="square">
            <a:spAutoFit/>
          </a:bodyPr>
          <a:lstStyle/>
          <a:p>
            <a:r>
              <a:rPr lang="es-CO" b="1" dirty="0"/>
              <a:t>Para pago de gravamen hipotecario</a:t>
            </a:r>
            <a:r>
              <a:rPr lang="es-CO" dirty="0"/>
              <a:t>. </a:t>
            </a:r>
          </a:p>
          <a:p>
            <a:pPr marL="285750" indent="-285750">
              <a:buFont typeface="Arial" panose="020B0604020202020204" pitchFamily="34" charset="0"/>
              <a:buChar char="•"/>
            </a:pPr>
            <a:r>
              <a:rPr lang="es-CO" dirty="0"/>
              <a:t>Certificado de tradición vigente del inmueble sobre el que reposa la obligación hipotecaria.</a:t>
            </a:r>
          </a:p>
          <a:p>
            <a:pPr marL="285750" indent="-285750">
              <a:buFont typeface="Arial" panose="020B0604020202020204" pitchFamily="34" charset="0"/>
              <a:buChar char="•"/>
            </a:pPr>
            <a:r>
              <a:rPr lang="es-CO" dirty="0"/>
              <a:t>Certificado de deuda de la Corporación o Banco con el que se ha contraído la deuda.</a:t>
            </a:r>
          </a:p>
          <a:p>
            <a:pPr marL="285750" indent="-285750">
              <a:buFont typeface="Arial" panose="020B0604020202020204" pitchFamily="34" charset="0"/>
              <a:buChar char="•"/>
            </a:pPr>
            <a:r>
              <a:rPr lang="es-CO" dirty="0"/>
              <a:t>Saldo de las deudas contraídas con descuento por nómina (sólo para funcionarios de régimen retroactivo). </a:t>
            </a:r>
          </a:p>
          <a:p>
            <a:pPr marL="285750" indent="-285750">
              <a:buFont typeface="Arial" panose="020B0604020202020204" pitchFamily="34" charset="0"/>
              <a:buChar char="•"/>
            </a:pPr>
            <a:r>
              <a:rPr lang="es-CO" dirty="0"/>
              <a:t>Último desprendible de pago </a:t>
            </a:r>
          </a:p>
          <a:p>
            <a:pPr marL="285750" indent="-285750">
              <a:buFont typeface="Arial" panose="020B0604020202020204" pitchFamily="34" charset="0"/>
              <a:buChar char="•"/>
            </a:pPr>
            <a:r>
              <a:rPr lang="es-CO" dirty="0"/>
              <a:t>Certificado del fondo privado de cesantías en el que se relacione el saldo que el funcionario posee a la fecha (sólo para servidores de régimen anual)</a:t>
            </a:r>
          </a:p>
          <a:p>
            <a:endParaRPr lang="es-CO" b="1" dirty="0"/>
          </a:p>
          <a:p>
            <a:r>
              <a:rPr lang="es-CO" b="1" dirty="0"/>
              <a:t>Para pago de estudios(Del funcionario, cónyuge, hijos)</a:t>
            </a:r>
          </a:p>
          <a:p>
            <a:endParaRPr lang="es-CO" b="1" dirty="0"/>
          </a:p>
          <a:p>
            <a:r>
              <a:rPr lang="es-CO" b="1" dirty="0"/>
              <a:t>Funcionario:</a:t>
            </a:r>
          </a:p>
          <a:p>
            <a:pPr marL="285750" indent="-285750">
              <a:buFont typeface="Arial" panose="020B0604020202020204" pitchFamily="34" charset="0"/>
              <a:buChar char="•"/>
            </a:pPr>
            <a:r>
              <a:rPr lang="es-CO" dirty="0"/>
              <a:t>Recibo de matrícula expedido por la Institución educativa</a:t>
            </a:r>
          </a:p>
          <a:p>
            <a:pPr marL="285750" indent="-285750">
              <a:buFont typeface="Arial" panose="020B0604020202020204" pitchFamily="34" charset="0"/>
              <a:buChar char="•"/>
            </a:pPr>
            <a:r>
              <a:rPr lang="es-CO" dirty="0"/>
              <a:t>Saldo de las deudas contraídas con descuento por nómina (sólo para funcionarios de régimen retroactivo).</a:t>
            </a:r>
          </a:p>
          <a:p>
            <a:pPr marL="285750" indent="-285750">
              <a:buFont typeface="Arial" panose="020B0604020202020204" pitchFamily="34" charset="0"/>
              <a:buChar char="•"/>
            </a:pPr>
            <a:r>
              <a:rPr lang="es-CO" dirty="0"/>
              <a:t>Último desprendible de pago</a:t>
            </a:r>
          </a:p>
          <a:p>
            <a:pPr marL="285750" indent="-285750">
              <a:buFont typeface="Arial" panose="020B0604020202020204" pitchFamily="34" charset="0"/>
              <a:buChar char="•"/>
            </a:pPr>
            <a:r>
              <a:rPr lang="es-CO" dirty="0"/>
              <a:t>Certificado del fondo privado de cesantías en el que se relacione el saldo que el funcionario posee a la fecha (sólo para servidores de régimen anual)</a:t>
            </a:r>
          </a:p>
          <a:p>
            <a:endParaRPr lang="es-CO" dirty="0"/>
          </a:p>
          <a:p>
            <a:r>
              <a:rPr lang="es-CO" b="1" dirty="0"/>
              <a:t>Cónyuge, compañera permanente e hijos:</a:t>
            </a:r>
          </a:p>
          <a:p>
            <a:pPr marL="285750" indent="-285750">
              <a:buFont typeface="Arial" panose="020B0604020202020204" pitchFamily="34" charset="0"/>
              <a:buChar char="•"/>
            </a:pPr>
            <a:r>
              <a:rPr lang="es-CO" dirty="0"/>
              <a:t>Además de las anteriores,  Copia del registro civil de nacimiento (hijos)</a:t>
            </a:r>
          </a:p>
          <a:p>
            <a:pPr marL="285750" indent="-285750">
              <a:buFont typeface="Arial" panose="020B0604020202020204" pitchFamily="34" charset="0"/>
              <a:buChar char="•"/>
            </a:pPr>
            <a:r>
              <a:rPr lang="es-CO" dirty="0"/>
              <a:t>Registro civil de matrimonio o declaración </a:t>
            </a:r>
            <a:r>
              <a:rPr lang="es-CO" dirty="0" err="1"/>
              <a:t>extrajuicio</a:t>
            </a:r>
            <a:r>
              <a:rPr lang="es-CO" dirty="0"/>
              <a:t> donde se establezca una duración mínima de 2 años de convivencia.</a:t>
            </a:r>
          </a:p>
        </p:txBody>
      </p:sp>
    </p:spTree>
    <p:extLst>
      <p:ext uri="{BB962C8B-B14F-4D97-AF65-F5344CB8AC3E}">
        <p14:creationId xmlns:p14="http://schemas.microsoft.com/office/powerpoint/2010/main" val="40380364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EBC5761-A68B-4BD0-81D8-5560EAED3166}"/>
              </a:ext>
            </a:extLst>
          </p:cNvPr>
          <p:cNvSpPr/>
          <p:nvPr/>
        </p:nvSpPr>
        <p:spPr>
          <a:xfrm>
            <a:off x="1692613" y="582067"/>
            <a:ext cx="9883302" cy="5909310"/>
          </a:xfrm>
          <a:prstGeom prst="rect">
            <a:avLst/>
          </a:prstGeom>
        </p:spPr>
        <p:txBody>
          <a:bodyPr wrap="square">
            <a:spAutoFit/>
          </a:bodyPr>
          <a:lstStyle/>
          <a:p>
            <a:r>
              <a:rPr lang="es-CO" b="1" dirty="0"/>
              <a:t>Intereses a las cesantías: </a:t>
            </a:r>
            <a:r>
              <a:rPr lang="es-CO" dirty="0"/>
              <a:t>En enero de cada año, el empleador debe pagar directamente al trabajador  el 12% de intereses sobre las cesantías.</a:t>
            </a:r>
          </a:p>
          <a:p>
            <a:endParaRPr lang="es-CO" dirty="0"/>
          </a:p>
          <a:p>
            <a:r>
              <a:rPr lang="es-CO" b="1" dirty="0"/>
              <a:t>Auxilio de maternidad:</a:t>
            </a:r>
            <a:r>
              <a:rPr lang="es-CO" dirty="0"/>
              <a:t> Toda trabajadora en estado de embarazo tiene derecho a una licencia de noventa y ocho (98) días remunerada con el salario que devengue al entrar a disfrutar del descanso.</a:t>
            </a:r>
          </a:p>
          <a:p>
            <a:endParaRPr lang="es-CO" b="1" dirty="0"/>
          </a:p>
          <a:p>
            <a:r>
              <a:rPr lang="es-CO" b="1" dirty="0"/>
              <a:t>Auxilio por Incapacidad: </a:t>
            </a:r>
            <a:r>
              <a:rPr lang="es-CO" dirty="0"/>
              <a:t>Es el reconocimiento y prestación de tipo económico que hacen las EPS a sus afiliados, por el tiempo que estén inhabilitados física o mentalmente para desempeñar temporalmente su oficio habitual. </a:t>
            </a:r>
          </a:p>
          <a:p>
            <a:endParaRPr lang="es-CO" dirty="0"/>
          </a:p>
          <a:p>
            <a:r>
              <a:rPr lang="es-CO" b="1" dirty="0"/>
              <a:t>Indemnización por accidente de trabajo o enfermedad profesional:</a:t>
            </a:r>
            <a:r>
              <a:rPr lang="es-CO" dirty="0"/>
              <a:t> El sistema de riesgos profesionales es prevenir, proteger y atender a los trabajadores cuando son víctimas de un accidente de trabajo o de una enfermedad profesional, para enfrentar las contingencias resultantes, entre ellas las incapacidades y las prestaciones. </a:t>
            </a:r>
          </a:p>
          <a:p>
            <a:r>
              <a:rPr lang="es-CO" dirty="0"/>
              <a:t>Asistencia médica, farmacéutica, quirúrgica y hospitalaria, servicio odontológico y demás servicios de salud derivados del régimen de salud del Sistema de Seguridad Social Integral. </a:t>
            </a:r>
          </a:p>
          <a:p>
            <a:endParaRPr lang="es-CO" dirty="0"/>
          </a:p>
          <a:p>
            <a:r>
              <a:rPr lang="es-CO" b="1" dirty="0"/>
              <a:t>Calzado y vestido de labor:</a:t>
            </a:r>
            <a:r>
              <a:rPr lang="es-CO" dirty="0"/>
              <a:t> Prestación consistente en el suministro cada cuatro meses de calzado y vestido de labor a los empleados que devenguen una asignación mensual inferior a dos veces el salario mínimo legal vigente, siempre que el empleado haya laborado para la respectiva entidad por lo menos tres meses en forma interrumpida antes de la fecha de cada suministro.</a:t>
            </a:r>
          </a:p>
          <a:p>
            <a:endParaRPr lang="es-CO" dirty="0"/>
          </a:p>
          <a:p>
            <a:r>
              <a:rPr lang="es-CO" b="1" dirty="0"/>
              <a:t>Bonificación de dirección para Alcaldes:</a:t>
            </a:r>
            <a:r>
              <a:rPr lang="es-CO" dirty="0"/>
              <a:t> Equivale a cinco (5) veces el salario mensual se divide en tres, pagaderos el 30 de abril, 30 de agosto y 30 de diciembre. </a:t>
            </a:r>
          </a:p>
          <a:p>
            <a:endParaRPr lang="es-CO" dirty="0"/>
          </a:p>
          <a:p>
            <a:r>
              <a:rPr lang="es-CO" b="1" dirty="0"/>
              <a:t>Bonificación de gestión territorial para Alcaldes: </a:t>
            </a:r>
            <a:r>
              <a:rPr lang="es-CO" dirty="0"/>
              <a:t>Equivale al 100% de la remuneración mensual </a:t>
            </a:r>
          </a:p>
          <a:p>
            <a:r>
              <a:rPr lang="es-CO" dirty="0"/>
              <a:t>por concepto de asignación básica, más gastos de representación, pagadera en dos contados</a:t>
            </a:r>
          </a:p>
          <a:p>
            <a:r>
              <a:rPr lang="es-CO" dirty="0"/>
              <a:t>iguales, en los meses de junio y diciembre del respectivo año.</a:t>
            </a:r>
          </a:p>
          <a:p>
            <a:endParaRPr lang="es-CO" dirty="0"/>
          </a:p>
        </p:txBody>
      </p:sp>
    </p:spTree>
    <p:extLst>
      <p:ext uri="{BB962C8B-B14F-4D97-AF65-F5344CB8AC3E}">
        <p14:creationId xmlns:p14="http://schemas.microsoft.com/office/powerpoint/2010/main" val="26134571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3;p2">
            <a:extLst>
              <a:ext uri="{FF2B5EF4-FFF2-40B4-BE49-F238E27FC236}">
                <a16:creationId xmlns:a16="http://schemas.microsoft.com/office/drawing/2014/main" id="{8F6AE48C-F2B0-48D4-B3C0-8FF0779BAB58}"/>
              </a:ext>
            </a:extLst>
          </p:cNvPr>
          <p:cNvSpPr txBox="1"/>
          <p:nvPr/>
        </p:nvSpPr>
        <p:spPr>
          <a:xfrm>
            <a:off x="1981101" y="763784"/>
            <a:ext cx="8229798" cy="369291"/>
          </a:xfrm>
          <a:prstGeom prst="rect">
            <a:avLst/>
          </a:prstGeom>
          <a:noFill/>
          <a:ln>
            <a:noFill/>
          </a:ln>
        </p:spPr>
        <p:txBody>
          <a:bodyPr spcFirstLastPara="1" wrap="square" lIns="91425" tIns="45700" rIns="91425" bIns="45700" anchor="t" anchorCtr="0">
            <a:spAutoFit/>
          </a:bodyPr>
          <a:lstStyle/>
          <a:p>
            <a:pPr lvl="0" algn="ctr"/>
            <a:r>
              <a:rPr lang="es-CO" sz="1800" b="1" dirty="0">
                <a:solidFill>
                  <a:schemeClr val="dk1"/>
                </a:solidFill>
                <a:latin typeface="Arial Rounded MT Bold" panose="020F0704030504030204" pitchFamily="34" charset="0"/>
                <a:ea typeface="Century Gothic"/>
                <a:cs typeface="Century Gothic"/>
                <a:sym typeface="Century Gothic"/>
              </a:rPr>
              <a:t>DERECHOS, DEBERES, PROHIBICIONES Y SANCIONES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4" name="Rectángulo 3">
            <a:extLst>
              <a:ext uri="{FF2B5EF4-FFF2-40B4-BE49-F238E27FC236}">
                <a16:creationId xmlns:a16="http://schemas.microsoft.com/office/drawing/2014/main" id="{C9C6ED30-C3B4-4487-ACB2-8755331F9BBC}"/>
              </a:ext>
            </a:extLst>
          </p:cNvPr>
          <p:cNvSpPr/>
          <p:nvPr/>
        </p:nvSpPr>
        <p:spPr>
          <a:xfrm>
            <a:off x="1981101" y="1336119"/>
            <a:ext cx="9046724" cy="4185761"/>
          </a:xfrm>
          <a:prstGeom prst="rect">
            <a:avLst/>
          </a:prstGeom>
        </p:spPr>
        <p:txBody>
          <a:bodyPr wrap="square">
            <a:spAutoFit/>
          </a:bodyPr>
          <a:lstStyle/>
          <a:p>
            <a:pPr algn="just"/>
            <a:r>
              <a:rPr lang="es-CO" b="1" dirty="0">
                <a:latin typeface="Century Gothic" panose="020B0502020202020204" pitchFamily="34" charset="0"/>
              </a:rPr>
              <a:t>Derechos</a:t>
            </a:r>
          </a:p>
          <a:p>
            <a:pPr algn="just"/>
            <a:r>
              <a:rPr lang="es-CO" dirty="0">
                <a:latin typeface="Century Gothic" panose="020B0502020202020204" pitchFamily="34" charset="0"/>
              </a:rPr>
              <a:t> </a:t>
            </a:r>
          </a:p>
          <a:p>
            <a:pPr algn="just"/>
            <a:r>
              <a:rPr lang="es-CO" dirty="0">
                <a:latin typeface="Century Gothic" panose="020B0502020202020204" pitchFamily="34" charset="0"/>
              </a:rPr>
              <a:t>Según el Artículo 33 de la Ley 734 de 2020. Además de los contemplados en la constitución, la ley y los reglamentos, son derechos de todo servidor público.</a:t>
            </a:r>
          </a:p>
          <a:p>
            <a:pPr marL="285750" indent="-285750" algn="just">
              <a:buFont typeface="Arial" panose="020B0604020202020204" pitchFamily="34" charset="0"/>
              <a:buChar char="•"/>
            </a:pPr>
            <a:r>
              <a:rPr lang="es-CO" dirty="0">
                <a:latin typeface="Century Gothic" panose="020B0502020202020204" pitchFamily="34" charset="0"/>
              </a:rPr>
              <a:t>Percibir puntualmente la remuneración f ijada o convenida para el respectivo cargo o función.</a:t>
            </a:r>
          </a:p>
          <a:p>
            <a:pPr marL="285750" indent="-285750" algn="just">
              <a:buFont typeface="Arial" panose="020B0604020202020204" pitchFamily="34" charset="0"/>
              <a:buChar char="•"/>
            </a:pPr>
            <a:r>
              <a:rPr lang="es-CO" dirty="0">
                <a:latin typeface="Century Gothic" panose="020B0502020202020204" pitchFamily="34" charset="0"/>
              </a:rPr>
              <a:t>Disfrutar de la seguridad social en la forma y condiciones previstas en la ley.</a:t>
            </a:r>
          </a:p>
          <a:p>
            <a:pPr marL="285750" indent="-285750" algn="just">
              <a:buFont typeface="Arial" panose="020B0604020202020204" pitchFamily="34" charset="0"/>
              <a:buChar char="•"/>
            </a:pPr>
            <a:r>
              <a:rPr lang="es-CO" dirty="0">
                <a:latin typeface="Century Gothic" panose="020B0502020202020204" pitchFamily="34" charset="0"/>
              </a:rPr>
              <a:t>Recibir capacitación para el mejor desempeño de sus funciones.</a:t>
            </a:r>
          </a:p>
          <a:p>
            <a:pPr marL="285750" indent="-285750" algn="just">
              <a:buFont typeface="Arial" panose="020B0604020202020204" pitchFamily="34" charset="0"/>
              <a:buChar char="•"/>
            </a:pPr>
            <a:r>
              <a:rPr lang="es-CO" dirty="0">
                <a:latin typeface="Century Gothic" panose="020B0502020202020204" pitchFamily="34" charset="0"/>
              </a:rPr>
              <a:t>Participar en todos los programas de bienestar social que para los servidores públicos y sus familiares establezca el Estado, tales como los de vivienda, educación, recreación, cultura, deporte y vacacionales.</a:t>
            </a:r>
          </a:p>
          <a:p>
            <a:pPr marL="285750" indent="-285750" algn="just">
              <a:buFont typeface="Arial" panose="020B0604020202020204" pitchFamily="34" charset="0"/>
              <a:buChar char="•"/>
            </a:pPr>
            <a:r>
              <a:rPr lang="es-CO" dirty="0">
                <a:latin typeface="Century Gothic" panose="020B0502020202020204" pitchFamily="34" charset="0"/>
              </a:rPr>
              <a:t>Disfrutar de estímulos e incentivos conforme a las disposiciones legales o convencionales vigentes.</a:t>
            </a:r>
          </a:p>
          <a:p>
            <a:pPr marL="285750" indent="-285750" algn="just">
              <a:buFont typeface="Arial" panose="020B0604020202020204" pitchFamily="34" charset="0"/>
              <a:buChar char="•"/>
            </a:pPr>
            <a:r>
              <a:rPr lang="es-CO" dirty="0">
                <a:latin typeface="Century Gothic" panose="020B0502020202020204" pitchFamily="34" charset="0"/>
              </a:rPr>
              <a:t>Obtener permisos y licencias en los casos previstos en la ley.</a:t>
            </a:r>
          </a:p>
          <a:p>
            <a:pPr marL="285750" indent="-285750" algn="just">
              <a:buFont typeface="Arial" panose="020B0604020202020204" pitchFamily="34" charset="0"/>
              <a:buChar char="•"/>
            </a:pPr>
            <a:r>
              <a:rPr lang="es-CO" dirty="0">
                <a:latin typeface="Century Gothic" panose="020B0502020202020204" pitchFamily="34" charset="0"/>
              </a:rPr>
              <a:t>Recibir tratamiento cortés con arreglo a los principios básicos de las relaciones humanas.</a:t>
            </a:r>
          </a:p>
          <a:p>
            <a:pPr marL="285750" indent="-285750" algn="just">
              <a:buFont typeface="Arial" panose="020B0604020202020204" pitchFamily="34" charset="0"/>
              <a:buChar char="•"/>
            </a:pPr>
            <a:r>
              <a:rPr lang="es-CO" dirty="0">
                <a:latin typeface="Century Gothic" panose="020B0502020202020204" pitchFamily="34" charset="0"/>
              </a:rPr>
              <a:t>Participar en concursos que le permitan obtener promociones dentro del servicio.</a:t>
            </a:r>
          </a:p>
          <a:p>
            <a:pPr marL="285750" indent="-285750" algn="just">
              <a:buFont typeface="Arial" panose="020B0604020202020204" pitchFamily="34" charset="0"/>
              <a:buChar char="•"/>
            </a:pPr>
            <a:r>
              <a:rPr lang="es-CO" dirty="0">
                <a:latin typeface="Century Gothic" panose="020B0502020202020204" pitchFamily="34" charset="0"/>
              </a:rPr>
              <a:t>Obtener el reconocimiento y pago oportuno de las prestaciones consagradas en los regímenes generales y especiales.</a:t>
            </a:r>
          </a:p>
          <a:p>
            <a:pPr marL="285750" indent="-285750" algn="just">
              <a:buFont typeface="Arial" panose="020B0604020202020204" pitchFamily="34" charset="0"/>
              <a:buChar char="•"/>
            </a:pPr>
            <a:r>
              <a:rPr lang="es-CO" dirty="0">
                <a:latin typeface="Century Gothic" panose="020B0502020202020204" pitchFamily="34" charset="0"/>
              </a:rPr>
              <a:t>Los derechos consagrados en la Constitución, los tratados internacionales ratificados por el Congreso, las leyes, las ordenanzas, los acuerdos municipales, los reglamentos y manuales de funciones, las convenciones colectivas y los contratos de trabajo.</a:t>
            </a:r>
          </a:p>
        </p:txBody>
      </p:sp>
    </p:spTree>
    <p:extLst>
      <p:ext uri="{BB962C8B-B14F-4D97-AF65-F5344CB8AC3E}">
        <p14:creationId xmlns:p14="http://schemas.microsoft.com/office/powerpoint/2010/main" val="30960345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7B66F84-2B8C-4311-87BC-C366A9569642}"/>
              </a:ext>
            </a:extLst>
          </p:cNvPr>
          <p:cNvSpPr/>
          <p:nvPr/>
        </p:nvSpPr>
        <p:spPr>
          <a:xfrm>
            <a:off x="1942190" y="1012954"/>
            <a:ext cx="9046724" cy="4832092"/>
          </a:xfrm>
          <a:prstGeom prst="rect">
            <a:avLst/>
          </a:prstGeom>
        </p:spPr>
        <p:txBody>
          <a:bodyPr wrap="square">
            <a:spAutoFit/>
          </a:bodyPr>
          <a:lstStyle/>
          <a:p>
            <a:pPr algn="just"/>
            <a:r>
              <a:rPr lang="es-CO" b="1" dirty="0">
                <a:latin typeface="Century Gothic" panose="020B0502020202020204" pitchFamily="34" charset="0"/>
              </a:rPr>
              <a:t>Deberes</a:t>
            </a:r>
          </a:p>
          <a:p>
            <a:pPr algn="just"/>
            <a:r>
              <a:rPr lang="es-CO" dirty="0">
                <a:latin typeface="Century Gothic" panose="020B0502020202020204" pitchFamily="34" charset="0"/>
              </a:rPr>
              <a:t> </a:t>
            </a:r>
          </a:p>
          <a:p>
            <a:pPr algn="just"/>
            <a:r>
              <a:rPr lang="es-CO" dirty="0">
                <a:latin typeface="Century Gothic" panose="020B0502020202020204" pitchFamily="34" charset="0"/>
              </a:rPr>
              <a:t>Según el Artículo 33 de la Ley 734 de 2002. Son deberes de todo servidor público.</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Cumplir y hacer que se cumplan los deberes contenidos en la Constitución, los tratados de Derecho Internacional Humanitario, l os demás ratificados por el Congreso, las leyes, los decretos, las ordenanzas, los acuerdos distritales y municipales, los estatutos de la entidad, los reglamentos y los manuales de funciones, las decisiones judiciales y disciplinarias, las convenciones colectivas, los contratos de trabajo y las órdenes superiores emitidas por funcionario competente. </a:t>
            </a:r>
          </a:p>
          <a:p>
            <a:pPr algn="just"/>
            <a:r>
              <a:rPr lang="es-CO" dirty="0">
                <a:latin typeface="Century Gothic" panose="020B0502020202020204" pitchFamily="34" charset="0"/>
              </a:rPr>
              <a:t>Los deberes consignados en la Ley 190 de 1995 se integrarán a este código.</a:t>
            </a:r>
          </a:p>
          <a:p>
            <a:pPr marL="285750" indent="-285750" algn="just">
              <a:buFont typeface="Arial" panose="020B0604020202020204" pitchFamily="34" charset="0"/>
              <a:buChar char="•"/>
            </a:pPr>
            <a:r>
              <a:rPr lang="es-CO" dirty="0">
                <a:latin typeface="Century Gothic" panose="020B0502020202020204" pitchFamily="34" charset="0"/>
              </a:rPr>
              <a:t>Cumplir con diligencia, eficiencia e imparcialidad el servicio que le sea encomendado y abstenerse de cualquier acto u omisión que cause la suspensión o perturbación injustificada de un servicio esencial, o que implique abuso indebido del cargo o función.</a:t>
            </a:r>
          </a:p>
          <a:p>
            <a:pPr marL="285750" indent="-285750" algn="just">
              <a:buFont typeface="Arial" panose="020B0604020202020204" pitchFamily="34" charset="0"/>
              <a:buChar char="•"/>
            </a:pPr>
            <a:r>
              <a:rPr lang="es-CO" dirty="0">
                <a:latin typeface="Century Gothic" panose="020B0502020202020204" pitchFamily="34" charset="0"/>
              </a:rPr>
              <a:t>Formular, decidir oportunamente o ejecutar los planes de desarrollo y los presupuestos, y cumplir las leyes y normas que regulan el manejo de los recursos económicos públicos, o afectos al servicio  público.</a:t>
            </a:r>
          </a:p>
          <a:p>
            <a:pPr marL="285750" indent="-285750" algn="just">
              <a:buFont typeface="Arial" panose="020B0604020202020204" pitchFamily="34" charset="0"/>
              <a:buChar char="•"/>
            </a:pPr>
            <a:r>
              <a:rPr lang="es-CO" dirty="0">
                <a:latin typeface="Century Gothic" panose="020B0502020202020204" pitchFamily="34" charset="0"/>
              </a:rPr>
              <a:t>Utilizar los bienes y recursos asignados para el desempeño de su empleo, cargo o función, las facultades que le sean atribuidas, o la información reservada a que tenga acceso por razón de su función, en forma exclusiva para los fines a que están afectos.</a:t>
            </a:r>
          </a:p>
          <a:p>
            <a:pPr marL="285750" indent="-285750" algn="just">
              <a:buFont typeface="Arial" panose="020B0604020202020204" pitchFamily="34" charset="0"/>
              <a:buChar char="•"/>
            </a:pPr>
            <a:r>
              <a:rPr lang="es-CO" dirty="0">
                <a:latin typeface="Century Gothic" panose="020B0502020202020204" pitchFamily="34" charset="0"/>
              </a:rPr>
              <a:t>Custodiar y cuidar la documentación e información que por razón de su empleo, cargo o función conserve bajo su cuidado o a la cual tenga acceso, e impedir o evitar la sustracción, destrucción, ocultamiento o utilización indebidos.</a:t>
            </a:r>
          </a:p>
        </p:txBody>
      </p:sp>
    </p:spTree>
    <p:extLst>
      <p:ext uri="{BB962C8B-B14F-4D97-AF65-F5344CB8AC3E}">
        <p14:creationId xmlns:p14="http://schemas.microsoft.com/office/powerpoint/2010/main" val="13412900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230807B-56C3-4A43-894E-3CA38200B09D}"/>
              </a:ext>
            </a:extLst>
          </p:cNvPr>
          <p:cNvSpPr/>
          <p:nvPr/>
        </p:nvSpPr>
        <p:spPr>
          <a:xfrm>
            <a:off x="1747637" y="905232"/>
            <a:ext cx="9046724" cy="5047536"/>
          </a:xfrm>
          <a:prstGeom prst="rect">
            <a:avLst/>
          </a:prstGeom>
        </p:spPr>
        <p:txBody>
          <a:bodyPr wrap="square">
            <a:spAutoFit/>
          </a:bodyPr>
          <a:lstStyle/>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Tratar con respeto, imparcialidad y rectitud a las personas con que tenga relación por razón del servicio.</a:t>
            </a:r>
          </a:p>
          <a:p>
            <a:pPr marL="285750" indent="-285750" algn="just">
              <a:buFont typeface="Arial" panose="020B0604020202020204" pitchFamily="34" charset="0"/>
              <a:buChar char="•"/>
            </a:pPr>
            <a:r>
              <a:rPr lang="es-CO" dirty="0">
                <a:latin typeface="Century Gothic" panose="020B0502020202020204" pitchFamily="34" charset="0"/>
              </a:rPr>
              <a:t>Cumplir las disposiciones que sus superiores jerárquicos adopten en ejercicio de sus atribuciones, siempre que no sean contrarias a la Constitución Nacional y a las leyes vigentes, y atender los requerimientos y citaciones de las autoridades competentes.</a:t>
            </a:r>
          </a:p>
          <a:p>
            <a:pPr marL="285750" indent="-285750" algn="just">
              <a:buFont typeface="Arial" panose="020B0604020202020204" pitchFamily="34" charset="0"/>
              <a:buChar char="•"/>
            </a:pPr>
            <a:r>
              <a:rPr lang="es-CO" dirty="0">
                <a:latin typeface="Century Gothic" panose="020B0502020202020204" pitchFamily="34" charset="0"/>
              </a:rPr>
              <a:t>Desempeñar el empleo, cargo o función sin obtener o pretender beneficios adicionales a las contraprestaciones legales y convencionales cuando a ellas tenga derecho.</a:t>
            </a:r>
          </a:p>
          <a:p>
            <a:pPr marL="285750" indent="-285750" algn="just">
              <a:buFont typeface="Arial" panose="020B0604020202020204" pitchFamily="34" charset="0"/>
              <a:buChar char="•"/>
            </a:pPr>
            <a:r>
              <a:rPr lang="es-CO" dirty="0">
                <a:latin typeface="Century Gothic" panose="020B0502020202020204" pitchFamily="34" charset="0"/>
              </a:rPr>
              <a:t>Acreditar los requisitos exigidos por la ley para la posesión y el desempeño del cargo.</a:t>
            </a:r>
          </a:p>
          <a:p>
            <a:pPr marL="285750" indent="-285750" algn="just">
              <a:buFont typeface="Arial" panose="020B0604020202020204" pitchFamily="34" charset="0"/>
              <a:buChar char="•"/>
            </a:pPr>
            <a:r>
              <a:rPr lang="es-CO" dirty="0">
                <a:latin typeface="Century Gothic" panose="020B0502020202020204" pitchFamily="34" charset="0"/>
              </a:rPr>
              <a:t>Realizar personalmente las tareas que le sean confiadas, responder por el ejercicio de la autoridad que se le delegue, así como por la ejecución de las órdenes que imparta, sin que en las situaciones anteriores quede exento de la responsabilidad que le incumbe por la correspondiente a sus subordinados.</a:t>
            </a:r>
          </a:p>
          <a:p>
            <a:pPr marL="285750" indent="-285750" algn="just">
              <a:buFont typeface="Arial" panose="020B0604020202020204" pitchFamily="34" charset="0"/>
              <a:buChar char="•"/>
            </a:pPr>
            <a:r>
              <a:rPr lang="es-CO" dirty="0">
                <a:latin typeface="Century Gothic" panose="020B0502020202020204" pitchFamily="34" charset="0"/>
              </a:rPr>
              <a:t>Dedicar la totalidad del tiempo reglamentario de trabajo al desempeño de las funciones encomendadas, salvo las excepciones legales.</a:t>
            </a:r>
          </a:p>
          <a:p>
            <a:pPr marL="285750" indent="-285750" algn="just">
              <a:buFont typeface="Arial" panose="020B0604020202020204" pitchFamily="34" charset="0"/>
              <a:buChar char="•"/>
            </a:pPr>
            <a:r>
              <a:rPr lang="es-CO" dirty="0">
                <a:latin typeface="Century Gothic" panose="020B0502020202020204" pitchFamily="34" charset="0"/>
              </a:rPr>
              <a:t>Resolver los asuntos en el orden en que hayan ingresado al despacho, salvo prelación legal o urgencia manifiesta.</a:t>
            </a:r>
          </a:p>
          <a:p>
            <a:pPr marL="285750" indent="-285750" algn="just">
              <a:buFont typeface="Arial" panose="020B0604020202020204" pitchFamily="34" charset="0"/>
              <a:buChar char="•"/>
            </a:pPr>
            <a:r>
              <a:rPr lang="es-CO" dirty="0">
                <a:latin typeface="Century Gothic" panose="020B0502020202020204" pitchFamily="34" charset="0"/>
              </a:rPr>
              <a:t>Motivar las decisiones que lo requieran, de conformidad con la ley.</a:t>
            </a:r>
          </a:p>
          <a:p>
            <a:pPr marL="285750" indent="-285750" algn="just">
              <a:buFont typeface="Arial" panose="020B0604020202020204" pitchFamily="34" charset="0"/>
              <a:buChar char="•"/>
            </a:pPr>
            <a:r>
              <a:rPr lang="es-CO" dirty="0">
                <a:latin typeface="Century Gothic" panose="020B0502020202020204" pitchFamily="34" charset="0"/>
              </a:rPr>
              <a:t>Registrar en la oficina de recursos humanos, o en la que haga sus veces, su domicilio o dirección de residencia y teléfono, y dar aviso oportuno de cualquier cambio.</a:t>
            </a:r>
          </a:p>
          <a:p>
            <a:pPr marL="285750" indent="-285750" algn="just">
              <a:buFont typeface="Arial" panose="020B0604020202020204" pitchFamily="34" charset="0"/>
              <a:buChar char="•"/>
            </a:pPr>
            <a:r>
              <a:rPr lang="es-CO" dirty="0">
                <a:latin typeface="Century Gothic" panose="020B0502020202020204" pitchFamily="34" charset="0"/>
              </a:rPr>
              <a:t>Ejercer sus funciones consultando permanentemente los intereses del bien común, y teniendo siempre presente que los servicios que presta constituyen el reconocimiento y efectividad de un derecho y buscan la satisfacción de las necesidades generales de todos los ciudadanos.</a:t>
            </a:r>
          </a:p>
        </p:txBody>
      </p:sp>
    </p:spTree>
    <p:extLst>
      <p:ext uri="{BB962C8B-B14F-4D97-AF65-F5344CB8AC3E}">
        <p14:creationId xmlns:p14="http://schemas.microsoft.com/office/powerpoint/2010/main" val="20742633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766A515-A2CD-494E-9753-FF295A7A3692}"/>
              </a:ext>
            </a:extLst>
          </p:cNvPr>
          <p:cNvSpPr/>
          <p:nvPr/>
        </p:nvSpPr>
        <p:spPr>
          <a:xfrm>
            <a:off x="1572638" y="1336119"/>
            <a:ext cx="9046724" cy="4185761"/>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Permitir a los representantes del Ministerio Público, fiscales, jueces y demás autoridades competentes el acceso inmediato a los lugares donde deban adelantar sus actuaciones e investigaciones y el examen de los libros de registro, documentos y diligencias correspondientes. Así mismo, prestarles la colaboración necesaria para el desempeño de sus funciones. </a:t>
            </a:r>
          </a:p>
          <a:p>
            <a:pPr marL="285750" indent="-285750" algn="just">
              <a:buFont typeface="Arial" panose="020B0604020202020204" pitchFamily="34" charset="0"/>
              <a:buChar char="•"/>
            </a:pPr>
            <a:r>
              <a:rPr lang="es-CO" dirty="0">
                <a:latin typeface="Century Gothic" panose="020B0502020202020204" pitchFamily="34" charset="0"/>
              </a:rPr>
              <a:t>Permanecer en el desempeño de sus labores mientras no se haya hecho cargo de ellas quien deba reemplazarlo, salvo autorización legal, reglamentaria, o de quien deba proveer el cargo.</a:t>
            </a:r>
          </a:p>
          <a:p>
            <a:pPr marL="285750" indent="-285750" algn="just">
              <a:buFont typeface="Arial" panose="020B0604020202020204" pitchFamily="34" charset="0"/>
              <a:buChar char="•"/>
            </a:pPr>
            <a:r>
              <a:rPr lang="es-CO" dirty="0">
                <a:latin typeface="Century Gothic" panose="020B0502020202020204" pitchFamily="34" charset="0"/>
              </a:rPr>
              <a:t>Hacer los descuentos conforme a la ley o a las órdenes de autoridad judicial y girar en el término que señale la ley o la autoridad judicial los dineros correspondientes.</a:t>
            </a:r>
          </a:p>
          <a:p>
            <a:pPr marL="285750" indent="-285750" algn="just">
              <a:buFont typeface="Arial" panose="020B0604020202020204" pitchFamily="34" charset="0"/>
              <a:buChar char="•"/>
            </a:pPr>
            <a:r>
              <a:rPr lang="es-CO" dirty="0">
                <a:latin typeface="Century Gothic" panose="020B0502020202020204" pitchFamily="34" charset="0"/>
              </a:rPr>
              <a:t>Dictar los reglamentos o manuales de funciones de la entidad, así como los internos sobre el trámite del derecho de petición.</a:t>
            </a:r>
          </a:p>
          <a:p>
            <a:pPr marL="285750" indent="-285750" algn="just">
              <a:buFont typeface="Arial" panose="020B0604020202020204" pitchFamily="34" charset="0"/>
              <a:buChar char="•"/>
            </a:pPr>
            <a:r>
              <a:rPr lang="es-CO" dirty="0">
                <a:latin typeface="Century Gothic" panose="020B0502020202020204" pitchFamily="34" charset="0"/>
              </a:rPr>
              <a:t>Calificar a los funcionarios o empleados en la oportunidad y condiciones previstas por la ley o el reglamento.</a:t>
            </a:r>
          </a:p>
          <a:p>
            <a:pPr marL="285750" indent="-285750" algn="just">
              <a:buFont typeface="Arial" panose="020B0604020202020204" pitchFamily="34" charset="0"/>
              <a:buChar char="•"/>
            </a:pPr>
            <a:r>
              <a:rPr lang="es-CO" dirty="0">
                <a:latin typeface="Century Gothic" panose="020B0502020202020204" pitchFamily="34" charset="0"/>
              </a:rPr>
              <a:t>Vigilar y salvaguardar los bienes y valores que le han sido encomendados y cuidar que sean utilizados debida y racionalmente, de conformidad con los fines a que han sido destinados.</a:t>
            </a:r>
          </a:p>
          <a:p>
            <a:pPr marL="285750" indent="-285750" algn="just">
              <a:buFont typeface="Arial" panose="020B0604020202020204" pitchFamily="34" charset="0"/>
              <a:buChar char="•"/>
            </a:pPr>
            <a:r>
              <a:rPr lang="es-CO" dirty="0">
                <a:latin typeface="Century Gothic" panose="020B0502020202020204" pitchFamily="34" charset="0"/>
              </a:rPr>
              <a:t>Responder por la conservación de los útiles, equipos, muebles y bienes confiados a su guarda o administración y rendir cuenta oportuna de su utilización.</a:t>
            </a:r>
          </a:p>
          <a:p>
            <a:pPr marL="285750" indent="-285750" algn="just">
              <a:buFont typeface="Arial" panose="020B0604020202020204" pitchFamily="34" charset="0"/>
              <a:buChar char="•"/>
            </a:pPr>
            <a:r>
              <a:rPr lang="es-CO" dirty="0">
                <a:latin typeface="Century Gothic" panose="020B0502020202020204" pitchFamily="34" charset="0"/>
              </a:rPr>
              <a:t>Explicar inmediata y satisfactoriamente al nominador, a la Procuraduría General de la Nación o a la personería, cuando estos lo requieran, la procedencia del incremento patrimonial obtenido durante el ejercicio del cargo, función o servicio.</a:t>
            </a:r>
          </a:p>
        </p:txBody>
      </p:sp>
    </p:spTree>
    <p:extLst>
      <p:ext uri="{BB962C8B-B14F-4D97-AF65-F5344CB8AC3E}">
        <p14:creationId xmlns:p14="http://schemas.microsoft.com/office/powerpoint/2010/main" val="3406021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C9FF09B7-DEC1-4185-8CEB-99B56D6CD0D6}"/>
              </a:ext>
            </a:extLst>
          </p:cNvPr>
          <p:cNvSpPr/>
          <p:nvPr/>
        </p:nvSpPr>
        <p:spPr>
          <a:xfrm>
            <a:off x="1572638" y="1551563"/>
            <a:ext cx="9046724" cy="3754874"/>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Denunciar los delitos, contravenciones y faltas disciplinarias de los cuales tuviere conocimiento, salvo las excepciones de ley.</a:t>
            </a:r>
          </a:p>
          <a:p>
            <a:pPr marL="285750" indent="-285750" algn="just">
              <a:buFont typeface="Arial" panose="020B0604020202020204" pitchFamily="34" charset="0"/>
              <a:buChar char="•"/>
            </a:pPr>
            <a:r>
              <a:rPr lang="es-CO" dirty="0">
                <a:latin typeface="Century Gothic" panose="020B0502020202020204" pitchFamily="34" charset="0"/>
              </a:rPr>
              <a:t>Poner en conocimiento del superior los hechos que puedan perjudicar el funcionamiento de la administración y proponer las iniciativas que estime útiles para el mejoramiento del servicio.</a:t>
            </a:r>
          </a:p>
          <a:p>
            <a:pPr marL="285750" indent="-285750" algn="just">
              <a:buFont typeface="Arial" panose="020B0604020202020204" pitchFamily="34" charset="0"/>
              <a:buChar char="•"/>
            </a:pPr>
            <a:r>
              <a:rPr lang="es-CO" dirty="0">
                <a:latin typeface="Century Gothic" panose="020B0502020202020204" pitchFamily="34" charset="0"/>
              </a:rPr>
              <a:t>Publicar en las dependencias de la respectiva entidad, en sitio visible, una vez por mes, en lenguaje sencillo y accesible al ciudadano común, una lista de las licitaciones declaradas desiertas y de los contratos adjudicados, que incluirá el objeto y valor de los mismos y el nombre del adjudicatario.</a:t>
            </a:r>
          </a:p>
          <a:p>
            <a:pPr marL="285750" indent="-285750" algn="just">
              <a:buFont typeface="Arial" panose="020B0604020202020204" pitchFamily="34" charset="0"/>
              <a:buChar char="•"/>
            </a:pPr>
            <a:r>
              <a:rPr lang="es-CO" dirty="0">
                <a:latin typeface="Century Gothic" panose="020B0502020202020204" pitchFamily="34" charset="0"/>
              </a:rPr>
              <a:t>Hacer las apropiaciones en los presupuestos y girar directamente a las contralorías departamentales y municipales, como a la Contraloría General de la República y las Personerías Municipales y Distritales dentro del término legal, las partidas por concepto de la cuota de vigilancia fiscal, siempre y cuando lo permita el flujo de caja.</a:t>
            </a:r>
          </a:p>
          <a:p>
            <a:pPr marL="285750" indent="-285750" algn="just">
              <a:buFont typeface="Arial" panose="020B0604020202020204" pitchFamily="34" charset="0"/>
              <a:buChar char="•"/>
            </a:pPr>
            <a:r>
              <a:rPr lang="es-CO" dirty="0">
                <a:latin typeface="Century Gothic" panose="020B0502020202020204" pitchFamily="34" charset="0"/>
              </a:rPr>
              <a:t>Controlar el cumplimiento de las finalidades, objetivos, políticas y programas que deban ser observados por los particulares cuando se les atribuyan funciones públicas.</a:t>
            </a:r>
          </a:p>
          <a:p>
            <a:pPr marL="285750" indent="-285750" algn="just">
              <a:buFont typeface="Arial" panose="020B0604020202020204" pitchFamily="34" charset="0"/>
              <a:buChar char="•"/>
            </a:pPr>
            <a:r>
              <a:rPr lang="es-CO" dirty="0">
                <a:latin typeface="Century Gothic" panose="020B0502020202020204" pitchFamily="34" charset="0"/>
              </a:rPr>
              <a:t>Ordenar, en su condición de jefe inmediato, adelantar el trámite de jurisdicción coactiva en la respectiva entidad, para el cobro de la sanción de multa, cuando el pago no se hubiere efectuado oportunamente.</a:t>
            </a:r>
          </a:p>
        </p:txBody>
      </p:sp>
    </p:spTree>
    <p:extLst>
      <p:ext uri="{BB962C8B-B14F-4D97-AF65-F5344CB8AC3E}">
        <p14:creationId xmlns:p14="http://schemas.microsoft.com/office/powerpoint/2010/main" val="16153985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6A8DF19-5028-4710-8CF8-DC7843FCAF65}"/>
              </a:ext>
            </a:extLst>
          </p:cNvPr>
          <p:cNvSpPr/>
          <p:nvPr/>
        </p:nvSpPr>
        <p:spPr>
          <a:xfrm>
            <a:off x="1669914" y="1120676"/>
            <a:ext cx="9594715" cy="4616648"/>
          </a:xfrm>
          <a:prstGeom prst="rect">
            <a:avLst/>
          </a:prstGeom>
        </p:spPr>
        <p:txBody>
          <a:bodyPr wrap="square">
            <a:spAutoFit/>
          </a:bodyPr>
          <a:lstStyle/>
          <a:p>
            <a:pPr marL="285750" indent="-285750">
              <a:buFont typeface="Arial" panose="020B0604020202020204" pitchFamily="34" charset="0"/>
              <a:buChar char="•"/>
            </a:pPr>
            <a:r>
              <a:rPr lang="es-CO" dirty="0">
                <a:latin typeface="Century Gothic" panose="020B0502020202020204" pitchFamily="34" charset="0"/>
              </a:rPr>
              <a:t>Ejercer, dentro de los términos legales, la jurisdicción coactiva para el cobro de las sanciones de multa.</a:t>
            </a:r>
          </a:p>
          <a:p>
            <a:pPr marL="285750" indent="-285750">
              <a:buFont typeface="Arial" panose="020B0604020202020204" pitchFamily="34" charset="0"/>
              <a:buChar char="•"/>
            </a:pPr>
            <a:r>
              <a:rPr lang="es-CO" dirty="0">
                <a:latin typeface="Century Gothic" panose="020B0502020202020204" pitchFamily="34" charset="0"/>
              </a:rPr>
              <a:t>Adoptar el Sistema de Control Interno y la función independiente de Auditoría Interna que trata la Ley 87 de 1993 y demás normas que la modifiquen o complementen.</a:t>
            </a:r>
          </a:p>
          <a:p>
            <a:pPr marL="285750" indent="-285750">
              <a:buFont typeface="Arial" panose="020B0604020202020204" pitchFamily="34" charset="0"/>
              <a:buChar char="•"/>
            </a:pPr>
            <a:r>
              <a:rPr lang="es-CO" dirty="0">
                <a:latin typeface="Century Gothic" panose="020B0502020202020204" pitchFamily="34" charset="0"/>
              </a:rPr>
              <a:t>Implementar el Control Interno Disciplinario al más alto nivel jerárquico del organismo o entidad pública, asegurando su autonomía e independencia y el principio de segunda instancia, de acuerdo con las recomendaciones que para el efecto señale el Departamento Administrativo de la Función Pública, a más tardar para la fecha en que entre en vigencia el presente código, siempre y cuando existan los recursos presupuestales para el efecto.</a:t>
            </a:r>
          </a:p>
          <a:p>
            <a:pPr marL="285750" indent="-285750">
              <a:buFont typeface="Arial" panose="020B0604020202020204" pitchFamily="34" charset="0"/>
              <a:buChar char="•"/>
            </a:pPr>
            <a:r>
              <a:rPr lang="es-CO" dirty="0">
                <a:latin typeface="Century Gothic" panose="020B0502020202020204" pitchFamily="34" charset="0"/>
              </a:rPr>
              <a:t>Adoptar el Sistema de Contabilidad Pública y el Sistema Integrado de Información Financiera SIIF, así como los demás sistemas de información a que se encuentre obligada la administración pública, siempre y cuando existan los recursos presupuestales para el efecto. </a:t>
            </a:r>
          </a:p>
          <a:p>
            <a:pPr marL="285750" indent="-285750">
              <a:buFont typeface="Arial" panose="020B0604020202020204" pitchFamily="34" charset="0"/>
              <a:buChar char="•"/>
            </a:pPr>
            <a:r>
              <a:rPr lang="es-CO" dirty="0">
                <a:latin typeface="Century Gothic" panose="020B0502020202020204" pitchFamily="34" charset="0"/>
              </a:rPr>
              <a:t>Recibir, tramitar y resolver las quejas y denuncias que presenten los ciudadanos en ejercicio de la vigilancia de la función administrativa del Estado.</a:t>
            </a:r>
          </a:p>
          <a:p>
            <a:pPr marL="285750" indent="-285750">
              <a:buFont typeface="Arial" panose="020B0604020202020204" pitchFamily="34" charset="0"/>
              <a:buChar char="•"/>
            </a:pPr>
            <a:r>
              <a:rPr lang="es-CO" dirty="0">
                <a:latin typeface="Century Gothic" panose="020B0502020202020204" pitchFamily="34" charset="0"/>
              </a:rPr>
              <a:t>Ofrecer garantías a los servidores públicos o a los particulares que denuncien acciones u omisiones antijurídicas de los superiores, subalternos o particulares que administren recursos públicos o ejerzan funciones públicas</a:t>
            </a:r>
          </a:p>
          <a:p>
            <a:r>
              <a:rPr lang="es-CO" dirty="0">
                <a:latin typeface="Century Gothic" panose="020B0502020202020204" pitchFamily="34" charset="0"/>
              </a:rPr>
              <a:t>Parágrafo transitorio. El Presidente de la República, dentro de los seis meses siguientes a la vigencia de esta ley, reglamentará la materia.</a:t>
            </a:r>
          </a:p>
          <a:p>
            <a:pPr marL="285750" indent="-285750">
              <a:buFont typeface="Arial" panose="020B0604020202020204" pitchFamily="34" charset="0"/>
              <a:buChar char="•"/>
            </a:pPr>
            <a:r>
              <a:rPr lang="es-CO" dirty="0">
                <a:latin typeface="Century Gothic" panose="020B0502020202020204" pitchFamily="34" charset="0"/>
              </a:rPr>
              <a:t>Publicar mensualmente en las dependencias de la respectiva entidad, en lugar visible y público, los informes de gestión, resultados, financieros y contables que se determinen por autoridad competente, para efectos del control social de que trata la Ley 489 de 1998 y demás normas vigentes.</a:t>
            </a:r>
          </a:p>
        </p:txBody>
      </p:sp>
    </p:spTree>
    <p:extLst>
      <p:ext uri="{BB962C8B-B14F-4D97-AF65-F5344CB8AC3E}">
        <p14:creationId xmlns:p14="http://schemas.microsoft.com/office/powerpoint/2010/main" val="37499209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7DF9ED5-BB13-4BA8-972C-CDB4670D7C86}"/>
              </a:ext>
            </a:extLst>
          </p:cNvPr>
          <p:cNvSpPr/>
          <p:nvPr/>
        </p:nvSpPr>
        <p:spPr>
          <a:xfrm>
            <a:off x="1725038" y="2305615"/>
            <a:ext cx="9383949" cy="2246769"/>
          </a:xfrm>
          <a:prstGeom prst="rect">
            <a:avLst/>
          </a:prstGeom>
        </p:spPr>
        <p:txBody>
          <a:bodyPr wrap="square">
            <a:spAutoFit/>
          </a:bodyPr>
          <a:lstStyle/>
          <a:p>
            <a:pPr marL="285750" indent="-285750">
              <a:buFont typeface="Arial" panose="020B0604020202020204" pitchFamily="34" charset="0"/>
              <a:buChar char="•"/>
            </a:pPr>
            <a:r>
              <a:rPr lang="es-CO" dirty="0">
                <a:latin typeface="Century Gothic" panose="020B0502020202020204" pitchFamily="34" charset="0"/>
              </a:rPr>
              <a:t> Crear y facilitar la operación de mecanismos de recepción y emisión permanente de información a la ciudadanía, que faciliten a esta el conocimiento periódico de la actuación administrativa, los informes de gestión y los más importantes proyectos a desarrollar.</a:t>
            </a:r>
          </a:p>
          <a:p>
            <a:pPr marL="285750" indent="-285750">
              <a:buFont typeface="Arial" panose="020B0604020202020204" pitchFamily="34" charset="0"/>
              <a:buChar char="•"/>
            </a:pPr>
            <a:r>
              <a:rPr lang="es-CO" dirty="0">
                <a:latin typeface="Century Gothic" panose="020B0502020202020204" pitchFamily="34" charset="0"/>
              </a:rPr>
              <a:t>Actuar con imparcialidad, asegurando y garantizando los derechos de todas las personas, sin ningún género de discriminación, respetando el orden de inscripción, ingreso de solicitudes y peticiones ciudadanas, acatando los términos de ley.</a:t>
            </a:r>
          </a:p>
          <a:p>
            <a:pPr marL="285750" indent="-285750">
              <a:buFont typeface="Arial" panose="020B0604020202020204" pitchFamily="34" charset="0"/>
              <a:buChar char="•"/>
            </a:pPr>
            <a:r>
              <a:rPr lang="es-CO" dirty="0">
                <a:latin typeface="Century Gothic" panose="020B0502020202020204" pitchFamily="34" charset="0"/>
              </a:rPr>
              <a:t>Acatar y poner en práctica los mecanismos que se diseñen para facilitar la participación de la comunidad en la planeación del desarrollo, la concertación y la toma de decisiones en la gestión administrativa de acuerdo a lo preceptuado en la ley.</a:t>
            </a:r>
          </a:p>
          <a:p>
            <a:pPr marL="285750" indent="-285750">
              <a:buFont typeface="Arial" panose="020B0604020202020204" pitchFamily="34" charset="0"/>
              <a:buChar char="•"/>
            </a:pPr>
            <a:r>
              <a:rPr lang="es-CO" dirty="0">
                <a:latin typeface="Century Gothic" panose="020B0502020202020204" pitchFamily="34" charset="0"/>
              </a:rPr>
              <a:t>Capacitarse y actualizarse en el área donde desempeña su función.</a:t>
            </a:r>
          </a:p>
        </p:txBody>
      </p:sp>
    </p:spTree>
    <p:extLst>
      <p:ext uri="{BB962C8B-B14F-4D97-AF65-F5344CB8AC3E}">
        <p14:creationId xmlns:p14="http://schemas.microsoft.com/office/powerpoint/2010/main" val="24133213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1516933-AB85-4375-A855-83F2E117E690}"/>
              </a:ext>
            </a:extLst>
          </p:cNvPr>
          <p:cNvSpPr/>
          <p:nvPr/>
        </p:nvSpPr>
        <p:spPr>
          <a:xfrm>
            <a:off x="1942190" y="1012954"/>
            <a:ext cx="9046724" cy="4832092"/>
          </a:xfrm>
          <a:prstGeom prst="rect">
            <a:avLst/>
          </a:prstGeom>
        </p:spPr>
        <p:txBody>
          <a:bodyPr wrap="square">
            <a:spAutoFit/>
          </a:bodyPr>
          <a:lstStyle/>
          <a:p>
            <a:pPr algn="just"/>
            <a:r>
              <a:rPr lang="es-CO" b="1" dirty="0">
                <a:latin typeface="Century Gothic" panose="020B0502020202020204" pitchFamily="34" charset="0"/>
              </a:rPr>
              <a:t>Prohibiciones</a:t>
            </a:r>
          </a:p>
          <a:p>
            <a:pPr algn="just"/>
            <a:r>
              <a:rPr lang="es-CO" dirty="0">
                <a:latin typeface="Century Gothic" panose="020B0502020202020204" pitchFamily="34" charset="0"/>
              </a:rPr>
              <a:t> </a:t>
            </a:r>
          </a:p>
          <a:p>
            <a:pPr algn="just"/>
            <a:r>
              <a:rPr lang="es-CO" dirty="0">
                <a:latin typeface="Century Gothic" panose="020B0502020202020204" pitchFamily="34" charset="0"/>
              </a:rPr>
              <a:t>Según el Artículo 35 de la Ley 734 de 2002. Le está a todo servidor público prohibido:</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 Incumplir los deberes o abusar de los derechos o extralimitar las funciones contenidas en la Constitución, los tratados internacionales ratificados por el Congreso, las leyes, los decretos, las ordenanzas, los acuerdos distritales y municipales, los estatutos de la entidad, los reglamentos y los manuales de funciones, las decisiones judiciales y disciplinarias, las convenciones colectivas y los contratos de trabajo.</a:t>
            </a:r>
          </a:p>
          <a:p>
            <a:pPr marL="285750" indent="-285750" algn="just">
              <a:buFont typeface="Arial" panose="020B0604020202020204" pitchFamily="34" charset="0"/>
              <a:buChar char="•"/>
            </a:pPr>
            <a:r>
              <a:rPr lang="es-CO" dirty="0">
                <a:latin typeface="Century Gothic" panose="020B0502020202020204" pitchFamily="34" charset="0"/>
              </a:rPr>
              <a:t>Imponer a otro servidor público trabajos ajenos a sus funciones o impedirle el cumplimiento de sus deberes.</a:t>
            </a:r>
          </a:p>
          <a:p>
            <a:pPr marL="285750" indent="-285750" algn="just">
              <a:buFont typeface="Arial" panose="020B0604020202020204" pitchFamily="34" charset="0"/>
              <a:buChar char="•"/>
            </a:pPr>
            <a:r>
              <a:rPr lang="es-CO" dirty="0">
                <a:latin typeface="Century Gothic" panose="020B0502020202020204" pitchFamily="34" charset="0"/>
              </a:rPr>
              <a:t>Solicitar, directa o indirectamente, dádivas, agasajos, regalos, favores o cualquier otra clase de beneficios.</a:t>
            </a:r>
          </a:p>
          <a:p>
            <a:pPr marL="285750" indent="-285750" algn="just">
              <a:buFont typeface="Arial" panose="020B0604020202020204" pitchFamily="34" charset="0"/>
              <a:buChar char="•"/>
            </a:pPr>
            <a:r>
              <a:rPr lang="es-CO" dirty="0">
                <a:latin typeface="Century Gothic" panose="020B0502020202020204" pitchFamily="34" charset="0"/>
              </a:rPr>
              <a:t>Aceptar, sin permiso de la autoridad correspondiente, cargos, honores o recompensas provenientes de organismos internacionales o gobiernos extranjeros, o celebrar contratos con estos, sin previa autorización del Gobierno.</a:t>
            </a:r>
          </a:p>
          <a:p>
            <a:pPr marL="285750" indent="-285750" algn="just">
              <a:buFont typeface="Arial" panose="020B0604020202020204" pitchFamily="34" charset="0"/>
              <a:buChar char="•"/>
            </a:pPr>
            <a:r>
              <a:rPr lang="es-CO" dirty="0">
                <a:latin typeface="Century Gothic" panose="020B0502020202020204" pitchFamily="34" charset="0"/>
              </a:rPr>
              <a:t>Ocupar o tomar indebidamente oficinas o edificios públicos.</a:t>
            </a:r>
          </a:p>
          <a:p>
            <a:pPr marL="285750" indent="-285750" algn="just">
              <a:buFont typeface="Arial" panose="020B0604020202020204" pitchFamily="34" charset="0"/>
              <a:buChar char="•"/>
            </a:pPr>
            <a:r>
              <a:rPr lang="es-CO" dirty="0">
                <a:latin typeface="Century Gothic" panose="020B0502020202020204" pitchFamily="34" charset="0"/>
              </a:rPr>
              <a:t>Ejecutar actos de violencia contra superiores, subalternos o compañeros de trabajo, demás servidores públicos o injuriarlos o calumniarlos.</a:t>
            </a:r>
          </a:p>
          <a:p>
            <a:pPr marL="285750" indent="-285750" algn="just">
              <a:buFont typeface="Arial" panose="020B0604020202020204" pitchFamily="34" charset="0"/>
              <a:buChar char="•"/>
            </a:pPr>
            <a:r>
              <a:rPr lang="es-CO" dirty="0">
                <a:latin typeface="Century Gothic" panose="020B0502020202020204" pitchFamily="34" charset="0"/>
              </a:rPr>
              <a:t>Omitir, negar, retardar o entrabar el despacho de los asuntos a su cargo o la prestación del servicio a que está obligado.</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2407132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534095B1-E7B6-4C80-9727-37688BA22E6E}"/>
              </a:ext>
            </a:extLst>
          </p:cNvPr>
          <p:cNvSpPr txBox="1"/>
          <p:nvPr/>
        </p:nvSpPr>
        <p:spPr>
          <a:xfrm>
            <a:off x="3151563" y="981058"/>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RESEÑA HISTÓRICA DE SANTA ROSA DE VITERBO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42EFDC80-5249-460C-9A0D-0F7ACA7D0268}"/>
              </a:ext>
            </a:extLst>
          </p:cNvPr>
          <p:cNvSpPr/>
          <p:nvPr/>
        </p:nvSpPr>
        <p:spPr>
          <a:xfrm>
            <a:off x="1608306" y="2197893"/>
            <a:ext cx="5687438" cy="2462213"/>
          </a:xfrm>
          <a:prstGeom prst="rect">
            <a:avLst/>
          </a:prstGeom>
        </p:spPr>
        <p:txBody>
          <a:bodyPr wrap="square">
            <a:spAutoFit/>
          </a:bodyPr>
          <a:lstStyle/>
          <a:p>
            <a:pPr algn="just"/>
            <a:r>
              <a:rPr lang="es-CO" dirty="0">
                <a:solidFill>
                  <a:schemeClr val="tx1"/>
                </a:solidFill>
                <a:latin typeface="Century Gothic" panose="020B0502020202020204" pitchFamily="34" charset="0"/>
              </a:rPr>
              <a:t>Santa Rosa de Viterbo es un municipio colombiano ubicado en el departamento de Boyacá. Forma parte de la provincia de Tundama. Se sitúa sobre la Troncal Central del Norte, a unos 67 kilómetros al norte de la ciudad de Tunja y a 197 kilómetros de la ciudad de Bogotá. Durante el periodo de la República de Nueva Granada, fue creada la Provincia de Tundama en 1849, de la que se convirtió en su capital hasta la incorporación en el Estado Soberano de Boyacá en 1858. Con la reforma político-administrativa del presidente Rafael Reyes Prieto (1904-1909), se convirtió en capital del departamento de Tundama en 1905​ y del departamento de Santa Rosa 5​ desde 1908 hasta 1910.</a:t>
            </a:r>
          </a:p>
        </p:txBody>
      </p:sp>
    </p:spTree>
    <p:extLst>
      <p:ext uri="{BB962C8B-B14F-4D97-AF65-F5344CB8AC3E}">
        <p14:creationId xmlns:p14="http://schemas.microsoft.com/office/powerpoint/2010/main" val="41689331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2993618-3E92-4C5D-842E-4FE05A467A71}"/>
              </a:ext>
            </a:extLst>
          </p:cNvPr>
          <p:cNvSpPr/>
          <p:nvPr/>
        </p:nvSpPr>
        <p:spPr>
          <a:xfrm>
            <a:off x="1475873" y="1281097"/>
            <a:ext cx="9240253" cy="4616648"/>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Omitir, retardar o no suministrar debida y oportuna respuesta a las peticiones respetuosas de los particulares o a solicitudes de las autoridades, así como retenerlas o enviarlas a destinatario diferente de aquel a quien corresponda su conocimiento.</a:t>
            </a:r>
          </a:p>
          <a:p>
            <a:pPr marL="285750" indent="-285750" algn="just">
              <a:buFont typeface="Arial" panose="020B0604020202020204" pitchFamily="34" charset="0"/>
              <a:buChar char="•"/>
            </a:pPr>
            <a:r>
              <a:rPr lang="es-CO" dirty="0">
                <a:latin typeface="Century Gothic" panose="020B0502020202020204" pitchFamily="34" charset="0"/>
              </a:rPr>
              <a:t>Ejecutar en el lugar de trabajo actos que atenten contra la moral o las buenas costumbres.</a:t>
            </a:r>
          </a:p>
          <a:p>
            <a:pPr marL="285750" indent="-285750" algn="just">
              <a:buFont typeface="Arial" panose="020B0604020202020204" pitchFamily="34" charset="0"/>
              <a:buChar char="•"/>
            </a:pPr>
            <a:r>
              <a:rPr lang="es-CO" dirty="0">
                <a:latin typeface="Century Gothic" panose="020B0502020202020204" pitchFamily="34" charset="0"/>
              </a:rPr>
              <a:t>Constituirse en acreedor o deudor de alguna persona interesada directa o indirectamente en los asuntos a su cargo, de sus representantes o apoderados, de sus parientes dentro del cuarto grado de consanguinidad, segundo de afinidad o primero civil, o de su cónyuge o compañero o compañera permanente.</a:t>
            </a:r>
          </a:p>
          <a:p>
            <a:pPr marL="285750" indent="-285750" algn="just">
              <a:buFont typeface="Arial" panose="020B0604020202020204" pitchFamily="34" charset="0"/>
              <a:buChar char="•"/>
            </a:pPr>
            <a:r>
              <a:rPr lang="es-CO" dirty="0">
                <a:latin typeface="Century Gothic" panose="020B0502020202020204" pitchFamily="34" charset="0"/>
              </a:rPr>
              <a:t>Incumplir de manera reiterada e injustificada obligaciones civiles, laborales, comerciales o de familia impuestas en decisiones judiciales o administrativas o admitidas en diligencia de conciliación.</a:t>
            </a:r>
          </a:p>
          <a:p>
            <a:pPr marL="285750" indent="-285750" algn="just">
              <a:buFont typeface="Arial" panose="020B0604020202020204" pitchFamily="34" charset="0"/>
              <a:buChar char="•"/>
            </a:pPr>
            <a:r>
              <a:rPr lang="es-CO" dirty="0">
                <a:latin typeface="Century Gothic" panose="020B0502020202020204" pitchFamily="34" charset="0"/>
              </a:rPr>
              <a:t>Proporcionar dato inexacto o presentar documentos ideológicamente falsos u omitir información que tenga incidencia en su vinculación o permanencia en el cargo o en la carrera, o en las promociones o ascensos o para justificar una situación administrativa.</a:t>
            </a:r>
          </a:p>
          <a:p>
            <a:pPr marL="285750" indent="-285750" algn="just">
              <a:buFont typeface="Arial" panose="020B0604020202020204" pitchFamily="34" charset="0"/>
              <a:buChar char="•"/>
            </a:pPr>
            <a:r>
              <a:rPr lang="es-CO" dirty="0">
                <a:latin typeface="Century Gothic" panose="020B0502020202020204" pitchFamily="34" charset="0"/>
              </a:rPr>
              <a:t>Ocasionar daño o dar lugar a la pérdida de bienes, elementos. expedientes o documentos que hayan llegado a su poder por razón de sus funciones.</a:t>
            </a:r>
          </a:p>
          <a:p>
            <a:pPr marL="285750" indent="-285750" algn="just">
              <a:buFont typeface="Arial" panose="020B0604020202020204" pitchFamily="34" charset="0"/>
              <a:buChar char="•"/>
            </a:pPr>
            <a:r>
              <a:rPr lang="es-CO" dirty="0">
                <a:latin typeface="Century Gothic" panose="020B0502020202020204" pitchFamily="34" charset="0"/>
              </a:rPr>
              <a:t>Desempeñar simultáneamente más de un empleo público o recibir más de una asignación que provenga del tesoro público, o de empresas o de instituciones en las que tenga parte mayoritaria el Estado, salvo los casos expresamente determinados por la ley. Entiéndase por tesoro público el de la Nación, las entidades territoriales y las descentralizadas.</a:t>
            </a:r>
          </a:p>
          <a:p>
            <a:pPr marL="285750" indent="-285750" algn="just">
              <a:buFont typeface="Arial" panose="020B0604020202020204" pitchFamily="34" charset="0"/>
              <a:buChar char="•"/>
            </a:pPr>
            <a:endParaRPr lang="es-CO" dirty="0">
              <a:latin typeface="Century Gothic" panose="020B0502020202020204" pitchFamily="34" charset="0"/>
            </a:endParaRP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26286273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2993618-3E92-4C5D-842E-4FE05A467A71}"/>
              </a:ext>
            </a:extLst>
          </p:cNvPr>
          <p:cNvSpPr/>
          <p:nvPr/>
        </p:nvSpPr>
        <p:spPr>
          <a:xfrm>
            <a:off x="1475873" y="1281097"/>
            <a:ext cx="9240253" cy="4616648"/>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Ordenar el pago o percibir remuneración oficial por servicios no prestados, o por cuantía superior a la legal, o reconocer y cancelar pensiones irregularmente reconocidas, o efectuar avances prohibidos por la ley o los reglamentos.</a:t>
            </a:r>
          </a:p>
          <a:p>
            <a:pPr marL="285750" indent="-285750" algn="just">
              <a:buFont typeface="Arial" panose="020B0604020202020204" pitchFamily="34" charset="0"/>
              <a:buChar char="•"/>
            </a:pPr>
            <a:r>
              <a:rPr lang="es-CO" dirty="0">
                <a:latin typeface="Century Gothic" panose="020B0502020202020204" pitchFamily="34" charset="0"/>
              </a:rPr>
              <a:t>Asumir obligaciones o compromisos de pago que superen la cuantía de los montos aprobados en el Programa Anual de Caja (PAC).</a:t>
            </a:r>
          </a:p>
          <a:p>
            <a:pPr marL="285750" indent="-285750" algn="just">
              <a:buFont typeface="Arial" panose="020B0604020202020204" pitchFamily="34" charset="0"/>
              <a:buChar char="•"/>
            </a:pPr>
            <a:r>
              <a:rPr lang="es-CO" dirty="0">
                <a:latin typeface="Century Gothic" panose="020B0502020202020204" pitchFamily="34" charset="0"/>
              </a:rPr>
              <a:t>Ejercer cualquier clase de coacción sobre servidores públicos o sobre particulares que ejerzan funciones públicas, a fin de conseguir provecho personal o para terceros, o para que proceda en determinado sentido.</a:t>
            </a:r>
          </a:p>
          <a:p>
            <a:pPr marL="285750" indent="-285750" algn="just">
              <a:buFont typeface="Arial" panose="020B0604020202020204" pitchFamily="34" charset="0"/>
              <a:buChar char="•"/>
            </a:pPr>
            <a:r>
              <a:rPr lang="es-CO" dirty="0">
                <a:latin typeface="Century Gothic" panose="020B0502020202020204" pitchFamily="34" charset="0"/>
              </a:rPr>
              <a:t>Nombrar o elegir, para el desempeño de cargos públicos, personas que no reúnan los requisitos constitucionales, legales o reglamentarios, o darles posesión a sabiendas de tal situación.</a:t>
            </a:r>
          </a:p>
          <a:p>
            <a:pPr marL="285750" indent="-285750" algn="just">
              <a:buFont typeface="Arial" panose="020B0604020202020204" pitchFamily="34" charset="0"/>
              <a:buChar char="•"/>
            </a:pPr>
            <a:r>
              <a:rPr lang="es-CO" dirty="0">
                <a:latin typeface="Century Gothic" panose="020B0502020202020204" pitchFamily="34" charset="0"/>
              </a:rPr>
              <a:t>Reproducir actos administrativos suspendidos o anulados por la jurisdicción contencioso-administrativa, o proceder contra resolución o providencia ejecutoriadas del superior.</a:t>
            </a:r>
          </a:p>
          <a:p>
            <a:pPr marL="285750" indent="-285750" algn="just">
              <a:buFont typeface="Arial" panose="020B0604020202020204" pitchFamily="34" charset="0"/>
              <a:buChar char="•"/>
            </a:pPr>
            <a:r>
              <a:rPr lang="es-CO" dirty="0">
                <a:latin typeface="Century Gothic" panose="020B0502020202020204" pitchFamily="34" charset="0"/>
              </a:rPr>
              <a:t> Permitir, tolerar o facilitar el ejercicio ilegal de profesiones reguladas por la ley.</a:t>
            </a:r>
          </a:p>
          <a:p>
            <a:pPr marL="285750" indent="-285750" algn="just">
              <a:buFont typeface="Arial" panose="020B0604020202020204" pitchFamily="34" charset="0"/>
              <a:buChar char="•"/>
            </a:pPr>
            <a:r>
              <a:rPr lang="es-CO" dirty="0">
                <a:latin typeface="Century Gothic" panose="020B0502020202020204" pitchFamily="34" charset="0"/>
              </a:rPr>
              <a:t>Dar lugar al acceso o exhibir expedientes, documentos o archivos a personas no autorizadas.</a:t>
            </a:r>
          </a:p>
          <a:p>
            <a:pPr marL="285750" indent="-285750" algn="just">
              <a:buFont typeface="Arial" panose="020B0604020202020204" pitchFamily="34" charset="0"/>
              <a:buChar char="•"/>
            </a:pPr>
            <a:r>
              <a:rPr lang="es-CO" dirty="0">
                <a:latin typeface="Century Gothic" panose="020B0502020202020204" pitchFamily="34" charset="0"/>
              </a:rPr>
              <a:t>Prestar, a título particular, servicios de asistencia, representación o asesoría en asuntos relacionados con las funciones propias del cargo, hasta por un término de un año después de la dejación del cargo o permitir que ello ocurra.</a:t>
            </a:r>
          </a:p>
          <a:p>
            <a:pPr marL="285750" indent="-285750" algn="just">
              <a:buFont typeface="Arial" panose="020B0604020202020204" pitchFamily="34" charset="0"/>
              <a:buChar char="•"/>
            </a:pPr>
            <a:r>
              <a:rPr lang="es-CO" dirty="0">
                <a:latin typeface="Century Gothic" panose="020B0502020202020204" pitchFamily="34" charset="0"/>
              </a:rPr>
              <a:t>Proferir en acto oficial o en público expresiones injuriosas o calumniosas contra cualquier servidor público o las personas que intervienen en los mismos.</a:t>
            </a:r>
          </a:p>
          <a:p>
            <a:pPr marL="285750" indent="-285750" algn="just">
              <a:buFont typeface="Arial" panose="020B0604020202020204" pitchFamily="34" charset="0"/>
              <a:buChar char="•"/>
            </a:pPr>
            <a:endParaRPr lang="es-CO" dirty="0">
              <a:latin typeface="Century Gothic" panose="020B0502020202020204" pitchFamily="34" charset="0"/>
            </a:endParaRP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24169585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F14FA70-19A3-4AF0-A774-3FAE014061F2}"/>
              </a:ext>
            </a:extLst>
          </p:cNvPr>
          <p:cNvSpPr/>
          <p:nvPr/>
        </p:nvSpPr>
        <p:spPr>
          <a:xfrm>
            <a:off x="1475873" y="1281097"/>
            <a:ext cx="9240253" cy="4401205"/>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Incumplir cualquier decisión judicial, fiscal, administrativa, o disciplinaria en razón o con ocasión del cargo o funciones, u obstaculizar su ejecución.</a:t>
            </a:r>
          </a:p>
          <a:p>
            <a:pPr marL="285750" indent="-285750" algn="just">
              <a:buFont typeface="Arial" panose="020B0604020202020204" pitchFamily="34" charset="0"/>
              <a:buChar char="•"/>
            </a:pPr>
            <a:r>
              <a:rPr lang="es-CO" dirty="0">
                <a:latin typeface="Century Gothic" panose="020B0502020202020204" pitchFamily="34" charset="0"/>
              </a:rPr>
              <a:t>Gestionar directa o indirectamente, a título personal, o en representación de terceros, en asuntos que estuvieron a su cargo.</a:t>
            </a:r>
          </a:p>
          <a:p>
            <a:pPr marL="285750" indent="-285750" algn="just">
              <a:buFont typeface="Arial" panose="020B0604020202020204" pitchFamily="34" charset="0"/>
              <a:buChar char="•"/>
            </a:pPr>
            <a:r>
              <a:rPr lang="es-CO" dirty="0">
                <a:latin typeface="Century Gothic" panose="020B0502020202020204" pitchFamily="34" charset="0"/>
              </a:rPr>
              <a:t>Distinguir, excluir, restringir o preferir, con base en motivos de raza, color, linaje u origen nacional o étnico que tengan por objeto o por resultado anular o menoscabar el reconocimiento, goce o ejercicio, en condiciones de igualdad, de los derechos humanos y libertades fundamentales en las esferas política, económica, social, cultural o en cualquier otra de la vida pública (artículo 1°, Convención Internacional sobre Eliminación de Todas las Formas de Discriminación Racial, aprobada en Colombia mediante la Ley 22 de 1981).</a:t>
            </a:r>
          </a:p>
          <a:p>
            <a:pPr marL="285750" indent="-285750" algn="just">
              <a:buFont typeface="Arial" panose="020B0604020202020204" pitchFamily="34" charset="0"/>
              <a:buChar char="•"/>
            </a:pPr>
            <a:r>
              <a:rPr lang="es-CO" dirty="0">
                <a:latin typeface="Century Gothic" panose="020B0502020202020204" pitchFamily="34" charset="0"/>
              </a:rPr>
              <a:t>Ejercer la docencia, dentro de la jornada laboral, por un número de horas superior al legalmente permitido</a:t>
            </a:r>
          </a:p>
          <a:p>
            <a:pPr marL="285750" indent="-285750" algn="just">
              <a:buFont typeface="Arial" panose="020B0604020202020204" pitchFamily="34" charset="0"/>
              <a:buChar char="•"/>
            </a:pPr>
            <a:r>
              <a:rPr lang="es-CO" dirty="0">
                <a:latin typeface="Century Gothic" panose="020B0502020202020204" pitchFamily="34" charset="0"/>
              </a:rPr>
              <a:t>Manifestar indebidamente en acto público o por los medios de comunicación, opiniones o criterios dirigidos a influir para que la decisión contenida en sentencias judiciales, fallos disciplinarios, administrativos o fiscales sean favorables a los intereses de la entidad a la cual se encuentra vinculado, en su propio beneficio o d un tercero.</a:t>
            </a:r>
          </a:p>
          <a:p>
            <a:pPr marL="285750" indent="-285750" algn="just">
              <a:buFont typeface="Arial" panose="020B0604020202020204" pitchFamily="34" charset="0"/>
              <a:buChar char="•"/>
            </a:pPr>
            <a:r>
              <a:rPr lang="es-CO" dirty="0">
                <a:latin typeface="Century Gothic" panose="020B0502020202020204" pitchFamily="34" charset="0"/>
              </a:rPr>
              <a:t>Prescindir del reparto cuando sea obligatorio hacerlo, o efectuarlo en forma irregular.</a:t>
            </a:r>
          </a:p>
          <a:p>
            <a:pPr marL="285750" indent="-285750" algn="just">
              <a:buFont typeface="Arial" panose="020B0604020202020204" pitchFamily="34" charset="0"/>
              <a:buChar char="•"/>
            </a:pPr>
            <a:r>
              <a:rPr lang="es-CO" dirty="0">
                <a:latin typeface="Century Gothic" panose="020B0502020202020204" pitchFamily="34" charset="0"/>
              </a:rPr>
              <a:t>Infringir las disposiciones sobre honorarios o tarifas de los profesionales liberales o auxiliares de la justicia y/o el arancel judicial, en cuantía injusta y excesiva.</a:t>
            </a: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33522609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F14FA70-19A3-4AF0-A774-3FAE014061F2}"/>
              </a:ext>
            </a:extLst>
          </p:cNvPr>
          <p:cNvSpPr/>
          <p:nvPr/>
        </p:nvSpPr>
        <p:spPr>
          <a:xfrm>
            <a:off x="1475873" y="2305615"/>
            <a:ext cx="9240253" cy="2246769"/>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Tener a su servicio, en forma estable para las labores propias de su despacho, personas ajenas a la entidad.</a:t>
            </a:r>
          </a:p>
          <a:p>
            <a:pPr marL="285750" indent="-285750" algn="just">
              <a:buFont typeface="Arial" panose="020B0604020202020204" pitchFamily="34" charset="0"/>
              <a:buChar char="•"/>
            </a:pPr>
            <a:r>
              <a:rPr lang="es-CO" dirty="0">
                <a:latin typeface="Century Gothic" panose="020B0502020202020204" pitchFamily="34" charset="0"/>
              </a:rPr>
              <a:t>Propiciar, organizar o participar en huelgas, paros o suspensión de actividades o disminución del ritmo de trabajo, cuando se trate de servicios públicos esenciales definidos por el legislador.</a:t>
            </a:r>
          </a:p>
          <a:p>
            <a:pPr marL="285750" indent="-285750" algn="just">
              <a:buFont typeface="Arial" panose="020B0604020202020204" pitchFamily="34" charset="0"/>
              <a:buChar char="•"/>
            </a:pPr>
            <a:r>
              <a:rPr lang="es-CO" dirty="0">
                <a:latin typeface="Century Gothic" panose="020B0502020202020204" pitchFamily="34" charset="0"/>
              </a:rPr>
              <a:t>Adquirir, por sí o por interpuesta persona, bienes que se vendan por su gestión o influir para que otros los adquieran, salvo las excepciones legales.</a:t>
            </a:r>
          </a:p>
          <a:p>
            <a:pPr marL="285750" indent="-285750" algn="just">
              <a:buFont typeface="Arial" panose="020B0604020202020204" pitchFamily="34" charset="0"/>
              <a:buChar char="•"/>
            </a:pPr>
            <a:r>
              <a:rPr lang="es-CO" dirty="0">
                <a:latin typeface="Century Gothic" panose="020B0502020202020204" pitchFamily="34" charset="0"/>
              </a:rPr>
              <a:t>Proporcionar noticias o informes sobre asuntos de la administración, cuando no esté facultado para hacerlo.</a:t>
            </a:r>
          </a:p>
          <a:p>
            <a:pPr marL="285750" indent="-285750" algn="just">
              <a:buFont typeface="Arial" panose="020B0604020202020204" pitchFamily="34" charset="0"/>
              <a:buChar char="•"/>
            </a:pPr>
            <a:r>
              <a:rPr lang="es-CO" dirty="0">
                <a:latin typeface="Century Gothic" panose="020B0502020202020204" pitchFamily="34" charset="0"/>
              </a:rPr>
              <a:t>Las demás prohibiciones consagradas en la ley.</a:t>
            </a: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40690786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0861E472-90F2-4AC3-ADF5-4577C2C2A020}"/>
              </a:ext>
            </a:extLst>
          </p:cNvPr>
          <p:cNvSpPr txBox="1"/>
          <p:nvPr/>
        </p:nvSpPr>
        <p:spPr>
          <a:xfrm>
            <a:off x="2249855" y="811910"/>
            <a:ext cx="7692289" cy="646290"/>
          </a:xfrm>
          <a:prstGeom prst="rect">
            <a:avLst/>
          </a:prstGeom>
          <a:noFill/>
          <a:ln>
            <a:noFill/>
          </a:ln>
        </p:spPr>
        <p:txBody>
          <a:bodyPr spcFirstLastPara="1" wrap="square" lIns="91425" tIns="45700" rIns="91425" bIns="45700" anchor="t" anchorCtr="0">
            <a:spAutoFit/>
          </a:bodyPr>
          <a:lstStyle/>
          <a:p>
            <a:pPr lvl="0" algn="ctr"/>
            <a:r>
              <a:rPr lang="pt-BR" sz="1800" b="1" dirty="0">
                <a:solidFill>
                  <a:schemeClr val="dk1"/>
                </a:solidFill>
                <a:latin typeface="Arial Rounded MT Bold" panose="020F0704030504030204" pitchFamily="34" charset="0"/>
                <a:ea typeface="Century Gothic"/>
                <a:cs typeface="Century Gothic"/>
                <a:sym typeface="Century Gothic"/>
              </a:rPr>
              <a:t>INHABILIDADES, IMPEDIMENTOS, INCOMPATIBILIDADES Y CONFLICTO DE INTERESES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70B713A0-1414-4451-8E2F-58FD081C0794}"/>
              </a:ext>
            </a:extLst>
          </p:cNvPr>
          <p:cNvSpPr/>
          <p:nvPr/>
        </p:nvSpPr>
        <p:spPr>
          <a:xfrm>
            <a:off x="1387640" y="1938823"/>
            <a:ext cx="9416717" cy="3754874"/>
          </a:xfrm>
          <a:prstGeom prst="rect">
            <a:avLst/>
          </a:prstGeom>
        </p:spPr>
        <p:txBody>
          <a:bodyPr wrap="square">
            <a:spAutoFit/>
          </a:bodyPr>
          <a:lstStyle/>
          <a:p>
            <a:pPr algn="just"/>
            <a:r>
              <a:rPr lang="es-CO" dirty="0">
                <a:latin typeface="Century Gothic" panose="020B0502020202020204" pitchFamily="34" charset="0"/>
              </a:rPr>
              <a:t>Son situaciones que impiden que podamos aspirar a determinado cargo como servidor público y que según el Artículo 36 de la Ley 734 de 2002 se incorporan todas las existentes en la Constitución y en la Ley.</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Artículo 37. </a:t>
            </a:r>
            <a:r>
              <a:rPr lang="es-CO" dirty="0">
                <a:latin typeface="Century Gothic" panose="020B0502020202020204" pitchFamily="34" charset="0"/>
              </a:rPr>
              <a:t>Inhabilidades sobrevinientes. Las inhabilidades sobrevinientes se presentan cuando al</a:t>
            </a:r>
          </a:p>
          <a:p>
            <a:pPr algn="just"/>
            <a:r>
              <a:rPr lang="es-CO" dirty="0">
                <a:latin typeface="Century Gothic" panose="020B0502020202020204" pitchFamily="34" charset="0"/>
              </a:rPr>
              <a:t>quedar en firme la sanción de destitución e inhabilidad general o la de suspensión e inhabilidad especial o cuando se presente el hecho que las generan el sujeto disciplinable sancionado se encuentra ejerciendo cargo o función pública diferente de aquel o aquella en cuyo ejercicio cometió la falta objeto de la sanción. En tal caso, se le comunicará al actual nominador para que proceda en forma inmediata a hacer efectivas sus consecuencias.</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Artículo 38</a:t>
            </a:r>
            <a:r>
              <a:rPr lang="es-CO" dirty="0">
                <a:latin typeface="Century Gothic" panose="020B0502020202020204" pitchFamily="34" charset="0"/>
              </a:rPr>
              <a:t>. Otras inhabilidades. También constituyen inhabilidades para desempeñar cargos públicos, a partir de la ejecutoria del fallo, las siguientes:</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Además de la descrita en el inciso final del artículo 122 de la Constitución Política, haber sido condenado a pena privativa de la libertad mayor de cuatro años por delito doloso dentro de los diez años anteriores, salvo que se trate de delito político.</a:t>
            </a: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27520241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3A0AF6A-C65F-408A-A179-6CFF591B0821}"/>
              </a:ext>
            </a:extLst>
          </p:cNvPr>
          <p:cNvSpPr/>
          <p:nvPr/>
        </p:nvSpPr>
        <p:spPr>
          <a:xfrm>
            <a:off x="1387641" y="2628781"/>
            <a:ext cx="9416717" cy="1600438"/>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Haber sido sancionado disciplinariamente tres o más veces en los últimos cinco (5) años por faltas graves o leves dolosas o por ambas. Esta inhabilidad tendrá una duración de tres años contados a partir de la ejecutoria de la última sanción.</a:t>
            </a:r>
          </a:p>
          <a:p>
            <a:pPr marL="285750" indent="-285750" algn="just">
              <a:buFont typeface="Arial" panose="020B0604020202020204" pitchFamily="34" charset="0"/>
              <a:buChar char="•"/>
            </a:pPr>
            <a:r>
              <a:rPr lang="es-CO" dirty="0">
                <a:latin typeface="Century Gothic" panose="020B0502020202020204" pitchFamily="34" charset="0"/>
              </a:rPr>
              <a:t>Hallarse en estado de interdicción judicial o inhabilitado por una sanción disciplinaria o penal, o suspendido en el ejercicio de su profesión o excluido de esta, cuando el cargo a desempeñar se relacione con la misma.</a:t>
            </a:r>
          </a:p>
          <a:p>
            <a:pPr marL="285750" indent="-285750" algn="just">
              <a:buFont typeface="Arial" panose="020B0604020202020204" pitchFamily="34" charset="0"/>
              <a:buChar char="•"/>
            </a:pPr>
            <a:r>
              <a:rPr lang="es-CO" dirty="0">
                <a:latin typeface="Century Gothic" panose="020B0502020202020204" pitchFamily="34" charset="0"/>
              </a:rPr>
              <a:t>Haber sido declarado responsable fiscalmente.</a:t>
            </a:r>
          </a:p>
        </p:txBody>
      </p:sp>
    </p:spTree>
    <p:extLst>
      <p:ext uri="{BB962C8B-B14F-4D97-AF65-F5344CB8AC3E}">
        <p14:creationId xmlns:p14="http://schemas.microsoft.com/office/powerpoint/2010/main" val="3962502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5F572BB7-0004-4CDC-9310-F1430783FD01}"/>
              </a:ext>
            </a:extLst>
          </p:cNvPr>
          <p:cNvSpPr txBox="1"/>
          <p:nvPr/>
        </p:nvSpPr>
        <p:spPr>
          <a:xfrm>
            <a:off x="2249853" y="1142650"/>
            <a:ext cx="7692289" cy="369291"/>
          </a:xfrm>
          <a:prstGeom prst="rect">
            <a:avLst/>
          </a:prstGeom>
          <a:noFill/>
          <a:ln>
            <a:noFill/>
          </a:ln>
        </p:spPr>
        <p:txBody>
          <a:bodyPr spcFirstLastPara="1" wrap="square" lIns="91425" tIns="45700" rIns="91425" bIns="45700" anchor="t" anchorCtr="0">
            <a:spAutoFit/>
          </a:bodyPr>
          <a:lstStyle/>
          <a:p>
            <a:pPr lvl="0" algn="ctr"/>
            <a:r>
              <a:rPr lang="pt-BR" sz="1800" b="1" dirty="0">
                <a:solidFill>
                  <a:schemeClr val="dk1"/>
                </a:solidFill>
                <a:latin typeface="Arial Rounded MT Bold" panose="020F0704030504030204" pitchFamily="34" charset="0"/>
                <a:ea typeface="Century Gothic"/>
                <a:cs typeface="Century Gothic"/>
                <a:sym typeface="Century Gothic"/>
              </a:rPr>
              <a:t>¿QUÉ ES UNA FALTA?</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1BA0B058-2339-4ACE-BA5B-13358E220054}"/>
              </a:ext>
            </a:extLst>
          </p:cNvPr>
          <p:cNvSpPr/>
          <p:nvPr/>
        </p:nvSpPr>
        <p:spPr>
          <a:xfrm>
            <a:off x="1387640" y="2090172"/>
            <a:ext cx="9416717" cy="2677656"/>
          </a:xfrm>
          <a:prstGeom prst="rect">
            <a:avLst/>
          </a:prstGeom>
        </p:spPr>
        <p:txBody>
          <a:bodyPr wrap="square">
            <a:spAutoFit/>
          </a:bodyPr>
          <a:lstStyle/>
          <a:p>
            <a:pPr algn="just"/>
            <a:r>
              <a:rPr lang="es-CO" dirty="0">
                <a:latin typeface="Century Gothic" panose="020B0502020202020204" pitchFamily="34" charset="0"/>
              </a:rPr>
              <a:t>Las faltas son hechos que cometemos como servidores públicos cuando extralimitamos nuestras funciones, abusamos de nuestros derechos, faltamos a nuestros deberes como servidores, cuando no respetamos las causales de inhabilidad e incompatibilidad contempladas en la Constitución, La Ley y el reglamento y cuando irrespetamos una prohibición por lo que nos convertimos en sujetos dignos de reproche, las cuales tienen una clasificación de acuerdo a la gravedad de la falta y unos criterios para determinar dicha gravedad.</a:t>
            </a:r>
          </a:p>
          <a:p>
            <a:pPr algn="just"/>
            <a:endParaRPr lang="es-CO" dirty="0">
              <a:latin typeface="Century Gothic" panose="020B0502020202020204" pitchFamily="34" charset="0"/>
            </a:endParaRPr>
          </a:p>
          <a:p>
            <a:pPr algn="just"/>
            <a:r>
              <a:rPr lang="es-CO" dirty="0">
                <a:latin typeface="Century Gothic" panose="020B0502020202020204" pitchFamily="34" charset="0"/>
              </a:rPr>
              <a:t>Las faltas pueden ser:</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Gravísimas</a:t>
            </a:r>
          </a:p>
          <a:p>
            <a:pPr marL="285750" indent="-285750" algn="just">
              <a:buFont typeface="Arial" panose="020B0604020202020204" pitchFamily="34" charset="0"/>
              <a:buChar char="•"/>
            </a:pPr>
            <a:r>
              <a:rPr lang="es-CO" dirty="0">
                <a:latin typeface="Century Gothic" panose="020B0502020202020204" pitchFamily="34" charset="0"/>
              </a:rPr>
              <a:t>Graves</a:t>
            </a:r>
          </a:p>
          <a:p>
            <a:pPr marL="285750" indent="-285750" algn="just">
              <a:buFont typeface="Arial" panose="020B0604020202020204" pitchFamily="34" charset="0"/>
              <a:buChar char="•"/>
            </a:pPr>
            <a:r>
              <a:rPr lang="es-CO" dirty="0">
                <a:latin typeface="Century Gothic" panose="020B0502020202020204" pitchFamily="34" charset="0"/>
              </a:rPr>
              <a:t>Leves</a:t>
            </a:r>
          </a:p>
        </p:txBody>
      </p:sp>
    </p:spTree>
    <p:extLst>
      <p:ext uri="{BB962C8B-B14F-4D97-AF65-F5344CB8AC3E}">
        <p14:creationId xmlns:p14="http://schemas.microsoft.com/office/powerpoint/2010/main" val="25410841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3DE3090C-16D3-45E5-BEFF-D624E70A5F88}"/>
              </a:ext>
            </a:extLst>
          </p:cNvPr>
          <p:cNvSpPr txBox="1"/>
          <p:nvPr/>
        </p:nvSpPr>
        <p:spPr>
          <a:xfrm>
            <a:off x="2249853" y="1045375"/>
            <a:ext cx="7692289" cy="369291"/>
          </a:xfrm>
          <a:prstGeom prst="rect">
            <a:avLst/>
          </a:prstGeom>
          <a:noFill/>
          <a:ln>
            <a:noFill/>
          </a:ln>
        </p:spPr>
        <p:txBody>
          <a:bodyPr spcFirstLastPara="1" wrap="square" lIns="91425" tIns="45700" rIns="91425" bIns="45700" anchor="t" anchorCtr="0">
            <a:spAutoFit/>
          </a:bodyPr>
          <a:lstStyle/>
          <a:p>
            <a:pPr lvl="0" algn="ctr"/>
            <a:r>
              <a:rPr lang="pt-BR" sz="1800" b="1" dirty="0">
                <a:solidFill>
                  <a:schemeClr val="dk1"/>
                </a:solidFill>
                <a:latin typeface="Arial Rounded MT Bold" panose="020F0704030504030204" pitchFamily="34" charset="0"/>
                <a:ea typeface="Century Gothic"/>
                <a:cs typeface="Century Gothic"/>
                <a:sym typeface="Century Gothic"/>
              </a:rPr>
              <a:t>DELITOS CONTRA LA ADMINISTRACIÓN PÚBLICA</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4B80D55C-6569-45FD-99C4-9F24C48A45AB}"/>
              </a:ext>
            </a:extLst>
          </p:cNvPr>
          <p:cNvSpPr/>
          <p:nvPr/>
        </p:nvSpPr>
        <p:spPr>
          <a:xfrm>
            <a:off x="1387638" y="1681610"/>
            <a:ext cx="9416717" cy="4185761"/>
          </a:xfrm>
          <a:prstGeom prst="rect">
            <a:avLst/>
          </a:prstGeom>
        </p:spPr>
        <p:txBody>
          <a:bodyPr wrap="square">
            <a:spAutoFit/>
          </a:bodyPr>
          <a:lstStyle/>
          <a:p>
            <a:pPr algn="just"/>
            <a:r>
              <a:rPr lang="es-CO" dirty="0">
                <a:latin typeface="Century Gothic" panose="020B0502020202020204" pitchFamily="34" charset="0"/>
              </a:rPr>
              <a:t>Una sanción es la consecuencia de haber cometido alguna falta como servidor público, la misma que tiene una clasificación y una graduación pues las sanciones no pueden ser ni innominadas ni ilimitadas. Por lo que la Ley 734 de 2002</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Artículo 44</a:t>
            </a:r>
            <a:r>
              <a:rPr lang="es-CO" dirty="0">
                <a:latin typeface="Century Gothic" panose="020B0502020202020204" pitchFamily="34" charset="0"/>
              </a:rPr>
              <a:t>. Contempla las Clases de sanciones. El servidor público está sometido a las siguientes sanciones:</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Destitución e inhabilidad general, para las faltas gravísimas dolosas o realizadas con culpa gravísima.</a:t>
            </a:r>
          </a:p>
          <a:p>
            <a:pPr marL="285750" indent="-285750" algn="just">
              <a:buFont typeface="Arial" panose="020B0604020202020204" pitchFamily="34" charset="0"/>
              <a:buChar char="•"/>
            </a:pPr>
            <a:r>
              <a:rPr lang="es-CO" dirty="0">
                <a:latin typeface="Century Gothic" panose="020B0502020202020204" pitchFamily="34" charset="0"/>
              </a:rPr>
              <a:t>Suspensión en el ejercicio del cargo e inhabilidad especial para las faltas graves dolosas o gravísimas culposas.</a:t>
            </a:r>
          </a:p>
          <a:p>
            <a:pPr marL="285750" indent="-285750" algn="just">
              <a:buFont typeface="Arial" panose="020B0604020202020204" pitchFamily="34" charset="0"/>
              <a:buChar char="•"/>
            </a:pPr>
            <a:r>
              <a:rPr lang="es-CO" dirty="0">
                <a:latin typeface="Century Gothic" panose="020B0502020202020204" pitchFamily="34" charset="0"/>
              </a:rPr>
              <a:t>Suspensión, para las faltas graves culposas.</a:t>
            </a:r>
          </a:p>
          <a:p>
            <a:pPr marL="285750" indent="-285750" algn="just">
              <a:buFont typeface="Arial" panose="020B0604020202020204" pitchFamily="34" charset="0"/>
              <a:buChar char="•"/>
            </a:pPr>
            <a:r>
              <a:rPr lang="es-CO" dirty="0">
                <a:latin typeface="Century Gothic" panose="020B0502020202020204" pitchFamily="34" charset="0"/>
              </a:rPr>
              <a:t>Multa, para las faltas leves dolosas.</a:t>
            </a:r>
          </a:p>
          <a:p>
            <a:pPr marL="285750" indent="-285750" algn="just">
              <a:buFont typeface="Arial" panose="020B0604020202020204" pitchFamily="34" charset="0"/>
              <a:buChar char="•"/>
            </a:pPr>
            <a:r>
              <a:rPr lang="es-CO" dirty="0">
                <a:latin typeface="Century Gothic" panose="020B0502020202020204" pitchFamily="34" charset="0"/>
              </a:rPr>
              <a:t>Amonestación escrita, para las faltas leves culposas.</a:t>
            </a:r>
          </a:p>
          <a:p>
            <a:pPr marL="285750" indent="-285750" algn="just">
              <a:buFont typeface="Arial" panose="020B0604020202020204" pitchFamily="34" charset="0"/>
              <a:buChar char="•"/>
            </a:pPr>
            <a:endParaRPr lang="es-CO" dirty="0">
              <a:latin typeface="Century Gothic" panose="020B0502020202020204" pitchFamily="34" charset="0"/>
            </a:endParaRPr>
          </a:p>
          <a:p>
            <a:pPr algn="just"/>
            <a:r>
              <a:rPr lang="es-CO" dirty="0">
                <a:latin typeface="Century Gothic" panose="020B0502020202020204" pitchFamily="34" charset="0"/>
              </a:rPr>
              <a:t>Parágrafo. Habrá culpa gravísima cuando se incurra en falta disciplinaria por ignorancia supina, desatención elemental o violación manifiesta de reglas de obligatorio cumplimiento. La culpa será grave cuando se incurra en falta disciplinaria por inobservancia del cuidado necesario que cualquier persona del común imprime a sus actuaciones.</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15055031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23;p2">
            <a:extLst>
              <a:ext uri="{FF2B5EF4-FFF2-40B4-BE49-F238E27FC236}">
                <a16:creationId xmlns:a16="http://schemas.microsoft.com/office/drawing/2014/main" id="{C18D2B1B-A1B3-42B7-ADD0-A8BA6C2AF1FB}"/>
              </a:ext>
            </a:extLst>
          </p:cNvPr>
          <p:cNvSpPr txBox="1"/>
          <p:nvPr/>
        </p:nvSpPr>
        <p:spPr>
          <a:xfrm>
            <a:off x="2249853" y="1045375"/>
            <a:ext cx="7692289" cy="369291"/>
          </a:xfrm>
          <a:prstGeom prst="rect">
            <a:avLst/>
          </a:prstGeom>
          <a:noFill/>
          <a:ln>
            <a:noFill/>
          </a:ln>
        </p:spPr>
        <p:txBody>
          <a:bodyPr spcFirstLastPara="1" wrap="square" lIns="91425" tIns="45700" rIns="91425" bIns="45700" anchor="t" anchorCtr="0">
            <a:spAutoFit/>
          </a:bodyPr>
          <a:lstStyle/>
          <a:p>
            <a:pPr lvl="0" algn="ctr"/>
            <a:r>
              <a:rPr lang="pt-BR" sz="1800" b="1" dirty="0">
                <a:solidFill>
                  <a:schemeClr val="dk1"/>
                </a:solidFill>
                <a:latin typeface="Arial Rounded MT Bold" panose="020F0704030504030204" pitchFamily="34" charset="0"/>
                <a:ea typeface="Century Gothic"/>
                <a:cs typeface="Century Gothic"/>
                <a:sym typeface="Century Gothic"/>
              </a:rPr>
              <a:t>¿QUÉ ES UNA SANCIÓN?</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4" name="Rectángulo 3">
            <a:extLst>
              <a:ext uri="{FF2B5EF4-FFF2-40B4-BE49-F238E27FC236}">
                <a16:creationId xmlns:a16="http://schemas.microsoft.com/office/drawing/2014/main" id="{38AB10E0-E478-441A-B418-AD82F3FFF4A3}"/>
              </a:ext>
            </a:extLst>
          </p:cNvPr>
          <p:cNvSpPr/>
          <p:nvPr/>
        </p:nvSpPr>
        <p:spPr>
          <a:xfrm>
            <a:off x="1387638" y="1681610"/>
            <a:ext cx="9416717" cy="738664"/>
          </a:xfrm>
          <a:prstGeom prst="rect">
            <a:avLst/>
          </a:prstGeom>
        </p:spPr>
        <p:txBody>
          <a:bodyPr wrap="square">
            <a:spAutoFit/>
          </a:bodyPr>
          <a:lstStyle/>
          <a:p>
            <a:pPr algn="just"/>
            <a:r>
              <a:rPr lang="es-CO" dirty="0">
                <a:latin typeface="Century Gothic" panose="020B0502020202020204" pitchFamily="34" charset="0"/>
              </a:rPr>
              <a:t>Según el código penal colombiano ley 599 de 2000, los delitos contra la administración pública son:</a:t>
            </a:r>
          </a:p>
          <a:p>
            <a:pPr algn="just"/>
            <a:endParaRPr lang="es-CO" dirty="0">
              <a:latin typeface="Century Gothic" panose="020B0502020202020204" pitchFamily="34" charset="0"/>
            </a:endParaRPr>
          </a:p>
          <a:p>
            <a:pPr algn="just"/>
            <a:endParaRPr lang="es-CO" dirty="0">
              <a:latin typeface="Century Gothic" panose="020B0502020202020204" pitchFamily="34" charset="0"/>
            </a:endParaRPr>
          </a:p>
        </p:txBody>
      </p:sp>
      <p:sp>
        <p:nvSpPr>
          <p:cNvPr id="5" name="Rectángulo 4">
            <a:extLst>
              <a:ext uri="{FF2B5EF4-FFF2-40B4-BE49-F238E27FC236}">
                <a16:creationId xmlns:a16="http://schemas.microsoft.com/office/drawing/2014/main" id="{699F1288-F496-402F-94CC-92EC7A58CE0D}"/>
              </a:ext>
            </a:extLst>
          </p:cNvPr>
          <p:cNvSpPr/>
          <p:nvPr/>
        </p:nvSpPr>
        <p:spPr>
          <a:xfrm>
            <a:off x="1582188" y="2245179"/>
            <a:ext cx="3242728" cy="1384995"/>
          </a:xfrm>
          <a:prstGeom prst="rect">
            <a:avLst/>
          </a:prstGeom>
        </p:spPr>
        <p:txBody>
          <a:bodyPr wrap="square">
            <a:spAutoFit/>
          </a:bodyPr>
          <a:lstStyle/>
          <a:p>
            <a:pPr algn="just"/>
            <a:r>
              <a:rPr lang="es-CO" b="1" dirty="0">
                <a:latin typeface="Century Gothic" panose="020B0502020202020204" pitchFamily="34" charset="0"/>
              </a:rPr>
              <a:t>Peculado</a:t>
            </a:r>
            <a:r>
              <a:rPr lang="es-CO" dirty="0">
                <a:latin typeface="Century Gothic" panose="020B0502020202020204" pitchFamily="34" charset="0"/>
              </a:rPr>
              <a:t>. </a:t>
            </a:r>
          </a:p>
          <a:p>
            <a:pPr algn="just"/>
            <a:r>
              <a:rPr lang="es-CO" dirty="0">
                <a:latin typeface="Century Gothic" panose="020B0502020202020204" pitchFamily="34" charset="0"/>
              </a:rPr>
              <a:t>Por apropiación</a:t>
            </a:r>
          </a:p>
          <a:p>
            <a:pPr algn="just"/>
            <a:r>
              <a:rPr lang="es-CO" dirty="0">
                <a:latin typeface="Century Gothic" panose="020B0502020202020204" pitchFamily="34" charset="0"/>
              </a:rPr>
              <a:t>Por uso</a:t>
            </a:r>
          </a:p>
          <a:p>
            <a:pPr algn="just"/>
            <a:r>
              <a:rPr lang="es-CO" dirty="0">
                <a:latin typeface="Century Gothic" panose="020B0502020202020204" pitchFamily="34" charset="0"/>
              </a:rPr>
              <a:t>Por aplicación oficial diferente.</a:t>
            </a:r>
          </a:p>
          <a:p>
            <a:pPr algn="just"/>
            <a:r>
              <a:rPr lang="es-CO" dirty="0">
                <a:latin typeface="Century Gothic" panose="020B0502020202020204" pitchFamily="34" charset="0"/>
              </a:rPr>
              <a:t>Culposo</a:t>
            </a:r>
          </a:p>
          <a:p>
            <a:pPr algn="just"/>
            <a:r>
              <a:rPr lang="es-CO" dirty="0">
                <a:latin typeface="Century Gothic" panose="020B0502020202020204" pitchFamily="34" charset="0"/>
              </a:rPr>
              <a:t>Concusión</a:t>
            </a:r>
          </a:p>
        </p:txBody>
      </p:sp>
      <p:sp>
        <p:nvSpPr>
          <p:cNvPr id="6" name="Rectángulo 5">
            <a:extLst>
              <a:ext uri="{FF2B5EF4-FFF2-40B4-BE49-F238E27FC236}">
                <a16:creationId xmlns:a16="http://schemas.microsoft.com/office/drawing/2014/main" id="{C7655D72-9DE8-4383-81DA-8E83C9D68A19}"/>
              </a:ext>
            </a:extLst>
          </p:cNvPr>
          <p:cNvSpPr/>
          <p:nvPr/>
        </p:nvSpPr>
        <p:spPr>
          <a:xfrm>
            <a:off x="5019466" y="2245178"/>
            <a:ext cx="3242728" cy="1600438"/>
          </a:xfrm>
          <a:prstGeom prst="rect">
            <a:avLst/>
          </a:prstGeom>
        </p:spPr>
        <p:txBody>
          <a:bodyPr wrap="square">
            <a:spAutoFit/>
          </a:bodyPr>
          <a:lstStyle/>
          <a:p>
            <a:pPr algn="just"/>
            <a:r>
              <a:rPr lang="es-CO" b="1" dirty="0">
                <a:latin typeface="Century Gothic" panose="020B0502020202020204" pitchFamily="34" charset="0"/>
              </a:rPr>
              <a:t>Cohecho</a:t>
            </a:r>
            <a:r>
              <a:rPr lang="es-CO" dirty="0">
                <a:latin typeface="Century Gothic" panose="020B0502020202020204" pitchFamily="34" charset="0"/>
              </a:rPr>
              <a:t>. </a:t>
            </a:r>
          </a:p>
          <a:p>
            <a:pPr algn="just"/>
            <a:r>
              <a:rPr lang="es-CO" dirty="0">
                <a:latin typeface="Century Gothic" panose="020B0502020202020204" pitchFamily="34" charset="0"/>
              </a:rPr>
              <a:t>Propio</a:t>
            </a:r>
          </a:p>
          <a:p>
            <a:pPr algn="just"/>
            <a:r>
              <a:rPr lang="es-CO" dirty="0">
                <a:latin typeface="Century Gothic" panose="020B0502020202020204" pitchFamily="34" charset="0"/>
              </a:rPr>
              <a:t>Impropio</a:t>
            </a:r>
          </a:p>
          <a:p>
            <a:pPr algn="just"/>
            <a:r>
              <a:rPr lang="es-CO" dirty="0">
                <a:latin typeface="Century Gothic" panose="020B0502020202020204" pitchFamily="34" charset="0"/>
              </a:rPr>
              <a:t>Por dar u ofrecer</a:t>
            </a:r>
          </a:p>
          <a:p>
            <a:pPr algn="just"/>
            <a:r>
              <a:rPr lang="es-CO" dirty="0">
                <a:latin typeface="Century Gothic" panose="020B0502020202020204" pitchFamily="34" charset="0"/>
              </a:rPr>
              <a:t>Celebración de contratos</a:t>
            </a:r>
          </a:p>
          <a:p>
            <a:pPr algn="just"/>
            <a:r>
              <a:rPr lang="es-CO" dirty="0">
                <a:latin typeface="Century Gothic" panose="020B0502020202020204" pitchFamily="34" charset="0"/>
              </a:rPr>
              <a:t>Tráfico de influencias</a:t>
            </a:r>
          </a:p>
          <a:p>
            <a:pPr algn="just"/>
            <a:r>
              <a:rPr lang="es-CO" dirty="0">
                <a:latin typeface="Century Gothic" panose="020B0502020202020204" pitchFamily="34" charset="0"/>
              </a:rPr>
              <a:t>Enriquecimiento ilícito</a:t>
            </a:r>
          </a:p>
        </p:txBody>
      </p:sp>
      <p:sp>
        <p:nvSpPr>
          <p:cNvPr id="8" name="Rectángulo 7">
            <a:extLst>
              <a:ext uri="{FF2B5EF4-FFF2-40B4-BE49-F238E27FC236}">
                <a16:creationId xmlns:a16="http://schemas.microsoft.com/office/drawing/2014/main" id="{7452C4AC-CE92-487B-BCAF-30E12E2C33AD}"/>
              </a:ext>
            </a:extLst>
          </p:cNvPr>
          <p:cNvSpPr/>
          <p:nvPr/>
        </p:nvSpPr>
        <p:spPr>
          <a:xfrm>
            <a:off x="5019466" y="4156269"/>
            <a:ext cx="3242728" cy="738664"/>
          </a:xfrm>
          <a:prstGeom prst="rect">
            <a:avLst/>
          </a:prstGeom>
        </p:spPr>
        <p:txBody>
          <a:bodyPr wrap="square">
            <a:spAutoFit/>
          </a:bodyPr>
          <a:lstStyle/>
          <a:p>
            <a:pPr algn="just"/>
            <a:r>
              <a:rPr lang="es-CO" b="1" dirty="0" err="1">
                <a:latin typeface="Century Gothic" panose="020B0502020202020204" pitchFamily="34" charset="0"/>
              </a:rPr>
              <a:t>Previcaricato</a:t>
            </a:r>
            <a:r>
              <a:rPr lang="es-CO" dirty="0">
                <a:latin typeface="Century Gothic" panose="020B0502020202020204" pitchFamily="34" charset="0"/>
              </a:rPr>
              <a:t>. </a:t>
            </a:r>
          </a:p>
          <a:p>
            <a:pPr algn="just"/>
            <a:r>
              <a:rPr lang="es-CO" dirty="0">
                <a:latin typeface="Century Gothic" panose="020B0502020202020204" pitchFamily="34" charset="0"/>
              </a:rPr>
              <a:t>Por acción</a:t>
            </a:r>
          </a:p>
          <a:p>
            <a:pPr algn="just"/>
            <a:r>
              <a:rPr lang="es-CO" dirty="0">
                <a:latin typeface="Century Gothic" panose="020B0502020202020204" pitchFamily="34" charset="0"/>
              </a:rPr>
              <a:t>Por omisión</a:t>
            </a:r>
          </a:p>
        </p:txBody>
      </p:sp>
      <p:sp>
        <p:nvSpPr>
          <p:cNvPr id="9" name="Rectángulo 8">
            <a:extLst>
              <a:ext uri="{FF2B5EF4-FFF2-40B4-BE49-F238E27FC236}">
                <a16:creationId xmlns:a16="http://schemas.microsoft.com/office/drawing/2014/main" id="{DF65C4BB-25F2-4170-9A9B-B10C6DEAFCC9}"/>
              </a:ext>
            </a:extLst>
          </p:cNvPr>
          <p:cNvSpPr/>
          <p:nvPr/>
        </p:nvSpPr>
        <p:spPr>
          <a:xfrm>
            <a:off x="7717360" y="2245178"/>
            <a:ext cx="3741823" cy="2677656"/>
          </a:xfrm>
          <a:prstGeom prst="rect">
            <a:avLst/>
          </a:prstGeom>
        </p:spPr>
        <p:txBody>
          <a:bodyPr wrap="square">
            <a:spAutoFit/>
          </a:bodyPr>
          <a:lstStyle/>
          <a:p>
            <a:pPr algn="just"/>
            <a:r>
              <a:rPr lang="es-CO" b="1" dirty="0">
                <a:latin typeface="Century Gothic" panose="020B0502020202020204" pitchFamily="34" charset="0"/>
              </a:rPr>
              <a:t>Abuso de autoridad</a:t>
            </a:r>
            <a:r>
              <a:rPr lang="es-CO" dirty="0">
                <a:latin typeface="Century Gothic" panose="020B0502020202020204" pitchFamily="34" charset="0"/>
              </a:rPr>
              <a:t>. </a:t>
            </a:r>
          </a:p>
          <a:p>
            <a:pPr algn="just"/>
            <a:r>
              <a:rPr lang="es-CO" dirty="0">
                <a:latin typeface="Century Gothic" panose="020B0502020202020204" pitchFamily="34" charset="0"/>
              </a:rPr>
              <a:t>Por acto arbitrario e injusto</a:t>
            </a:r>
          </a:p>
          <a:p>
            <a:pPr algn="just"/>
            <a:r>
              <a:rPr lang="es-CO" dirty="0">
                <a:latin typeface="Century Gothic" panose="020B0502020202020204" pitchFamily="34" charset="0"/>
              </a:rPr>
              <a:t>Por omisión de denuncia</a:t>
            </a:r>
          </a:p>
          <a:p>
            <a:pPr algn="just"/>
            <a:r>
              <a:rPr lang="es-CO" dirty="0">
                <a:latin typeface="Century Gothic" panose="020B0502020202020204" pitchFamily="34" charset="0"/>
              </a:rPr>
              <a:t>Revelación de secreto</a:t>
            </a:r>
          </a:p>
          <a:p>
            <a:pPr algn="just"/>
            <a:r>
              <a:rPr lang="es-CO" dirty="0">
                <a:latin typeface="Century Gothic" panose="020B0502020202020204" pitchFamily="34" charset="0"/>
              </a:rPr>
              <a:t>Utilización de asunto sometido a secreto o reserva</a:t>
            </a:r>
          </a:p>
          <a:p>
            <a:pPr algn="just"/>
            <a:r>
              <a:rPr lang="es-CO" dirty="0">
                <a:latin typeface="Century Gothic" panose="020B0502020202020204" pitchFamily="34" charset="0"/>
              </a:rPr>
              <a:t>Utilización indebida de información oficial privilegiada.</a:t>
            </a:r>
          </a:p>
          <a:p>
            <a:pPr algn="just"/>
            <a:r>
              <a:rPr lang="es-CO" dirty="0">
                <a:latin typeface="Century Gothic" panose="020B0502020202020204" pitchFamily="34" charset="0"/>
              </a:rPr>
              <a:t>Asesoramiento y otras actuaciones ilegales Intervención en política</a:t>
            </a:r>
          </a:p>
          <a:p>
            <a:pPr algn="just"/>
            <a:r>
              <a:rPr lang="es-CO" dirty="0">
                <a:latin typeface="Century Gothic" panose="020B0502020202020204" pitchFamily="34" charset="0"/>
              </a:rPr>
              <a:t>Empleo ilegal de la fuerza publica</a:t>
            </a:r>
          </a:p>
          <a:p>
            <a:pPr algn="just"/>
            <a:r>
              <a:rPr lang="es-CO" dirty="0">
                <a:latin typeface="Century Gothic" panose="020B0502020202020204" pitchFamily="34" charset="0"/>
              </a:rPr>
              <a:t>Omisión de apoyo</a:t>
            </a:r>
          </a:p>
        </p:txBody>
      </p:sp>
      <p:sp>
        <p:nvSpPr>
          <p:cNvPr id="10" name="Rectángulo 9">
            <a:extLst>
              <a:ext uri="{FF2B5EF4-FFF2-40B4-BE49-F238E27FC236}">
                <a16:creationId xmlns:a16="http://schemas.microsoft.com/office/drawing/2014/main" id="{8516642B-D4FA-4BA6-A21C-0349C3A68901}"/>
              </a:ext>
            </a:extLst>
          </p:cNvPr>
          <p:cNvSpPr/>
          <p:nvPr/>
        </p:nvSpPr>
        <p:spPr>
          <a:xfrm>
            <a:off x="1582188" y="4156269"/>
            <a:ext cx="6083208" cy="1169551"/>
          </a:xfrm>
          <a:prstGeom prst="rect">
            <a:avLst/>
          </a:prstGeom>
        </p:spPr>
        <p:txBody>
          <a:bodyPr wrap="square">
            <a:spAutoFit/>
          </a:bodyPr>
          <a:lstStyle/>
          <a:p>
            <a:pPr algn="just"/>
            <a:r>
              <a:rPr lang="es-CO" b="1" dirty="0">
                <a:latin typeface="Century Gothic" panose="020B0502020202020204" pitchFamily="34" charset="0"/>
              </a:rPr>
              <a:t>Abuso de autoridad</a:t>
            </a:r>
            <a:r>
              <a:rPr lang="es-CO" dirty="0">
                <a:latin typeface="Century Gothic" panose="020B0502020202020204" pitchFamily="34" charset="0"/>
              </a:rPr>
              <a:t>. </a:t>
            </a:r>
          </a:p>
          <a:p>
            <a:pPr algn="just"/>
            <a:r>
              <a:rPr lang="es-CO" dirty="0">
                <a:latin typeface="Century Gothic" panose="020B0502020202020204" pitchFamily="34" charset="0"/>
              </a:rPr>
              <a:t>Simulación de investidura o cargo</a:t>
            </a:r>
          </a:p>
          <a:p>
            <a:pPr algn="just"/>
            <a:r>
              <a:rPr lang="es-CO" dirty="0">
                <a:latin typeface="Century Gothic" panose="020B0502020202020204" pitchFamily="34" charset="0"/>
              </a:rPr>
              <a:t>Abuso de función pública</a:t>
            </a:r>
          </a:p>
          <a:p>
            <a:pPr algn="just"/>
            <a:r>
              <a:rPr lang="es-CO" dirty="0">
                <a:latin typeface="Century Gothic" panose="020B0502020202020204" pitchFamily="34" charset="0"/>
              </a:rPr>
              <a:t>Violencia contra servidor público</a:t>
            </a:r>
          </a:p>
          <a:p>
            <a:pPr algn="just"/>
            <a:r>
              <a:rPr lang="es-CO" dirty="0">
                <a:latin typeface="Century Gothic" panose="020B0502020202020204" pitchFamily="34" charset="0"/>
              </a:rPr>
              <a:t>Perturbación de actos oficiales</a:t>
            </a:r>
          </a:p>
        </p:txBody>
      </p:sp>
      <p:sp>
        <p:nvSpPr>
          <p:cNvPr id="11" name="Rectángulo 10">
            <a:extLst>
              <a:ext uri="{FF2B5EF4-FFF2-40B4-BE49-F238E27FC236}">
                <a16:creationId xmlns:a16="http://schemas.microsoft.com/office/drawing/2014/main" id="{9104FD5A-4B18-470D-A49D-EA6271F724C9}"/>
              </a:ext>
            </a:extLst>
          </p:cNvPr>
          <p:cNvSpPr/>
          <p:nvPr/>
        </p:nvSpPr>
        <p:spPr>
          <a:xfrm>
            <a:off x="2249853" y="5486402"/>
            <a:ext cx="9416717" cy="738664"/>
          </a:xfrm>
          <a:prstGeom prst="rect">
            <a:avLst/>
          </a:prstGeom>
        </p:spPr>
        <p:txBody>
          <a:bodyPr wrap="square">
            <a:spAutoFit/>
          </a:bodyPr>
          <a:lstStyle/>
          <a:p>
            <a:pPr algn="just"/>
            <a:r>
              <a:rPr lang="es-CO" dirty="0">
                <a:latin typeface="Century Gothic" panose="020B0502020202020204" pitchFamily="34" charset="0"/>
              </a:rPr>
              <a:t>Utilización indebida de información obtenida en el ejercicio de función pública.</a:t>
            </a:r>
          </a:p>
          <a:p>
            <a:pPr algn="just"/>
            <a:r>
              <a:rPr lang="es-CO" dirty="0">
                <a:latin typeface="Century Gothic" panose="020B0502020202020204" pitchFamily="34" charset="0"/>
              </a:rPr>
              <a:t>Utilización indebida de influencias derivadas del ejercicio de función publica</a:t>
            </a:r>
          </a:p>
          <a:p>
            <a:pPr algn="just"/>
            <a:r>
              <a:rPr lang="es-CO" dirty="0">
                <a:latin typeface="Century Gothic" panose="020B0502020202020204" pitchFamily="34" charset="0"/>
              </a:rPr>
              <a:t>Asociación para la comisión de un delito contra la administración pública</a:t>
            </a:r>
          </a:p>
        </p:txBody>
      </p:sp>
    </p:spTree>
    <p:extLst>
      <p:ext uri="{BB962C8B-B14F-4D97-AF65-F5344CB8AC3E}">
        <p14:creationId xmlns:p14="http://schemas.microsoft.com/office/powerpoint/2010/main" val="26256641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BD4B9BE-96DA-459E-A0AF-7D8EE6F1F611}"/>
              </a:ext>
            </a:extLst>
          </p:cNvPr>
          <p:cNvSpPr/>
          <p:nvPr/>
        </p:nvSpPr>
        <p:spPr>
          <a:xfrm>
            <a:off x="1682796" y="1336119"/>
            <a:ext cx="8826407" cy="4185761"/>
          </a:xfrm>
          <a:prstGeom prst="rect">
            <a:avLst/>
          </a:prstGeom>
        </p:spPr>
        <p:txBody>
          <a:bodyPr wrap="square">
            <a:spAutoFit/>
          </a:bodyPr>
          <a:lstStyle/>
          <a:p>
            <a:pPr algn="just"/>
            <a:r>
              <a:rPr lang="es-CO" b="1" dirty="0">
                <a:latin typeface="Century Gothic" panose="020B0502020202020204" pitchFamily="34" charset="0"/>
              </a:rPr>
              <a:t>Acoso laboral</a:t>
            </a:r>
            <a:r>
              <a:rPr lang="es-CO" dirty="0">
                <a:latin typeface="Century Gothic" panose="020B0502020202020204" pitchFamily="34" charset="0"/>
              </a:rPr>
              <a:t>. </a:t>
            </a:r>
          </a:p>
          <a:p>
            <a:pPr algn="just"/>
            <a:r>
              <a:rPr lang="es-CO" dirty="0">
                <a:latin typeface="Century Gothic" panose="020B0502020202020204" pitchFamily="34" charset="0"/>
              </a:rPr>
              <a:t>Según la ley 1010 de 2006 se considera como acoso laboral toda conducta persistente y demostrable, ejercida sobre un empleado, trabajador por parte de un empleador, un jefe o superior jerárquico inmediato o mediato, un compañero de trabajo o un subalterno, encaminada a infundir miedo, intimidación, terror y angustia, a causar perjuicio laboral, generar desmotivación en el trabajo, o inducir la renuncia del mismo.</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Las modalidades de dicho acoso son:</a:t>
            </a:r>
          </a:p>
          <a:p>
            <a:pPr marL="285750" indent="-285750" algn="just">
              <a:buFont typeface="Arial" panose="020B0604020202020204" pitchFamily="34" charset="0"/>
              <a:buChar char="•"/>
            </a:pPr>
            <a:r>
              <a:rPr lang="es-CO" b="1" dirty="0">
                <a:latin typeface="Century Gothic" panose="020B0502020202020204" pitchFamily="34" charset="0"/>
              </a:rPr>
              <a:t>Maltrato laboral.</a:t>
            </a:r>
            <a:r>
              <a:rPr lang="es-CO" dirty="0">
                <a:latin typeface="Century Gothic" panose="020B0502020202020204" pitchFamily="34" charset="0"/>
              </a:rPr>
              <a:t> Todo acto de violencia contra la integridad física o moral, la libertad física o sexual y los bienes de quien se desempeñe como empleado o trabajador; toda expresión verbal injuriosa o ultrajante que lesione la integridad moral o los derechos a la intimidad y al buen nombre de quienes participen en una relación de trabajo de tipo laboral o todo comportamiento tendiente a menoscabar la autoestima y la dignidad de quien participe en una relación de trabajo de tipo laboral.</a:t>
            </a:r>
          </a:p>
          <a:p>
            <a:pPr marL="285750" indent="-285750" algn="just">
              <a:buFont typeface="Arial" panose="020B0604020202020204" pitchFamily="34" charset="0"/>
              <a:buChar char="•"/>
            </a:pPr>
            <a:r>
              <a:rPr lang="es-CO" b="1" dirty="0">
                <a:latin typeface="Century Gothic" panose="020B0502020202020204" pitchFamily="34" charset="0"/>
              </a:rPr>
              <a:t>Persecución laboral:</a:t>
            </a:r>
            <a:r>
              <a:rPr lang="es-CO" dirty="0">
                <a:latin typeface="Century Gothic" panose="020B0502020202020204" pitchFamily="34" charset="0"/>
              </a:rPr>
              <a:t> toda conducta cuyas características de reiteración o evidente arbitrariedad permitan inferir el propósito de inducir la renuncia del empleado o trabajador, mediante la descalificación, la carga excesiva de trabajo y cambios permanentes de horario que puedan producir desmotivación laboral.</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4067792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B9279D86-867F-48B1-BF17-182369338C91}"/>
              </a:ext>
            </a:extLst>
          </p:cNvPr>
          <p:cNvSpPr txBox="1"/>
          <p:nvPr/>
        </p:nvSpPr>
        <p:spPr>
          <a:xfrm>
            <a:off x="3132107" y="455764"/>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SÍMBOLOS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Google Shape;123;p2">
            <a:extLst>
              <a:ext uri="{FF2B5EF4-FFF2-40B4-BE49-F238E27FC236}">
                <a16:creationId xmlns:a16="http://schemas.microsoft.com/office/drawing/2014/main" id="{3D8EF630-2A71-443B-98E5-596E604EC105}"/>
              </a:ext>
            </a:extLst>
          </p:cNvPr>
          <p:cNvSpPr txBox="1"/>
          <p:nvPr/>
        </p:nvSpPr>
        <p:spPr>
          <a:xfrm>
            <a:off x="6274177" y="862536"/>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LA BANDERA</a:t>
            </a:r>
            <a:endParaRPr sz="1800" b="1" dirty="0">
              <a:solidFill>
                <a:schemeClr val="dk1"/>
              </a:solidFill>
              <a:latin typeface="Arial Rounded MT Bold" panose="020F0704030504030204" pitchFamily="34" charset="0"/>
              <a:ea typeface="Century Gothic"/>
              <a:cs typeface="Century Gothic"/>
              <a:sym typeface="Century Gothic"/>
            </a:endParaRPr>
          </a:p>
        </p:txBody>
      </p:sp>
      <p:pic>
        <p:nvPicPr>
          <p:cNvPr id="4" name="Imagen 3">
            <a:extLst>
              <a:ext uri="{FF2B5EF4-FFF2-40B4-BE49-F238E27FC236}">
                <a16:creationId xmlns:a16="http://schemas.microsoft.com/office/drawing/2014/main" id="{DE453C65-ECEE-4997-AB1A-A11709F3177B}"/>
              </a:ext>
            </a:extLst>
          </p:cNvPr>
          <p:cNvPicPr>
            <a:picLocks noChangeAspect="1"/>
          </p:cNvPicPr>
          <p:nvPr/>
        </p:nvPicPr>
        <p:blipFill>
          <a:blip r:embed="rId2"/>
          <a:stretch>
            <a:fillRect/>
          </a:stretch>
        </p:blipFill>
        <p:spPr>
          <a:xfrm>
            <a:off x="8497876" y="1402090"/>
            <a:ext cx="1980062" cy="1131464"/>
          </a:xfrm>
          <a:prstGeom prst="rect">
            <a:avLst/>
          </a:prstGeom>
        </p:spPr>
      </p:pic>
      <p:sp>
        <p:nvSpPr>
          <p:cNvPr id="5" name="Rectángulo 4">
            <a:extLst>
              <a:ext uri="{FF2B5EF4-FFF2-40B4-BE49-F238E27FC236}">
                <a16:creationId xmlns:a16="http://schemas.microsoft.com/office/drawing/2014/main" id="{40763AE4-DCED-4516-B3AB-F5BB2F3F8739}"/>
              </a:ext>
            </a:extLst>
          </p:cNvPr>
          <p:cNvSpPr/>
          <p:nvPr/>
        </p:nvSpPr>
        <p:spPr>
          <a:xfrm>
            <a:off x="2152079" y="1087352"/>
            <a:ext cx="6173821" cy="1815882"/>
          </a:xfrm>
          <a:prstGeom prst="rect">
            <a:avLst/>
          </a:prstGeom>
        </p:spPr>
        <p:txBody>
          <a:bodyPr wrap="square">
            <a:spAutoFit/>
          </a:bodyPr>
          <a:lstStyle/>
          <a:p>
            <a:pPr algn="just"/>
            <a:r>
              <a:rPr lang="es-CO" dirty="0">
                <a:solidFill>
                  <a:srgbClr val="747474"/>
                </a:solidFill>
                <a:latin typeface="Century Gothic" panose="020B0502020202020204" pitchFamily="34" charset="0"/>
              </a:rPr>
              <a:t>Se divide en dos franjas horizontales iguales, verde la superior y roja la inferior y en la mitad un triángulo equilátero de color blanco en el extremo izquierdo con el vértice hacia el interior. El color verde es la riqueza de los campos y la esperanza en que vive la ciudad. El rojo es la sangre vertida por los hijos de la ciudad que lucharon en la gesta emancipadora y el color blanco es la lozanía y blancura del espíritu de las mujeres forjadoras desde el hogar, de una patria grande y libre.</a:t>
            </a:r>
            <a:endParaRPr lang="es-CO" dirty="0">
              <a:latin typeface="Century Gothic" panose="020B0502020202020204" pitchFamily="34" charset="0"/>
            </a:endParaRPr>
          </a:p>
        </p:txBody>
      </p:sp>
      <p:pic>
        <p:nvPicPr>
          <p:cNvPr id="6" name="Imagen 5">
            <a:extLst>
              <a:ext uri="{FF2B5EF4-FFF2-40B4-BE49-F238E27FC236}">
                <a16:creationId xmlns:a16="http://schemas.microsoft.com/office/drawing/2014/main" id="{18FD8FD2-AF35-49F8-8BEC-94ADF35E0CB3}"/>
              </a:ext>
            </a:extLst>
          </p:cNvPr>
          <p:cNvPicPr>
            <a:picLocks noChangeAspect="1"/>
          </p:cNvPicPr>
          <p:nvPr/>
        </p:nvPicPr>
        <p:blipFill>
          <a:blip r:embed="rId3"/>
          <a:stretch>
            <a:fillRect/>
          </a:stretch>
        </p:blipFill>
        <p:spPr>
          <a:xfrm>
            <a:off x="1330467" y="3530639"/>
            <a:ext cx="1428750" cy="1952625"/>
          </a:xfrm>
          <a:prstGeom prst="rect">
            <a:avLst/>
          </a:prstGeom>
        </p:spPr>
      </p:pic>
      <p:sp>
        <p:nvSpPr>
          <p:cNvPr id="7" name="Google Shape;123;p2">
            <a:extLst>
              <a:ext uri="{FF2B5EF4-FFF2-40B4-BE49-F238E27FC236}">
                <a16:creationId xmlns:a16="http://schemas.microsoft.com/office/drawing/2014/main" id="{A9BD3950-1123-4B62-A55A-68679F9B2BBE}"/>
              </a:ext>
            </a:extLst>
          </p:cNvPr>
          <p:cNvSpPr txBox="1"/>
          <p:nvPr/>
        </p:nvSpPr>
        <p:spPr>
          <a:xfrm>
            <a:off x="-1133058" y="3073621"/>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EL ESCUDO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8" name="Rectángulo 7">
            <a:extLst>
              <a:ext uri="{FF2B5EF4-FFF2-40B4-BE49-F238E27FC236}">
                <a16:creationId xmlns:a16="http://schemas.microsoft.com/office/drawing/2014/main" id="{E03B3342-43BD-4852-A527-336E8E5179EB}"/>
              </a:ext>
            </a:extLst>
          </p:cNvPr>
          <p:cNvSpPr/>
          <p:nvPr/>
        </p:nvSpPr>
        <p:spPr>
          <a:xfrm>
            <a:off x="3132107" y="3540512"/>
            <a:ext cx="6880501" cy="1600438"/>
          </a:xfrm>
          <a:prstGeom prst="rect">
            <a:avLst/>
          </a:prstGeom>
        </p:spPr>
        <p:txBody>
          <a:bodyPr wrap="square">
            <a:spAutoFit/>
          </a:bodyPr>
          <a:lstStyle/>
          <a:p>
            <a:pPr algn="just"/>
            <a:r>
              <a:rPr lang="es-CO" dirty="0">
                <a:solidFill>
                  <a:srgbClr val="747474"/>
                </a:solidFill>
                <a:latin typeface="Century Gothic" panose="020B0502020202020204" pitchFamily="34" charset="0"/>
              </a:rPr>
              <a:t>Creado el 23 de septiembre de 1988. Contempla en su torre y en sus cuatro cuarteles la más completa significación heráldica de la ciudad. La espada, representa las hazañas militares de los héroes libertadores del municipio, la lira representa el número de los poetas humanistas, filósofos, escritores y artistas oriundos del municipio. Se encuentra el caballo, noble bestia en honor al caballo Palomo, sobre cuyos lomos cabalgo el libertador Bolívar; y la rosa, bella flor cuyo nombre se santificó y distingue hoy día a la ciudad.</a:t>
            </a:r>
            <a:endParaRPr lang="es-CO" dirty="0">
              <a:latin typeface="Century Gothic" panose="020B0502020202020204" pitchFamily="34" charset="0"/>
            </a:endParaRPr>
          </a:p>
        </p:txBody>
      </p:sp>
      <p:sp>
        <p:nvSpPr>
          <p:cNvPr id="11" name="Google Shape;123;p2">
            <a:extLst>
              <a:ext uri="{FF2B5EF4-FFF2-40B4-BE49-F238E27FC236}">
                <a16:creationId xmlns:a16="http://schemas.microsoft.com/office/drawing/2014/main" id="{3BAB05A3-ACFF-479A-87F8-FCF022D50E74}"/>
              </a:ext>
            </a:extLst>
          </p:cNvPr>
          <p:cNvSpPr txBox="1"/>
          <p:nvPr/>
        </p:nvSpPr>
        <p:spPr>
          <a:xfrm>
            <a:off x="216557" y="5730302"/>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EL HIMNO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12" name="Rectángulo 11">
            <a:extLst>
              <a:ext uri="{FF2B5EF4-FFF2-40B4-BE49-F238E27FC236}">
                <a16:creationId xmlns:a16="http://schemas.microsoft.com/office/drawing/2014/main" id="{A1807A5D-0C97-41E3-8227-253C9F4BFDCA}"/>
              </a:ext>
            </a:extLst>
          </p:cNvPr>
          <p:cNvSpPr/>
          <p:nvPr/>
        </p:nvSpPr>
        <p:spPr>
          <a:xfrm>
            <a:off x="4179451" y="5730302"/>
            <a:ext cx="6880501" cy="307777"/>
          </a:xfrm>
          <a:prstGeom prst="rect">
            <a:avLst/>
          </a:prstGeom>
        </p:spPr>
        <p:txBody>
          <a:bodyPr wrap="square">
            <a:spAutoFit/>
          </a:bodyPr>
          <a:lstStyle/>
          <a:p>
            <a:r>
              <a:rPr lang="es-CO" dirty="0">
                <a:solidFill>
                  <a:schemeClr val="bg1">
                    <a:lumMod val="50000"/>
                  </a:schemeClr>
                </a:solidFill>
                <a:latin typeface="Century Gothic" panose="020B0502020202020204" pitchFamily="34" charset="0"/>
              </a:rPr>
              <a:t>Letra y Música: </a:t>
            </a:r>
            <a:r>
              <a:rPr lang="es-CO" dirty="0" err="1">
                <a:solidFill>
                  <a:schemeClr val="bg1">
                    <a:lumMod val="50000"/>
                  </a:schemeClr>
                </a:solidFill>
                <a:latin typeface="Century Gothic" panose="020B0502020202020204" pitchFamily="34" charset="0"/>
              </a:rPr>
              <a:t>Pbo</a:t>
            </a:r>
            <a:r>
              <a:rPr lang="es-CO" dirty="0">
                <a:solidFill>
                  <a:schemeClr val="bg1">
                    <a:lumMod val="50000"/>
                  </a:schemeClr>
                </a:solidFill>
                <a:latin typeface="Century Gothic" panose="020B0502020202020204" pitchFamily="34" charset="0"/>
              </a:rPr>
              <a:t>. Alfonso Rico Laverde</a:t>
            </a:r>
          </a:p>
        </p:txBody>
      </p:sp>
    </p:spTree>
    <p:extLst>
      <p:ext uri="{BB962C8B-B14F-4D97-AF65-F5344CB8AC3E}">
        <p14:creationId xmlns:p14="http://schemas.microsoft.com/office/powerpoint/2010/main" val="36295542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ED0D9DB-4AF3-4277-AB7D-749A30398D7E}"/>
              </a:ext>
            </a:extLst>
          </p:cNvPr>
          <p:cNvSpPr/>
          <p:nvPr/>
        </p:nvSpPr>
        <p:spPr>
          <a:xfrm>
            <a:off x="1682796" y="1336119"/>
            <a:ext cx="8826407" cy="4616648"/>
          </a:xfrm>
          <a:prstGeom prst="rect">
            <a:avLst/>
          </a:prstGeom>
        </p:spPr>
        <p:txBody>
          <a:bodyPr wrap="square">
            <a:spAutoFit/>
          </a:bodyPr>
          <a:lstStyle/>
          <a:p>
            <a:pPr marL="285750" indent="-285750" algn="just">
              <a:buFont typeface="Arial" panose="020B0604020202020204" pitchFamily="34" charset="0"/>
              <a:buChar char="•"/>
            </a:pPr>
            <a:r>
              <a:rPr lang="es-CO" b="1" dirty="0">
                <a:latin typeface="Century Gothic" panose="020B0502020202020204" pitchFamily="34" charset="0"/>
              </a:rPr>
              <a:t>Entorpecimiento laboral: </a:t>
            </a:r>
            <a:r>
              <a:rPr lang="es-CO" dirty="0">
                <a:latin typeface="Century Gothic" panose="020B0502020202020204" pitchFamily="34" charset="0"/>
              </a:rPr>
              <a:t>toda acción tendiente a obstaculizar el cumplimiento de la labor o hacerla más gravosa o retardarla con perjuicio para el trabajador o empleado. Constituyen acciones de entorpecimiento laboral, entre otras, la privación, ocultación o inutilización de los insumos, documentos o instrumentos para la labor, la destrucción o pérdida de información, el ocultamiento de correspondencia o mensajes electrónicos.</a:t>
            </a:r>
          </a:p>
          <a:p>
            <a:pPr marL="285750" indent="-285750" algn="just">
              <a:buFont typeface="Arial" panose="020B0604020202020204" pitchFamily="34" charset="0"/>
              <a:buChar char="•"/>
            </a:pPr>
            <a:r>
              <a:rPr lang="es-CO" b="1" dirty="0">
                <a:latin typeface="Century Gothic" panose="020B0502020202020204" pitchFamily="34" charset="0"/>
              </a:rPr>
              <a:t>Inequidad laboral: </a:t>
            </a:r>
            <a:r>
              <a:rPr lang="es-CO" dirty="0">
                <a:latin typeface="Century Gothic" panose="020B0502020202020204" pitchFamily="34" charset="0"/>
              </a:rPr>
              <a:t>Asignación de funciones a menosprecio del trabajador.</a:t>
            </a:r>
          </a:p>
          <a:p>
            <a:pPr marL="285750" indent="-285750" algn="just">
              <a:buFont typeface="Arial" panose="020B0604020202020204" pitchFamily="34" charset="0"/>
              <a:buChar char="•"/>
            </a:pPr>
            <a:r>
              <a:rPr lang="es-CO" b="1" dirty="0">
                <a:latin typeface="Century Gothic" panose="020B0502020202020204" pitchFamily="34" charset="0"/>
              </a:rPr>
              <a:t>Desprotección laboral: </a:t>
            </a:r>
            <a:r>
              <a:rPr lang="es-CO" dirty="0">
                <a:latin typeface="Century Gothic" panose="020B0502020202020204" pitchFamily="34" charset="0"/>
              </a:rPr>
              <a:t>Toda conducta tendiente a poner en riesgo la integridad y la seguridad del trabajador mediante órdenes o asignación de funciones sin el cumplimiento de los requisitos mínimos de protección y seguridad para el trabajador.</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Sujetos del acoso laboral:</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Pueden ser sujetos activos o autores del acoso laboral.</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La persona natural que se desempeñe como gerente, jefe, director, supervisor o cualquier otra posición de dirección y mando en una empresa u organización en la cual haya relaciones laborales regidas por el Código Sustantivo del Trabajo;</a:t>
            </a:r>
          </a:p>
          <a:p>
            <a:pPr marL="285750" indent="-285750" algn="just">
              <a:buFont typeface="Arial" panose="020B0604020202020204" pitchFamily="34" charset="0"/>
              <a:buChar char="•"/>
            </a:pPr>
            <a:r>
              <a:rPr lang="es-CO" dirty="0">
                <a:latin typeface="Century Gothic" panose="020B0502020202020204" pitchFamily="34" charset="0"/>
              </a:rPr>
              <a:t>La persona natural que se desempeñe como superior jerárquico o tenga la calidad de jefe de una dependencia estatal;</a:t>
            </a:r>
          </a:p>
          <a:p>
            <a:pPr marL="285750" indent="-285750" algn="just">
              <a:buFont typeface="Arial" panose="020B0604020202020204" pitchFamily="34" charset="0"/>
              <a:buChar char="•"/>
            </a:pPr>
            <a:r>
              <a:rPr lang="es-CO" dirty="0">
                <a:latin typeface="Century Gothic" panose="020B0502020202020204" pitchFamily="34" charset="0"/>
              </a:rPr>
              <a:t>La persona natural que se desempeñe como trabajador o empleado.</a:t>
            </a:r>
          </a:p>
          <a:p>
            <a:pPr marL="285750" indent="-285750" algn="just">
              <a:buFont typeface="Arial" panose="020B0604020202020204" pitchFamily="34" charset="0"/>
              <a:buChar char="•"/>
            </a:pPr>
            <a:r>
              <a:rPr lang="es-CO" dirty="0">
                <a:latin typeface="Century Gothic" panose="020B0502020202020204" pitchFamily="34" charset="0"/>
              </a:rPr>
              <a:t>Son sujetos pasivos o víctimas del acoso laboral;</a:t>
            </a:r>
          </a:p>
        </p:txBody>
      </p:sp>
    </p:spTree>
    <p:extLst>
      <p:ext uri="{BB962C8B-B14F-4D97-AF65-F5344CB8AC3E}">
        <p14:creationId xmlns:p14="http://schemas.microsoft.com/office/powerpoint/2010/main" val="18072599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CF315D1-5627-490E-A05D-A0C831EDCA0A}"/>
              </a:ext>
            </a:extLst>
          </p:cNvPr>
          <p:cNvSpPr/>
          <p:nvPr/>
        </p:nvSpPr>
        <p:spPr>
          <a:xfrm>
            <a:off x="1682796" y="770486"/>
            <a:ext cx="8826407" cy="5478423"/>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Los trabajadores o empleados vinculados a una relación laboral de trabajo en el sector privado;</a:t>
            </a:r>
          </a:p>
          <a:p>
            <a:pPr marL="285750" indent="-285750" algn="just">
              <a:buFont typeface="Arial" panose="020B0604020202020204" pitchFamily="34" charset="0"/>
              <a:buChar char="•"/>
            </a:pPr>
            <a:r>
              <a:rPr lang="es-CO" dirty="0">
                <a:latin typeface="Century Gothic" panose="020B0502020202020204" pitchFamily="34" charset="0"/>
              </a:rPr>
              <a:t>Los servidores públicos, tanto empleados públicos como trabajadores oficiales y servidores con régimen especial que se desempeñen en una dependencia pública;</a:t>
            </a:r>
          </a:p>
          <a:p>
            <a:pPr marL="285750" indent="-285750" algn="just">
              <a:buFont typeface="Arial" panose="020B0604020202020204" pitchFamily="34" charset="0"/>
              <a:buChar char="•"/>
            </a:pPr>
            <a:r>
              <a:rPr lang="es-CO" dirty="0">
                <a:latin typeface="Century Gothic" panose="020B0502020202020204" pitchFamily="34" charset="0"/>
              </a:rPr>
              <a:t>Los jefes inmediatos cuando el acoso provenga de sus subalternos. Son sujetos partícipes del acoso laboral:</a:t>
            </a:r>
          </a:p>
          <a:p>
            <a:pPr marL="285750" indent="-285750" algn="just">
              <a:buFont typeface="Arial" panose="020B0604020202020204" pitchFamily="34" charset="0"/>
              <a:buChar char="•"/>
            </a:pPr>
            <a:r>
              <a:rPr lang="es-CO" dirty="0">
                <a:latin typeface="Century Gothic" panose="020B0502020202020204" pitchFamily="34" charset="0"/>
              </a:rPr>
              <a:t>La persona natural que como empleador promueva, induzca o favorezca el acoso laboral;</a:t>
            </a:r>
          </a:p>
          <a:p>
            <a:pPr marL="285750" indent="-285750" algn="just">
              <a:buFont typeface="Arial" panose="020B0604020202020204" pitchFamily="34" charset="0"/>
              <a:buChar char="•"/>
            </a:pPr>
            <a:r>
              <a:rPr lang="es-CO" dirty="0">
                <a:latin typeface="Century Gothic" panose="020B0502020202020204" pitchFamily="34" charset="0"/>
              </a:rPr>
              <a:t>La persona natural que omita cumplir los requerimientos o amonestaciones que se profieran por los Inspectores de Trabajo en los términos de la presente ley. </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PARÁGRAFO: </a:t>
            </a:r>
            <a:r>
              <a:rPr lang="es-CO" dirty="0">
                <a:latin typeface="Century Gothic" panose="020B0502020202020204" pitchFamily="34" charset="0"/>
              </a:rPr>
              <a:t>Las situaciones de acoso laboral que se corrigen y sancionan en la presente ley son sólo aquellas que ocurren en un ámbito de relaciones de dependencia o subordinación de carácter laboral</a:t>
            </a:r>
            <a:r>
              <a:rPr lang="es-CO" dirty="0"/>
              <a:t>.</a:t>
            </a:r>
          </a:p>
          <a:p>
            <a:pPr algn="just"/>
            <a:endParaRPr lang="es-CO" dirty="0">
              <a:latin typeface="Century Gothic" panose="020B0502020202020204" pitchFamily="34" charset="0"/>
            </a:endParaRPr>
          </a:p>
          <a:p>
            <a:pPr algn="just"/>
            <a:r>
              <a:rPr lang="es-CO" b="1" dirty="0">
                <a:latin typeface="Century Gothic" panose="020B0502020202020204" pitchFamily="34" charset="0"/>
              </a:rPr>
              <a:t>Conductas que constituyen el acoso laboral.</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Se presumirá que hay acoso laboral si se acredita la ocurrencia repetida y pública de cualquiera de las siguientes conductas:</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Los actos de agresión física, independientemente de sus consecuencias;</a:t>
            </a:r>
          </a:p>
          <a:p>
            <a:pPr marL="285750" indent="-285750" algn="just">
              <a:buFont typeface="Arial" panose="020B0604020202020204" pitchFamily="34" charset="0"/>
              <a:buChar char="•"/>
            </a:pPr>
            <a:r>
              <a:rPr lang="es-CO" dirty="0">
                <a:latin typeface="Century Gothic" panose="020B0502020202020204" pitchFamily="34" charset="0"/>
              </a:rPr>
              <a:t>Las expresiones injuriosas o ultrajantes sobre la persona, con utilización de palabras soeces o con alusión a la raza, el género, el origen familiar o nacional, la preferencia política o el estatus social;</a:t>
            </a:r>
          </a:p>
          <a:p>
            <a:pPr marL="285750" indent="-285750" algn="just">
              <a:buFont typeface="Arial" panose="020B0604020202020204" pitchFamily="34" charset="0"/>
              <a:buChar char="•"/>
            </a:pPr>
            <a:r>
              <a:rPr lang="es-CO" dirty="0">
                <a:latin typeface="Century Gothic" panose="020B0502020202020204" pitchFamily="34" charset="0"/>
              </a:rPr>
              <a:t>Los comentarios hostiles y humillantes de descalificación profesional expresados en presencia de los compañeros de trabajo;</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11447154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CF315D1-5627-490E-A05D-A0C831EDCA0A}"/>
              </a:ext>
            </a:extLst>
          </p:cNvPr>
          <p:cNvSpPr/>
          <p:nvPr/>
        </p:nvSpPr>
        <p:spPr>
          <a:xfrm>
            <a:off x="1682796" y="712121"/>
            <a:ext cx="8826407" cy="5262979"/>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Las injustificadas amenazas de despido expresadas en presencia de los compañeros de trabajo;</a:t>
            </a:r>
          </a:p>
          <a:p>
            <a:pPr marL="285750" indent="-285750" algn="just">
              <a:buFont typeface="Arial" panose="020B0604020202020204" pitchFamily="34" charset="0"/>
              <a:buChar char="•"/>
            </a:pPr>
            <a:r>
              <a:rPr lang="es-CO" dirty="0">
                <a:latin typeface="Century Gothic" panose="020B0502020202020204" pitchFamily="34" charset="0"/>
              </a:rPr>
              <a:t>Las múltiples denuncias disciplinarias de cualquiera de los sujetos activos del acoso, cuya temeridad quede demostrada por el resultado de los respectivos procesos disciplinarios;</a:t>
            </a:r>
          </a:p>
          <a:p>
            <a:pPr marL="285750" indent="-285750" algn="just">
              <a:buFont typeface="Arial" panose="020B0604020202020204" pitchFamily="34" charset="0"/>
              <a:buChar char="•"/>
            </a:pPr>
            <a:r>
              <a:rPr lang="es-CO" dirty="0">
                <a:latin typeface="Century Gothic" panose="020B0502020202020204" pitchFamily="34" charset="0"/>
              </a:rPr>
              <a:t>La descalificación humillante y en presencia de los compañeros de trabajo de las propuestas u opiniones de trabajo:</a:t>
            </a:r>
          </a:p>
          <a:p>
            <a:pPr marL="285750" indent="-285750" algn="just">
              <a:buFont typeface="Arial" panose="020B0604020202020204" pitchFamily="34" charset="0"/>
              <a:buChar char="•"/>
            </a:pPr>
            <a:r>
              <a:rPr lang="es-CO" dirty="0">
                <a:latin typeface="Century Gothic" panose="020B0502020202020204" pitchFamily="34" charset="0"/>
              </a:rPr>
              <a:t>Las burlas sobre la apariencia física o la forma de vestir, formuladas en público;</a:t>
            </a:r>
          </a:p>
          <a:p>
            <a:pPr marL="285750" indent="-285750" algn="just">
              <a:buFont typeface="Arial" panose="020B0604020202020204" pitchFamily="34" charset="0"/>
              <a:buChar char="•"/>
            </a:pPr>
            <a:r>
              <a:rPr lang="es-CO" dirty="0">
                <a:latin typeface="Century Gothic" panose="020B0502020202020204" pitchFamily="34" charset="0"/>
              </a:rPr>
              <a:t>La alusión pública a hechos pertenecientes a la intimidad de la persona;</a:t>
            </a:r>
          </a:p>
          <a:p>
            <a:pPr marL="285750" indent="-285750" algn="just">
              <a:buFont typeface="Arial" panose="020B0604020202020204" pitchFamily="34" charset="0"/>
              <a:buChar char="•"/>
            </a:pPr>
            <a:r>
              <a:rPr lang="es-CO" dirty="0">
                <a:latin typeface="Century Gothic" panose="020B0502020202020204" pitchFamily="34" charset="0"/>
              </a:rPr>
              <a:t>La imposición de deberes ostensiblemente extraños a las obligaciones laborales , las exigencias abiertamente desproporcionadas sobre el cumplimiento de la labor encomendada y el brusco cambio del lugar de trabajo o de la labor contratada sin ningún fundamento objetivo referente a la necesidad técnica de la empresa;</a:t>
            </a:r>
          </a:p>
          <a:p>
            <a:pPr marL="285750" indent="-285750" algn="just">
              <a:buFont typeface="Arial" panose="020B0604020202020204" pitchFamily="34" charset="0"/>
              <a:buChar char="•"/>
            </a:pPr>
            <a:r>
              <a:rPr lang="es-CO" dirty="0">
                <a:latin typeface="Century Gothic" panose="020B0502020202020204" pitchFamily="34" charset="0"/>
              </a:rPr>
              <a:t>La exigencia de laborar e n horarios excesivos respecto a la jornada laboral contratada o legalmente establecida, los cambios sorpresivos del turno laboral y la exigencia permanente de laborar en dominicales y días festivos sin ningún fundamento objetivo en las necesidades de la empresa, o en forma discriminatoria respecto a los demás trabajadores o empleados;</a:t>
            </a:r>
          </a:p>
          <a:p>
            <a:pPr marL="285750" indent="-285750" algn="just">
              <a:buFont typeface="Arial" panose="020B0604020202020204" pitchFamily="34" charset="0"/>
              <a:buChar char="•"/>
            </a:pPr>
            <a:r>
              <a:rPr lang="es-CO" dirty="0">
                <a:latin typeface="Century Gothic" panose="020B0502020202020204" pitchFamily="34" charset="0"/>
              </a:rPr>
              <a:t>El trato notoriamente discriminatorio respecto a los demás empleados en cuanto al otorgamiento de derechos y prerrogativas laborales y la imposición de deberes laborales;</a:t>
            </a:r>
          </a:p>
          <a:p>
            <a:pPr marL="285750" indent="-285750" algn="just">
              <a:buFont typeface="Arial" panose="020B0604020202020204" pitchFamily="34" charset="0"/>
              <a:buChar char="•"/>
            </a:pPr>
            <a:r>
              <a:rPr lang="es-CO" dirty="0">
                <a:latin typeface="Century Gothic" panose="020B0502020202020204" pitchFamily="34" charset="0"/>
              </a:rPr>
              <a:t>La negativa a suministrar materiales e información absolutamente indispensables para el cumplimiento de la labor;</a:t>
            </a:r>
          </a:p>
          <a:p>
            <a:pPr marL="285750" indent="-285750" algn="just">
              <a:buFont typeface="Arial" panose="020B0604020202020204" pitchFamily="34" charset="0"/>
              <a:buChar char="•"/>
            </a:pPr>
            <a:r>
              <a:rPr lang="es-CO" dirty="0">
                <a:latin typeface="Century Gothic" panose="020B0502020202020204" pitchFamily="34" charset="0"/>
              </a:rPr>
              <a:t>La negativa claramente injustificada a otorgar permisos, licencias por enfermedad, licencias ordinarias y vacaciones, cuando se dan las condiciones legales, reglamentarias o convencionales para pedirlos;</a:t>
            </a:r>
          </a:p>
          <a:p>
            <a:pPr marL="285750" indent="-285750" algn="just">
              <a:buFont typeface="Arial" panose="020B0604020202020204" pitchFamily="34" charset="0"/>
              <a:buChar char="•"/>
            </a:pPr>
            <a:r>
              <a:rPr lang="es-CO" dirty="0">
                <a:latin typeface="Century Gothic" panose="020B0502020202020204" pitchFamily="34" charset="0"/>
              </a:rPr>
              <a:t>El envío de anónimos, llamadas telefónicas y mensajes virtuales con contenido injurioso, ofensivo o intimidatorio o el sometimiento a una situación de aislamiento social.</a:t>
            </a:r>
          </a:p>
        </p:txBody>
      </p:sp>
    </p:spTree>
    <p:extLst>
      <p:ext uri="{BB962C8B-B14F-4D97-AF65-F5344CB8AC3E}">
        <p14:creationId xmlns:p14="http://schemas.microsoft.com/office/powerpoint/2010/main" val="4740974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89DC05A-A99B-4649-BF64-15BA7826038C}"/>
              </a:ext>
            </a:extLst>
          </p:cNvPr>
          <p:cNvSpPr/>
          <p:nvPr/>
        </p:nvSpPr>
        <p:spPr>
          <a:xfrm>
            <a:off x="1682796" y="2413337"/>
            <a:ext cx="8826407" cy="2031325"/>
          </a:xfrm>
          <a:prstGeom prst="rect">
            <a:avLst/>
          </a:prstGeom>
        </p:spPr>
        <p:txBody>
          <a:bodyPr wrap="square">
            <a:spAutoFit/>
          </a:bodyPr>
          <a:lstStyle/>
          <a:p>
            <a:pPr algn="just"/>
            <a:r>
              <a:rPr lang="es-CO" dirty="0">
                <a:latin typeface="Century Gothic" panose="020B0502020202020204" pitchFamily="34" charset="0"/>
              </a:rPr>
              <a:t>En los demás casos no enumerados en este artículo, la autoridad competente valorará, según las circunstancias del caso y la gravedad de las conductas denunciadas, la ocurrencia del acoso laboral descrito en el artículo 2o.</a:t>
            </a:r>
          </a:p>
          <a:p>
            <a:pPr algn="just"/>
            <a:r>
              <a:rPr lang="es-CO" dirty="0">
                <a:latin typeface="Century Gothic" panose="020B0502020202020204" pitchFamily="34" charset="0"/>
              </a:rPr>
              <a:t>Excepcionalmente un sólo acto hostil bastará para acreditar el acoso laboral. La autoridad competente apreciará tal circunstancia, según la gravedad de la conducta denunciada y su capacidad de ofender por sí sola la dignidad humana, la vida e integridad física, la libertad sexual y demás derechos fundamentales.</a:t>
            </a:r>
          </a:p>
          <a:p>
            <a:pPr algn="just"/>
            <a:r>
              <a:rPr lang="es-CO" dirty="0">
                <a:latin typeface="Century Gothic" panose="020B0502020202020204" pitchFamily="34" charset="0"/>
              </a:rPr>
              <a:t>Cuando las conductas descritas en este artículo tengan ocurrencias en privado, deberán ser demostradas por los medios de prueba reconocidos en la ley procesal civil.</a:t>
            </a:r>
          </a:p>
        </p:txBody>
      </p:sp>
    </p:spTree>
    <p:extLst>
      <p:ext uri="{BB962C8B-B14F-4D97-AF65-F5344CB8AC3E}">
        <p14:creationId xmlns:p14="http://schemas.microsoft.com/office/powerpoint/2010/main" val="16983919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EB077EC4-586C-4249-9EB4-71E59AD96740}"/>
              </a:ext>
            </a:extLst>
          </p:cNvPr>
          <p:cNvSpPr/>
          <p:nvPr/>
        </p:nvSpPr>
        <p:spPr>
          <a:xfrm>
            <a:off x="1682796" y="1228397"/>
            <a:ext cx="8826407" cy="4401205"/>
          </a:xfrm>
          <a:prstGeom prst="rect">
            <a:avLst/>
          </a:prstGeom>
        </p:spPr>
        <p:txBody>
          <a:bodyPr wrap="square">
            <a:spAutoFit/>
          </a:bodyPr>
          <a:lstStyle/>
          <a:p>
            <a:pPr algn="just"/>
            <a:r>
              <a:rPr lang="es-CO" b="1" dirty="0">
                <a:latin typeface="Century Gothic" panose="020B0502020202020204" pitchFamily="34" charset="0"/>
              </a:rPr>
              <a:t>Conductas que no constituyen el acoso laboral.</a:t>
            </a:r>
          </a:p>
          <a:p>
            <a:pPr algn="just"/>
            <a:endParaRPr lang="es-CO" b="1" dirty="0">
              <a:latin typeface="Century Gothic" panose="020B0502020202020204" pitchFamily="34" charset="0"/>
            </a:endParaRPr>
          </a:p>
          <a:p>
            <a:pPr algn="just"/>
            <a:r>
              <a:rPr lang="es-CO" dirty="0">
                <a:latin typeface="Century Gothic" panose="020B0502020202020204" pitchFamily="34" charset="0"/>
              </a:rPr>
              <a:t>No constituyen acoso laboral bajo ninguna de sus modalidades:</a:t>
            </a:r>
          </a:p>
          <a:p>
            <a:pPr algn="just"/>
            <a:endParaRPr lang="es-CO"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Las exigencias y órdenes, necesarias para mantener la disciplina en los cuerpos que componen las Fuerzas Pública conforme al principio constitucional de obediencia debida;</a:t>
            </a:r>
          </a:p>
          <a:p>
            <a:pPr marL="285750" indent="-285750" algn="just">
              <a:buFont typeface="Arial" panose="020B0604020202020204" pitchFamily="34" charset="0"/>
              <a:buChar char="•"/>
            </a:pPr>
            <a:r>
              <a:rPr lang="es-CO" dirty="0">
                <a:latin typeface="Century Gothic" panose="020B0502020202020204" pitchFamily="34" charset="0"/>
              </a:rPr>
              <a:t>Los actos destinados a ejercer la potestad disciplinaria </a:t>
            </a:r>
            <a:r>
              <a:rPr lang="es-CO" dirty="0" err="1">
                <a:latin typeface="Century Gothic" panose="020B0502020202020204" pitchFamily="34" charset="0"/>
              </a:rPr>
              <a:t>qu</a:t>
            </a:r>
            <a:r>
              <a:rPr lang="es-CO" dirty="0">
                <a:latin typeface="Century Gothic" panose="020B0502020202020204" pitchFamily="34" charset="0"/>
              </a:rPr>
              <a:t> legalmente corresponde a los superiores jerárquicos sobre sus subalternos;</a:t>
            </a:r>
          </a:p>
          <a:p>
            <a:pPr marL="285750" indent="-285750" algn="just">
              <a:buFont typeface="Arial" panose="020B0604020202020204" pitchFamily="34" charset="0"/>
              <a:buChar char="•"/>
            </a:pPr>
            <a:r>
              <a:rPr lang="es-CO" dirty="0">
                <a:latin typeface="Century Gothic" panose="020B0502020202020204" pitchFamily="34" charset="0"/>
              </a:rPr>
              <a:t>La formulación de exigencias razonables de fidelidad laboral o lealtad empresarial e institucional;</a:t>
            </a:r>
          </a:p>
          <a:p>
            <a:pPr marL="285750" indent="-285750" algn="just">
              <a:buFont typeface="Arial" panose="020B0604020202020204" pitchFamily="34" charset="0"/>
              <a:buChar char="•"/>
            </a:pPr>
            <a:r>
              <a:rPr lang="es-CO" dirty="0">
                <a:latin typeface="Century Gothic" panose="020B0502020202020204" pitchFamily="34" charset="0"/>
              </a:rPr>
              <a:t>La formulación de circulares o memorandos de servicio encaminados a solicitar exigencias técnicas o mejorar la eficiencia laboral y la evaluación laboral de subalternos conforme a indicadores objetivos y generales de rendimiento;</a:t>
            </a:r>
          </a:p>
          <a:p>
            <a:pPr marL="285750" indent="-285750" algn="just">
              <a:buFont typeface="Arial" panose="020B0604020202020204" pitchFamily="34" charset="0"/>
              <a:buChar char="•"/>
            </a:pPr>
            <a:r>
              <a:rPr lang="es-CO" dirty="0">
                <a:latin typeface="Century Gothic" panose="020B0502020202020204" pitchFamily="34" charset="0"/>
              </a:rPr>
              <a:t>La solicitud de cumplir deberes extras de colaboración con la empresa o la institución, cuando sean necesarios para la continuidad del servicio o para solucionar situaciones difíciles en la operación de la empresa o la institución;</a:t>
            </a:r>
          </a:p>
          <a:p>
            <a:pPr marL="285750" indent="-285750" algn="just">
              <a:buFont typeface="Arial" panose="020B0604020202020204" pitchFamily="34" charset="0"/>
              <a:buChar char="•"/>
            </a:pPr>
            <a:r>
              <a:rPr lang="es-CO" dirty="0">
                <a:latin typeface="Century Gothic" panose="020B0502020202020204" pitchFamily="34" charset="0"/>
              </a:rPr>
              <a:t>Las actuaciones administrativas o gestiones encaminadas a dar por terminado el contrato de trabajo, con base en una causa legal o una justa causa, prevista en el Código Sustantivo del Trabajo o en la legislación sobre la función pública.</a:t>
            </a:r>
          </a:p>
          <a:p>
            <a:pPr marL="285750" indent="-285750" algn="just">
              <a:buFont typeface="Arial" panose="020B0604020202020204" pitchFamily="34" charset="0"/>
              <a:buChar char="•"/>
            </a:pPr>
            <a:endParaRPr lang="es-CO" dirty="0">
              <a:latin typeface="Century Gothic" panose="020B0502020202020204" pitchFamily="34" charset="0"/>
            </a:endParaRPr>
          </a:p>
        </p:txBody>
      </p:sp>
    </p:spTree>
    <p:extLst>
      <p:ext uri="{BB962C8B-B14F-4D97-AF65-F5344CB8AC3E}">
        <p14:creationId xmlns:p14="http://schemas.microsoft.com/office/powerpoint/2010/main" val="42948032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CE7AA57-D43E-42A4-99D9-B1E8B229AA03}"/>
              </a:ext>
            </a:extLst>
          </p:cNvPr>
          <p:cNvSpPr/>
          <p:nvPr/>
        </p:nvSpPr>
        <p:spPr>
          <a:xfrm>
            <a:off x="1682796" y="2521059"/>
            <a:ext cx="8826407" cy="1815882"/>
          </a:xfrm>
          <a:prstGeom prst="rect">
            <a:avLst/>
          </a:prstGeom>
        </p:spPr>
        <p:txBody>
          <a:bodyPr wrap="square">
            <a:spAutoFit/>
          </a:bodyPr>
          <a:lstStyle/>
          <a:p>
            <a:pPr marL="285750" indent="-285750" algn="just">
              <a:buFont typeface="Arial" panose="020B0604020202020204" pitchFamily="34" charset="0"/>
              <a:buChar char="•"/>
            </a:pPr>
            <a:r>
              <a:rPr lang="es-CO" dirty="0">
                <a:latin typeface="Century Gothic" panose="020B0502020202020204" pitchFamily="34" charset="0"/>
              </a:rPr>
              <a:t>La solicitud de cumplir los deberes de la persona y el ciudadano, de que trata el artículo 95 de la Constitución.</a:t>
            </a:r>
          </a:p>
          <a:p>
            <a:pPr marL="285750" indent="-285750" algn="just">
              <a:buFont typeface="Arial" panose="020B0604020202020204" pitchFamily="34" charset="0"/>
              <a:buChar char="•"/>
            </a:pPr>
            <a:r>
              <a:rPr lang="es-CO" dirty="0">
                <a:latin typeface="Century Gothic" panose="020B0502020202020204" pitchFamily="34" charset="0"/>
              </a:rPr>
              <a:t>La exigencia de cumplir las obligaciones o deberes de que tratan los artículos 55 á 57 del C.S.T, así como de no incurrir en las prohibiciones de que tratan los artículo 59 y 60 del mismo Código.</a:t>
            </a:r>
          </a:p>
          <a:p>
            <a:pPr marL="285750" indent="-285750" algn="just">
              <a:buFont typeface="Arial" panose="020B0604020202020204" pitchFamily="34" charset="0"/>
              <a:buChar char="•"/>
            </a:pPr>
            <a:r>
              <a:rPr lang="es-CO" dirty="0">
                <a:latin typeface="Century Gothic" panose="020B0502020202020204" pitchFamily="34" charset="0"/>
              </a:rPr>
              <a:t>Las exigencias de cumplir con las estipulaciones contenidas en los reglamentos y cláusulas de los contratos de trabajo.</a:t>
            </a:r>
          </a:p>
          <a:p>
            <a:pPr marL="285750" indent="-285750" algn="just">
              <a:buFont typeface="Arial" panose="020B0604020202020204" pitchFamily="34" charset="0"/>
              <a:buChar char="•"/>
            </a:pPr>
            <a:r>
              <a:rPr lang="es-CO" dirty="0">
                <a:latin typeface="Century Gothic" panose="020B0502020202020204" pitchFamily="34" charset="0"/>
              </a:rPr>
              <a:t>La exigencia de cumplir con las obligaciones, deberes y prohibiciones de que trata la legislación disciplinaria aplicable a los servidores públicos.</a:t>
            </a:r>
          </a:p>
        </p:txBody>
      </p:sp>
    </p:spTree>
    <p:extLst>
      <p:ext uri="{BB962C8B-B14F-4D97-AF65-F5344CB8AC3E}">
        <p14:creationId xmlns:p14="http://schemas.microsoft.com/office/powerpoint/2010/main" val="947532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B2497E3E-D5E9-4E04-83B5-BB51066291C8}"/>
              </a:ext>
            </a:extLst>
          </p:cNvPr>
          <p:cNvSpPr txBox="1"/>
          <p:nvPr/>
        </p:nvSpPr>
        <p:spPr>
          <a:xfrm>
            <a:off x="2249853" y="1045375"/>
            <a:ext cx="7692289" cy="369291"/>
          </a:xfrm>
          <a:prstGeom prst="rect">
            <a:avLst/>
          </a:prstGeom>
          <a:noFill/>
          <a:ln>
            <a:noFill/>
          </a:ln>
        </p:spPr>
        <p:txBody>
          <a:bodyPr spcFirstLastPara="1" wrap="square" lIns="91425" tIns="45700" rIns="91425" bIns="45700" anchor="t" anchorCtr="0">
            <a:spAutoFit/>
          </a:bodyPr>
          <a:lstStyle/>
          <a:p>
            <a:pPr lvl="0" algn="ctr"/>
            <a:r>
              <a:rPr lang="pt-BR" sz="1800" b="1" dirty="0">
                <a:solidFill>
                  <a:schemeClr val="dk1"/>
                </a:solidFill>
                <a:latin typeface="Arial Rounded MT Bold" panose="020F0704030504030204" pitchFamily="34" charset="0"/>
                <a:ea typeface="Century Gothic"/>
                <a:cs typeface="Century Gothic"/>
                <a:sym typeface="Century Gothic"/>
              </a:rPr>
              <a:t> CAPACITACION, BIENESTAR SOCIAL E INCENTIVOS</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Rectángulo 2">
            <a:extLst>
              <a:ext uri="{FF2B5EF4-FFF2-40B4-BE49-F238E27FC236}">
                <a16:creationId xmlns:a16="http://schemas.microsoft.com/office/drawing/2014/main" id="{8AF59512-D42D-4266-9825-B159F19D68CC}"/>
              </a:ext>
            </a:extLst>
          </p:cNvPr>
          <p:cNvSpPr/>
          <p:nvPr/>
        </p:nvSpPr>
        <p:spPr>
          <a:xfrm>
            <a:off x="1682793" y="1551563"/>
            <a:ext cx="8826407" cy="3754874"/>
          </a:xfrm>
          <a:prstGeom prst="rect">
            <a:avLst/>
          </a:prstGeom>
        </p:spPr>
        <p:txBody>
          <a:bodyPr wrap="square">
            <a:spAutoFit/>
          </a:bodyPr>
          <a:lstStyle/>
          <a:p>
            <a:pPr algn="just"/>
            <a:r>
              <a:rPr lang="es-CO" b="1" dirty="0">
                <a:latin typeface="Century Gothic" panose="020B0502020202020204" pitchFamily="34" charset="0"/>
              </a:rPr>
              <a:t>Capacitación:</a:t>
            </a:r>
          </a:p>
          <a:p>
            <a:pPr algn="just"/>
            <a:r>
              <a:rPr lang="es-CO" dirty="0">
                <a:latin typeface="Century Gothic" panose="020B0502020202020204" pitchFamily="34" charset="0"/>
              </a:rPr>
              <a:t>El Departamento Administrativo de Fortalecimiento Institucional es el responsable de establecer, implementar y ejecutar anualmente el programa de capacitación para los funcionarios, garantizando claridad, equidad y transparencia en el proceso; por esta razón el Plan de Capacitación se diseña, elabora y desarrolla a partir de las iniciativas propuestas por los funcionarios a través de una encuesta personalizada de necesidades; de esta manera se asegura que los servidores se involucren, participen activamente y accedan al programa de acuerdo con sus expectativas de aprendizaje.</a:t>
            </a:r>
          </a:p>
          <a:p>
            <a:pPr algn="just"/>
            <a:endParaRPr lang="es-CO" dirty="0">
              <a:latin typeface="Century Gothic" panose="020B0502020202020204" pitchFamily="34" charset="0"/>
            </a:endParaRPr>
          </a:p>
          <a:p>
            <a:pPr algn="just"/>
            <a:r>
              <a:rPr lang="es-CO" dirty="0">
                <a:latin typeface="Century Gothic" panose="020B0502020202020204" pitchFamily="34" charset="0"/>
              </a:rPr>
              <a:t>El Plan de Capacitación de la Alcaldía de Santa Rosa de Viterbo, permite satisfacer las necesidades de conocimientos técnicos y especializados de los servidores públicos, así como motivar a cada uno de ellos a incrementar su calidad en el trabajo, mejorar el servicio y la atención al ciudadano, fortalecer las competencias laborales y comportamentales, desarrollar las dimensiones del individuo en procura de una formación integral de sus actitudes, conocimientos y habilidades, fortaleciendo las destrezas necesarias para innovar, tomar decisiones asertivas en situaciones complejas, trabajar en equipo, valorar y respetar lo público.</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34378301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CDE1E872-25FE-4D42-8E63-477053EB9564}"/>
              </a:ext>
            </a:extLst>
          </p:cNvPr>
          <p:cNvSpPr/>
          <p:nvPr/>
        </p:nvSpPr>
        <p:spPr>
          <a:xfrm>
            <a:off x="1682796" y="1012954"/>
            <a:ext cx="8826407" cy="4832092"/>
          </a:xfrm>
          <a:prstGeom prst="rect">
            <a:avLst/>
          </a:prstGeom>
        </p:spPr>
        <p:txBody>
          <a:bodyPr wrap="square">
            <a:spAutoFit/>
          </a:bodyPr>
          <a:lstStyle/>
          <a:p>
            <a:pPr algn="just"/>
            <a:r>
              <a:rPr lang="es-CO" b="1" dirty="0">
                <a:latin typeface="Century Gothic" panose="020B0502020202020204" pitchFamily="34" charset="0"/>
              </a:rPr>
              <a:t>Objetivos:</a:t>
            </a:r>
          </a:p>
          <a:p>
            <a:pPr algn="just"/>
            <a:endParaRPr lang="es-CO" b="1" dirty="0">
              <a:latin typeface="Century Gothic" panose="020B0502020202020204" pitchFamily="34" charset="0"/>
            </a:endParaRPr>
          </a:p>
          <a:p>
            <a:pPr marL="285750" indent="-285750" algn="just">
              <a:buFont typeface="Arial" panose="020B0604020202020204" pitchFamily="34" charset="0"/>
              <a:buChar char="•"/>
            </a:pPr>
            <a:r>
              <a:rPr lang="es-CO" dirty="0">
                <a:latin typeface="Century Gothic" panose="020B0502020202020204" pitchFamily="34" charset="0"/>
              </a:rPr>
              <a:t>Contribuir al mejoramiento institucional, fortaleciendo cada una de las áreas y procesos que se llevan a cabo al interior de la entidad, respondiendo con eficiencia a través de funcionarios comprometidos y competentes.</a:t>
            </a:r>
          </a:p>
          <a:p>
            <a:pPr marL="285750" indent="-285750" algn="just">
              <a:buFont typeface="Arial" panose="020B0604020202020204" pitchFamily="34" charset="0"/>
              <a:buChar char="•"/>
            </a:pPr>
            <a:r>
              <a:rPr lang="es-CO" dirty="0">
                <a:latin typeface="Century Gothic" panose="020B0502020202020204" pitchFamily="34" charset="0"/>
              </a:rPr>
              <a:t>Promover el desarrollo integral del recurso humano y el afianzamiento de una ética de servicio público.</a:t>
            </a:r>
          </a:p>
          <a:p>
            <a:pPr marL="285750" indent="-285750" algn="just">
              <a:buFont typeface="Arial" panose="020B0604020202020204" pitchFamily="34" charset="0"/>
              <a:buChar char="•"/>
            </a:pPr>
            <a:r>
              <a:rPr lang="es-CO" dirty="0">
                <a:latin typeface="Century Gothic" panose="020B0502020202020204" pitchFamily="34" charset="0"/>
              </a:rPr>
              <a:t>Elevar el nivel de compromiso de los empleados con respecto a las política, planes, los programas los proyectos y los objetivos del Estado y de sus respectivas entidades.</a:t>
            </a:r>
          </a:p>
          <a:p>
            <a:pPr marL="285750" indent="-285750" algn="just">
              <a:buFont typeface="Arial" panose="020B0604020202020204" pitchFamily="34" charset="0"/>
              <a:buChar char="•"/>
            </a:pPr>
            <a:r>
              <a:rPr lang="es-CO" dirty="0">
                <a:latin typeface="Century Gothic" panose="020B0502020202020204" pitchFamily="34" charset="0"/>
              </a:rPr>
              <a:t>Fortalecer la capacidad, tanto individual como colectiva de adoptar conocimientos, habilidades y actitudes para el mejor desempeño laboral y para el logro de los objetivos institucionales.</a:t>
            </a:r>
          </a:p>
          <a:p>
            <a:pPr marL="285750" indent="-285750" algn="just">
              <a:buFont typeface="Arial" panose="020B0604020202020204" pitchFamily="34" charset="0"/>
              <a:buChar char="•"/>
            </a:pPr>
            <a:r>
              <a:rPr lang="es-CO" dirty="0">
                <a:latin typeface="Century Gothic" panose="020B0502020202020204" pitchFamily="34" charset="0"/>
              </a:rPr>
              <a:t>Facilitar la preparación permanente de los empleados con el fin de elevar sus niveles de satisfacción personal y laboral, así como de incrementar sus posibilidades de ascenso dentro de la carrera administrativa.</a:t>
            </a:r>
          </a:p>
          <a:p>
            <a:pPr marL="285750" indent="-285750" algn="just">
              <a:buFont typeface="Arial" panose="020B0604020202020204" pitchFamily="34" charset="0"/>
              <a:buChar char="•"/>
            </a:pPr>
            <a:r>
              <a:rPr lang="es-CO" dirty="0">
                <a:latin typeface="Century Gothic" panose="020B0502020202020204" pitchFamily="34" charset="0"/>
              </a:rPr>
              <a:t>Cubrir las necesidades y requerimientos de formación y capacitación expresados por los funcionarios de la administración municipal con el ánimo de fortalecer sus competencias laborales y comportamentales, reafirmando a la vez conductas éticas que permitan generar la cultura del servicio y la confianza ciudadana.</a:t>
            </a:r>
          </a:p>
          <a:p>
            <a:pPr marL="285750" indent="-285750" algn="just">
              <a:buFont typeface="Arial" panose="020B0604020202020204" pitchFamily="34" charset="0"/>
              <a:buChar char="•"/>
            </a:pPr>
            <a:r>
              <a:rPr lang="es-CO" dirty="0">
                <a:latin typeface="Century Gothic" panose="020B0502020202020204" pitchFamily="34" charset="0"/>
              </a:rPr>
              <a:t>Capacitar a los servidores públicos en conocimientos específicos que les permitan el mejoramiento del desempeño del cargo, teniendo en cuenta las encuestas realizadas entre los mismos. </a:t>
            </a:r>
          </a:p>
        </p:txBody>
      </p:sp>
    </p:spTree>
    <p:extLst>
      <p:ext uri="{BB962C8B-B14F-4D97-AF65-F5344CB8AC3E}">
        <p14:creationId xmlns:p14="http://schemas.microsoft.com/office/powerpoint/2010/main" val="28822263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1123335-5A90-4B75-9B02-90B81263B1A8}"/>
              </a:ext>
            </a:extLst>
          </p:cNvPr>
          <p:cNvSpPr/>
          <p:nvPr/>
        </p:nvSpPr>
        <p:spPr>
          <a:xfrm>
            <a:off x="1682796" y="1181912"/>
            <a:ext cx="8826407" cy="1600438"/>
          </a:xfrm>
          <a:prstGeom prst="rect">
            <a:avLst/>
          </a:prstGeom>
        </p:spPr>
        <p:txBody>
          <a:bodyPr wrap="square">
            <a:spAutoFit/>
          </a:bodyPr>
          <a:lstStyle/>
          <a:p>
            <a:pPr algn="just"/>
            <a:r>
              <a:rPr lang="es-CO" b="1" dirty="0">
                <a:latin typeface="Century Gothic" panose="020B0502020202020204" pitchFamily="34" charset="0"/>
              </a:rPr>
              <a:t>Bienestar Social:</a:t>
            </a:r>
          </a:p>
          <a:p>
            <a:pPr algn="just"/>
            <a:r>
              <a:rPr lang="es-CO" dirty="0">
                <a:latin typeface="Century Gothic" panose="020B0502020202020204" pitchFamily="34" charset="0"/>
              </a:rPr>
              <a:t>Generar las condiciones necesarias para generar un ambiente de trabajo que favorezca el desarrollo de la creatividad, la identidad, la participación y la seguridad laboral de los empleados de la entidad, las beneficiados son todos los servidores públicos y sus familias.</a:t>
            </a:r>
          </a:p>
          <a:p>
            <a:pPr algn="just"/>
            <a:endParaRPr lang="es-CO" dirty="0">
              <a:latin typeface="Century Gothic" panose="020B0502020202020204" pitchFamily="34" charset="0"/>
            </a:endParaRPr>
          </a:p>
          <a:p>
            <a:pPr algn="just"/>
            <a:r>
              <a:rPr lang="es-CO" dirty="0">
                <a:latin typeface="Century Gothic" panose="020B0502020202020204" pitchFamily="34" charset="0"/>
              </a:rPr>
              <a:t>Se adoptó mediante el Plan de Incentivos y Estímulos. Ver Plan.</a:t>
            </a:r>
          </a:p>
          <a:p>
            <a:pPr algn="just"/>
            <a:endParaRPr lang="es-CO" dirty="0">
              <a:latin typeface="Century Gothic" panose="020B0502020202020204" pitchFamily="34" charset="0"/>
            </a:endParaRPr>
          </a:p>
        </p:txBody>
      </p:sp>
    </p:spTree>
    <p:extLst>
      <p:ext uri="{BB962C8B-B14F-4D97-AF65-F5344CB8AC3E}">
        <p14:creationId xmlns:p14="http://schemas.microsoft.com/office/powerpoint/2010/main" val="13343475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grpSp>
        <p:nvGrpSpPr>
          <p:cNvPr id="2" name="Grupo 1">
            <a:extLst>
              <a:ext uri="{FF2B5EF4-FFF2-40B4-BE49-F238E27FC236}">
                <a16:creationId xmlns:a16="http://schemas.microsoft.com/office/drawing/2014/main" id="{6BE8B740-AFFC-4A97-B2A5-DDD1A7BCFB1C}"/>
              </a:ext>
            </a:extLst>
          </p:cNvPr>
          <p:cNvGrpSpPr/>
          <p:nvPr/>
        </p:nvGrpSpPr>
        <p:grpSpPr>
          <a:xfrm>
            <a:off x="-102198" y="-14335"/>
            <a:ext cx="12294198" cy="6923338"/>
            <a:chOff x="-102198" y="-14335"/>
            <a:chExt cx="12294198" cy="6923338"/>
          </a:xfrm>
        </p:grpSpPr>
        <p:sp>
          <p:nvSpPr>
            <p:cNvPr id="340" name="Google Shape;340;p14"/>
            <p:cNvSpPr/>
            <p:nvPr/>
          </p:nvSpPr>
          <p:spPr>
            <a:xfrm>
              <a:off x="4710686" y="6619162"/>
              <a:ext cx="4719917" cy="45719"/>
            </a:xfrm>
            <a:prstGeom prst="rect">
              <a:avLst/>
            </a:prstGeom>
            <a:solidFill>
              <a:srgbClr val="FFF60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600"/>
                </a:solidFill>
                <a:latin typeface="Calibri"/>
                <a:ea typeface="Calibri"/>
                <a:cs typeface="Calibri"/>
                <a:sym typeface="Calibri"/>
              </a:endParaRPr>
            </a:p>
          </p:txBody>
        </p:sp>
        <p:pic>
          <p:nvPicPr>
            <p:cNvPr id="341" name="Google Shape;341;p14"/>
            <p:cNvPicPr preferRelativeResize="0"/>
            <p:nvPr/>
          </p:nvPicPr>
          <p:blipFill rotWithShape="1">
            <a:blip r:embed="rId3">
              <a:alphaModFix/>
            </a:blip>
            <a:srcRect/>
            <a:stretch/>
          </p:blipFill>
          <p:spPr>
            <a:xfrm>
              <a:off x="-25491" y="-458"/>
              <a:ext cx="12217491" cy="6872337"/>
            </a:xfrm>
            <a:prstGeom prst="rect">
              <a:avLst/>
            </a:prstGeom>
            <a:noFill/>
            <a:ln w="9525" cap="flat" cmpd="sng">
              <a:solidFill>
                <a:schemeClr val="dk1"/>
              </a:solidFill>
              <a:prstDash val="solid"/>
              <a:round/>
              <a:headEnd type="none" w="sm" len="sm"/>
              <a:tailEnd type="none" w="sm" len="sm"/>
            </a:ln>
          </p:spPr>
        </p:pic>
        <p:cxnSp>
          <p:nvCxnSpPr>
            <p:cNvPr id="343" name="Google Shape;343;p14"/>
            <p:cNvCxnSpPr/>
            <p:nvPr/>
          </p:nvCxnSpPr>
          <p:spPr>
            <a:xfrm>
              <a:off x="4470920" y="2765078"/>
              <a:ext cx="2191026" cy="0"/>
            </a:xfrm>
            <a:prstGeom prst="straightConnector1">
              <a:avLst/>
            </a:prstGeom>
            <a:noFill/>
            <a:ln w="9525" cap="flat" cmpd="sng">
              <a:solidFill>
                <a:schemeClr val="accent4"/>
              </a:solidFill>
              <a:prstDash val="solid"/>
              <a:miter lim="800000"/>
              <a:headEnd type="none" w="sm" len="sm"/>
              <a:tailEnd type="none" w="sm" len="sm"/>
            </a:ln>
          </p:spPr>
        </p:cxnSp>
        <p:cxnSp>
          <p:nvCxnSpPr>
            <p:cNvPr id="344" name="Google Shape;344;p14"/>
            <p:cNvCxnSpPr/>
            <p:nvPr/>
          </p:nvCxnSpPr>
          <p:spPr>
            <a:xfrm>
              <a:off x="7034834" y="2756026"/>
              <a:ext cx="2257542" cy="0"/>
            </a:xfrm>
            <a:prstGeom prst="straightConnector1">
              <a:avLst/>
            </a:prstGeom>
            <a:noFill/>
            <a:ln w="9525" cap="flat" cmpd="sng">
              <a:solidFill>
                <a:schemeClr val="accent4"/>
              </a:solidFill>
              <a:prstDash val="solid"/>
              <a:miter lim="800000"/>
              <a:headEnd type="none" w="sm" len="sm"/>
              <a:tailEnd type="none" w="sm" len="sm"/>
            </a:ln>
          </p:spPr>
        </p:cxnSp>
        <p:sp>
          <p:nvSpPr>
            <p:cNvPr id="345" name="Google Shape;345;p14"/>
            <p:cNvSpPr/>
            <p:nvPr/>
          </p:nvSpPr>
          <p:spPr>
            <a:xfrm>
              <a:off x="2708286" y="5074920"/>
              <a:ext cx="8397249" cy="1544242"/>
            </a:xfrm>
            <a:prstGeom prst="flowChartAlternateProcess">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pic>
          <p:nvPicPr>
            <p:cNvPr id="346" name="Google Shape;346;p14"/>
            <p:cNvPicPr preferRelativeResize="0"/>
            <p:nvPr/>
          </p:nvPicPr>
          <p:blipFill rotWithShape="1">
            <a:blip r:embed="rId4">
              <a:alphaModFix/>
            </a:blip>
            <a:srcRect t="72071"/>
            <a:stretch/>
          </p:blipFill>
          <p:spPr>
            <a:xfrm rot="5400000">
              <a:off x="-2592456" y="2475923"/>
              <a:ext cx="6923338" cy="1942822"/>
            </a:xfrm>
            <a:prstGeom prst="rect">
              <a:avLst/>
            </a:prstGeom>
            <a:noFill/>
            <a:ln>
              <a:noFill/>
            </a:ln>
          </p:spPr>
        </p:pic>
        <p:grpSp>
          <p:nvGrpSpPr>
            <p:cNvPr id="347" name="Google Shape;347;p14"/>
            <p:cNvGrpSpPr/>
            <p:nvPr/>
          </p:nvGrpSpPr>
          <p:grpSpPr>
            <a:xfrm>
              <a:off x="5079861" y="5233473"/>
              <a:ext cx="6793073" cy="1288589"/>
              <a:chOff x="4622665" y="5248221"/>
              <a:chExt cx="6793073" cy="1288589"/>
            </a:xfrm>
          </p:grpSpPr>
          <p:sp>
            <p:nvSpPr>
              <p:cNvPr id="348" name="Google Shape;348;p14"/>
              <p:cNvSpPr txBox="1"/>
              <p:nvPr/>
            </p:nvSpPr>
            <p:spPr>
              <a:xfrm>
                <a:off x="4622665" y="6042316"/>
                <a:ext cx="6793073" cy="494494"/>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s-CO" sz="2000" b="1">
                    <a:solidFill>
                      <a:schemeClr val="dk1"/>
                    </a:solidFill>
                    <a:latin typeface="Century Gothic"/>
                    <a:ea typeface="Century Gothic"/>
                    <a:cs typeface="Century Gothic"/>
                    <a:sym typeface="Century Gothic"/>
                  </a:rPr>
                  <a:t>www.santarosadeviterbo-boyaca.gov.co</a:t>
                </a:r>
                <a:endParaRPr/>
              </a:p>
            </p:txBody>
          </p:sp>
          <p:pic>
            <p:nvPicPr>
              <p:cNvPr id="349" name="Google Shape;349;p14"/>
              <p:cNvPicPr preferRelativeResize="0"/>
              <p:nvPr/>
            </p:nvPicPr>
            <p:blipFill rotWithShape="1">
              <a:blip r:embed="rId5">
                <a:alphaModFix/>
              </a:blip>
              <a:srcRect/>
              <a:stretch/>
            </p:blipFill>
            <p:spPr>
              <a:xfrm>
                <a:off x="5760404" y="5362952"/>
                <a:ext cx="755227" cy="755227"/>
              </a:xfrm>
              <a:prstGeom prst="rect">
                <a:avLst/>
              </a:prstGeom>
              <a:noFill/>
              <a:ln>
                <a:noFill/>
              </a:ln>
            </p:spPr>
          </p:pic>
          <p:pic>
            <p:nvPicPr>
              <p:cNvPr id="350" name="Google Shape;350;p14"/>
              <p:cNvPicPr preferRelativeResize="0"/>
              <p:nvPr/>
            </p:nvPicPr>
            <p:blipFill rotWithShape="1">
              <a:blip r:embed="rId6">
                <a:alphaModFix/>
              </a:blip>
              <a:srcRect/>
              <a:stretch/>
            </p:blipFill>
            <p:spPr>
              <a:xfrm>
                <a:off x="8182586" y="5355015"/>
                <a:ext cx="1155707" cy="769071"/>
              </a:xfrm>
              <a:prstGeom prst="rect">
                <a:avLst/>
              </a:prstGeom>
              <a:noFill/>
              <a:ln>
                <a:noFill/>
              </a:ln>
            </p:spPr>
          </p:pic>
          <p:pic>
            <p:nvPicPr>
              <p:cNvPr id="351" name="Google Shape;351;p14"/>
              <p:cNvPicPr preferRelativeResize="0"/>
              <p:nvPr/>
            </p:nvPicPr>
            <p:blipFill rotWithShape="1">
              <a:blip r:embed="rId7">
                <a:alphaModFix/>
              </a:blip>
              <a:srcRect/>
              <a:stretch/>
            </p:blipFill>
            <p:spPr>
              <a:xfrm>
                <a:off x="7052034" y="5385835"/>
                <a:ext cx="755227" cy="755227"/>
              </a:xfrm>
              <a:prstGeom prst="rect">
                <a:avLst/>
              </a:prstGeom>
              <a:noFill/>
              <a:ln>
                <a:noFill/>
              </a:ln>
            </p:spPr>
          </p:pic>
          <p:pic>
            <p:nvPicPr>
              <p:cNvPr id="352" name="Google Shape;352;p14"/>
              <p:cNvPicPr preferRelativeResize="0"/>
              <p:nvPr/>
            </p:nvPicPr>
            <p:blipFill rotWithShape="1">
              <a:blip r:embed="rId8">
                <a:alphaModFix/>
              </a:blip>
              <a:srcRect/>
              <a:stretch/>
            </p:blipFill>
            <p:spPr>
              <a:xfrm>
                <a:off x="9485406" y="5248221"/>
                <a:ext cx="984690" cy="984690"/>
              </a:xfrm>
              <a:prstGeom prst="rect">
                <a:avLst/>
              </a:prstGeom>
              <a:noFill/>
              <a:ln>
                <a:noFill/>
              </a:ln>
            </p:spPr>
          </p:pic>
        </p:grpSp>
        <p:pic>
          <p:nvPicPr>
            <p:cNvPr id="353" name="Google Shape;353;p14"/>
            <p:cNvPicPr preferRelativeResize="0"/>
            <p:nvPr/>
          </p:nvPicPr>
          <p:blipFill rotWithShape="1">
            <a:blip r:embed="rId9">
              <a:alphaModFix/>
            </a:blip>
            <a:srcRect/>
            <a:stretch/>
          </p:blipFill>
          <p:spPr>
            <a:xfrm>
              <a:off x="2778065" y="5099621"/>
              <a:ext cx="3053020" cy="1502125"/>
            </a:xfrm>
            <a:prstGeom prst="rect">
              <a:avLst/>
            </a:prstGeom>
            <a:noFill/>
            <a:ln>
              <a:noFill/>
            </a:ln>
          </p:spPr>
        </p:pic>
      </p:grpSp>
      <p:sp>
        <p:nvSpPr>
          <p:cNvPr id="342" name="Google Shape;342;p14"/>
          <p:cNvSpPr txBox="1"/>
          <p:nvPr/>
        </p:nvSpPr>
        <p:spPr>
          <a:xfrm>
            <a:off x="4273033" y="1926187"/>
            <a:ext cx="5399588"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5000" b="1" dirty="0">
                <a:solidFill>
                  <a:schemeClr val="dk1"/>
                </a:solidFill>
                <a:latin typeface="Arial Rounded MT Bold" panose="020F0704030504030204" pitchFamily="34" charset="0"/>
                <a:ea typeface="Arial Rounded"/>
                <a:cs typeface="Arial Rounded"/>
                <a:sym typeface="Arial Rounded"/>
              </a:rPr>
              <a:t>Muchas Gracias</a:t>
            </a:r>
            <a:endParaRPr dirty="0">
              <a:latin typeface="Arial Rounded MT Bold" panose="020F07040305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9BEA8DBB-CAB4-4FF5-9E36-AC1B47BA69D3}"/>
              </a:ext>
            </a:extLst>
          </p:cNvPr>
          <p:cNvSpPr txBox="1"/>
          <p:nvPr/>
        </p:nvSpPr>
        <p:spPr>
          <a:xfrm>
            <a:off x="3151563" y="981058"/>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CÓDIGO DE INTEGRIDAD</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3" name="Google Shape;123;p2">
            <a:extLst>
              <a:ext uri="{FF2B5EF4-FFF2-40B4-BE49-F238E27FC236}">
                <a16:creationId xmlns:a16="http://schemas.microsoft.com/office/drawing/2014/main" id="{4215939F-CDC7-460E-80F1-EDB9AA95BB2A}"/>
              </a:ext>
            </a:extLst>
          </p:cNvPr>
          <p:cNvSpPr txBox="1"/>
          <p:nvPr/>
        </p:nvSpPr>
        <p:spPr>
          <a:xfrm>
            <a:off x="307843" y="1444746"/>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VALORES DEL SERVIDOR PÚBLICO</a:t>
            </a:r>
            <a:endParaRPr sz="1800" b="1" dirty="0">
              <a:solidFill>
                <a:schemeClr val="dk1"/>
              </a:solidFill>
              <a:latin typeface="Arial Rounded MT Bold" panose="020F0704030504030204" pitchFamily="34" charset="0"/>
              <a:ea typeface="Century Gothic"/>
              <a:cs typeface="Century Gothic"/>
              <a:sym typeface="Century Gothic"/>
            </a:endParaRPr>
          </a:p>
        </p:txBody>
      </p:sp>
      <p:sp>
        <p:nvSpPr>
          <p:cNvPr id="4" name="Rectángulo 3">
            <a:extLst>
              <a:ext uri="{FF2B5EF4-FFF2-40B4-BE49-F238E27FC236}">
                <a16:creationId xmlns:a16="http://schemas.microsoft.com/office/drawing/2014/main" id="{C067E0BF-C80B-4A7F-AC3F-1F550008A010}"/>
              </a:ext>
            </a:extLst>
          </p:cNvPr>
          <p:cNvSpPr/>
          <p:nvPr/>
        </p:nvSpPr>
        <p:spPr>
          <a:xfrm>
            <a:off x="1608305" y="1906064"/>
            <a:ext cx="9383950" cy="4616648"/>
          </a:xfrm>
          <a:prstGeom prst="rect">
            <a:avLst/>
          </a:prstGeom>
        </p:spPr>
        <p:txBody>
          <a:bodyPr wrap="square">
            <a:spAutoFit/>
          </a:bodyPr>
          <a:lstStyle/>
          <a:p>
            <a:pPr algn="just"/>
            <a:r>
              <a:rPr lang="es-CO" b="1" dirty="0">
                <a:solidFill>
                  <a:schemeClr val="tx1"/>
                </a:solidFill>
                <a:latin typeface="Century Gothic" panose="020B0502020202020204" pitchFamily="34" charset="0"/>
              </a:rPr>
              <a:t>Honestidad</a:t>
            </a:r>
            <a:r>
              <a:rPr lang="es-CO" dirty="0">
                <a:solidFill>
                  <a:schemeClr val="tx1"/>
                </a:solidFill>
                <a:latin typeface="Century Gothic" panose="020B0502020202020204" pitchFamily="34" charset="0"/>
              </a:rPr>
              <a:t>: </a:t>
            </a:r>
            <a:r>
              <a:rPr lang="es-CO" dirty="0"/>
              <a:t>hace referencia al deber de actuar de parte de los servidores públicos   siempre con fundamento en la verdad, cumpliendo sus deberes con transparencia y rectitud, y siempre favoreciendo el interés general.</a:t>
            </a:r>
          </a:p>
          <a:p>
            <a:pPr algn="just"/>
            <a:endParaRPr lang="es-CO"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Respeto</a:t>
            </a:r>
            <a:r>
              <a:rPr lang="es-CO" dirty="0">
                <a:solidFill>
                  <a:schemeClr val="tx1"/>
                </a:solidFill>
                <a:latin typeface="Century Gothic" panose="020B0502020202020204" pitchFamily="34" charset="0"/>
              </a:rPr>
              <a:t>: </a:t>
            </a:r>
            <a:r>
              <a:rPr lang="es-CO" dirty="0"/>
              <a:t>Reconocer, valorar y tratar de manera digna a todas las personas, con sus virtudes y defectos, sin importar su labor, su procedencia, títulos o cualquier otra condición. </a:t>
            </a:r>
          </a:p>
          <a:p>
            <a:pPr algn="just"/>
            <a:endParaRPr lang="es-CO" dirty="0">
              <a:solidFill>
                <a:schemeClr val="tx1"/>
              </a:solidFill>
              <a:latin typeface="Century Gothic" panose="020B0502020202020204" pitchFamily="34" charset="0"/>
            </a:endParaRPr>
          </a:p>
          <a:p>
            <a:r>
              <a:rPr lang="es-CO" b="1" dirty="0">
                <a:solidFill>
                  <a:schemeClr val="tx1"/>
                </a:solidFill>
                <a:latin typeface="Century Gothic" panose="020B0502020202020204" pitchFamily="34" charset="0"/>
              </a:rPr>
              <a:t>Compromiso</a:t>
            </a:r>
            <a:r>
              <a:rPr lang="es-CO" dirty="0">
                <a:solidFill>
                  <a:schemeClr val="tx1"/>
                </a:solidFill>
                <a:latin typeface="Century Gothic" panose="020B0502020202020204" pitchFamily="34" charset="0"/>
              </a:rPr>
              <a:t>: </a:t>
            </a:r>
            <a:r>
              <a:rPr lang="es-CO" dirty="0"/>
              <a:t>Ser consciente de la importancia del rol que cumple para la entidad dentro de los procesos de los cuales participa, siempre estar en disposición para comprender y resolver las necesidades de las personas de acuerdo a la naturaleza de la entidad, buscando siempre cumplir con la misión, la visión y los objetivos institucionales. </a:t>
            </a:r>
          </a:p>
          <a:p>
            <a:r>
              <a:rPr lang="es-CO" dirty="0"/>
              <a:t> </a:t>
            </a:r>
            <a:endParaRPr lang="es-CO"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Diligencia</a:t>
            </a:r>
            <a:r>
              <a:rPr lang="es-CO" dirty="0">
                <a:solidFill>
                  <a:schemeClr val="tx1"/>
                </a:solidFill>
                <a:latin typeface="Century Gothic" panose="020B0502020202020204" pitchFamily="34" charset="0"/>
              </a:rPr>
              <a:t>: </a:t>
            </a:r>
            <a:r>
              <a:rPr lang="es-CO" dirty="0"/>
              <a:t>Cumplir con las funciones y responsabilidades asignadas para cada cargo de la mejor manera posible, con atención, prontitud, destreza y eficiencia, para así optimizar el uso de los recursos públicos. </a:t>
            </a:r>
          </a:p>
          <a:p>
            <a:pPr algn="just"/>
            <a:endParaRPr lang="es-CO"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Justicia</a:t>
            </a:r>
            <a:r>
              <a:rPr lang="es-CO" dirty="0">
                <a:solidFill>
                  <a:schemeClr val="tx1"/>
                </a:solidFill>
                <a:latin typeface="Century Gothic" panose="020B0502020202020204" pitchFamily="34" charset="0"/>
              </a:rPr>
              <a:t>: </a:t>
            </a:r>
            <a:r>
              <a:rPr lang="es-CO" dirty="0"/>
              <a:t>Actúo con imparcialidad garantizando los derechos de las personas, con equidad, igualdad y sin discriminación. </a:t>
            </a:r>
          </a:p>
          <a:p>
            <a:pPr algn="just"/>
            <a:endParaRPr lang="es-CO" dirty="0">
              <a:solidFill>
                <a:schemeClr val="tx1"/>
              </a:solidFill>
              <a:latin typeface="Century Gothic" panose="020B0502020202020204" pitchFamily="34" charset="0"/>
            </a:endParaRPr>
          </a:p>
          <a:p>
            <a:pPr algn="just"/>
            <a:r>
              <a:rPr lang="es-CO" b="1" dirty="0">
                <a:solidFill>
                  <a:schemeClr val="tx1"/>
                </a:solidFill>
                <a:latin typeface="Century Gothic" panose="020B0502020202020204" pitchFamily="34" charset="0"/>
              </a:rPr>
              <a:t>Solidaridad</a:t>
            </a:r>
            <a:r>
              <a:rPr lang="es-CO" dirty="0">
                <a:solidFill>
                  <a:schemeClr val="tx1"/>
                </a:solidFill>
                <a:latin typeface="Century Gothic" panose="020B0502020202020204" pitchFamily="34" charset="0"/>
              </a:rPr>
              <a:t>: </a:t>
            </a:r>
            <a:r>
              <a:rPr lang="es-CO" dirty="0"/>
              <a:t>La disposición para colaborar en lo que se requiera para apoyar a un equipo de trabajo o una persona, anteponiendo los intereses y metas comunes a sus propios intereses particulares o personales sin esperar nada a cambio.</a:t>
            </a:r>
          </a:p>
          <a:p>
            <a:pPr algn="just"/>
            <a:endParaRPr lang="es-CO"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1788377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3;p2">
            <a:extLst>
              <a:ext uri="{FF2B5EF4-FFF2-40B4-BE49-F238E27FC236}">
                <a16:creationId xmlns:a16="http://schemas.microsoft.com/office/drawing/2014/main" id="{5ED5192C-30F4-4AD8-9215-C86AF8ED4CA2}"/>
              </a:ext>
            </a:extLst>
          </p:cNvPr>
          <p:cNvSpPr txBox="1"/>
          <p:nvPr/>
        </p:nvSpPr>
        <p:spPr>
          <a:xfrm>
            <a:off x="3151563" y="922693"/>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ORGANIGRAMA</a:t>
            </a:r>
            <a:endParaRPr sz="1800" b="1" dirty="0">
              <a:solidFill>
                <a:schemeClr val="dk1"/>
              </a:solidFill>
              <a:latin typeface="Arial Rounded MT Bold" panose="020F0704030504030204" pitchFamily="34" charset="0"/>
              <a:ea typeface="Century Gothic"/>
              <a:cs typeface="Century Gothic"/>
              <a:sym typeface="Century Gothic"/>
            </a:endParaRPr>
          </a:p>
        </p:txBody>
      </p:sp>
      <p:pic>
        <p:nvPicPr>
          <p:cNvPr id="6" name="Imagen 5">
            <a:extLst>
              <a:ext uri="{FF2B5EF4-FFF2-40B4-BE49-F238E27FC236}">
                <a16:creationId xmlns:a16="http://schemas.microsoft.com/office/drawing/2014/main" id="{6A892869-9C86-4BC3-A3C7-58B437B797D4}"/>
              </a:ext>
            </a:extLst>
          </p:cNvPr>
          <p:cNvPicPr>
            <a:picLocks noChangeAspect="1"/>
          </p:cNvPicPr>
          <p:nvPr/>
        </p:nvPicPr>
        <p:blipFill>
          <a:blip r:embed="rId2"/>
          <a:stretch>
            <a:fillRect/>
          </a:stretch>
        </p:blipFill>
        <p:spPr>
          <a:xfrm>
            <a:off x="2643469" y="1440054"/>
            <a:ext cx="7470506" cy="4167592"/>
          </a:xfrm>
          <a:prstGeom prst="rect">
            <a:avLst/>
          </a:prstGeom>
        </p:spPr>
      </p:pic>
    </p:spTree>
    <p:extLst>
      <p:ext uri="{BB962C8B-B14F-4D97-AF65-F5344CB8AC3E}">
        <p14:creationId xmlns:p14="http://schemas.microsoft.com/office/powerpoint/2010/main" val="1116464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3;p2">
            <a:extLst>
              <a:ext uri="{FF2B5EF4-FFF2-40B4-BE49-F238E27FC236}">
                <a16:creationId xmlns:a16="http://schemas.microsoft.com/office/drawing/2014/main" id="{4FF2D525-9986-4C00-97DD-A4A204F22A7C}"/>
              </a:ext>
            </a:extLst>
          </p:cNvPr>
          <p:cNvSpPr txBox="1"/>
          <p:nvPr/>
        </p:nvSpPr>
        <p:spPr>
          <a:xfrm>
            <a:off x="3151563" y="922693"/>
            <a:ext cx="63558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800" b="1" dirty="0">
                <a:solidFill>
                  <a:schemeClr val="dk1"/>
                </a:solidFill>
                <a:latin typeface="Arial Rounded MT Bold" panose="020F0704030504030204" pitchFamily="34" charset="0"/>
                <a:ea typeface="Century Gothic"/>
                <a:cs typeface="Century Gothic"/>
                <a:sym typeface="Century Gothic"/>
              </a:rPr>
              <a:t>MAPA DE PROCESOS</a:t>
            </a:r>
            <a:endParaRPr sz="1800" b="1" dirty="0">
              <a:solidFill>
                <a:schemeClr val="dk1"/>
              </a:solidFill>
              <a:latin typeface="Arial Rounded MT Bold" panose="020F0704030504030204" pitchFamily="34" charset="0"/>
              <a:ea typeface="Century Gothic"/>
              <a:cs typeface="Century Gothic"/>
              <a:sym typeface="Century Gothic"/>
            </a:endParaRPr>
          </a:p>
        </p:txBody>
      </p:sp>
      <p:pic>
        <p:nvPicPr>
          <p:cNvPr id="3" name="Imagen 2">
            <a:extLst>
              <a:ext uri="{FF2B5EF4-FFF2-40B4-BE49-F238E27FC236}">
                <a16:creationId xmlns:a16="http://schemas.microsoft.com/office/drawing/2014/main" id="{2EF42718-160A-4BF5-92EB-B8A1CA1540BA}"/>
              </a:ext>
            </a:extLst>
          </p:cNvPr>
          <p:cNvPicPr>
            <a:picLocks noChangeAspect="1"/>
          </p:cNvPicPr>
          <p:nvPr/>
        </p:nvPicPr>
        <p:blipFill rotWithShape="1">
          <a:blip r:embed="rId2"/>
          <a:srcRect t="21603"/>
          <a:stretch/>
        </p:blipFill>
        <p:spPr>
          <a:xfrm>
            <a:off x="1834137" y="1608408"/>
            <a:ext cx="9440919" cy="3641184"/>
          </a:xfrm>
          <a:prstGeom prst="rect">
            <a:avLst/>
          </a:prstGeom>
        </p:spPr>
      </p:pic>
    </p:spTree>
    <p:extLst>
      <p:ext uri="{BB962C8B-B14F-4D97-AF65-F5344CB8AC3E}">
        <p14:creationId xmlns:p14="http://schemas.microsoft.com/office/powerpoint/2010/main" val="3290196245"/>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575</TotalTime>
  <Words>12721</Words>
  <Application>Microsoft Office PowerPoint</Application>
  <PresentationFormat>Panorámica</PresentationFormat>
  <Paragraphs>640</Paragraphs>
  <Slides>69</Slides>
  <Notes>3</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69</vt:i4>
      </vt:variant>
    </vt:vector>
  </HeadingPairs>
  <TitlesOfParts>
    <vt:vector size="78" baseType="lpstr">
      <vt:lpstr>Century Gothic</vt:lpstr>
      <vt:lpstr>Lucida Calligraphy</vt:lpstr>
      <vt:lpstr>Wingdings</vt:lpstr>
      <vt:lpstr>Calibri</vt:lpstr>
      <vt:lpstr>Arial Narrow</vt:lpstr>
      <vt:lpstr>Arial Rounded MT Bold</vt:lpstr>
      <vt:lpstr>Arial Rounded</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Oscar Poveda Director Tic Santa Rosa de Viterbo</dc:creator>
  <cp:lastModifiedBy>Gobierno</cp:lastModifiedBy>
  <cp:revision>40</cp:revision>
  <dcterms:created xsi:type="dcterms:W3CDTF">2024-06-16T23:09:34Z</dcterms:created>
  <dcterms:modified xsi:type="dcterms:W3CDTF">2025-02-18T20:58:01Z</dcterms:modified>
</cp:coreProperties>
</file>