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3.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6.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7.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8.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9.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0.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1.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2.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 id="2147483765" r:id="rId10"/>
    <p:sldMasterId id="2147483778" r:id="rId11"/>
    <p:sldMasterId id="2147483791" r:id="rId12"/>
    <p:sldMasterId id="2147483804" r:id="rId13"/>
    <p:sldMasterId id="2147483817" r:id="rId14"/>
    <p:sldMasterId id="2147483830" r:id="rId15"/>
    <p:sldMasterId id="2147483843" r:id="rId16"/>
    <p:sldMasterId id="2147483856" r:id="rId17"/>
    <p:sldMasterId id="2147483869" r:id="rId18"/>
    <p:sldMasterId id="2147483882" r:id="rId19"/>
    <p:sldMasterId id="2147483895" r:id="rId20"/>
    <p:sldMasterId id="2147483908" r:id="rId21"/>
    <p:sldMasterId id="2147483921" r:id="rId22"/>
    <p:sldMasterId id="2147483934" r:id="rId23"/>
    <p:sldMasterId id="2147483947" r:id="rId24"/>
  </p:sldMasterIdLst>
  <p:notesMasterIdLst>
    <p:notesMasterId r:id="rId103"/>
  </p:notesMasterIdLst>
  <p:sldIdLst>
    <p:sldId id="334" r:id="rId25"/>
    <p:sldId id="257" r:id="rId26"/>
    <p:sldId id="258" r:id="rId27"/>
    <p:sldId id="259" r:id="rId28"/>
    <p:sldId id="260" r:id="rId29"/>
    <p:sldId id="261" r:id="rId30"/>
    <p:sldId id="262" r:id="rId31"/>
    <p:sldId id="265" r:id="rId32"/>
    <p:sldId id="266" r:id="rId33"/>
    <p:sldId id="340" r:id="rId34"/>
    <p:sldId id="338" r:id="rId35"/>
    <p:sldId id="341" r:id="rId36"/>
    <p:sldId id="343" r:id="rId37"/>
    <p:sldId id="339" r:id="rId38"/>
    <p:sldId id="344" r:id="rId39"/>
    <p:sldId id="267" r:id="rId40"/>
    <p:sldId id="268" r:id="rId41"/>
    <p:sldId id="269" r:id="rId42"/>
    <p:sldId id="314" r:id="rId43"/>
    <p:sldId id="315" r:id="rId44"/>
    <p:sldId id="316" r:id="rId45"/>
    <p:sldId id="317" r:id="rId46"/>
    <p:sldId id="318" r:id="rId47"/>
    <p:sldId id="319" r:id="rId48"/>
    <p:sldId id="320" r:id="rId49"/>
    <p:sldId id="270" r:id="rId50"/>
    <p:sldId id="271" r:id="rId51"/>
    <p:sldId id="272" r:id="rId52"/>
    <p:sldId id="273" r:id="rId53"/>
    <p:sldId id="274" r:id="rId54"/>
    <p:sldId id="275" r:id="rId55"/>
    <p:sldId id="276" r:id="rId56"/>
    <p:sldId id="277" r:id="rId57"/>
    <p:sldId id="328" r:id="rId58"/>
    <p:sldId id="279" r:id="rId59"/>
    <p:sldId id="280" r:id="rId60"/>
    <p:sldId id="281" r:id="rId61"/>
    <p:sldId id="282" r:id="rId62"/>
    <p:sldId id="313" r:id="rId63"/>
    <p:sldId id="329" r:id="rId64"/>
    <p:sldId id="284" r:id="rId65"/>
    <p:sldId id="285" r:id="rId66"/>
    <p:sldId id="286" r:id="rId67"/>
    <p:sldId id="289" r:id="rId68"/>
    <p:sldId id="290" r:id="rId69"/>
    <p:sldId id="291" r:id="rId70"/>
    <p:sldId id="292" r:id="rId71"/>
    <p:sldId id="293" r:id="rId72"/>
    <p:sldId id="294" r:id="rId73"/>
    <p:sldId id="295" r:id="rId74"/>
    <p:sldId id="296" r:id="rId75"/>
    <p:sldId id="297" r:id="rId76"/>
    <p:sldId id="298" r:id="rId77"/>
    <p:sldId id="299" r:id="rId78"/>
    <p:sldId id="346" r:id="rId79"/>
    <p:sldId id="324" r:id="rId80"/>
    <p:sldId id="325" r:id="rId81"/>
    <p:sldId id="326" r:id="rId82"/>
    <p:sldId id="327" r:id="rId83"/>
    <p:sldId id="321" r:id="rId84"/>
    <p:sldId id="323" r:id="rId85"/>
    <p:sldId id="322" r:id="rId86"/>
    <p:sldId id="300" r:id="rId87"/>
    <p:sldId id="330" r:id="rId88"/>
    <p:sldId id="302" r:id="rId89"/>
    <p:sldId id="304" r:id="rId90"/>
    <p:sldId id="305" r:id="rId91"/>
    <p:sldId id="352" r:id="rId92"/>
    <p:sldId id="306" r:id="rId93"/>
    <p:sldId id="353" r:id="rId94"/>
    <p:sldId id="351" r:id="rId95"/>
    <p:sldId id="354" r:id="rId96"/>
    <p:sldId id="307" r:id="rId97"/>
    <p:sldId id="308" r:id="rId98"/>
    <p:sldId id="309" r:id="rId99"/>
    <p:sldId id="310" r:id="rId100"/>
    <p:sldId id="311" r:id="rId101"/>
    <p:sldId id="312" r:id="rId102"/>
  </p:sldIdLst>
  <p:sldSz cx="6858000" cy="9144000" type="screen4x3"/>
  <p:notesSz cx="6705600" cy="89916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C00"/>
    <a:srgbClr val="FF99FF"/>
    <a:srgbClr val="10253F"/>
    <a:srgbClr val="232754"/>
    <a:srgbClr val="D7E8F1"/>
    <a:srgbClr val="D8E8F1"/>
    <a:srgbClr val="F1F1F6"/>
    <a:srgbClr val="7F7F7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2" autoAdjust="0"/>
  </p:normalViewPr>
  <p:slideViewPr>
    <p:cSldViewPr snapToGrid="0">
      <p:cViewPr varScale="1">
        <p:scale>
          <a:sx n="49" d="100"/>
          <a:sy n="49" d="100"/>
        </p:scale>
        <p:origin x="2334" y="60"/>
      </p:cViewPr>
      <p:guideLst>
        <p:guide orient="horz" pos="288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634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xml"/><Relationship Id="rId21" Type="http://schemas.openxmlformats.org/officeDocument/2006/relationships/slideMaster" Target="slideMasters/slideMaster21.xml"/><Relationship Id="rId42" Type="http://schemas.openxmlformats.org/officeDocument/2006/relationships/slide" Target="slides/slide18.xml"/><Relationship Id="rId47" Type="http://schemas.openxmlformats.org/officeDocument/2006/relationships/slide" Target="slides/slide23.xml"/><Relationship Id="rId63" Type="http://schemas.openxmlformats.org/officeDocument/2006/relationships/slide" Target="slides/slide39.xml"/><Relationship Id="rId68" Type="http://schemas.openxmlformats.org/officeDocument/2006/relationships/slide" Target="slides/slide44.xml"/><Relationship Id="rId84" Type="http://schemas.openxmlformats.org/officeDocument/2006/relationships/slide" Target="slides/slide60.xml"/><Relationship Id="rId89" Type="http://schemas.openxmlformats.org/officeDocument/2006/relationships/slide" Target="slides/slide65.xml"/><Relationship Id="rId16" Type="http://schemas.openxmlformats.org/officeDocument/2006/relationships/slideMaster" Target="slideMasters/slideMaster16.xml"/><Relationship Id="rId107" Type="http://schemas.openxmlformats.org/officeDocument/2006/relationships/tableStyles" Target="tableStyles.xml"/><Relationship Id="rId11" Type="http://schemas.openxmlformats.org/officeDocument/2006/relationships/slideMaster" Target="slideMasters/slideMaster11.xml"/><Relationship Id="rId32" Type="http://schemas.openxmlformats.org/officeDocument/2006/relationships/slide" Target="slides/slide8.xml"/><Relationship Id="rId37" Type="http://schemas.openxmlformats.org/officeDocument/2006/relationships/slide" Target="slides/slide13.xml"/><Relationship Id="rId53" Type="http://schemas.openxmlformats.org/officeDocument/2006/relationships/slide" Target="slides/slide29.xml"/><Relationship Id="rId58" Type="http://schemas.openxmlformats.org/officeDocument/2006/relationships/slide" Target="slides/slide34.xml"/><Relationship Id="rId74" Type="http://schemas.openxmlformats.org/officeDocument/2006/relationships/slide" Target="slides/slide50.xml"/><Relationship Id="rId79" Type="http://schemas.openxmlformats.org/officeDocument/2006/relationships/slide" Target="slides/slide55.xml"/><Relationship Id="rId102" Type="http://schemas.openxmlformats.org/officeDocument/2006/relationships/slide" Target="slides/slide78.xml"/><Relationship Id="rId5" Type="http://schemas.openxmlformats.org/officeDocument/2006/relationships/slideMaster" Target="slideMasters/slideMaster5.xml"/><Relationship Id="rId90" Type="http://schemas.openxmlformats.org/officeDocument/2006/relationships/slide" Target="slides/slide66.xml"/><Relationship Id="rId95" Type="http://schemas.openxmlformats.org/officeDocument/2006/relationships/slide" Target="slides/slide71.xml"/><Relationship Id="rId22" Type="http://schemas.openxmlformats.org/officeDocument/2006/relationships/slideMaster" Target="slideMasters/slideMaster22.xml"/><Relationship Id="rId27" Type="http://schemas.openxmlformats.org/officeDocument/2006/relationships/slide" Target="slides/slide3.xml"/><Relationship Id="rId43" Type="http://schemas.openxmlformats.org/officeDocument/2006/relationships/slide" Target="slides/slide19.xml"/><Relationship Id="rId48" Type="http://schemas.openxmlformats.org/officeDocument/2006/relationships/slide" Target="slides/slide24.xml"/><Relationship Id="rId64" Type="http://schemas.openxmlformats.org/officeDocument/2006/relationships/slide" Target="slides/slide40.xml"/><Relationship Id="rId69" Type="http://schemas.openxmlformats.org/officeDocument/2006/relationships/slide" Target="slides/slide45.xml"/><Relationship Id="rId80" Type="http://schemas.openxmlformats.org/officeDocument/2006/relationships/slide" Target="slides/slide56.xml"/><Relationship Id="rId85" Type="http://schemas.openxmlformats.org/officeDocument/2006/relationships/slide" Target="slides/slide61.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9.xml"/><Relationship Id="rId38" Type="http://schemas.openxmlformats.org/officeDocument/2006/relationships/slide" Target="slides/slide14.xml"/><Relationship Id="rId59" Type="http://schemas.openxmlformats.org/officeDocument/2006/relationships/slide" Target="slides/slide35.xml"/><Relationship Id="rId103" Type="http://schemas.openxmlformats.org/officeDocument/2006/relationships/notesMaster" Target="notesMasters/notesMaster1.xml"/><Relationship Id="rId20" Type="http://schemas.openxmlformats.org/officeDocument/2006/relationships/slideMaster" Target="slideMasters/slideMaster20.xml"/><Relationship Id="rId41" Type="http://schemas.openxmlformats.org/officeDocument/2006/relationships/slide" Target="slides/slide17.xml"/><Relationship Id="rId54" Type="http://schemas.openxmlformats.org/officeDocument/2006/relationships/slide" Target="slides/slide30.xml"/><Relationship Id="rId62" Type="http://schemas.openxmlformats.org/officeDocument/2006/relationships/slide" Target="slides/slide38.xml"/><Relationship Id="rId70" Type="http://schemas.openxmlformats.org/officeDocument/2006/relationships/slide" Target="slides/slide46.xml"/><Relationship Id="rId75" Type="http://schemas.openxmlformats.org/officeDocument/2006/relationships/slide" Target="slides/slide51.xml"/><Relationship Id="rId83" Type="http://schemas.openxmlformats.org/officeDocument/2006/relationships/slide" Target="slides/slide59.xml"/><Relationship Id="rId88" Type="http://schemas.openxmlformats.org/officeDocument/2006/relationships/slide" Target="slides/slide64.xml"/><Relationship Id="rId91" Type="http://schemas.openxmlformats.org/officeDocument/2006/relationships/slide" Target="slides/slide67.xml"/><Relationship Id="rId96" Type="http://schemas.openxmlformats.org/officeDocument/2006/relationships/slide" Target="slides/slide7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slide" Target="slides/slide33.xml"/><Relationship Id="rId106"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slide" Target="slides/slide36.xml"/><Relationship Id="rId65" Type="http://schemas.openxmlformats.org/officeDocument/2006/relationships/slide" Target="slides/slide41.xml"/><Relationship Id="rId73" Type="http://schemas.openxmlformats.org/officeDocument/2006/relationships/slide" Target="slides/slide49.xml"/><Relationship Id="rId78" Type="http://schemas.openxmlformats.org/officeDocument/2006/relationships/slide" Target="slides/slide54.xml"/><Relationship Id="rId81" Type="http://schemas.openxmlformats.org/officeDocument/2006/relationships/slide" Target="slides/slide57.xml"/><Relationship Id="rId86" Type="http://schemas.openxmlformats.org/officeDocument/2006/relationships/slide" Target="slides/slide62.xml"/><Relationship Id="rId94" Type="http://schemas.openxmlformats.org/officeDocument/2006/relationships/slide" Target="slides/slide70.xml"/><Relationship Id="rId99" Type="http://schemas.openxmlformats.org/officeDocument/2006/relationships/slide" Target="slides/slide75.xml"/><Relationship Id="rId101" Type="http://schemas.openxmlformats.org/officeDocument/2006/relationships/slide" Target="slides/slide77.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5.xml"/><Relationship Id="rId34" Type="http://schemas.openxmlformats.org/officeDocument/2006/relationships/slide" Target="slides/slide10.xml"/><Relationship Id="rId50" Type="http://schemas.openxmlformats.org/officeDocument/2006/relationships/slide" Target="slides/slide26.xml"/><Relationship Id="rId55" Type="http://schemas.openxmlformats.org/officeDocument/2006/relationships/slide" Target="slides/slide31.xml"/><Relationship Id="rId76" Type="http://schemas.openxmlformats.org/officeDocument/2006/relationships/slide" Target="slides/slide52.xml"/><Relationship Id="rId97" Type="http://schemas.openxmlformats.org/officeDocument/2006/relationships/slide" Target="slides/slide73.xml"/><Relationship Id="rId104"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7.xml"/><Relationship Id="rId92"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5.xml"/><Relationship Id="rId24" Type="http://schemas.openxmlformats.org/officeDocument/2006/relationships/slideMaster" Target="slideMasters/slideMaster24.xml"/><Relationship Id="rId40" Type="http://schemas.openxmlformats.org/officeDocument/2006/relationships/slide" Target="slides/slide16.xml"/><Relationship Id="rId45" Type="http://schemas.openxmlformats.org/officeDocument/2006/relationships/slide" Target="slides/slide21.xml"/><Relationship Id="rId66" Type="http://schemas.openxmlformats.org/officeDocument/2006/relationships/slide" Target="slides/slide42.xml"/><Relationship Id="rId87" Type="http://schemas.openxmlformats.org/officeDocument/2006/relationships/slide" Target="slides/slide63.xml"/><Relationship Id="rId61" Type="http://schemas.openxmlformats.org/officeDocument/2006/relationships/slide" Target="slides/slide37.xml"/><Relationship Id="rId82" Type="http://schemas.openxmlformats.org/officeDocument/2006/relationships/slide" Target="slides/slide58.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6.xml"/><Relationship Id="rId35" Type="http://schemas.openxmlformats.org/officeDocument/2006/relationships/slide" Target="slides/slide11.xml"/><Relationship Id="rId56" Type="http://schemas.openxmlformats.org/officeDocument/2006/relationships/slide" Target="slides/slide32.xml"/><Relationship Id="rId77" Type="http://schemas.openxmlformats.org/officeDocument/2006/relationships/slide" Target="slides/slide53.xml"/><Relationship Id="rId100" Type="http://schemas.openxmlformats.org/officeDocument/2006/relationships/slide" Target="slides/slide76.xml"/><Relationship Id="rId105"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27.xml"/><Relationship Id="rId72" Type="http://schemas.openxmlformats.org/officeDocument/2006/relationships/slide" Target="slides/slide48.xml"/><Relationship Id="rId93" Type="http://schemas.openxmlformats.org/officeDocument/2006/relationships/slide" Target="slides/slide69.xml"/><Relationship Id="rId98" Type="http://schemas.openxmlformats.org/officeDocument/2006/relationships/slide" Target="slides/slide74.xml"/><Relationship Id="rId3" Type="http://schemas.openxmlformats.org/officeDocument/2006/relationships/slideMaster" Target="slideMasters/slideMaster3.xml"/><Relationship Id="rId25" Type="http://schemas.openxmlformats.org/officeDocument/2006/relationships/slide" Target="slides/slide1.xml"/><Relationship Id="rId46" Type="http://schemas.openxmlformats.org/officeDocument/2006/relationships/slide" Target="slides/slide22.xml"/><Relationship Id="rId67" Type="http://schemas.openxmlformats.org/officeDocument/2006/relationships/slide" Target="slides/slide43.xml"/></Relationships>
</file>

<file path=ppt/diagrams/_rels/data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diagrams/_rels/data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19.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19.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DA1798-B226-4A70-B130-B4C3DA9AD69E}"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s-CO"/>
        </a:p>
      </dgm:t>
    </dgm:pt>
    <dgm:pt modelId="{0B3AA72B-43A9-414C-8F47-0A8AE77D9B57}">
      <dgm:prSet phldrT="[Texto]"/>
      <dgm:spPr>
        <a:blipFill rotWithShape="0">
          <a:blip xmlns:r="http://schemas.openxmlformats.org/officeDocument/2006/relationships" r:embed="rId1"/>
          <a:stretch>
            <a:fillRect/>
          </a:stretch>
        </a:blipFill>
      </dgm:spPr>
      <dgm:t>
        <a:bodyPr/>
        <a:lstStyle/>
        <a:p>
          <a:endParaRPr lang="es-MX" dirty="0"/>
        </a:p>
        <a:p>
          <a:endParaRPr lang="es-CO" dirty="0"/>
        </a:p>
      </dgm:t>
    </dgm:pt>
    <dgm:pt modelId="{C061A3CB-7E1C-41F9-A6A5-F027F35174AC}" type="parTrans" cxnId="{E9F4A410-9DA7-4270-AA70-788992C62846}">
      <dgm:prSet/>
      <dgm:spPr/>
      <dgm:t>
        <a:bodyPr/>
        <a:lstStyle/>
        <a:p>
          <a:endParaRPr lang="es-CO"/>
        </a:p>
      </dgm:t>
    </dgm:pt>
    <dgm:pt modelId="{D2532A40-60DE-4A0A-AC8D-D8619B4B0307}" type="sibTrans" cxnId="{E9F4A410-9DA7-4270-AA70-788992C62846}">
      <dgm:prSet/>
      <dgm:spPr/>
      <dgm:t>
        <a:bodyPr/>
        <a:lstStyle/>
        <a:p>
          <a:endParaRPr lang="es-CO"/>
        </a:p>
      </dgm:t>
    </dgm:pt>
    <dgm:pt modelId="{1E46DBD8-ECB3-4DB6-BF20-431D4CCEFA63}">
      <dgm:prSet phldrT="[Texto]"/>
      <dgm:spPr>
        <a:blipFill rotWithShape="0">
          <a:blip xmlns:r="http://schemas.openxmlformats.org/officeDocument/2006/relationships" r:embed="rId2"/>
          <a:stretch>
            <a:fillRect/>
          </a:stretch>
        </a:blipFill>
      </dgm:spPr>
      <dgm:t>
        <a:bodyPr/>
        <a:lstStyle/>
        <a:p>
          <a:endParaRPr lang="es-MX" dirty="0"/>
        </a:p>
        <a:p>
          <a:endParaRPr lang="es-CO" dirty="0"/>
        </a:p>
      </dgm:t>
    </dgm:pt>
    <dgm:pt modelId="{BFFC3880-06A9-4928-9E09-A23BA1747B33}" type="parTrans" cxnId="{95C09A3C-9662-4CE5-ADEF-43808ABBAF72}">
      <dgm:prSet/>
      <dgm:spPr/>
      <dgm:t>
        <a:bodyPr/>
        <a:lstStyle/>
        <a:p>
          <a:endParaRPr lang="es-CO"/>
        </a:p>
      </dgm:t>
    </dgm:pt>
    <dgm:pt modelId="{415852DF-B90F-4B32-AB00-1EB3C5790D00}" type="sibTrans" cxnId="{95C09A3C-9662-4CE5-ADEF-43808ABBAF72}">
      <dgm:prSet/>
      <dgm:spPr/>
      <dgm:t>
        <a:bodyPr/>
        <a:lstStyle/>
        <a:p>
          <a:endParaRPr lang="es-CO"/>
        </a:p>
      </dgm:t>
    </dgm:pt>
    <dgm:pt modelId="{078493A5-4565-4808-9348-D6664EABB13E}">
      <dgm:prSet phldrT="[Texto]"/>
      <dgm:spPr>
        <a:blipFill rotWithShape="0">
          <a:blip xmlns:r="http://schemas.openxmlformats.org/officeDocument/2006/relationships" r:embed="rId3"/>
          <a:stretch>
            <a:fillRect/>
          </a:stretch>
        </a:blipFill>
      </dgm:spPr>
      <dgm:t>
        <a:bodyPr/>
        <a:lstStyle/>
        <a:p>
          <a:endParaRPr lang="es-MX" dirty="0"/>
        </a:p>
        <a:p>
          <a:endParaRPr lang="es-CO" dirty="0"/>
        </a:p>
      </dgm:t>
    </dgm:pt>
    <dgm:pt modelId="{F246B179-4C2E-4F2F-8ABC-5957B1C4375D}" type="sibTrans" cxnId="{1F8C55F5-8855-482A-8091-2F392D1F61A2}">
      <dgm:prSet/>
      <dgm:spPr/>
      <dgm:t>
        <a:bodyPr/>
        <a:lstStyle/>
        <a:p>
          <a:endParaRPr lang="es-CO"/>
        </a:p>
      </dgm:t>
    </dgm:pt>
    <dgm:pt modelId="{68464DEC-113B-487E-A8FA-46ACC13CAA8A}" type="parTrans" cxnId="{1F8C55F5-8855-482A-8091-2F392D1F61A2}">
      <dgm:prSet/>
      <dgm:spPr/>
      <dgm:t>
        <a:bodyPr/>
        <a:lstStyle/>
        <a:p>
          <a:endParaRPr lang="es-CO"/>
        </a:p>
      </dgm:t>
    </dgm:pt>
    <dgm:pt modelId="{2D866B10-4662-4AD4-B32E-41175736EDEE}">
      <dgm:prSet phldrT="[Texto]"/>
      <dgm:spPr>
        <a:blipFill rotWithShape="0">
          <a:blip xmlns:r="http://schemas.openxmlformats.org/officeDocument/2006/relationships" r:embed="rId4"/>
          <a:stretch>
            <a:fillRect/>
          </a:stretch>
        </a:blipFill>
      </dgm:spPr>
      <dgm:t>
        <a:bodyPr/>
        <a:lstStyle/>
        <a:p>
          <a:endParaRPr lang="es-CO" dirty="0"/>
        </a:p>
      </dgm:t>
    </dgm:pt>
    <dgm:pt modelId="{0EE75B12-5D43-4C92-894D-7FA0152574AF}" type="parTrans" cxnId="{27BDDCB3-2F59-49DD-B913-BDAEB40140FB}">
      <dgm:prSet/>
      <dgm:spPr/>
      <dgm:t>
        <a:bodyPr/>
        <a:lstStyle/>
        <a:p>
          <a:endParaRPr lang="es-CO"/>
        </a:p>
      </dgm:t>
    </dgm:pt>
    <dgm:pt modelId="{E6CF008B-5ED8-4638-B43C-6CA0E8E7BF58}" type="sibTrans" cxnId="{27BDDCB3-2F59-49DD-B913-BDAEB40140FB}">
      <dgm:prSet/>
      <dgm:spPr/>
      <dgm:t>
        <a:bodyPr/>
        <a:lstStyle/>
        <a:p>
          <a:endParaRPr lang="es-CO"/>
        </a:p>
      </dgm:t>
    </dgm:pt>
    <dgm:pt modelId="{8C599FC7-8EE8-4127-B8DD-248F8D3AE53C}">
      <dgm:prSet phldrT="[Texto]"/>
      <dgm:spPr>
        <a:blipFill rotWithShape="0">
          <a:blip xmlns:r="http://schemas.openxmlformats.org/officeDocument/2006/relationships" r:embed="rId5"/>
          <a:stretch>
            <a:fillRect/>
          </a:stretch>
        </a:blipFill>
      </dgm:spPr>
      <dgm:t>
        <a:bodyPr/>
        <a:lstStyle/>
        <a:p>
          <a:endParaRPr lang="es-CO" dirty="0"/>
        </a:p>
      </dgm:t>
    </dgm:pt>
    <dgm:pt modelId="{A749E460-3024-4592-B57E-8F8D0052523C}" type="parTrans" cxnId="{7AD73833-AE83-4D67-8B30-9251B218E21D}">
      <dgm:prSet/>
      <dgm:spPr/>
      <dgm:t>
        <a:bodyPr/>
        <a:lstStyle/>
        <a:p>
          <a:endParaRPr lang="es-CO"/>
        </a:p>
      </dgm:t>
    </dgm:pt>
    <dgm:pt modelId="{AA668FA8-8E08-494B-A888-27C8C12A4892}" type="sibTrans" cxnId="{7AD73833-AE83-4D67-8B30-9251B218E21D}">
      <dgm:prSet/>
      <dgm:spPr/>
      <dgm:t>
        <a:bodyPr/>
        <a:lstStyle/>
        <a:p>
          <a:endParaRPr lang="es-CO"/>
        </a:p>
      </dgm:t>
    </dgm:pt>
    <dgm:pt modelId="{E250B728-81F7-464F-9EFF-31F6CF3F6766}">
      <dgm:prSet phldrT="[Texto]"/>
      <dgm:spPr>
        <a:blipFill rotWithShape="0">
          <a:blip xmlns:r="http://schemas.openxmlformats.org/officeDocument/2006/relationships" r:embed="rId6"/>
          <a:stretch>
            <a:fillRect/>
          </a:stretch>
        </a:blipFill>
      </dgm:spPr>
      <dgm:t>
        <a:bodyPr/>
        <a:lstStyle/>
        <a:p>
          <a:endParaRPr lang="es-CO" dirty="0"/>
        </a:p>
      </dgm:t>
    </dgm:pt>
    <dgm:pt modelId="{246638C6-B5EC-4763-B10B-DDADF259DCB9}" type="parTrans" cxnId="{9BA3BCC9-9982-4CE5-9F6F-6A9DA45BA370}">
      <dgm:prSet/>
      <dgm:spPr/>
      <dgm:t>
        <a:bodyPr/>
        <a:lstStyle/>
        <a:p>
          <a:endParaRPr lang="es-CO"/>
        </a:p>
      </dgm:t>
    </dgm:pt>
    <dgm:pt modelId="{08EB2AB7-0CD1-43AE-8177-9B2A03B1B53B}" type="sibTrans" cxnId="{9BA3BCC9-9982-4CE5-9F6F-6A9DA45BA370}">
      <dgm:prSet/>
      <dgm:spPr/>
      <dgm:t>
        <a:bodyPr/>
        <a:lstStyle/>
        <a:p>
          <a:endParaRPr lang="es-CO"/>
        </a:p>
      </dgm:t>
    </dgm:pt>
    <dgm:pt modelId="{AB097BC8-EAE4-41E0-B3FC-92679EC0F76E}" type="pres">
      <dgm:prSet presAssocID="{48DA1798-B226-4A70-B130-B4C3DA9AD69E}" presName="cycle" presStyleCnt="0">
        <dgm:presLayoutVars>
          <dgm:dir/>
          <dgm:resizeHandles val="exact"/>
        </dgm:presLayoutVars>
      </dgm:prSet>
      <dgm:spPr/>
    </dgm:pt>
    <dgm:pt modelId="{5A35F88A-A190-40C6-A36D-36D1A4A8AA74}" type="pres">
      <dgm:prSet presAssocID="{0B3AA72B-43A9-414C-8F47-0A8AE77D9B57}" presName="node" presStyleLbl="node1" presStyleIdx="0" presStyleCnt="6">
        <dgm:presLayoutVars>
          <dgm:bulletEnabled val="1"/>
        </dgm:presLayoutVars>
      </dgm:prSet>
      <dgm:spPr/>
    </dgm:pt>
    <dgm:pt modelId="{6994C3CD-A27B-4417-ACE6-9D87E14BB7CE}" type="pres">
      <dgm:prSet presAssocID="{D2532A40-60DE-4A0A-AC8D-D8619B4B0307}" presName="sibTrans" presStyleLbl="sibTrans2D1" presStyleIdx="0" presStyleCnt="6"/>
      <dgm:spPr/>
    </dgm:pt>
    <dgm:pt modelId="{23851A67-FE39-4EDB-810D-88DCA906A025}" type="pres">
      <dgm:prSet presAssocID="{D2532A40-60DE-4A0A-AC8D-D8619B4B0307}" presName="connectorText" presStyleLbl="sibTrans2D1" presStyleIdx="0" presStyleCnt="6"/>
      <dgm:spPr/>
    </dgm:pt>
    <dgm:pt modelId="{26FF04D1-5C89-4DDE-AC32-E427675E4BB8}" type="pres">
      <dgm:prSet presAssocID="{078493A5-4565-4808-9348-D6664EABB13E}" presName="node" presStyleLbl="node1" presStyleIdx="1" presStyleCnt="6">
        <dgm:presLayoutVars>
          <dgm:bulletEnabled val="1"/>
        </dgm:presLayoutVars>
      </dgm:prSet>
      <dgm:spPr/>
    </dgm:pt>
    <dgm:pt modelId="{15D890CC-E557-4B5C-B9CA-0A4D5CAD8B60}" type="pres">
      <dgm:prSet presAssocID="{F246B179-4C2E-4F2F-8ABC-5957B1C4375D}" presName="sibTrans" presStyleLbl="sibTrans2D1" presStyleIdx="1" presStyleCnt="6"/>
      <dgm:spPr/>
    </dgm:pt>
    <dgm:pt modelId="{66D44184-93F1-4621-8903-04920366EA3F}" type="pres">
      <dgm:prSet presAssocID="{F246B179-4C2E-4F2F-8ABC-5957B1C4375D}" presName="connectorText" presStyleLbl="sibTrans2D1" presStyleIdx="1" presStyleCnt="6"/>
      <dgm:spPr/>
    </dgm:pt>
    <dgm:pt modelId="{C39B75D0-3433-4A7C-B560-C97521ED22FC}" type="pres">
      <dgm:prSet presAssocID="{1E46DBD8-ECB3-4DB6-BF20-431D4CCEFA63}" presName="node" presStyleLbl="node1" presStyleIdx="2" presStyleCnt="6">
        <dgm:presLayoutVars>
          <dgm:bulletEnabled val="1"/>
        </dgm:presLayoutVars>
      </dgm:prSet>
      <dgm:spPr/>
    </dgm:pt>
    <dgm:pt modelId="{9E66D109-4EF2-4BD3-B560-8E6A1CB5B529}" type="pres">
      <dgm:prSet presAssocID="{415852DF-B90F-4B32-AB00-1EB3C5790D00}" presName="sibTrans" presStyleLbl="sibTrans2D1" presStyleIdx="2" presStyleCnt="6"/>
      <dgm:spPr/>
    </dgm:pt>
    <dgm:pt modelId="{C2CD76EC-838B-4FD9-91AE-1334ADAB9C88}" type="pres">
      <dgm:prSet presAssocID="{415852DF-B90F-4B32-AB00-1EB3C5790D00}" presName="connectorText" presStyleLbl="sibTrans2D1" presStyleIdx="2" presStyleCnt="6"/>
      <dgm:spPr/>
    </dgm:pt>
    <dgm:pt modelId="{3A45839F-4798-4F4F-98B0-80AAC3ABFB8B}" type="pres">
      <dgm:prSet presAssocID="{2D866B10-4662-4AD4-B32E-41175736EDEE}" presName="node" presStyleLbl="node1" presStyleIdx="3" presStyleCnt="6">
        <dgm:presLayoutVars>
          <dgm:bulletEnabled val="1"/>
        </dgm:presLayoutVars>
      </dgm:prSet>
      <dgm:spPr/>
    </dgm:pt>
    <dgm:pt modelId="{BD08F169-623E-40FA-914F-987DC427884C}" type="pres">
      <dgm:prSet presAssocID="{E6CF008B-5ED8-4638-B43C-6CA0E8E7BF58}" presName="sibTrans" presStyleLbl="sibTrans2D1" presStyleIdx="3" presStyleCnt="6"/>
      <dgm:spPr/>
    </dgm:pt>
    <dgm:pt modelId="{9C38AC72-BFCB-44DC-8EDB-5FAFEA3A84BE}" type="pres">
      <dgm:prSet presAssocID="{E6CF008B-5ED8-4638-B43C-6CA0E8E7BF58}" presName="connectorText" presStyleLbl="sibTrans2D1" presStyleIdx="3" presStyleCnt="6"/>
      <dgm:spPr/>
    </dgm:pt>
    <dgm:pt modelId="{26CFB2A0-3F96-4C68-AE96-5B56592E942D}" type="pres">
      <dgm:prSet presAssocID="{8C599FC7-8EE8-4127-B8DD-248F8D3AE53C}" presName="node" presStyleLbl="node1" presStyleIdx="4" presStyleCnt="6">
        <dgm:presLayoutVars>
          <dgm:bulletEnabled val="1"/>
        </dgm:presLayoutVars>
      </dgm:prSet>
      <dgm:spPr/>
    </dgm:pt>
    <dgm:pt modelId="{78D86CFF-7DD0-4EDA-8EBF-B71C2A85B158}" type="pres">
      <dgm:prSet presAssocID="{AA668FA8-8E08-494B-A888-27C8C12A4892}" presName="sibTrans" presStyleLbl="sibTrans2D1" presStyleIdx="4" presStyleCnt="6"/>
      <dgm:spPr/>
    </dgm:pt>
    <dgm:pt modelId="{A731AFC5-1415-45E2-8BDA-729150FE264C}" type="pres">
      <dgm:prSet presAssocID="{AA668FA8-8E08-494B-A888-27C8C12A4892}" presName="connectorText" presStyleLbl="sibTrans2D1" presStyleIdx="4" presStyleCnt="6"/>
      <dgm:spPr/>
    </dgm:pt>
    <dgm:pt modelId="{42F372A8-5A17-4D75-B1FE-BC6B85DFBC14}" type="pres">
      <dgm:prSet presAssocID="{E250B728-81F7-464F-9EFF-31F6CF3F6766}" presName="node" presStyleLbl="node1" presStyleIdx="5" presStyleCnt="6">
        <dgm:presLayoutVars>
          <dgm:bulletEnabled val="1"/>
        </dgm:presLayoutVars>
      </dgm:prSet>
      <dgm:spPr/>
    </dgm:pt>
    <dgm:pt modelId="{7DF65684-FFE9-478F-A9D4-0B69D89F679E}" type="pres">
      <dgm:prSet presAssocID="{08EB2AB7-0CD1-43AE-8177-9B2A03B1B53B}" presName="sibTrans" presStyleLbl="sibTrans2D1" presStyleIdx="5" presStyleCnt="6"/>
      <dgm:spPr/>
    </dgm:pt>
    <dgm:pt modelId="{445B8837-984F-4B53-9C5D-4E314CD02D4B}" type="pres">
      <dgm:prSet presAssocID="{08EB2AB7-0CD1-43AE-8177-9B2A03B1B53B}" presName="connectorText" presStyleLbl="sibTrans2D1" presStyleIdx="5" presStyleCnt="6"/>
      <dgm:spPr/>
    </dgm:pt>
  </dgm:ptLst>
  <dgm:cxnLst>
    <dgm:cxn modelId="{E9F4A410-9DA7-4270-AA70-788992C62846}" srcId="{48DA1798-B226-4A70-B130-B4C3DA9AD69E}" destId="{0B3AA72B-43A9-414C-8F47-0A8AE77D9B57}" srcOrd="0" destOrd="0" parTransId="{C061A3CB-7E1C-41F9-A6A5-F027F35174AC}" sibTransId="{D2532A40-60DE-4A0A-AC8D-D8619B4B0307}"/>
    <dgm:cxn modelId="{D63C1F13-E5B6-4542-B842-15D45D7CEB72}" type="presOf" srcId="{F246B179-4C2E-4F2F-8ABC-5957B1C4375D}" destId="{66D44184-93F1-4621-8903-04920366EA3F}" srcOrd="1" destOrd="0" presId="urn:microsoft.com/office/officeart/2005/8/layout/cycle2"/>
    <dgm:cxn modelId="{8571EC17-826D-4C11-8DAF-5383BEC4D47C}" type="presOf" srcId="{E6CF008B-5ED8-4638-B43C-6CA0E8E7BF58}" destId="{BD08F169-623E-40FA-914F-987DC427884C}" srcOrd="0" destOrd="0" presId="urn:microsoft.com/office/officeart/2005/8/layout/cycle2"/>
    <dgm:cxn modelId="{BEBDC22A-AA74-43A3-8DC2-23485E3F1FEB}" type="presOf" srcId="{1E46DBD8-ECB3-4DB6-BF20-431D4CCEFA63}" destId="{C39B75D0-3433-4A7C-B560-C97521ED22FC}" srcOrd="0" destOrd="0" presId="urn:microsoft.com/office/officeart/2005/8/layout/cycle2"/>
    <dgm:cxn modelId="{7AD73833-AE83-4D67-8B30-9251B218E21D}" srcId="{48DA1798-B226-4A70-B130-B4C3DA9AD69E}" destId="{8C599FC7-8EE8-4127-B8DD-248F8D3AE53C}" srcOrd="4" destOrd="0" parTransId="{A749E460-3024-4592-B57E-8F8D0052523C}" sibTransId="{AA668FA8-8E08-494B-A888-27C8C12A4892}"/>
    <dgm:cxn modelId="{8FB94333-9754-4CA8-AB1A-AFC4ADA76123}" type="presOf" srcId="{08EB2AB7-0CD1-43AE-8177-9B2A03B1B53B}" destId="{7DF65684-FFE9-478F-A9D4-0B69D89F679E}" srcOrd="0" destOrd="0" presId="urn:microsoft.com/office/officeart/2005/8/layout/cycle2"/>
    <dgm:cxn modelId="{95C09A3C-9662-4CE5-ADEF-43808ABBAF72}" srcId="{48DA1798-B226-4A70-B130-B4C3DA9AD69E}" destId="{1E46DBD8-ECB3-4DB6-BF20-431D4CCEFA63}" srcOrd="2" destOrd="0" parTransId="{BFFC3880-06A9-4928-9E09-A23BA1747B33}" sibTransId="{415852DF-B90F-4B32-AB00-1EB3C5790D00}"/>
    <dgm:cxn modelId="{99DB253E-DA57-40F7-A03D-D621940C03EB}" type="presOf" srcId="{AA668FA8-8E08-494B-A888-27C8C12A4892}" destId="{A731AFC5-1415-45E2-8BDA-729150FE264C}" srcOrd="1" destOrd="0" presId="urn:microsoft.com/office/officeart/2005/8/layout/cycle2"/>
    <dgm:cxn modelId="{4AA26C73-E6CF-4088-A7A2-4EE191860C5A}" type="presOf" srcId="{0B3AA72B-43A9-414C-8F47-0A8AE77D9B57}" destId="{5A35F88A-A190-40C6-A36D-36D1A4A8AA74}" srcOrd="0" destOrd="0" presId="urn:microsoft.com/office/officeart/2005/8/layout/cycle2"/>
    <dgm:cxn modelId="{37238773-B55B-455E-A911-61169DCDFBD5}" type="presOf" srcId="{E6CF008B-5ED8-4638-B43C-6CA0E8E7BF58}" destId="{9C38AC72-BFCB-44DC-8EDB-5FAFEA3A84BE}" srcOrd="1" destOrd="0" presId="urn:microsoft.com/office/officeart/2005/8/layout/cycle2"/>
    <dgm:cxn modelId="{69980876-B985-428D-89FC-52564BBE9487}" type="presOf" srcId="{AA668FA8-8E08-494B-A888-27C8C12A4892}" destId="{78D86CFF-7DD0-4EDA-8EBF-B71C2A85B158}" srcOrd="0" destOrd="0" presId="urn:microsoft.com/office/officeart/2005/8/layout/cycle2"/>
    <dgm:cxn modelId="{75148880-76A4-4D30-9421-D7049980830E}" type="presOf" srcId="{F246B179-4C2E-4F2F-8ABC-5957B1C4375D}" destId="{15D890CC-E557-4B5C-B9CA-0A4D5CAD8B60}" srcOrd="0" destOrd="0" presId="urn:microsoft.com/office/officeart/2005/8/layout/cycle2"/>
    <dgm:cxn modelId="{11FE1883-AA17-4476-8D95-588F02A97396}" type="presOf" srcId="{08EB2AB7-0CD1-43AE-8177-9B2A03B1B53B}" destId="{445B8837-984F-4B53-9C5D-4E314CD02D4B}" srcOrd="1" destOrd="0" presId="urn:microsoft.com/office/officeart/2005/8/layout/cycle2"/>
    <dgm:cxn modelId="{5C630091-BCAD-430D-A6EB-4CFC0907DF87}" type="presOf" srcId="{2D866B10-4662-4AD4-B32E-41175736EDEE}" destId="{3A45839F-4798-4F4F-98B0-80AAC3ABFB8B}" srcOrd="0" destOrd="0" presId="urn:microsoft.com/office/officeart/2005/8/layout/cycle2"/>
    <dgm:cxn modelId="{6B925BB0-AD13-4AD0-B703-933C8B9D085F}" type="presOf" srcId="{8C599FC7-8EE8-4127-B8DD-248F8D3AE53C}" destId="{26CFB2A0-3F96-4C68-AE96-5B56592E942D}" srcOrd="0" destOrd="0" presId="urn:microsoft.com/office/officeart/2005/8/layout/cycle2"/>
    <dgm:cxn modelId="{27BDDCB3-2F59-49DD-B913-BDAEB40140FB}" srcId="{48DA1798-B226-4A70-B130-B4C3DA9AD69E}" destId="{2D866B10-4662-4AD4-B32E-41175736EDEE}" srcOrd="3" destOrd="0" parTransId="{0EE75B12-5D43-4C92-894D-7FA0152574AF}" sibTransId="{E6CF008B-5ED8-4638-B43C-6CA0E8E7BF58}"/>
    <dgm:cxn modelId="{9BA3BCC9-9982-4CE5-9F6F-6A9DA45BA370}" srcId="{48DA1798-B226-4A70-B130-B4C3DA9AD69E}" destId="{E250B728-81F7-464F-9EFF-31F6CF3F6766}" srcOrd="5" destOrd="0" parTransId="{246638C6-B5EC-4763-B10B-DDADF259DCB9}" sibTransId="{08EB2AB7-0CD1-43AE-8177-9B2A03B1B53B}"/>
    <dgm:cxn modelId="{A86FD1D8-74EC-417F-B384-FAD9FCF0ED66}" type="presOf" srcId="{078493A5-4565-4808-9348-D6664EABB13E}" destId="{26FF04D1-5C89-4DDE-AC32-E427675E4BB8}" srcOrd="0" destOrd="0" presId="urn:microsoft.com/office/officeart/2005/8/layout/cycle2"/>
    <dgm:cxn modelId="{10A175E0-B929-4C08-A81D-40D6A3FF5719}" type="presOf" srcId="{415852DF-B90F-4B32-AB00-1EB3C5790D00}" destId="{C2CD76EC-838B-4FD9-91AE-1334ADAB9C88}" srcOrd="1" destOrd="0" presId="urn:microsoft.com/office/officeart/2005/8/layout/cycle2"/>
    <dgm:cxn modelId="{88B16EE2-3D12-43AB-B31B-1BDEE4AA2525}" type="presOf" srcId="{48DA1798-B226-4A70-B130-B4C3DA9AD69E}" destId="{AB097BC8-EAE4-41E0-B3FC-92679EC0F76E}" srcOrd="0" destOrd="0" presId="urn:microsoft.com/office/officeart/2005/8/layout/cycle2"/>
    <dgm:cxn modelId="{D74F47E8-6739-4A09-A5A6-84D4382A2569}" type="presOf" srcId="{D2532A40-60DE-4A0A-AC8D-D8619B4B0307}" destId="{6994C3CD-A27B-4417-ACE6-9D87E14BB7CE}" srcOrd="0" destOrd="0" presId="urn:microsoft.com/office/officeart/2005/8/layout/cycle2"/>
    <dgm:cxn modelId="{06F328F0-7E3A-4DE7-914C-F1A49D710695}" type="presOf" srcId="{415852DF-B90F-4B32-AB00-1EB3C5790D00}" destId="{9E66D109-4EF2-4BD3-B560-8E6A1CB5B529}" srcOrd="0" destOrd="0" presId="urn:microsoft.com/office/officeart/2005/8/layout/cycle2"/>
    <dgm:cxn modelId="{2FD2A2F0-2F53-44DE-A98A-7AC006F4FDC3}" type="presOf" srcId="{D2532A40-60DE-4A0A-AC8D-D8619B4B0307}" destId="{23851A67-FE39-4EDB-810D-88DCA906A025}" srcOrd="1" destOrd="0" presId="urn:microsoft.com/office/officeart/2005/8/layout/cycle2"/>
    <dgm:cxn modelId="{1F8C55F5-8855-482A-8091-2F392D1F61A2}" srcId="{48DA1798-B226-4A70-B130-B4C3DA9AD69E}" destId="{078493A5-4565-4808-9348-D6664EABB13E}" srcOrd="1" destOrd="0" parTransId="{68464DEC-113B-487E-A8FA-46ACC13CAA8A}" sibTransId="{F246B179-4C2E-4F2F-8ABC-5957B1C4375D}"/>
    <dgm:cxn modelId="{C04B8CF5-7AF4-4758-9F46-28348014E320}" type="presOf" srcId="{E250B728-81F7-464F-9EFF-31F6CF3F6766}" destId="{42F372A8-5A17-4D75-B1FE-BC6B85DFBC14}" srcOrd="0" destOrd="0" presId="urn:microsoft.com/office/officeart/2005/8/layout/cycle2"/>
    <dgm:cxn modelId="{93B153EB-5BCA-4BD3-8EA1-F998831D2E6D}" type="presParOf" srcId="{AB097BC8-EAE4-41E0-B3FC-92679EC0F76E}" destId="{5A35F88A-A190-40C6-A36D-36D1A4A8AA74}" srcOrd="0" destOrd="0" presId="urn:microsoft.com/office/officeart/2005/8/layout/cycle2"/>
    <dgm:cxn modelId="{2ABD3F5C-D787-46B8-AA61-D519205E87BC}" type="presParOf" srcId="{AB097BC8-EAE4-41E0-B3FC-92679EC0F76E}" destId="{6994C3CD-A27B-4417-ACE6-9D87E14BB7CE}" srcOrd="1" destOrd="0" presId="urn:microsoft.com/office/officeart/2005/8/layout/cycle2"/>
    <dgm:cxn modelId="{05467825-B803-4284-ADE5-3282178917AD}" type="presParOf" srcId="{6994C3CD-A27B-4417-ACE6-9D87E14BB7CE}" destId="{23851A67-FE39-4EDB-810D-88DCA906A025}" srcOrd="0" destOrd="0" presId="urn:microsoft.com/office/officeart/2005/8/layout/cycle2"/>
    <dgm:cxn modelId="{050F3AF4-0044-4C14-BFCC-EB0A295A9B25}" type="presParOf" srcId="{AB097BC8-EAE4-41E0-B3FC-92679EC0F76E}" destId="{26FF04D1-5C89-4DDE-AC32-E427675E4BB8}" srcOrd="2" destOrd="0" presId="urn:microsoft.com/office/officeart/2005/8/layout/cycle2"/>
    <dgm:cxn modelId="{6EFB1996-A6FE-47FF-94EE-C8C83A9B4AD8}" type="presParOf" srcId="{AB097BC8-EAE4-41E0-B3FC-92679EC0F76E}" destId="{15D890CC-E557-4B5C-B9CA-0A4D5CAD8B60}" srcOrd="3" destOrd="0" presId="urn:microsoft.com/office/officeart/2005/8/layout/cycle2"/>
    <dgm:cxn modelId="{FCB73F7C-842F-4323-B26F-06F923491E21}" type="presParOf" srcId="{15D890CC-E557-4B5C-B9CA-0A4D5CAD8B60}" destId="{66D44184-93F1-4621-8903-04920366EA3F}" srcOrd="0" destOrd="0" presId="urn:microsoft.com/office/officeart/2005/8/layout/cycle2"/>
    <dgm:cxn modelId="{8BA6AA70-8183-4D7E-90BD-4EC21FBC9D75}" type="presParOf" srcId="{AB097BC8-EAE4-41E0-B3FC-92679EC0F76E}" destId="{C39B75D0-3433-4A7C-B560-C97521ED22FC}" srcOrd="4" destOrd="0" presId="urn:microsoft.com/office/officeart/2005/8/layout/cycle2"/>
    <dgm:cxn modelId="{BAFDE208-579D-4F5B-B77C-4B91E4D695FB}" type="presParOf" srcId="{AB097BC8-EAE4-41E0-B3FC-92679EC0F76E}" destId="{9E66D109-4EF2-4BD3-B560-8E6A1CB5B529}" srcOrd="5" destOrd="0" presId="urn:microsoft.com/office/officeart/2005/8/layout/cycle2"/>
    <dgm:cxn modelId="{8878C632-3D9A-46A9-923D-70F6E4CCAD33}" type="presParOf" srcId="{9E66D109-4EF2-4BD3-B560-8E6A1CB5B529}" destId="{C2CD76EC-838B-4FD9-91AE-1334ADAB9C88}" srcOrd="0" destOrd="0" presId="urn:microsoft.com/office/officeart/2005/8/layout/cycle2"/>
    <dgm:cxn modelId="{87CFFC16-B6F2-4505-BF28-1B29E2ADF64A}" type="presParOf" srcId="{AB097BC8-EAE4-41E0-B3FC-92679EC0F76E}" destId="{3A45839F-4798-4F4F-98B0-80AAC3ABFB8B}" srcOrd="6" destOrd="0" presId="urn:microsoft.com/office/officeart/2005/8/layout/cycle2"/>
    <dgm:cxn modelId="{29CFF477-D464-432A-B95A-F7C82DAE2E38}" type="presParOf" srcId="{AB097BC8-EAE4-41E0-B3FC-92679EC0F76E}" destId="{BD08F169-623E-40FA-914F-987DC427884C}" srcOrd="7" destOrd="0" presId="urn:microsoft.com/office/officeart/2005/8/layout/cycle2"/>
    <dgm:cxn modelId="{98F478C7-BFDF-47CD-BCA0-493B7338C660}" type="presParOf" srcId="{BD08F169-623E-40FA-914F-987DC427884C}" destId="{9C38AC72-BFCB-44DC-8EDB-5FAFEA3A84BE}" srcOrd="0" destOrd="0" presId="urn:microsoft.com/office/officeart/2005/8/layout/cycle2"/>
    <dgm:cxn modelId="{2D9CAD47-A166-4F7A-A0C7-8783D290101F}" type="presParOf" srcId="{AB097BC8-EAE4-41E0-B3FC-92679EC0F76E}" destId="{26CFB2A0-3F96-4C68-AE96-5B56592E942D}" srcOrd="8" destOrd="0" presId="urn:microsoft.com/office/officeart/2005/8/layout/cycle2"/>
    <dgm:cxn modelId="{1C9A793C-55B1-4C1B-B2CD-300DD7CB1290}" type="presParOf" srcId="{AB097BC8-EAE4-41E0-B3FC-92679EC0F76E}" destId="{78D86CFF-7DD0-4EDA-8EBF-B71C2A85B158}" srcOrd="9" destOrd="0" presId="urn:microsoft.com/office/officeart/2005/8/layout/cycle2"/>
    <dgm:cxn modelId="{2B30676E-0D00-444B-AC29-9C44DEFBF8DA}" type="presParOf" srcId="{78D86CFF-7DD0-4EDA-8EBF-B71C2A85B158}" destId="{A731AFC5-1415-45E2-8BDA-729150FE264C}" srcOrd="0" destOrd="0" presId="urn:microsoft.com/office/officeart/2005/8/layout/cycle2"/>
    <dgm:cxn modelId="{C610916C-D67C-4C09-91F7-2EC296156501}" type="presParOf" srcId="{AB097BC8-EAE4-41E0-B3FC-92679EC0F76E}" destId="{42F372A8-5A17-4D75-B1FE-BC6B85DFBC14}" srcOrd="10" destOrd="0" presId="urn:microsoft.com/office/officeart/2005/8/layout/cycle2"/>
    <dgm:cxn modelId="{1BD82D69-3F6A-46C0-A2C6-C4DBC1EA0DCD}" type="presParOf" srcId="{AB097BC8-EAE4-41E0-B3FC-92679EC0F76E}" destId="{7DF65684-FFE9-478F-A9D4-0B69D89F679E}" srcOrd="11" destOrd="0" presId="urn:microsoft.com/office/officeart/2005/8/layout/cycle2"/>
    <dgm:cxn modelId="{09466D93-31C0-47CA-95A8-E39B49AE0C0B}" type="presParOf" srcId="{7DF65684-FFE9-478F-A9D4-0B69D89F679E}" destId="{445B8837-984F-4B53-9C5D-4E314CD02D4B}" srcOrd="0"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DA1798-B226-4A70-B130-B4C3DA9AD69E}"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s-CO"/>
        </a:p>
      </dgm:t>
    </dgm:pt>
    <dgm:pt modelId="{0B3AA72B-43A9-414C-8F47-0A8AE77D9B57}">
      <dgm:prSet phldrT="[Texto]"/>
      <dgm:spPr>
        <a:blipFill rotWithShape="0">
          <a:blip xmlns:r="http://schemas.openxmlformats.org/officeDocument/2006/relationships" r:embed="rId1"/>
          <a:stretch>
            <a:fillRect/>
          </a:stretch>
        </a:blipFill>
      </dgm:spPr>
      <dgm:t>
        <a:bodyPr/>
        <a:lstStyle/>
        <a:p>
          <a:endParaRPr lang="es-MX" dirty="0"/>
        </a:p>
        <a:p>
          <a:endParaRPr lang="es-CO" dirty="0"/>
        </a:p>
      </dgm:t>
    </dgm:pt>
    <dgm:pt modelId="{C061A3CB-7E1C-41F9-A6A5-F027F35174AC}" type="parTrans" cxnId="{E9F4A410-9DA7-4270-AA70-788992C62846}">
      <dgm:prSet/>
      <dgm:spPr/>
      <dgm:t>
        <a:bodyPr/>
        <a:lstStyle/>
        <a:p>
          <a:endParaRPr lang="es-CO"/>
        </a:p>
      </dgm:t>
    </dgm:pt>
    <dgm:pt modelId="{D2532A40-60DE-4A0A-AC8D-D8619B4B0307}" type="sibTrans" cxnId="{E9F4A410-9DA7-4270-AA70-788992C62846}">
      <dgm:prSet/>
      <dgm:spPr/>
      <dgm:t>
        <a:bodyPr/>
        <a:lstStyle/>
        <a:p>
          <a:endParaRPr lang="es-CO"/>
        </a:p>
      </dgm:t>
    </dgm:pt>
    <dgm:pt modelId="{1E46DBD8-ECB3-4DB6-BF20-431D4CCEFA63}">
      <dgm:prSet phldrT="[Texto]"/>
      <dgm:spPr>
        <a:blipFill rotWithShape="0">
          <a:blip xmlns:r="http://schemas.openxmlformats.org/officeDocument/2006/relationships" r:embed="rId2"/>
          <a:stretch>
            <a:fillRect/>
          </a:stretch>
        </a:blipFill>
      </dgm:spPr>
      <dgm:t>
        <a:bodyPr/>
        <a:lstStyle/>
        <a:p>
          <a:endParaRPr lang="es-MX" dirty="0"/>
        </a:p>
        <a:p>
          <a:endParaRPr lang="es-CO" dirty="0"/>
        </a:p>
      </dgm:t>
    </dgm:pt>
    <dgm:pt modelId="{BFFC3880-06A9-4928-9E09-A23BA1747B33}" type="parTrans" cxnId="{95C09A3C-9662-4CE5-ADEF-43808ABBAF72}">
      <dgm:prSet/>
      <dgm:spPr/>
      <dgm:t>
        <a:bodyPr/>
        <a:lstStyle/>
        <a:p>
          <a:endParaRPr lang="es-CO"/>
        </a:p>
      </dgm:t>
    </dgm:pt>
    <dgm:pt modelId="{415852DF-B90F-4B32-AB00-1EB3C5790D00}" type="sibTrans" cxnId="{95C09A3C-9662-4CE5-ADEF-43808ABBAF72}">
      <dgm:prSet/>
      <dgm:spPr/>
      <dgm:t>
        <a:bodyPr/>
        <a:lstStyle/>
        <a:p>
          <a:endParaRPr lang="es-CO"/>
        </a:p>
      </dgm:t>
    </dgm:pt>
    <dgm:pt modelId="{078493A5-4565-4808-9348-D6664EABB13E}">
      <dgm:prSet phldrT="[Texto]"/>
      <dgm:spPr>
        <a:blipFill rotWithShape="0">
          <a:blip xmlns:r="http://schemas.openxmlformats.org/officeDocument/2006/relationships" r:embed="rId3"/>
          <a:stretch>
            <a:fillRect/>
          </a:stretch>
        </a:blipFill>
      </dgm:spPr>
      <dgm:t>
        <a:bodyPr/>
        <a:lstStyle/>
        <a:p>
          <a:endParaRPr lang="es-MX" dirty="0"/>
        </a:p>
        <a:p>
          <a:endParaRPr lang="es-CO" dirty="0"/>
        </a:p>
      </dgm:t>
    </dgm:pt>
    <dgm:pt modelId="{F246B179-4C2E-4F2F-8ABC-5957B1C4375D}" type="sibTrans" cxnId="{1F8C55F5-8855-482A-8091-2F392D1F61A2}">
      <dgm:prSet/>
      <dgm:spPr/>
      <dgm:t>
        <a:bodyPr/>
        <a:lstStyle/>
        <a:p>
          <a:endParaRPr lang="es-CO"/>
        </a:p>
      </dgm:t>
    </dgm:pt>
    <dgm:pt modelId="{68464DEC-113B-487E-A8FA-46ACC13CAA8A}" type="parTrans" cxnId="{1F8C55F5-8855-482A-8091-2F392D1F61A2}">
      <dgm:prSet/>
      <dgm:spPr/>
      <dgm:t>
        <a:bodyPr/>
        <a:lstStyle/>
        <a:p>
          <a:endParaRPr lang="es-CO"/>
        </a:p>
      </dgm:t>
    </dgm:pt>
    <dgm:pt modelId="{2D866B10-4662-4AD4-B32E-41175736EDEE}">
      <dgm:prSet phldrT="[Texto]"/>
      <dgm:spPr>
        <a:blipFill rotWithShape="0">
          <a:blip xmlns:r="http://schemas.openxmlformats.org/officeDocument/2006/relationships" r:embed="rId4"/>
          <a:stretch>
            <a:fillRect/>
          </a:stretch>
        </a:blipFill>
      </dgm:spPr>
      <dgm:t>
        <a:bodyPr/>
        <a:lstStyle/>
        <a:p>
          <a:endParaRPr lang="es-CO" dirty="0"/>
        </a:p>
      </dgm:t>
    </dgm:pt>
    <dgm:pt modelId="{0EE75B12-5D43-4C92-894D-7FA0152574AF}" type="parTrans" cxnId="{27BDDCB3-2F59-49DD-B913-BDAEB40140FB}">
      <dgm:prSet/>
      <dgm:spPr/>
      <dgm:t>
        <a:bodyPr/>
        <a:lstStyle/>
        <a:p>
          <a:endParaRPr lang="es-CO"/>
        </a:p>
      </dgm:t>
    </dgm:pt>
    <dgm:pt modelId="{E6CF008B-5ED8-4638-B43C-6CA0E8E7BF58}" type="sibTrans" cxnId="{27BDDCB3-2F59-49DD-B913-BDAEB40140FB}">
      <dgm:prSet/>
      <dgm:spPr/>
      <dgm:t>
        <a:bodyPr/>
        <a:lstStyle/>
        <a:p>
          <a:endParaRPr lang="es-CO"/>
        </a:p>
      </dgm:t>
    </dgm:pt>
    <dgm:pt modelId="{8C599FC7-8EE8-4127-B8DD-248F8D3AE53C}">
      <dgm:prSet phldrT="[Texto]"/>
      <dgm:spPr>
        <a:blipFill rotWithShape="0">
          <a:blip xmlns:r="http://schemas.openxmlformats.org/officeDocument/2006/relationships" r:embed="rId5"/>
          <a:stretch>
            <a:fillRect/>
          </a:stretch>
        </a:blipFill>
      </dgm:spPr>
      <dgm:t>
        <a:bodyPr/>
        <a:lstStyle/>
        <a:p>
          <a:endParaRPr lang="es-CO" dirty="0"/>
        </a:p>
      </dgm:t>
    </dgm:pt>
    <dgm:pt modelId="{A749E460-3024-4592-B57E-8F8D0052523C}" type="parTrans" cxnId="{7AD73833-AE83-4D67-8B30-9251B218E21D}">
      <dgm:prSet/>
      <dgm:spPr/>
      <dgm:t>
        <a:bodyPr/>
        <a:lstStyle/>
        <a:p>
          <a:endParaRPr lang="es-CO"/>
        </a:p>
      </dgm:t>
    </dgm:pt>
    <dgm:pt modelId="{AA668FA8-8E08-494B-A888-27C8C12A4892}" type="sibTrans" cxnId="{7AD73833-AE83-4D67-8B30-9251B218E21D}">
      <dgm:prSet/>
      <dgm:spPr/>
      <dgm:t>
        <a:bodyPr/>
        <a:lstStyle/>
        <a:p>
          <a:endParaRPr lang="es-CO"/>
        </a:p>
      </dgm:t>
    </dgm:pt>
    <dgm:pt modelId="{E250B728-81F7-464F-9EFF-31F6CF3F6766}">
      <dgm:prSet phldrT="[Texto]"/>
      <dgm:spPr>
        <a:blipFill rotWithShape="0">
          <a:blip xmlns:r="http://schemas.openxmlformats.org/officeDocument/2006/relationships" r:embed="rId6"/>
          <a:stretch>
            <a:fillRect/>
          </a:stretch>
        </a:blipFill>
      </dgm:spPr>
      <dgm:t>
        <a:bodyPr/>
        <a:lstStyle/>
        <a:p>
          <a:endParaRPr lang="es-CO" dirty="0"/>
        </a:p>
      </dgm:t>
    </dgm:pt>
    <dgm:pt modelId="{246638C6-B5EC-4763-B10B-DDADF259DCB9}" type="parTrans" cxnId="{9BA3BCC9-9982-4CE5-9F6F-6A9DA45BA370}">
      <dgm:prSet/>
      <dgm:spPr/>
      <dgm:t>
        <a:bodyPr/>
        <a:lstStyle/>
        <a:p>
          <a:endParaRPr lang="es-CO"/>
        </a:p>
      </dgm:t>
    </dgm:pt>
    <dgm:pt modelId="{08EB2AB7-0CD1-43AE-8177-9B2A03B1B53B}" type="sibTrans" cxnId="{9BA3BCC9-9982-4CE5-9F6F-6A9DA45BA370}">
      <dgm:prSet/>
      <dgm:spPr/>
      <dgm:t>
        <a:bodyPr/>
        <a:lstStyle/>
        <a:p>
          <a:endParaRPr lang="es-CO"/>
        </a:p>
      </dgm:t>
    </dgm:pt>
    <dgm:pt modelId="{AB097BC8-EAE4-41E0-B3FC-92679EC0F76E}" type="pres">
      <dgm:prSet presAssocID="{48DA1798-B226-4A70-B130-B4C3DA9AD69E}" presName="cycle" presStyleCnt="0">
        <dgm:presLayoutVars>
          <dgm:dir/>
          <dgm:resizeHandles val="exact"/>
        </dgm:presLayoutVars>
      </dgm:prSet>
      <dgm:spPr/>
    </dgm:pt>
    <dgm:pt modelId="{5A35F88A-A190-40C6-A36D-36D1A4A8AA74}" type="pres">
      <dgm:prSet presAssocID="{0B3AA72B-43A9-414C-8F47-0A8AE77D9B57}" presName="node" presStyleLbl="node1" presStyleIdx="0" presStyleCnt="6">
        <dgm:presLayoutVars>
          <dgm:bulletEnabled val="1"/>
        </dgm:presLayoutVars>
      </dgm:prSet>
      <dgm:spPr/>
    </dgm:pt>
    <dgm:pt modelId="{6994C3CD-A27B-4417-ACE6-9D87E14BB7CE}" type="pres">
      <dgm:prSet presAssocID="{D2532A40-60DE-4A0A-AC8D-D8619B4B0307}" presName="sibTrans" presStyleLbl="sibTrans2D1" presStyleIdx="0" presStyleCnt="6"/>
      <dgm:spPr/>
    </dgm:pt>
    <dgm:pt modelId="{23851A67-FE39-4EDB-810D-88DCA906A025}" type="pres">
      <dgm:prSet presAssocID="{D2532A40-60DE-4A0A-AC8D-D8619B4B0307}" presName="connectorText" presStyleLbl="sibTrans2D1" presStyleIdx="0" presStyleCnt="6"/>
      <dgm:spPr/>
    </dgm:pt>
    <dgm:pt modelId="{26FF04D1-5C89-4DDE-AC32-E427675E4BB8}" type="pres">
      <dgm:prSet presAssocID="{078493A5-4565-4808-9348-D6664EABB13E}" presName="node" presStyleLbl="node1" presStyleIdx="1" presStyleCnt="6">
        <dgm:presLayoutVars>
          <dgm:bulletEnabled val="1"/>
        </dgm:presLayoutVars>
      </dgm:prSet>
      <dgm:spPr/>
    </dgm:pt>
    <dgm:pt modelId="{15D890CC-E557-4B5C-B9CA-0A4D5CAD8B60}" type="pres">
      <dgm:prSet presAssocID="{F246B179-4C2E-4F2F-8ABC-5957B1C4375D}" presName="sibTrans" presStyleLbl="sibTrans2D1" presStyleIdx="1" presStyleCnt="6"/>
      <dgm:spPr/>
    </dgm:pt>
    <dgm:pt modelId="{66D44184-93F1-4621-8903-04920366EA3F}" type="pres">
      <dgm:prSet presAssocID="{F246B179-4C2E-4F2F-8ABC-5957B1C4375D}" presName="connectorText" presStyleLbl="sibTrans2D1" presStyleIdx="1" presStyleCnt="6"/>
      <dgm:spPr/>
    </dgm:pt>
    <dgm:pt modelId="{C39B75D0-3433-4A7C-B560-C97521ED22FC}" type="pres">
      <dgm:prSet presAssocID="{1E46DBD8-ECB3-4DB6-BF20-431D4CCEFA63}" presName="node" presStyleLbl="node1" presStyleIdx="2" presStyleCnt="6">
        <dgm:presLayoutVars>
          <dgm:bulletEnabled val="1"/>
        </dgm:presLayoutVars>
      </dgm:prSet>
      <dgm:spPr/>
    </dgm:pt>
    <dgm:pt modelId="{9E66D109-4EF2-4BD3-B560-8E6A1CB5B529}" type="pres">
      <dgm:prSet presAssocID="{415852DF-B90F-4B32-AB00-1EB3C5790D00}" presName="sibTrans" presStyleLbl="sibTrans2D1" presStyleIdx="2" presStyleCnt="6"/>
      <dgm:spPr/>
    </dgm:pt>
    <dgm:pt modelId="{C2CD76EC-838B-4FD9-91AE-1334ADAB9C88}" type="pres">
      <dgm:prSet presAssocID="{415852DF-B90F-4B32-AB00-1EB3C5790D00}" presName="connectorText" presStyleLbl="sibTrans2D1" presStyleIdx="2" presStyleCnt="6"/>
      <dgm:spPr/>
    </dgm:pt>
    <dgm:pt modelId="{3A45839F-4798-4F4F-98B0-80AAC3ABFB8B}" type="pres">
      <dgm:prSet presAssocID="{2D866B10-4662-4AD4-B32E-41175736EDEE}" presName="node" presStyleLbl="node1" presStyleIdx="3" presStyleCnt="6">
        <dgm:presLayoutVars>
          <dgm:bulletEnabled val="1"/>
        </dgm:presLayoutVars>
      </dgm:prSet>
      <dgm:spPr/>
    </dgm:pt>
    <dgm:pt modelId="{BD08F169-623E-40FA-914F-987DC427884C}" type="pres">
      <dgm:prSet presAssocID="{E6CF008B-5ED8-4638-B43C-6CA0E8E7BF58}" presName="sibTrans" presStyleLbl="sibTrans2D1" presStyleIdx="3" presStyleCnt="6"/>
      <dgm:spPr/>
    </dgm:pt>
    <dgm:pt modelId="{9C38AC72-BFCB-44DC-8EDB-5FAFEA3A84BE}" type="pres">
      <dgm:prSet presAssocID="{E6CF008B-5ED8-4638-B43C-6CA0E8E7BF58}" presName="connectorText" presStyleLbl="sibTrans2D1" presStyleIdx="3" presStyleCnt="6"/>
      <dgm:spPr/>
    </dgm:pt>
    <dgm:pt modelId="{26CFB2A0-3F96-4C68-AE96-5B56592E942D}" type="pres">
      <dgm:prSet presAssocID="{8C599FC7-8EE8-4127-B8DD-248F8D3AE53C}" presName="node" presStyleLbl="node1" presStyleIdx="4" presStyleCnt="6">
        <dgm:presLayoutVars>
          <dgm:bulletEnabled val="1"/>
        </dgm:presLayoutVars>
      </dgm:prSet>
      <dgm:spPr/>
    </dgm:pt>
    <dgm:pt modelId="{78D86CFF-7DD0-4EDA-8EBF-B71C2A85B158}" type="pres">
      <dgm:prSet presAssocID="{AA668FA8-8E08-494B-A888-27C8C12A4892}" presName="sibTrans" presStyleLbl="sibTrans2D1" presStyleIdx="4" presStyleCnt="6"/>
      <dgm:spPr/>
    </dgm:pt>
    <dgm:pt modelId="{A731AFC5-1415-45E2-8BDA-729150FE264C}" type="pres">
      <dgm:prSet presAssocID="{AA668FA8-8E08-494B-A888-27C8C12A4892}" presName="connectorText" presStyleLbl="sibTrans2D1" presStyleIdx="4" presStyleCnt="6"/>
      <dgm:spPr/>
    </dgm:pt>
    <dgm:pt modelId="{42F372A8-5A17-4D75-B1FE-BC6B85DFBC14}" type="pres">
      <dgm:prSet presAssocID="{E250B728-81F7-464F-9EFF-31F6CF3F6766}" presName="node" presStyleLbl="node1" presStyleIdx="5" presStyleCnt="6">
        <dgm:presLayoutVars>
          <dgm:bulletEnabled val="1"/>
        </dgm:presLayoutVars>
      </dgm:prSet>
      <dgm:spPr/>
    </dgm:pt>
    <dgm:pt modelId="{7DF65684-FFE9-478F-A9D4-0B69D89F679E}" type="pres">
      <dgm:prSet presAssocID="{08EB2AB7-0CD1-43AE-8177-9B2A03B1B53B}" presName="sibTrans" presStyleLbl="sibTrans2D1" presStyleIdx="5" presStyleCnt="6"/>
      <dgm:spPr/>
    </dgm:pt>
    <dgm:pt modelId="{445B8837-984F-4B53-9C5D-4E314CD02D4B}" type="pres">
      <dgm:prSet presAssocID="{08EB2AB7-0CD1-43AE-8177-9B2A03B1B53B}" presName="connectorText" presStyleLbl="sibTrans2D1" presStyleIdx="5" presStyleCnt="6"/>
      <dgm:spPr/>
    </dgm:pt>
  </dgm:ptLst>
  <dgm:cxnLst>
    <dgm:cxn modelId="{E9F4A410-9DA7-4270-AA70-788992C62846}" srcId="{48DA1798-B226-4A70-B130-B4C3DA9AD69E}" destId="{0B3AA72B-43A9-414C-8F47-0A8AE77D9B57}" srcOrd="0" destOrd="0" parTransId="{C061A3CB-7E1C-41F9-A6A5-F027F35174AC}" sibTransId="{D2532A40-60DE-4A0A-AC8D-D8619B4B0307}"/>
    <dgm:cxn modelId="{864B5B13-F601-422A-BA4C-BCF4AD665593}" type="presOf" srcId="{AA668FA8-8E08-494B-A888-27C8C12A4892}" destId="{A731AFC5-1415-45E2-8BDA-729150FE264C}" srcOrd="1" destOrd="0" presId="urn:microsoft.com/office/officeart/2005/8/layout/cycle2"/>
    <dgm:cxn modelId="{9ECB5A19-24D6-4D84-8007-1D5CEC606AEF}" type="presOf" srcId="{AA668FA8-8E08-494B-A888-27C8C12A4892}" destId="{78D86CFF-7DD0-4EDA-8EBF-B71C2A85B158}" srcOrd="0" destOrd="0" presId="urn:microsoft.com/office/officeart/2005/8/layout/cycle2"/>
    <dgm:cxn modelId="{29F4871D-D86D-46BD-8A51-9B5BA67479BF}" type="presOf" srcId="{48DA1798-B226-4A70-B130-B4C3DA9AD69E}" destId="{AB097BC8-EAE4-41E0-B3FC-92679EC0F76E}" srcOrd="0" destOrd="0" presId="urn:microsoft.com/office/officeart/2005/8/layout/cycle2"/>
    <dgm:cxn modelId="{7AD73833-AE83-4D67-8B30-9251B218E21D}" srcId="{48DA1798-B226-4A70-B130-B4C3DA9AD69E}" destId="{8C599FC7-8EE8-4127-B8DD-248F8D3AE53C}" srcOrd="4" destOrd="0" parTransId="{A749E460-3024-4592-B57E-8F8D0052523C}" sibTransId="{AA668FA8-8E08-494B-A888-27C8C12A4892}"/>
    <dgm:cxn modelId="{95C09A3C-9662-4CE5-ADEF-43808ABBAF72}" srcId="{48DA1798-B226-4A70-B130-B4C3DA9AD69E}" destId="{1E46DBD8-ECB3-4DB6-BF20-431D4CCEFA63}" srcOrd="2" destOrd="0" parTransId="{BFFC3880-06A9-4928-9E09-A23BA1747B33}" sibTransId="{415852DF-B90F-4B32-AB00-1EB3C5790D00}"/>
    <dgm:cxn modelId="{C56A473F-68AF-496F-9BEC-7F87F084C731}" type="presOf" srcId="{F246B179-4C2E-4F2F-8ABC-5957B1C4375D}" destId="{66D44184-93F1-4621-8903-04920366EA3F}" srcOrd="1" destOrd="0" presId="urn:microsoft.com/office/officeart/2005/8/layout/cycle2"/>
    <dgm:cxn modelId="{55386047-4343-458C-90A3-FF7AB63E64FF}" type="presOf" srcId="{08EB2AB7-0CD1-43AE-8177-9B2A03B1B53B}" destId="{7DF65684-FFE9-478F-A9D4-0B69D89F679E}" srcOrd="0" destOrd="0" presId="urn:microsoft.com/office/officeart/2005/8/layout/cycle2"/>
    <dgm:cxn modelId="{BBC8BA70-1B41-47AB-8C60-04E909BDAF5D}" type="presOf" srcId="{D2532A40-60DE-4A0A-AC8D-D8619B4B0307}" destId="{6994C3CD-A27B-4417-ACE6-9D87E14BB7CE}" srcOrd="0" destOrd="0" presId="urn:microsoft.com/office/officeart/2005/8/layout/cycle2"/>
    <dgm:cxn modelId="{455F1C71-F136-4E9B-8947-6391F223E2FA}" type="presOf" srcId="{2D866B10-4662-4AD4-B32E-41175736EDEE}" destId="{3A45839F-4798-4F4F-98B0-80AAC3ABFB8B}" srcOrd="0" destOrd="0" presId="urn:microsoft.com/office/officeart/2005/8/layout/cycle2"/>
    <dgm:cxn modelId="{97FF3851-597E-4454-9ED1-B30AE4CED57A}" type="presOf" srcId="{415852DF-B90F-4B32-AB00-1EB3C5790D00}" destId="{C2CD76EC-838B-4FD9-91AE-1334ADAB9C88}" srcOrd="1" destOrd="0" presId="urn:microsoft.com/office/officeart/2005/8/layout/cycle2"/>
    <dgm:cxn modelId="{A8A5C671-29F1-47E2-B5E3-AAC93AB2E1E1}" type="presOf" srcId="{1E46DBD8-ECB3-4DB6-BF20-431D4CCEFA63}" destId="{C39B75D0-3433-4A7C-B560-C97521ED22FC}" srcOrd="0" destOrd="0" presId="urn:microsoft.com/office/officeart/2005/8/layout/cycle2"/>
    <dgm:cxn modelId="{48B33474-31BE-4F3E-ADE2-2925DA2FFA16}" type="presOf" srcId="{8C599FC7-8EE8-4127-B8DD-248F8D3AE53C}" destId="{26CFB2A0-3F96-4C68-AE96-5B56592E942D}" srcOrd="0" destOrd="0" presId="urn:microsoft.com/office/officeart/2005/8/layout/cycle2"/>
    <dgm:cxn modelId="{AD0D2683-8D7E-416D-9DBD-56AABD2B54CB}" type="presOf" srcId="{E6CF008B-5ED8-4638-B43C-6CA0E8E7BF58}" destId="{9C38AC72-BFCB-44DC-8EDB-5FAFEA3A84BE}" srcOrd="1" destOrd="0" presId="urn:microsoft.com/office/officeart/2005/8/layout/cycle2"/>
    <dgm:cxn modelId="{F197CD93-EEE6-4866-8EBF-D2139C6B2E72}" type="presOf" srcId="{D2532A40-60DE-4A0A-AC8D-D8619B4B0307}" destId="{23851A67-FE39-4EDB-810D-88DCA906A025}" srcOrd="1" destOrd="0" presId="urn:microsoft.com/office/officeart/2005/8/layout/cycle2"/>
    <dgm:cxn modelId="{64F7AAA6-FA87-4776-8BAC-85B7F8F26680}" type="presOf" srcId="{F246B179-4C2E-4F2F-8ABC-5957B1C4375D}" destId="{15D890CC-E557-4B5C-B9CA-0A4D5CAD8B60}" srcOrd="0" destOrd="0" presId="urn:microsoft.com/office/officeart/2005/8/layout/cycle2"/>
    <dgm:cxn modelId="{3474BBAC-4EE5-4A6C-8817-869C73939551}" type="presOf" srcId="{E6CF008B-5ED8-4638-B43C-6CA0E8E7BF58}" destId="{BD08F169-623E-40FA-914F-987DC427884C}" srcOrd="0" destOrd="0" presId="urn:microsoft.com/office/officeart/2005/8/layout/cycle2"/>
    <dgm:cxn modelId="{8B3C13AD-6A66-48C8-A277-BDB8CA26EF39}" type="presOf" srcId="{08EB2AB7-0CD1-43AE-8177-9B2A03B1B53B}" destId="{445B8837-984F-4B53-9C5D-4E314CD02D4B}" srcOrd="1" destOrd="0" presId="urn:microsoft.com/office/officeart/2005/8/layout/cycle2"/>
    <dgm:cxn modelId="{27BDDCB3-2F59-49DD-B913-BDAEB40140FB}" srcId="{48DA1798-B226-4A70-B130-B4C3DA9AD69E}" destId="{2D866B10-4662-4AD4-B32E-41175736EDEE}" srcOrd="3" destOrd="0" parTransId="{0EE75B12-5D43-4C92-894D-7FA0152574AF}" sibTransId="{E6CF008B-5ED8-4638-B43C-6CA0E8E7BF58}"/>
    <dgm:cxn modelId="{32F07FB4-905D-4E1F-AFEA-8696D80F0971}" type="presOf" srcId="{415852DF-B90F-4B32-AB00-1EB3C5790D00}" destId="{9E66D109-4EF2-4BD3-B560-8E6A1CB5B529}" srcOrd="0" destOrd="0" presId="urn:microsoft.com/office/officeart/2005/8/layout/cycle2"/>
    <dgm:cxn modelId="{9BA3BCC9-9982-4CE5-9F6F-6A9DA45BA370}" srcId="{48DA1798-B226-4A70-B130-B4C3DA9AD69E}" destId="{E250B728-81F7-464F-9EFF-31F6CF3F6766}" srcOrd="5" destOrd="0" parTransId="{246638C6-B5EC-4763-B10B-DDADF259DCB9}" sibTransId="{08EB2AB7-0CD1-43AE-8177-9B2A03B1B53B}"/>
    <dgm:cxn modelId="{A0D711D4-CDBC-4915-914D-CCF4FB004023}" type="presOf" srcId="{0B3AA72B-43A9-414C-8F47-0A8AE77D9B57}" destId="{5A35F88A-A190-40C6-A36D-36D1A4A8AA74}" srcOrd="0" destOrd="0" presId="urn:microsoft.com/office/officeart/2005/8/layout/cycle2"/>
    <dgm:cxn modelId="{0B75A3DA-9955-424E-A84C-88BC95E88D45}" type="presOf" srcId="{078493A5-4565-4808-9348-D6664EABB13E}" destId="{26FF04D1-5C89-4DDE-AC32-E427675E4BB8}" srcOrd="0" destOrd="0" presId="urn:microsoft.com/office/officeart/2005/8/layout/cycle2"/>
    <dgm:cxn modelId="{A46D42EA-0B35-479F-834D-0B4A89480DAE}" type="presOf" srcId="{E250B728-81F7-464F-9EFF-31F6CF3F6766}" destId="{42F372A8-5A17-4D75-B1FE-BC6B85DFBC14}" srcOrd="0" destOrd="0" presId="urn:microsoft.com/office/officeart/2005/8/layout/cycle2"/>
    <dgm:cxn modelId="{1F8C55F5-8855-482A-8091-2F392D1F61A2}" srcId="{48DA1798-B226-4A70-B130-B4C3DA9AD69E}" destId="{078493A5-4565-4808-9348-D6664EABB13E}" srcOrd="1" destOrd="0" parTransId="{68464DEC-113B-487E-A8FA-46ACC13CAA8A}" sibTransId="{F246B179-4C2E-4F2F-8ABC-5957B1C4375D}"/>
    <dgm:cxn modelId="{B4DA0628-4C9E-48C3-87E3-E3F8D24AE7DF}" type="presParOf" srcId="{AB097BC8-EAE4-41E0-B3FC-92679EC0F76E}" destId="{5A35F88A-A190-40C6-A36D-36D1A4A8AA74}" srcOrd="0" destOrd="0" presId="urn:microsoft.com/office/officeart/2005/8/layout/cycle2"/>
    <dgm:cxn modelId="{F8C14C02-3708-48A9-A665-8BE15B2C89DB}" type="presParOf" srcId="{AB097BC8-EAE4-41E0-B3FC-92679EC0F76E}" destId="{6994C3CD-A27B-4417-ACE6-9D87E14BB7CE}" srcOrd="1" destOrd="0" presId="urn:microsoft.com/office/officeart/2005/8/layout/cycle2"/>
    <dgm:cxn modelId="{EA4ED8DB-6BD3-45F4-BD98-847EC44C681F}" type="presParOf" srcId="{6994C3CD-A27B-4417-ACE6-9D87E14BB7CE}" destId="{23851A67-FE39-4EDB-810D-88DCA906A025}" srcOrd="0" destOrd="0" presId="urn:microsoft.com/office/officeart/2005/8/layout/cycle2"/>
    <dgm:cxn modelId="{BA57434F-96F4-4107-B3A5-8137162C27ED}" type="presParOf" srcId="{AB097BC8-EAE4-41E0-B3FC-92679EC0F76E}" destId="{26FF04D1-5C89-4DDE-AC32-E427675E4BB8}" srcOrd="2" destOrd="0" presId="urn:microsoft.com/office/officeart/2005/8/layout/cycle2"/>
    <dgm:cxn modelId="{DD0B3A87-7E48-4855-A33D-5E4956724C93}" type="presParOf" srcId="{AB097BC8-EAE4-41E0-B3FC-92679EC0F76E}" destId="{15D890CC-E557-4B5C-B9CA-0A4D5CAD8B60}" srcOrd="3" destOrd="0" presId="urn:microsoft.com/office/officeart/2005/8/layout/cycle2"/>
    <dgm:cxn modelId="{BB68F257-A8F1-4651-979A-5D827C955B1A}" type="presParOf" srcId="{15D890CC-E557-4B5C-B9CA-0A4D5CAD8B60}" destId="{66D44184-93F1-4621-8903-04920366EA3F}" srcOrd="0" destOrd="0" presId="urn:microsoft.com/office/officeart/2005/8/layout/cycle2"/>
    <dgm:cxn modelId="{E6E76209-0A20-44C0-984F-B6A8D5C83617}" type="presParOf" srcId="{AB097BC8-EAE4-41E0-B3FC-92679EC0F76E}" destId="{C39B75D0-3433-4A7C-B560-C97521ED22FC}" srcOrd="4" destOrd="0" presId="urn:microsoft.com/office/officeart/2005/8/layout/cycle2"/>
    <dgm:cxn modelId="{650F4B49-0C6E-4301-90A9-3FB9028B4DEC}" type="presParOf" srcId="{AB097BC8-EAE4-41E0-B3FC-92679EC0F76E}" destId="{9E66D109-4EF2-4BD3-B560-8E6A1CB5B529}" srcOrd="5" destOrd="0" presId="urn:microsoft.com/office/officeart/2005/8/layout/cycle2"/>
    <dgm:cxn modelId="{39650726-291C-43F4-9AFF-679192719386}" type="presParOf" srcId="{9E66D109-4EF2-4BD3-B560-8E6A1CB5B529}" destId="{C2CD76EC-838B-4FD9-91AE-1334ADAB9C88}" srcOrd="0" destOrd="0" presId="urn:microsoft.com/office/officeart/2005/8/layout/cycle2"/>
    <dgm:cxn modelId="{0B789203-FCCA-4F2D-A564-A8FDEBF83085}" type="presParOf" srcId="{AB097BC8-EAE4-41E0-B3FC-92679EC0F76E}" destId="{3A45839F-4798-4F4F-98B0-80AAC3ABFB8B}" srcOrd="6" destOrd="0" presId="urn:microsoft.com/office/officeart/2005/8/layout/cycle2"/>
    <dgm:cxn modelId="{6FABC6A8-2736-4B30-956D-332C83A47893}" type="presParOf" srcId="{AB097BC8-EAE4-41E0-B3FC-92679EC0F76E}" destId="{BD08F169-623E-40FA-914F-987DC427884C}" srcOrd="7" destOrd="0" presId="urn:microsoft.com/office/officeart/2005/8/layout/cycle2"/>
    <dgm:cxn modelId="{663697EA-FBCB-4A10-B038-7A0DCBC0834B}" type="presParOf" srcId="{BD08F169-623E-40FA-914F-987DC427884C}" destId="{9C38AC72-BFCB-44DC-8EDB-5FAFEA3A84BE}" srcOrd="0" destOrd="0" presId="urn:microsoft.com/office/officeart/2005/8/layout/cycle2"/>
    <dgm:cxn modelId="{C088C2EA-393A-40D3-8C21-2103915B6C5E}" type="presParOf" srcId="{AB097BC8-EAE4-41E0-B3FC-92679EC0F76E}" destId="{26CFB2A0-3F96-4C68-AE96-5B56592E942D}" srcOrd="8" destOrd="0" presId="urn:microsoft.com/office/officeart/2005/8/layout/cycle2"/>
    <dgm:cxn modelId="{778E040E-48F3-4C9D-8110-B75C2062B331}" type="presParOf" srcId="{AB097BC8-EAE4-41E0-B3FC-92679EC0F76E}" destId="{78D86CFF-7DD0-4EDA-8EBF-B71C2A85B158}" srcOrd="9" destOrd="0" presId="urn:microsoft.com/office/officeart/2005/8/layout/cycle2"/>
    <dgm:cxn modelId="{26834733-BDE5-4EA4-8E40-587E883B099D}" type="presParOf" srcId="{78D86CFF-7DD0-4EDA-8EBF-B71C2A85B158}" destId="{A731AFC5-1415-45E2-8BDA-729150FE264C}" srcOrd="0" destOrd="0" presId="urn:microsoft.com/office/officeart/2005/8/layout/cycle2"/>
    <dgm:cxn modelId="{F68BB5B1-FAA6-4E66-AF30-12BBF9BFE369}" type="presParOf" srcId="{AB097BC8-EAE4-41E0-B3FC-92679EC0F76E}" destId="{42F372A8-5A17-4D75-B1FE-BC6B85DFBC14}" srcOrd="10" destOrd="0" presId="urn:microsoft.com/office/officeart/2005/8/layout/cycle2"/>
    <dgm:cxn modelId="{9827AE13-118B-42F7-AE23-924C87482EB8}" type="presParOf" srcId="{AB097BC8-EAE4-41E0-B3FC-92679EC0F76E}" destId="{7DF65684-FFE9-478F-A9D4-0B69D89F679E}" srcOrd="11" destOrd="0" presId="urn:microsoft.com/office/officeart/2005/8/layout/cycle2"/>
    <dgm:cxn modelId="{4FF5A915-8C64-493E-B220-5D42BF7000D4}" type="presParOf" srcId="{7DF65684-FFE9-478F-A9D4-0B69D89F679E}" destId="{445B8837-984F-4B53-9C5D-4E314CD02D4B}" srcOrd="0"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F17FB3-10C0-446F-8B24-21500A1C66EC}" type="doc">
      <dgm:prSet loTypeId="urn:microsoft.com/office/officeart/2005/8/layout/orgChart1" loCatId="hierarchy" qsTypeId="urn:microsoft.com/office/officeart/2005/8/quickstyle/simple1" qsCatId="simple" csTypeId="urn:microsoft.com/office/officeart/2005/8/colors/accent0_2" csCatId="mainScheme" phldr="1"/>
      <dgm:spPr/>
      <dgm:t>
        <a:bodyPr/>
        <a:lstStyle/>
        <a:p>
          <a:endParaRPr lang="es-CO"/>
        </a:p>
      </dgm:t>
    </dgm:pt>
    <dgm:pt modelId="{069E04C8-B554-491A-862F-E1E842E5F5F0}">
      <dgm:prSet phldrT="[Texto]" custT="1"/>
      <dgm:spPr>
        <a:ln w="28575"/>
      </dgm:spPr>
      <dgm:t>
        <a:bodyPr/>
        <a:lstStyle/>
        <a:p>
          <a:r>
            <a:rPr lang="es-MX" sz="1500" b="1" dirty="0">
              <a:solidFill>
                <a:schemeClr val="tx1"/>
              </a:solidFill>
            </a:rPr>
            <a:t>GESTION DE CONTRASEÑAS</a:t>
          </a:r>
          <a:endParaRPr lang="es-CO" sz="1500" b="1" dirty="0">
            <a:solidFill>
              <a:schemeClr val="tx1"/>
            </a:solidFill>
          </a:endParaRPr>
        </a:p>
      </dgm:t>
    </dgm:pt>
    <dgm:pt modelId="{E29FDE09-2EB6-4EC3-91E1-3AA935C7F1E9}" type="parTrans" cxnId="{E69AB1E4-FEB1-4238-9AD3-27AF553BD49A}">
      <dgm:prSet/>
      <dgm:spPr/>
      <dgm:t>
        <a:bodyPr/>
        <a:lstStyle/>
        <a:p>
          <a:endParaRPr lang="es-CO"/>
        </a:p>
      </dgm:t>
    </dgm:pt>
    <dgm:pt modelId="{6BD1089A-63E4-4E6C-87F2-3B2EEDC94654}" type="sibTrans" cxnId="{E69AB1E4-FEB1-4238-9AD3-27AF553BD49A}">
      <dgm:prSet/>
      <dgm:spPr/>
      <dgm:t>
        <a:bodyPr/>
        <a:lstStyle/>
        <a:p>
          <a:endParaRPr lang="es-CO"/>
        </a:p>
      </dgm:t>
    </dgm:pt>
    <dgm:pt modelId="{167C7CC8-FC33-40BD-A05D-B5BDE1E8E31E}">
      <dgm:prSet phldrT="[Texto]"/>
      <dgm:spPr>
        <a:ln w="28575"/>
      </dgm:spPr>
      <dgm:t>
        <a:bodyPr/>
        <a:lstStyle/>
        <a:p>
          <a:pPr>
            <a:buFont typeface="Arial" panose="020B0604020202020204" pitchFamily="34" charset="0"/>
            <a:buChar char="•"/>
          </a:pPr>
          <a:r>
            <a:rPr lang="es-MX" b="1" dirty="0">
              <a:solidFill>
                <a:schemeClr val="tx1"/>
              </a:solidFill>
            </a:rPr>
            <a:t>CAMBIAR LAS CONTRASEÑA MÍNIMO 3 VECES AL AÑO</a:t>
          </a:r>
          <a:endParaRPr lang="es-CO" dirty="0">
            <a:solidFill>
              <a:schemeClr val="tx1"/>
            </a:solidFill>
          </a:endParaRPr>
        </a:p>
      </dgm:t>
    </dgm:pt>
    <dgm:pt modelId="{CA3147C5-4BDE-4FDB-BA0B-A6E524F2F38A}" type="parTrans" cxnId="{3630FE7E-016E-4B0E-8B66-30EE4A023D04}">
      <dgm:prSet/>
      <dgm:spPr>
        <a:ln w="28575"/>
      </dgm:spPr>
      <dgm:t>
        <a:bodyPr/>
        <a:lstStyle/>
        <a:p>
          <a:endParaRPr lang="es-CO"/>
        </a:p>
      </dgm:t>
    </dgm:pt>
    <dgm:pt modelId="{3990A3C8-9BFD-4927-AB4A-B321B0BCEEEB}" type="sibTrans" cxnId="{3630FE7E-016E-4B0E-8B66-30EE4A023D04}">
      <dgm:prSet/>
      <dgm:spPr/>
      <dgm:t>
        <a:bodyPr/>
        <a:lstStyle/>
        <a:p>
          <a:endParaRPr lang="es-CO"/>
        </a:p>
      </dgm:t>
    </dgm:pt>
    <dgm:pt modelId="{BBA58D88-227D-409D-9D8D-7DC759B569F6}">
      <dgm:prSet phldrT="[Texto]"/>
      <dgm:spPr>
        <a:ln w="28575"/>
      </dgm:spPr>
      <dgm:t>
        <a:bodyPr/>
        <a:lstStyle/>
        <a:p>
          <a:pPr>
            <a:buFont typeface="Arial" panose="020B0604020202020204" pitchFamily="34" charset="0"/>
            <a:buChar char="•"/>
          </a:pPr>
          <a:r>
            <a:rPr lang="es-MX" b="1" dirty="0">
              <a:solidFill>
                <a:schemeClr val="tx1"/>
              </a:solidFill>
            </a:rPr>
            <a:t>UTILIZAR UNA MEZCLA DE LETRAS MAYUSCULAS Y MINUSCULAS, NUMEROS  Y SIMBOLOS</a:t>
          </a:r>
          <a:endParaRPr lang="es-CO" dirty="0">
            <a:solidFill>
              <a:schemeClr val="tx1"/>
            </a:solidFill>
          </a:endParaRPr>
        </a:p>
      </dgm:t>
    </dgm:pt>
    <dgm:pt modelId="{A78F8A9C-E66D-427A-9F82-52E8E18CA129}" type="parTrans" cxnId="{2C35C981-12EA-49B8-B284-F15E06CCD7B0}">
      <dgm:prSet/>
      <dgm:spPr>
        <a:ln w="28575"/>
      </dgm:spPr>
      <dgm:t>
        <a:bodyPr/>
        <a:lstStyle/>
        <a:p>
          <a:endParaRPr lang="es-CO"/>
        </a:p>
      </dgm:t>
    </dgm:pt>
    <dgm:pt modelId="{22B927F3-7962-4ED1-901E-24318DB11AF3}" type="sibTrans" cxnId="{2C35C981-12EA-49B8-B284-F15E06CCD7B0}">
      <dgm:prSet/>
      <dgm:spPr/>
      <dgm:t>
        <a:bodyPr/>
        <a:lstStyle/>
        <a:p>
          <a:endParaRPr lang="es-CO"/>
        </a:p>
      </dgm:t>
    </dgm:pt>
    <dgm:pt modelId="{5BDC094C-1684-41BF-BAFD-319FB3C7FB6F}">
      <dgm:prSet phldrT="[Texto]"/>
      <dgm:spPr>
        <a:ln w="28575"/>
      </dgm:spPr>
      <dgm:t>
        <a:bodyPr/>
        <a:lstStyle/>
        <a:p>
          <a:pPr>
            <a:buFont typeface="Arial" panose="020B0604020202020204" pitchFamily="34" charset="0"/>
            <a:buChar char="•"/>
          </a:pPr>
          <a:r>
            <a:rPr lang="es-MX" b="1" dirty="0">
              <a:solidFill>
                <a:schemeClr val="tx1"/>
              </a:solidFill>
            </a:rPr>
            <a:t>NO COMPARTIR CONTRASEÑAS</a:t>
          </a:r>
          <a:endParaRPr lang="es-CO" dirty="0">
            <a:solidFill>
              <a:schemeClr val="tx1"/>
            </a:solidFill>
          </a:endParaRPr>
        </a:p>
      </dgm:t>
    </dgm:pt>
    <dgm:pt modelId="{8F060F14-88E7-40C8-8D0D-67DF72C51B50}" type="parTrans" cxnId="{6899AB3B-A56F-49FD-8E27-6A0969C34212}">
      <dgm:prSet/>
      <dgm:spPr>
        <a:ln w="28575"/>
      </dgm:spPr>
      <dgm:t>
        <a:bodyPr/>
        <a:lstStyle/>
        <a:p>
          <a:endParaRPr lang="es-CO"/>
        </a:p>
      </dgm:t>
    </dgm:pt>
    <dgm:pt modelId="{F753B6B4-6444-455D-A047-446D3745B3AC}" type="sibTrans" cxnId="{6899AB3B-A56F-49FD-8E27-6A0969C34212}">
      <dgm:prSet/>
      <dgm:spPr/>
      <dgm:t>
        <a:bodyPr/>
        <a:lstStyle/>
        <a:p>
          <a:endParaRPr lang="es-CO"/>
        </a:p>
      </dgm:t>
    </dgm:pt>
    <dgm:pt modelId="{91291229-9494-4590-97D1-0E234C559CF8}">
      <dgm:prSet phldrT="[Texto]"/>
      <dgm:spPr>
        <a:ln w="28575"/>
      </dgm:spPr>
      <dgm:t>
        <a:bodyPr/>
        <a:lstStyle/>
        <a:p>
          <a:pPr>
            <a:buFont typeface="Arial" panose="020B0604020202020204" pitchFamily="34" charset="0"/>
            <a:buChar char="•"/>
          </a:pPr>
          <a:r>
            <a:rPr lang="es-MX" b="1" dirty="0">
              <a:solidFill>
                <a:schemeClr val="tx1"/>
              </a:solidFill>
            </a:rPr>
            <a:t>NO USAR INFORMACION PERSONAL</a:t>
          </a:r>
          <a:endParaRPr lang="es-CO" dirty="0">
            <a:solidFill>
              <a:schemeClr val="tx1"/>
            </a:solidFill>
          </a:endParaRPr>
        </a:p>
      </dgm:t>
    </dgm:pt>
    <dgm:pt modelId="{E691A27B-EC45-4686-9135-9EFE10795410}" type="parTrans" cxnId="{F964AA31-9396-4E6B-893D-905293C3F25E}">
      <dgm:prSet/>
      <dgm:spPr>
        <a:ln w="28575"/>
      </dgm:spPr>
      <dgm:t>
        <a:bodyPr/>
        <a:lstStyle/>
        <a:p>
          <a:endParaRPr lang="es-CO"/>
        </a:p>
      </dgm:t>
    </dgm:pt>
    <dgm:pt modelId="{D77F12A7-CECA-402E-BE5F-7E6C31F7B2A0}" type="sibTrans" cxnId="{F964AA31-9396-4E6B-893D-905293C3F25E}">
      <dgm:prSet/>
      <dgm:spPr/>
      <dgm:t>
        <a:bodyPr/>
        <a:lstStyle/>
        <a:p>
          <a:endParaRPr lang="es-CO"/>
        </a:p>
      </dgm:t>
    </dgm:pt>
    <dgm:pt modelId="{32BA06F7-162C-45EE-ABE2-5274074764BF}" type="pres">
      <dgm:prSet presAssocID="{DBF17FB3-10C0-446F-8B24-21500A1C66EC}" presName="hierChild1" presStyleCnt="0">
        <dgm:presLayoutVars>
          <dgm:orgChart val="1"/>
          <dgm:chPref val="1"/>
          <dgm:dir/>
          <dgm:animOne val="branch"/>
          <dgm:animLvl val="lvl"/>
          <dgm:resizeHandles/>
        </dgm:presLayoutVars>
      </dgm:prSet>
      <dgm:spPr/>
    </dgm:pt>
    <dgm:pt modelId="{9817FBCD-8215-417E-A2BE-B05851869EE0}" type="pres">
      <dgm:prSet presAssocID="{069E04C8-B554-491A-862F-E1E842E5F5F0}" presName="hierRoot1" presStyleCnt="0">
        <dgm:presLayoutVars>
          <dgm:hierBranch val="init"/>
        </dgm:presLayoutVars>
      </dgm:prSet>
      <dgm:spPr/>
    </dgm:pt>
    <dgm:pt modelId="{17DCE474-0786-4B95-9A50-AAA994359089}" type="pres">
      <dgm:prSet presAssocID="{069E04C8-B554-491A-862F-E1E842E5F5F0}" presName="rootComposite1" presStyleCnt="0"/>
      <dgm:spPr/>
    </dgm:pt>
    <dgm:pt modelId="{611AD9ED-2C89-4515-BCBD-E67F8EEBBFA1}" type="pres">
      <dgm:prSet presAssocID="{069E04C8-B554-491A-862F-E1E842E5F5F0}" presName="rootText1" presStyleLbl="node0" presStyleIdx="0" presStyleCnt="1" custScaleX="129403">
        <dgm:presLayoutVars>
          <dgm:chPref val="3"/>
        </dgm:presLayoutVars>
      </dgm:prSet>
      <dgm:spPr/>
    </dgm:pt>
    <dgm:pt modelId="{ABF06434-2815-4ED7-A2F9-9E5EDAC62D90}" type="pres">
      <dgm:prSet presAssocID="{069E04C8-B554-491A-862F-E1E842E5F5F0}" presName="rootConnector1" presStyleLbl="node1" presStyleIdx="0" presStyleCnt="0"/>
      <dgm:spPr/>
    </dgm:pt>
    <dgm:pt modelId="{3561F27D-024C-4AE6-AC50-9FE0D2047429}" type="pres">
      <dgm:prSet presAssocID="{069E04C8-B554-491A-862F-E1E842E5F5F0}" presName="hierChild2" presStyleCnt="0"/>
      <dgm:spPr/>
    </dgm:pt>
    <dgm:pt modelId="{84C543BF-D4BB-4C07-8D46-9F459D9558C7}" type="pres">
      <dgm:prSet presAssocID="{CA3147C5-4BDE-4FDB-BA0B-A6E524F2F38A}" presName="Name37" presStyleLbl="parChTrans1D2" presStyleIdx="0" presStyleCnt="4"/>
      <dgm:spPr/>
    </dgm:pt>
    <dgm:pt modelId="{8DF29139-A1BD-41DE-8C7B-40BA197BBA3A}" type="pres">
      <dgm:prSet presAssocID="{167C7CC8-FC33-40BD-A05D-B5BDE1E8E31E}" presName="hierRoot2" presStyleCnt="0">
        <dgm:presLayoutVars>
          <dgm:hierBranch val="init"/>
        </dgm:presLayoutVars>
      </dgm:prSet>
      <dgm:spPr/>
    </dgm:pt>
    <dgm:pt modelId="{096F5051-41DC-47E4-8D8D-E584C6C3EFBD}" type="pres">
      <dgm:prSet presAssocID="{167C7CC8-FC33-40BD-A05D-B5BDE1E8E31E}" presName="rootComposite" presStyleCnt="0"/>
      <dgm:spPr/>
    </dgm:pt>
    <dgm:pt modelId="{3985C7C2-FA43-47C9-898E-DF435FFFED15}" type="pres">
      <dgm:prSet presAssocID="{167C7CC8-FC33-40BD-A05D-B5BDE1E8E31E}" presName="rootText" presStyleLbl="node2" presStyleIdx="0" presStyleCnt="4" custScaleX="87732" custScaleY="245765">
        <dgm:presLayoutVars>
          <dgm:chPref val="3"/>
        </dgm:presLayoutVars>
      </dgm:prSet>
      <dgm:spPr/>
    </dgm:pt>
    <dgm:pt modelId="{625FA765-7206-45EE-83CA-CFFC4EB73DDF}" type="pres">
      <dgm:prSet presAssocID="{167C7CC8-FC33-40BD-A05D-B5BDE1E8E31E}" presName="rootConnector" presStyleLbl="node2" presStyleIdx="0" presStyleCnt="4"/>
      <dgm:spPr/>
    </dgm:pt>
    <dgm:pt modelId="{99369AFA-B1D7-42A6-A4EE-DA180519F0D6}" type="pres">
      <dgm:prSet presAssocID="{167C7CC8-FC33-40BD-A05D-B5BDE1E8E31E}" presName="hierChild4" presStyleCnt="0"/>
      <dgm:spPr/>
    </dgm:pt>
    <dgm:pt modelId="{52468949-11A2-4CAE-9B78-9626065F2DD8}" type="pres">
      <dgm:prSet presAssocID="{167C7CC8-FC33-40BD-A05D-B5BDE1E8E31E}" presName="hierChild5" presStyleCnt="0"/>
      <dgm:spPr/>
    </dgm:pt>
    <dgm:pt modelId="{33E011BD-1F56-4188-A3DD-0328633D6AD8}" type="pres">
      <dgm:prSet presAssocID="{A78F8A9C-E66D-427A-9F82-52E8E18CA129}" presName="Name37" presStyleLbl="parChTrans1D2" presStyleIdx="1" presStyleCnt="4"/>
      <dgm:spPr/>
    </dgm:pt>
    <dgm:pt modelId="{E8425D97-1140-4239-8319-43C7294D263B}" type="pres">
      <dgm:prSet presAssocID="{BBA58D88-227D-409D-9D8D-7DC759B569F6}" presName="hierRoot2" presStyleCnt="0">
        <dgm:presLayoutVars>
          <dgm:hierBranch val="init"/>
        </dgm:presLayoutVars>
      </dgm:prSet>
      <dgm:spPr/>
    </dgm:pt>
    <dgm:pt modelId="{A950EBE6-B2CB-413B-9232-6F5236D84C92}" type="pres">
      <dgm:prSet presAssocID="{BBA58D88-227D-409D-9D8D-7DC759B569F6}" presName="rootComposite" presStyleCnt="0"/>
      <dgm:spPr/>
    </dgm:pt>
    <dgm:pt modelId="{94672063-88CD-4210-BB8A-00C8D50483F3}" type="pres">
      <dgm:prSet presAssocID="{BBA58D88-227D-409D-9D8D-7DC759B569F6}" presName="rootText" presStyleLbl="node2" presStyleIdx="1" presStyleCnt="4" custScaleY="245765">
        <dgm:presLayoutVars>
          <dgm:chPref val="3"/>
        </dgm:presLayoutVars>
      </dgm:prSet>
      <dgm:spPr/>
    </dgm:pt>
    <dgm:pt modelId="{4B730EA3-2EB2-44F9-AE96-48DE5914F7EC}" type="pres">
      <dgm:prSet presAssocID="{BBA58D88-227D-409D-9D8D-7DC759B569F6}" presName="rootConnector" presStyleLbl="node2" presStyleIdx="1" presStyleCnt="4"/>
      <dgm:spPr/>
    </dgm:pt>
    <dgm:pt modelId="{F3D558BB-0A6A-441D-9736-82F2FDF875D0}" type="pres">
      <dgm:prSet presAssocID="{BBA58D88-227D-409D-9D8D-7DC759B569F6}" presName="hierChild4" presStyleCnt="0"/>
      <dgm:spPr/>
    </dgm:pt>
    <dgm:pt modelId="{8A213431-0A5E-4817-90CB-86CA998675AA}" type="pres">
      <dgm:prSet presAssocID="{BBA58D88-227D-409D-9D8D-7DC759B569F6}" presName="hierChild5" presStyleCnt="0"/>
      <dgm:spPr/>
    </dgm:pt>
    <dgm:pt modelId="{EB273E6F-6590-49C8-9D0E-6413F98AF4E1}" type="pres">
      <dgm:prSet presAssocID="{E691A27B-EC45-4686-9135-9EFE10795410}" presName="Name37" presStyleLbl="parChTrans1D2" presStyleIdx="2" presStyleCnt="4"/>
      <dgm:spPr/>
    </dgm:pt>
    <dgm:pt modelId="{93536220-7275-4AC9-827C-17CB6FF9C64D}" type="pres">
      <dgm:prSet presAssocID="{91291229-9494-4590-97D1-0E234C559CF8}" presName="hierRoot2" presStyleCnt="0">
        <dgm:presLayoutVars>
          <dgm:hierBranch val="init"/>
        </dgm:presLayoutVars>
      </dgm:prSet>
      <dgm:spPr/>
    </dgm:pt>
    <dgm:pt modelId="{89CB1F42-D36D-45AB-8FDE-5CD833793036}" type="pres">
      <dgm:prSet presAssocID="{91291229-9494-4590-97D1-0E234C559CF8}" presName="rootComposite" presStyleCnt="0"/>
      <dgm:spPr/>
    </dgm:pt>
    <dgm:pt modelId="{6F3A64D5-4B2A-4B53-A47B-07949BEE98AE}" type="pres">
      <dgm:prSet presAssocID="{91291229-9494-4590-97D1-0E234C559CF8}" presName="rootText" presStyleLbl="node2" presStyleIdx="2" presStyleCnt="4" custScaleY="245765">
        <dgm:presLayoutVars>
          <dgm:chPref val="3"/>
        </dgm:presLayoutVars>
      </dgm:prSet>
      <dgm:spPr/>
    </dgm:pt>
    <dgm:pt modelId="{87968EA6-84E1-4B4D-9488-6464C3399999}" type="pres">
      <dgm:prSet presAssocID="{91291229-9494-4590-97D1-0E234C559CF8}" presName="rootConnector" presStyleLbl="node2" presStyleIdx="2" presStyleCnt="4"/>
      <dgm:spPr/>
    </dgm:pt>
    <dgm:pt modelId="{A514046F-D030-4544-BC24-EB8E8426CF60}" type="pres">
      <dgm:prSet presAssocID="{91291229-9494-4590-97D1-0E234C559CF8}" presName="hierChild4" presStyleCnt="0"/>
      <dgm:spPr/>
    </dgm:pt>
    <dgm:pt modelId="{8C3776FA-1F53-4C3F-AC49-F32F16BDA4F0}" type="pres">
      <dgm:prSet presAssocID="{91291229-9494-4590-97D1-0E234C559CF8}" presName="hierChild5" presStyleCnt="0"/>
      <dgm:spPr/>
    </dgm:pt>
    <dgm:pt modelId="{38A5B9B3-E544-4BF5-8B6E-699F981875CD}" type="pres">
      <dgm:prSet presAssocID="{8F060F14-88E7-40C8-8D0D-67DF72C51B50}" presName="Name37" presStyleLbl="parChTrans1D2" presStyleIdx="3" presStyleCnt="4"/>
      <dgm:spPr/>
    </dgm:pt>
    <dgm:pt modelId="{C86DE86F-8E84-48FB-8490-52F4764316E3}" type="pres">
      <dgm:prSet presAssocID="{5BDC094C-1684-41BF-BAFD-319FB3C7FB6F}" presName="hierRoot2" presStyleCnt="0">
        <dgm:presLayoutVars>
          <dgm:hierBranch val="init"/>
        </dgm:presLayoutVars>
      </dgm:prSet>
      <dgm:spPr/>
    </dgm:pt>
    <dgm:pt modelId="{BF237F69-EB77-44CF-8F59-C2621E472459}" type="pres">
      <dgm:prSet presAssocID="{5BDC094C-1684-41BF-BAFD-319FB3C7FB6F}" presName="rootComposite" presStyleCnt="0"/>
      <dgm:spPr/>
    </dgm:pt>
    <dgm:pt modelId="{412E9E6E-EB86-40B1-9A95-BF6423357F74}" type="pres">
      <dgm:prSet presAssocID="{5BDC094C-1684-41BF-BAFD-319FB3C7FB6F}" presName="rootText" presStyleLbl="node2" presStyleIdx="3" presStyleCnt="4" custScaleY="245765">
        <dgm:presLayoutVars>
          <dgm:chPref val="3"/>
        </dgm:presLayoutVars>
      </dgm:prSet>
      <dgm:spPr/>
    </dgm:pt>
    <dgm:pt modelId="{51B903DD-4EA4-4BBB-9252-CBB8E3E7AEDB}" type="pres">
      <dgm:prSet presAssocID="{5BDC094C-1684-41BF-BAFD-319FB3C7FB6F}" presName="rootConnector" presStyleLbl="node2" presStyleIdx="3" presStyleCnt="4"/>
      <dgm:spPr/>
    </dgm:pt>
    <dgm:pt modelId="{E6CD6A57-5154-4F75-9993-01D84532E968}" type="pres">
      <dgm:prSet presAssocID="{5BDC094C-1684-41BF-BAFD-319FB3C7FB6F}" presName="hierChild4" presStyleCnt="0"/>
      <dgm:spPr/>
    </dgm:pt>
    <dgm:pt modelId="{83D892AE-B7F5-4AA6-BC75-DE310C003B5D}" type="pres">
      <dgm:prSet presAssocID="{5BDC094C-1684-41BF-BAFD-319FB3C7FB6F}" presName="hierChild5" presStyleCnt="0"/>
      <dgm:spPr/>
    </dgm:pt>
    <dgm:pt modelId="{9BD77CFC-99BB-4BBB-90C1-CB36FBD6A926}" type="pres">
      <dgm:prSet presAssocID="{069E04C8-B554-491A-862F-E1E842E5F5F0}" presName="hierChild3" presStyleCnt="0"/>
      <dgm:spPr/>
    </dgm:pt>
  </dgm:ptLst>
  <dgm:cxnLst>
    <dgm:cxn modelId="{372AA210-B994-4F69-9001-FD539B912D5C}" type="presOf" srcId="{167C7CC8-FC33-40BD-A05D-B5BDE1E8E31E}" destId="{625FA765-7206-45EE-83CA-CFFC4EB73DDF}" srcOrd="1" destOrd="0" presId="urn:microsoft.com/office/officeart/2005/8/layout/orgChart1"/>
    <dgm:cxn modelId="{779EC810-4402-4C99-B697-2E029E87DC02}" type="presOf" srcId="{BBA58D88-227D-409D-9D8D-7DC759B569F6}" destId="{94672063-88CD-4210-BB8A-00C8D50483F3}" srcOrd="0" destOrd="0" presId="urn:microsoft.com/office/officeart/2005/8/layout/orgChart1"/>
    <dgm:cxn modelId="{0D776311-9FD4-4CF7-83A6-3975921E9262}" type="presOf" srcId="{E691A27B-EC45-4686-9135-9EFE10795410}" destId="{EB273E6F-6590-49C8-9D0E-6413F98AF4E1}" srcOrd="0" destOrd="0" presId="urn:microsoft.com/office/officeart/2005/8/layout/orgChart1"/>
    <dgm:cxn modelId="{AA397213-297A-4C11-89B6-B9059073FDA7}" type="presOf" srcId="{8F060F14-88E7-40C8-8D0D-67DF72C51B50}" destId="{38A5B9B3-E544-4BF5-8B6E-699F981875CD}" srcOrd="0" destOrd="0" presId="urn:microsoft.com/office/officeart/2005/8/layout/orgChart1"/>
    <dgm:cxn modelId="{60A9D629-0EDF-4DF8-B17B-E877940336FA}" type="presOf" srcId="{069E04C8-B554-491A-862F-E1E842E5F5F0}" destId="{ABF06434-2815-4ED7-A2F9-9E5EDAC62D90}" srcOrd="1" destOrd="0" presId="urn:microsoft.com/office/officeart/2005/8/layout/orgChart1"/>
    <dgm:cxn modelId="{787A6D2B-3BC5-483F-B79E-F15C69035FCB}" type="presOf" srcId="{5BDC094C-1684-41BF-BAFD-319FB3C7FB6F}" destId="{51B903DD-4EA4-4BBB-9252-CBB8E3E7AEDB}" srcOrd="1" destOrd="0" presId="urn:microsoft.com/office/officeart/2005/8/layout/orgChart1"/>
    <dgm:cxn modelId="{F964AA31-9396-4E6B-893D-905293C3F25E}" srcId="{069E04C8-B554-491A-862F-E1E842E5F5F0}" destId="{91291229-9494-4590-97D1-0E234C559CF8}" srcOrd="2" destOrd="0" parTransId="{E691A27B-EC45-4686-9135-9EFE10795410}" sibTransId="{D77F12A7-CECA-402E-BE5F-7E6C31F7B2A0}"/>
    <dgm:cxn modelId="{700E1538-1B28-4342-8AD6-86BE8FDEEB84}" type="presOf" srcId="{5BDC094C-1684-41BF-BAFD-319FB3C7FB6F}" destId="{412E9E6E-EB86-40B1-9A95-BF6423357F74}" srcOrd="0" destOrd="0" presId="urn:microsoft.com/office/officeart/2005/8/layout/orgChart1"/>
    <dgm:cxn modelId="{6899AB3B-A56F-49FD-8E27-6A0969C34212}" srcId="{069E04C8-B554-491A-862F-E1E842E5F5F0}" destId="{5BDC094C-1684-41BF-BAFD-319FB3C7FB6F}" srcOrd="3" destOrd="0" parTransId="{8F060F14-88E7-40C8-8D0D-67DF72C51B50}" sibTransId="{F753B6B4-6444-455D-A047-446D3745B3AC}"/>
    <dgm:cxn modelId="{BB040A5D-A10F-43E9-8038-E94E1A023359}" type="presOf" srcId="{A78F8A9C-E66D-427A-9F82-52E8E18CA129}" destId="{33E011BD-1F56-4188-A3DD-0328633D6AD8}" srcOrd="0" destOrd="0" presId="urn:microsoft.com/office/officeart/2005/8/layout/orgChart1"/>
    <dgm:cxn modelId="{51C0374C-6D08-4E58-B795-110A616FE9A7}" type="presOf" srcId="{CA3147C5-4BDE-4FDB-BA0B-A6E524F2F38A}" destId="{84C543BF-D4BB-4C07-8D46-9F459D9558C7}" srcOrd="0" destOrd="0" presId="urn:microsoft.com/office/officeart/2005/8/layout/orgChart1"/>
    <dgm:cxn modelId="{A3B5837C-20BA-41F8-B495-83F6B8646B02}" type="presOf" srcId="{91291229-9494-4590-97D1-0E234C559CF8}" destId="{87968EA6-84E1-4B4D-9488-6464C3399999}" srcOrd="1" destOrd="0" presId="urn:microsoft.com/office/officeart/2005/8/layout/orgChart1"/>
    <dgm:cxn modelId="{3974B07E-169D-4CF1-872D-514667909C81}" type="presOf" srcId="{167C7CC8-FC33-40BD-A05D-B5BDE1E8E31E}" destId="{3985C7C2-FA43-47C9-898E-DF435FFFED15}" srcOrd="0" destOrd="0" presId="urn:microsoft.com/office/officeart/2005/8/layout/orgChart1"/>
    <dgm:cxn modelId="{3630FE7E-016E-4B0E-8B66-30EE4A023D04}" srcId="{069E04C8-B554-491A-862F-E1E842E5F5F0}" destId="{167C7CC8-FC33-40BD-A05D-B5BDE1E8E31E}" srcOrd="0" destOrd="0" parTransId="{CA3147C5-4BDE-4FDB-BA0B-A6E524F2F38A}" sibTransId="{3990A3C8-9BFD-4927-AB4A-B321B0BCEEEB}"/>
    <dgm:cxn modelId="{2C35C981-12EA-49B8-B284-F15E06CCD7B0}" srcId="{069E04C8-B554-491A-862F-E1E842E5F5F0}" destId="{BBA58D88-227D-409D-9D8D-7DC759B569F6}" srcOrd="1" destOrd="0" parTransId="{A78F8A9C-E66D-427A-9F82-52E8E18CA129}" sibTransId="{22B927F3-7962-4ED1-901E-24318DB11AF3}"/>
    <dgm:cxn modelId="{4BC9AE86-4984-442E-9FEB-F0277FD4878F}" type="presOf" srcId="{069E04C8-B554-491A-862F-E1E842E5F5F0}" destId="{611AD9ED-2C89-4515-BCBD-E67F8EEBBFA1}" srcOrd="0" destOrd="0" presId="urn:microsoft.com/office/officeart/2005/8/layout/orgChart1"/>
    <dgm:cxn modelId="{81207F98-DFE9-45EE-955A-54E429125919}" type="presOf" srcId="{DBF17FB3-10C0-446F-8B24-21500A1C66EC}" destId="{32BA06F7-162C-45EE-ABE2-5274074764BF}" srcOrd="0" destOrd="0" presId="urn:microsoft.com/office/officeart/2005/8/layout/orgChart1"/>
    <dgm:cxn modelId="{693754D2-B20B-48C6-AD12-E4522B2F2C1B}" type="presOf" srcId="{BBA58D88-227D-409D-9D8D-7DC759B569F6}" destId="{4B730EA3-2EB2-44F9-AE96-48DE5914F7EC}" srcOrd="1" destOrd="0" presId="urn:microsoft.com/office/officeart/2005/8/layout/orgChart1"/>
    <dgm:cxn modelId="{16304DD6-EFA5-4F51-8290-4C67B918700C}" type="presOf" srcId="{91291229-9494-4590-97D1-0E234C559CF8}" destId="{6F3A64D5-4B2A-4B53-A47B-07949BEE98AE}" srcOrd="0" destOrd="0" presId="urn:microsoft.com/office/officeart/2005/8/layout/orgChart1"/>
    <dgm:cxn modelId="{E69AB1E4-FEB1-4238-9AD3-27AF553BD49A}" srcId="{DBF17FB3-10C0-446F-8B24-21500A1C66EC}" destId="{069E04C8-B554-491A-862F-E1E842E5F5F0}" srcOrd="0" destOrd="0" parTransId="{E29FDE09-2EB6-4EC3-91E1-3AA935C7F1E9}" sibTransId="{6BD1089A-63E4-4E6C-87F2-3B2EEDC94654}"/>
    <dgm:cxn modelId="{EAB70690-24DA-4162-8BE3-1CA8CFBEF25D}" type="presParOf" srcId="{32BA06F7-162C-45EE-ABE2-5274074764BF}" destId="{9817FBCD-8215-417E-A2BE-B05851869EE0}" srcOrd="0" destOrd="0" presId="urn:microsoft.com/office/officeart/2005/8/layout/orgChart1"/>
    <dgm:cxn modelId="{EF8D4B9B-0F67-418C-A502-A254353A48C1}" type="presParOf" srcId="{9817FBCD-8215-417E-A2BE-B05851869EE0}" destId="{17DCE474-0786-4B95-9A50-AAA994359089}" srcOrd="0" destOrd="0" presId="urn:microsoft.com/office/officeart/2005/8/layout/orgChart1"/>
    <dgm:cxn modelId="{C9E146C4-EF6D-44B2-9CF1-4A9F63A583BF}" type="presParOf" srcId="{17DCE474-0786-4B95-9A50-AAA994359089}" destId="{611AD9ED-2C89-4515-BCBD-E67F8EEBBFA1}" srcOrd="0" destOrd="0" presId="urn:microsoft.com/office/officeart/2005/8/layout/orgChart1"/>
    <dgm:cxn modelId="{2302023D-59DB-4024-BCB0-337DCF3DF5A3}" type="presParOf" srcId="{17DCE474-0786-4B95-9A50-AAA994359089}" destId="{ABF06434-2815-4ED7-A2F9-9E5EDAC62D90}" srcOrd="1" destOrd="0" presId="urn:microsoft.com/office/officeart/2005/8/layout/orgChart1"/>
    <dgm:cxn modelId="{CD92FE20-8A89-4DD8-ADB0-AB1273B07FFA}" type="presParOf" srcId="{9817FBCD-8215-417E-A2BE-B05851869EE0}" destId="{3561F27D-024C-4AE6-AC50-9FE0D2047429}" srcOrd="1" destOrd="0" presId="urn:microsoft.com/office/officeart/2005/8/layout/orgChart1"/>
    <dgm:cxn modelId="{83121176-52E7-4AEE-9CB1-B27916F08295}" type="presParOf" srcId="{3561F27D-024C-4AE6-AC50-9FE0D2047429}" destId="{84C543BF-D4BB-4C07-8D46-9F459D9558C7}" srcOrd="0" destOrd="0" presId="urn:microsoft.com/office/officeart/2005/8/layout/orgChart1"/>
    <dgm:cxn modelId="{FB134AF5-B421-450A-9849-193D683C3BE4}" type="presParOf" srcId="{3561F27D-024C-4AE6-AC50-9FE0D2047429}" destId="{8DF29139-A1BD-41DE-8C7B-40BA197BBA3A}" srcOrd="1" destOrd="0" presId="urn:microsoft.com/office/officeart/2005/8/layout/orgChart1"/>
    <dgm:cxn modelId="{ACF8414B-2921-49AE-922D-DAB7E42C1D02}" type="presParOf" srcId="{8DF29139-A1BD-41DE-8C7B-40BA197BBA3A}" destId="{096F5051-41DC-47E4-8D8D-E584C6C3EFBD}" srcOrd="0" destOrd="0" presId="urn:microsoft.com/office/officeart/2005/8/layout/orgChart1"/>
    <dgm:cxn modelId="{2AB51F18-6998-494B-B454-20299AE2B0EF}" type="presParOf" srcId="{096F5051-41DC-47E4-8D8D-E584C6C3EFBD}" destId="{3985C7C2-FA43-47C9-898E-DF435FFFED15}" srcOrd="0" destOrd="0" presId="urn:microsoft.com/office/officeart/2005/8/layout/orgChart1"/>
    <dgm:cxn modelId="{068F6D86-9C64-4337-A903-67383706964C}" type="presParOf" srcId="{096F5051-41DC-47E4-8D8D-E584C6C3EFBD}" destId="{625FA765-7206-45EE-83CA-CFFC4EB73DDF}" srcOrd="1" destOrd="0" presId="urn:microsoft.com/office/officeart/2005/8/layout/orgChart1"/>
    <dgm:cxn modelId="{8C617411-48F0-4A55-BDE0-8A7879628A94}" type="presParOf" srcId="{8DF29139-A1BD-41DE-8C7B-40BA197BBA3A}" destId="{99369AFA-B1D7-42A6-A4EE-DA180519F0D6}" srcOrd="1" destOrd="0" presId="urn:microsoft.com/office/officeart/2005/8/layout/orgChart1"/>
    <dgm:cxn modelId="{580ABB3B-9CB1-4022-99B3-3F430E7526C5}" type="presParOf" srcId="{8DF29139-A1BD-41DE-8C7B-40BA197BBA3A}" destId="{52468949-11A2-4CAE-9B78-9626065F2DD8}" srcOrd="2" destOrd="0" presId="urn:microsoft.com/office/officeart/2005/8/layout/orgChart1"/>
    <dgm:cxn modelId="{0D8A5D9F-888F-4743-A84A-8F24DC31BFA9}" type="presParOf" srcId="{3561F27D-024C-4AE6-AC50-9FE0D2047429}" destId="{33E011BD-1F56-4188-A3DD-0328633D6AD8}" srcOrd="2" destOrd="0" presId="urn:microsoft.com/office/officeart/2005/8/layout/orgChart1"/>
    <dgm:cxn modelId="{197483C0-ACA4-46B1-B398-0E1A4A66DC2F}" type="presParOf" srcId="{3561F27D-024C-4AE6-AC50-9FE0D2047429}" destId="{E8425D97-1140-4239-8319-43C7294D263B}" srcOrd="3" destOrd="0" presId="urn:microsoft.com/office/officeart/2005/8/layout/orgChart1"/>
    <dgm:cxn modelId="{0E06BAD6-7D9C-489C-8437-0C7CA8B3CD15}" type="presParOf" srcId="{E8425D97-1140-4239-8319-43C7294D263B}" destId="{A950EBE6-B2CB-413B-9232-6F5236D84C92}" srcOrd="0" destOrd="0" presId="urn:microsoft.com/office/officeart/2005/8/layout/orgChart1"/>
    <dgm:cxn modelId="{E2B17E73-3930-42F8-8DFA-EA630F31BEE2}" type="presParOf" srcId="{A950EBE6-B2CB-413B-9232-6F5236D84C92}" destId="{94672063-88CD-4210-BB8A-00C8D50483F3}" srcOrd="0" destOrd="0" presId="urn:microsoft.com/office/officeart/2005/8/layout/orgChart1"/>
    <dgm:cxn modelId="{DFA25025-F3AC-4778-9A80-912DB96A13F6}" type="presParOf" srcId="{A950EBE6-B2CB-413B-9232-6F5236D84C92}" destId="{4B730EA3-2EB2-44F9-AE96-48DE5914F7EC}" srcOrd="1" destOrd="0" presId="urn:microsoft.com/office/officeart/2005/8/layout/orgChart1"/>
    <dgm:cxn modelId="{7D14B328-D81D-4881-AF53-0459F466D23E}" type="presParOf" srcId="{E8425D97-1140-4239-8319-43C7294D263B}" destId="{F3D558BB-0A6A-441D-9736-82F2FDF875D0}" srcOrd="1" destOrd="0" presId="urn:microsoft.com/office/officeart/2005/8/layout/orgChart1"/>
    <dgm:cxn modelId="{51E8CB74-1537-4332-8916-FDC98E0CA3FD}" type="presParOf" srcId="{E8425D97-1140-4239-8319-43C7294D263B}" destId="{8A213431-0A5E-4817-90CB-86CA998675AA}" srcOrd="2" destOrd="0" presId="urn:microsoft.com/office/officeart/2005/8/layout/orgChart1"/>
    <dgm:cxn modelId="{82D06D40-0813-4241-9D08-5F63263F09F5}" type="presParOf" srcId="{3561F27D-024C-4AE6-AC50-9FE0D2047429}" destId="{EB273E6F-6590-49C8-9D0E-6413F98AF4E1}" srcOrd="4" destOrd="0" presId="urn:microsoft.com/office/officeart/2005/8/layout/orgChart1"/>
    <dgm:cxn modelId="{C8903B9A-912D-44E2-B21B-A86C6BA1551F}" type="presParOf" srcId="{3561F27D-024C-4AE6-AC50-9FE0D2047429}" destId="{93536220-7275-4AC9-827C-17CB6FF9C64D}" srcOrd="5" destOrd="0" presId="urn:microsoft.com/office/officeart/2005/8/layout/orgChart1"/>
    <dgm:cxn modelId="{DE5665B4-BA49-4C38-8704-6BB4A0CE084D}" type="presParOf" srcId="{93536220-7275-4AC9-827C-17CB6FF9C64D}" destId="{89CB1F42-D36D-45AB-8FDE-5CD833793036}" srcOrd="0" destOrd="0" presId="urn:microsoft.com/office/officeart/2005/8/layout/orgChart1"/>
    <dgm:cxn modelId="{3321A95E-E206-4C65-87B5-DA5F224275E3}" type="presParOf" srcId="{89CB1F42-D36D-45AB-8FDE-5CD833793036}" destId="{6F3A64D5-4B2A-4B53-A47B-07949BEE98AE}" srcOrd="0" destOrd="0" presId="urn:microsoft.com/office/officeart/2005/8/layout/orgChart1"/>
    <dgm:cxn modelId="{A843F09C-A7EB-46DC-8A14-A20B58D740BA}" type="presParOf" srcId="{89CB1F42-D36D-45AB-8FDE-5CD833793036}" destId="{87968EA6-84E1-4B4D-9488-6464C3399999}" srcOrd="1" destOrd="0" presId="urn:microsoft.com/office/officeart/2005/8/layout/orgChart1"/>
    <dgm:cxn modelId="{68FEB740-86AC-448B-B94D-88EAAB739E1C}" type="presParOf" srcId="{93536220-7275-4AC9-827C-17CB6FF9C64D}" destId="{A514046F-D030-4544-BC24-EB8E8426CF60}" srcOrd="1" destOrd="0" presId="urn:microsoft.com/office/officeart/2005/8/layout/orgChart1"/>
    <dgm:cxn modelId="{D9C51EAD-4738-48C5-AD83-2B0C40EEED4A}" type="presParOf" srcId="{93536220-7275-4AC9-827C-17CB6FF9C64D}" destId="{8C3776FA-1F53-4C3F-AC49-F32F16BDA4F0}" srcOrd="2" destOrd="0" presId="urn:microsoft.com/office/officeart/2005/8/layout/orgChart1"/>
    <dgm:cxn modelId="{9C250203-127D-416D-811E-E157EE38A1C7}" type="presParOf" srcId="{3561F27D-024C-4AE6-AC50-9FE0D2047429}" destId="{38A5B9B3-E544-4BF5-8B6E-699F981875CD}" srcOrd="6" destOrd="0" presId="urn:microsoft.com/office/officeart/2005/8/layout/orgChart1"/>
    <dgm:cxn modelId="{B6E66460-F8CA-4D38-8B0B-95E17AEFE9CF}" type="presParOf" srcId="{3561F27D-024C-4AE6-AC50-9FE0D2047429}" destId="{C86DE86F-8E84-48FB-8490-52F4764316E3}" srcOrd="7" destOrd="0" presId="urn:microsoft.com/office/officeart/2005/8/layout/orgChart1"/>
    <dgm:cxn modelId="{E3B23107-DC79-4F3A-B141-1230292D144B}" type="presParOf" srcId="{C86DE86F-8E84-48FB-8490-52F4764316E3}" destId="{BF237F69-EB77-44CF-8F59-C2621E472459}" srcOrd="0" destOrd="0" presId="urn:microsoft.com/office/officeart/2005/8/layout/orgChart1"/>
    <dgm:cxn modelId="{EE8AEBED-FFF9-45C2-8B47-5B1B6B3E8892}" type="presParOf" srcId="{BF237F69-EB77-44CF-8F59-C2621E472459}" destId="{412E9E6E-EB86-40B1-9A95-BF6423357F74}" srcOrd="0" destOrd="0" presId="urn:microsoft.com/office/officeart/2005/8/layout/orgChart1"/>
    <dgm:cxn modelId="{CB9D51A8-EEC4-49CD-89D7-7CBBF4ECE59D}" type="presParOf" srcId="{BF237F69-EB77-44CF-8F59-C2621E472459}" destId="{51B903DD-4EA4-4BBB-9252-CBB8E3E7AEDB}" srcOrd="1" destOrd="0" presId="urn:microsoft.com/office/officeart/2005/8/layout/orgChart1"/>
    <dgm:cxn modelId="{F2E8C614-BDD9-48EE-89DD-DB64B6F34FB8}" type="presParOf" srcId="{C86DE86F-8E84-48FB-8490-52F4764316E3}" destId="{E6CD6A57-5154-4F75-9993-01D84532E968}" srcOrd="1" destOrd="0" presId="urn:microsoft.com/office/officeart/2005/8/layout/orgChart1"/>
    <dgm:cxn modelId="{FF0035A7-D7FB-4257-AB0A-9061A0771E8E}" type="presParOf" srcId="{C86DE86F-8E84-48FB-8490-52F4764316E3}" destId="{83D892AE-B7F5-4AA6-BC75-DE310C003B5D}" srcOrd="2" destOrd="0" presId="urn:microsoft.com/office/officeart/2005/8/layout/orgChart1"/>
    <dgm:cxn modelId="{5A7CA237-8ECB-4C54-8190-728CC5BDD186}" type="presParOf" srcId="{9817FBCD-8215-417E-A2BE-B05851869EE0}" destId="{9BD77CFC-99BB-4BBB-90C1-CB36FBD6A92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35F88A-A190-40C6-A36D-36D1A4A8AA74}">
      <dsp:nvSpPr>
        <dsp:cNvPr id="0" name=""/>
        <dsp:cNvSpPr/>
      </dsp:nvSpPr>
      <dsp:spPr>
        <a:xfrm>
          <a:off x="1400218" y="1691"/>
          <a:ext cx="699895" cy="69989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1502715" y="104188"/>
        <a:ext cx="494901" cy="494901"/>
      </dsp:txXfrm>
    </dsp:sp>
    <dsp:sp modelId="{6994C3CD-A27B-4417-ACE6-9D87E14BB7CE}">
      <dsp:nvSpPr>
        <dsp:cNvPr id="0" name=""/>
        <dsp:cNvSpPr/>
      </dsp:nvSpPr>
      <dsp:spPr>
        <a:xfrm rot="1800000">
          <a:off x="2107504" y="493406"/>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2111233" y="526733"/>
        <a:ext cx="129889" cy="141728"/>
      </dsp:txXfrm>
    </dsp:sp>
    <dsp:sp modelId="{26FF04D1-5C89-4DDE-AC32-E427675E4BB8}">
      <dsp:nvSpPr>
        <dsp:cNvPr id="0" name=""/>
        <dsp:cNvSpPr/>
      </dsp:nvSpPr>
      <dsp:spPr>
        <a:xfrm>
          <a:off x="2309545" y="526691"/>
          <a:ext cx="699895" cy="699895"/>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2412042" y="629188"/>
        <a:ext cx="494901" cy="494901"/>
      </dsp:txXfrm>
    </dsp:sp>
    <dsp:sp modelId="{15D890CC-E557-4B5C-B9CA-0A4D5CAD8B60}">
      <dsp:nvSpPr>
        <dsp:cNvPr id="0" name=""/>
        <dsp:cNvSpPr/>
      </dsp:nvSpPr>
      <dsp:spPr>
        <a:xfrm rot="5400000">
          <a:off x="2566715" y="1278280"/>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2594548" y="1297690"/>
        <a:ext cx="129889" cy="141728"/>
      </dsp:txXfrm>
    </dsp:sp>
    <dsp:sp modelId="{C39B75D0-3433-4A7C-B560-C97521ED22FC}">
      <dsp:nvSpPr>
        <dsp:cNvPr id="0" name=""/>
        <dsp:cNvSpPr/>
      </dsp:nvSpPr>
      <dsp:spPr>
        <a:xfrm>
          <a:off x="2309545" y="1576691"/>
          <a:ext cx="699895" cy="699895"/>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2412042" y="1679188"/>
        <a:ext cx="494901" cy="494901"/>
      </dsp:txXfrm>
    </dsp:sp>
    <dsp:sp modelId="{9E66D109-4EF2-4BD3-B560-8E6A1CB5B529}">
      <dsp:nvSpPr>
        <dsp:cNvPr id="0" name=""/>
        <dsp:cNvSpPr/>
      </dsp:nvSpPr>
      <dsp:spPr>
        <a:xfrm rot="9000000">
          <a:off x="2116600" y="2068406"/>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rot="10800000">
        <a:off x="2168537" y="2101733"/>
        <a:ext cx="129889" cy="141728"/>
      </dsp:txXfrm>
    </dsp:sp>
    <dsp:sp modelId="{3A45839F-4798-4F4F-98B0-80AAC3ABFB8B}">
      <dsp:nvSpPr>
        <dsp:cNvPr id="0" name=""/>
        <dsp:cNvSpPr/>
      </dsp:nvSpPr>
      <dsp:spPr>
        <a:xfrm>
          <a:off x="1400218" y="2101691"/>
          <a:ext cx="699895" cy="699895"/>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1502715" y="2204188"/>
        <a:ext cx="494901" cy="494901"/>
      </dsp:txXfrm>
    </dsp:sp>
    <dsp:sp modelId="{BD08F169-623E-40FA-914F-987DC427884C}">
      <dsp:nvSpPr>
        <dsp:cNvPr id="0" name=""/>
        <dsp:cNvSpPr/>
      </dsp:nvSpPr>
      <dsp:spPr>
        <a:xfrm rot="12600000">
          <a:off x="1207273" y="2073658"/>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rot="10800000">
        <a:off x="1259210" y="2134818"/>
        <a:ext cx="129889" cy="141728"/>
      </dsp:txXfrm>
    </dsp:sp>
    <dsp:sp modelId="{26CFB2A0-3F96-4C68-AE96-5B56592E942D}">
      <dsp:nvSpPr>
        <dsp:cNvPr id="0" name=""/>
        <dsp:cNvSpPr/>
      </dsp:nvSpPr>
      <dsp:spPr>
        <a:xfrm>
          <a:off x="490891" y="1576691"/>
          <a:ext cx="699895" cy="699895"/>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593388" y="1679188"/>
        <a:ext cx="494901" cy="494901"/>
      </dsp:txXfrm>
    </dsp:sp>
    <dsp:sp modelId="{78D86CFF-7DD0-4EDA-8EBF-B71C2A85B158}">
      <dsp:nvSpPr>
        <dsp:cNvPr id="0" name=""/>
        <dsp:cNvSpPr/>
      </dsp:nvSpPr>
      <dsp:spPr>
        <a:xfrm rot="16200000">
          <a:off x="748061" y="1288783"/>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775894" y="1363859"/>
        <a:ext cx="129889" cy="141728"/>
      </dsp:txXfrm>
    </dsp:sp>
    <dsp:sp modelId="{42F372A8-5A17-4D75-B1FE-BC6B85DFBC14}">
      <dsp:nvSpPr>
        <dsp:cNvPr id="0" name=""/>
        <dsp:cNvSpPr/>
      </dsp:nvSpPr>
      <dsp:spPr>
        <a:xfrm>
          <a:off x="490891" y="526691"/>
          <a:ext cx="699895" cy="699895"/>
        </a:xfrm>
        <a:prstGeom prst="ellipse">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593388" y="629188"/>
        <a:ext cx="494901" cy="494901"/>
      </dsp:txXfrm>
    </dsp:sp>
    <dsp:sp modelId="{7DF65684-FFE9-478F-A9D4-0B69D89F679E}">
      <dsp:nvSpPr>
        <dsp:cNvPr id="0" name=""/>
        <dsp:cNvSpPr/>
      </dsp:nvSpPr>
      <dsp:spPr>
        <a:xfrm rot="19800000">
          <a:off x="1198177" y="498657"/>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1201906" y="559817"/>
        <a:ext cx="129889" cy="1417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35F88A-A190-40C6-A36D-36D1A4A8AA74}">
      <dsp:nvSpPr>
        <dsp:cNvPr id="0" name=""/>
        <dsp:cNvSpPr/>
      </dsp:nvSpPr>
      <dsp:spPr>
        <a:xfrm>
          <a:off x="1400218" y="1691"/>
          <a:ext cx="699895" cy="69989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1502715" y="104188"/>
        <a:ext cx="494901" cy="494901"/>
      </dsp:txXfrm>
    </dsp:sp>
    <dsp:sp modelId="{6994C3CD-A27B-4417-ACE6-9D87E14BB7CE}">
      <dsp:nvSpPr>
        <dsp:cNvPr id="0" name=""/>
        <dsp:cNvSpPr/>
      </dsp:nvSpPr>
      <dsp:spPr>
        <a:xfrm rot="1800000">
          <a:off x="2107504" y="493406"/>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2111233" y="526733"/>
        <a:ext cx="129889" cy="141728"/>
      </dsp:txXfrm>
    </dsp:sp>
    <dsp:sp modelId="{26FF04D1-5C89-4DDE-AC32-E427675E4BB8}">
      <dsp:nvSpPr>
        <dsp:cNvPr id="0" name=""/>
        <dsp:cNvSpPr/>
      </dsp:nvSpPr>
      <dsp:spPr>
        <a:xfrm>
          <a:off x="2309545" y="526691"/>
          <a:ext cx="699895" cy="699895"/>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2412042" y="629188"/>
        <a:ext cx="494901" cy="494901"/>
      </dsp:txXfrm>
    </dsp:sp>
    <dsp:sp modelId="{15D890CC-E557-4B5C-B9CA-0A4D5CAD8B60}">
      <dsp:nvSpPr>
        <dsp:cNvPr id="0" name=""/>
        <dsp:cNvSpPr/>
      </dsp:nvSpPr>
      <dsp:spPr>
        <a:xfrm rot="5400000">
          <a:off x="2566715" y="1278280"/>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2594548" y="1297690"/>
        <a:ext cx="129889" cy="141728"/>
      </dsp:txXfrm>
    </dsp:sp>
    <dsp:sp modelId="{C39B75D0-3433-4A7C-B560-C97521ED22FC}">
      <dsp:nvSpPr>
        <dsp:cNvPr id="0" name=""/>
        <dsp:cNvSpPr/>
      </dsp:nvSpPr>
      <dsp:spPr>
        <a:xfrm>
          <a:off x="2309545" y="1576691"/>
          <a:ext cx="699895" cy="699895"/>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MX" sz="1400" kern="1200" dirty="0"/>
        </a:p>
        <a:p>
          <a:pPr marL="0" lvl="0" indent="0" algn="ctr" defTabSz="622300">
            <a:lnSpc>
              <a:spcPct val="90000"/>
            </a:lnSpc>
            <a:spcBef>
              <a:spcPct val="0"/>
            </a:spcBef>
            <a:spcAft>
              <a:spcPct val="35000"/>
            </a:spcAft>
            <a:buNone/>
          </a:pPr>
          <a:endParaRPr lang="es-CO" sz="1400" kern="1200" dirty="0"/>
        </a:p>
      </dsp:txBody>
      <dsp:txXfrm>
        <a:off x="2412042" y="1679188"/>
        <a:ext cx="494901" cy="494901"/>
      </dsp:txXfrm>
    </dsp:sp>
    <dsp:sp modelId="{9E66D109-4EF2-4BD3-B560-8E6A1CB5B529}">
      <dsp:nvSpPr>
        <dsp:cNvPr id="0" name=""/>
        <dsp:cNvSpPr/>
      </dsp:nvSpPr>
      <dsp:spPr>
        <a:xfrm rot="9000000">
          <a:off x="2116600" y="2068406"/>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rot="10800000">
        <a:off x="2168537" y="2101733"/>
        <a:ext cx="129889" cy="141728"/>
      </dsp:txXfrm>
    </dsp:sp>
    <dsp:sp modelId="{3A45839F-4798-4F4F-98B0-80AAC3ABFB8B}">
      <dsp:nvSpPr>
        <dsp:cNvPr id="0" name=""/>
        <dsp:cNvSpPr/>
      </dsp:nvSpPr>
      <dsp:spPr>
        <a:xfrm>
          <a:off x="1400218" y="2101691"/>
          <a:ext cx="699895" cy="699895"/>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1502715" y="2204188"/>
        <a:ext cx="494901" cy="494901"/>
      </dsp:txXfrm>
    </dsp:sp>
    <dsp:sp modelId="{BD08F169-623E-40FA-914F-987DC427884C}">
      <dsp:nvSpPr>
        <dsp:cNvPr id="0" name=""/>
        <dsp:cNvSpPr/>
      </dsp:nvSpPr>
      <dsp:spPr>
        <a:xfrm rot="12600000">
          <a:off x="1207273" y="2073658"/>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rot="10800000">
        <a:off x="1259210" y="2134818"/>
        <a:ext cx="129889" cy="141728"/>
      </dsp:txXfrm>
    </dsp:sp>
    <dsp:sp modelId="{26CFB2A0-3F96-4C68-AE96-5B56592E942D}">
      <dsp:nvSpPr>
        <dsp:cNvPr id="0" name=""/>
        <dsp:cNvSpPr/>
      </dsp:nvSpPr>
      <dsp:spPr>
        <a:xfrm>
          <a:off x="490891" y="1576691"/>
          <a:ext cx="699895" cy="699895"/>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593388" y="1679188"/>
        <a:ext cx="494901" cy="494901"/>
      </dsp:txXfrm>
    </dsp:sp>
    <dsp:sp modelId="{78D86CFF-7DD0-4EDA-8EBF-B71C2A85B158}">
      <dsp:nvSpPr>
        <dsp:cNvPr id="0" name=""/>
        <dsp:cNvSpPr/>
      </dsp:nvSpPr>
      <dsp:spPr>
        <a:xfrm rot="16200000">
          <a:off x="748061" y="1288783"/>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775894" y="1363859"/>
        <a:ext cx="129889" cy="141728"/>
      </dsp:txXfrm>
    </dsp:sp>
    <dsp:sp modelId="{42F372A8-5A17-4D75-B1FE-BC6B85DFBC14}">
      <dsp:nvSpPr>
        <dsp:cNvPr id="0" name=""/>
        <dsp:cNvSpPr/>
      </dsp:nvSpPr>
      <dsp:spPr>
        <a:xfrm>
          <a:off x="490891" y="526691"/>
          <a:ext cx="699895" cy="699895"/>
        </a:xfrm>
        <a:prstGeom prst="ellipse">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s-CO" sz="1400" kern="1200" dirty="0"/>
        </a:p>
      </dsp:txBody>
      <dsp:txXfrm>
        <a:off x="593388" y="629188"/>
        <a:ext cx="494901" cy="494901"/>
      </dsp:txXfrm>
    </dsp:sp>
    <dsp:sp modelId="{7DF65684-FFE9-478F-A9D4-0B69D89F679E}">
      <dsp:nvSpPr>
        <dsp:cNvPr id="0" name=""/>
        <dsp:cNvSpPr/>
      </dsp:nvSpPr>
      <dsp:spPr>
        <a:xfrm rot="19800000">
          <a:off x="1198177" y="498657"/>
          <a:ext cx="185555" cy="2362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O" sz="1000" kern="1200"/>
        </a:p>
      </dsp:txBody>
      <dsp:txXfrm>
        <a:off x="1201906" y="559817"/>
        <a:ext cx="129889" cy="1417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A5B9B3-E544-4BF5-8B6E-699F981875CD}">
      <dsp:nvSpPr>
        <dsp:cNvPr id="0" name=""/>
        <dsp:cNvSpPr/>
      </dsp:nvSpPr>
      <dsp:spPr>
        <a:xfrm>
          <a:off x="3357720" y="992480"/>
          <a:ext cx="2609195" cy="312449"/>
        </a:xfrm>
        <a:custGeom>
          <a:avLst/>
          <a:gdLst/>
          <a:ahLst/>
          <a:cxnLst/>
          <a:rect l="0" t="0" r="0" b="0"/>
          <a:pathLst>
            <a:path>
              <a:moveTo>
                <a:pt x="0" y="0"/>
              </a:moveTo>
              <a:lnTo>
                <a:pt x="0" y="156224"/>
              </a:lnTo>
              <a:lnTo>
                <a:pt x="2609195" y="156224"/>
              </a:lnTo>
              <a:lnTo>
                <a:pt x="2609195" y="312449"/>
              </a:lnTo>
            </a:path>
          </a:pathLst>
        </a:custGeom>
        <a:noFill/>
        <a:ln w="28575" cap="flat" cmpd="sng" algn="ctr">
          <a:solidFill>
            <a:scrgbClr r="0" g="0" b="0"/>
          </a:solidFill>
          <a:prstDash val="solid"/>
          <a:miter/>
        </a:ln>
        <a:effectLst/>
      </dsp:spPr>
      <dsp:style>
        <a:lnRef idx="2">
          <a:scrgbClr r="0" g="0" b="0"/>
        </a:lnRef>
        <a:fillRef idx="0">
          <a:scrgbClr r="0" g="0" b="0"/>
        </a:fillRef>
        <a:effectRef idx="0">
          <a:scrgbClr r="0" g="0" b="0"/>
        </a:effectRef>
        <a:fontRef idx="minor"/>
      </dsp:style>
    </dsp:sp>
    <dsp:sp modelId="{EB273E6F-6590-49C8-9D0E-6413F98AF4E1}">
      <dsp:nvSpPr>
        <dsp:cNvPr id="0" name=""/>
        <dsp:cNvSpPr/>
      </dsp:nvSpPr>
      <dsp:spPr>
        <a:xfrm>
          <a:off x="3357720" y="992480"/>
          <a:ext cx="808888" cy="312449"/>
        </a:xfrm>
        <a:custGeom>
          <a:avLst/>
          <a:gdLst/>
          <a:ahLst/>
          <a:cxnLst/>
          <a:rect l="0" t="0" r="0" b="0"/>
          <a:pathLst>
            <a:path>
              <a:moveTo>
                <a:pt x="0" y="0"/>
              </a:moveTo>
              <a:lnTo>
                <a:pt x="0" y="156224"/>
              </a:lnTo>
              <a:lnTo>
                <a:pt x="808888" y="156224"/>
              </a:lnTo>
              <a:lnTo>
                <a:pt x="808888" y="312449"/>
              </a:lnTo>
            </a:path>
          </a:pathLst>
        </a:custGeom>
        <a:noFill/>
        <a:ln w="28575" cap="flat" cmpd="sng" algn="ctr">
          <a:solidFill>
            <a:scrgbClr r="0" g="0" b="0"/>
          </a:solidFill>
          <a:prstDash val="solid"/>
          <a:miter/>
        </a:ln>
        <a:effectLst/>
      </dsp:spPr>
      <dsp:style>
        <a:lnRef idx="2">
          <a:scrgbClr r="0" g="0" b="0"/>
        </a:lnRef>
        <a:fillRef idx="0">
          <a:scrgbClr r="0" g="0" b="0"/>
        </a:fillRef>
        <a:effectRef idx="0">
          <a:scrgbClr r="0" g="0" b="0"/>
        </a:effectRef>
        <a:fontRef idx="minor"/>
      </dsp:style>
    </dsp:sp>
    <dsp:sp modelId="{33E011BD-1F56-4188-A3DD-0328633D6AD8}">
      <dsp:nvSpPr>
        <dsp:cNvPr id="0" name=""/>
        <dsp:cNvSpPr/>
      </dsp:nvSpPr>
      <dsp:spPr>
        <a:xfrm>
          <a:off x="2366301" y="992480"/>
          <a:ext cx="991418" cy="312449"/>
        </a:xfrm>
        <a:custGeom>
          <a:avLst/>
          <a:gdLst/>
          <a:ahLst/>
          <a:cxnLst/>
          <a:rect l="0" t="0" r="0" b="0"/>
          <a:pathLst>
            <a:path>
              <a:moveTo>
                <a:pt x="991418" y="0"/>
              </a:moveTo>
              <a:lnTo>
                <a:pt x="991418" y="156224"/>
              </a:lnTo>
              <a:lnTo>
                <a:pt x="0" y="156224"/>
              </a:lnTo>
              <a:lnTo>
                <a:pt x="0" y="312449"/>
              </a:lnTo>
            </a:path>
          </a:pathLst>
        </a:custGeom>
        <a:noFill/>
        <a:ln w="28575" cap="flat" cmpd="sng" algn="ctr">
          <a:solidFill>
            <a:scrgbClr r="0" g="0" b="0"/>
          </a:solidFill>
          <a:prstDash val="solid"/>
          <a:miter/>
        </a:ln>
        <a:effectLst/>
      </dsp:spPr>
      <dsp:style>
        <a:lnRef idx="2">
          <a:scrgbClr r="0" g="0" b="0"/>
        </a:lnRef>
        <a:fillRef idx="0">
          <a:scrgbClr r="0" g="0" b="0"/>
        </a:fillRef>
        <a:effectRef idx="0">
          <a:scrgbClr r="0" g="0" b="0"/>
        </a:effectRef>
        <a:fontRef idx="minor"/>
      </dsp:style>
    </dsp:sp>
    <dsp:sp modelId="{84C543BF-D4BB-4C07-8D46-9F459D9558C7}">
      <dsp:nvSpPr>
        <dsp:cNvPr id="0" name=""/>
        <dsp:cNvSpPr/>
      </dsp:nvSpPr>
      <dsp:spPr>
        <a:xfrm>
          <a:off x="657259" y="992480"/>
          <a:ext cx="2700460" cy="312449"/>
        </a:xfrm>
        <a:custGeom>
          <a:avLst/>
          <a:gdLst/>
          <a:ahLst/>
          <a:cxnLst/>
          <a:rect l="0" t="0" r="0" b="0"/>
          <a:pathLst>
            <a:path>
              <a:moveTo>
                <a:pt x="2700460" y="0"/>
              </a:moveTo>
              <a:lnTo>
                <a:pt x="2700460" y="156224"/>
              </a:lnTo>
              <a:lnTo>
                <a:pt x="0" y="156224"/>
              </a:lnTo>
              <a:lnTo>
                <a:pt x="0" y="312449"/>
              </a:lnTo>
            </a:path>
          </a:pathLst>
        </a:custGeom>
        <a:noFill/>
        <a:ln w="28575" cap="flat" cmpd="sng" algn="ctr">
          <a:solidFill>
            <a:scrgbClr r="0" g="0" b="0"/>
          </a:solidFill>
          <a:prstDash val="solid"/>
          <a:miter/>
        </a:ln>
        <a:effectLst/>
      </dsp:spPr>
      <dsp:style>
        <a:lnRef idx="2">
          <a:scrgbClr r="0" g="0" b="0"/>
        </a:lnRef>
        <a:fillRef idx="0">
          <a:scrgbClr r="0" g="0" b="0"/>
        </a:fillRef>
        <a:effectRef idx="0">
          <a:scrgbClr r="0" g="0" b="0"/>
        </a:effectRef>
        <a:fontRef idx="minor"/>
      </dsp:style>
    </dsp:sp>
    <dsp:sp modelId="{611AD9ED-2C89-4515-BCBD-E67F8EEBBFA1}">
      <dsp:nvSpPr>
        <dsp:cNvPr id="0" name=""/>
        <dsp:cNvSpPr/>
      </dsp:nvSpPr>
      <dsp:spPr>
        <a:xfrm>
          <a:off x="2395054" y="248552"/>
          <a:ext cx="1925331" cy="743928"/>
        </a:xfrm>
        <a:prstGeom prst="rect">
          <a:avLst/>
        </a:prstGeom>
        <a:solidFill>
          <a:schemeClr val="lt1">
            <a:hueOff val="0"/>
            <a:satOff val="0"/>
            <a:lumOff val="0"/>
            <a:alphaOff val="0"/>
          </a:schemeClr>
        </a:solidFill>
        <a:ln w="28575" cap="flat" cmpd="sng" algn="ctr">
          <a:solidFill>
            <a:scrgbClr r="0" g="0" b="0"/>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MX" sz="1500" b="1" kern="1200" dirty="0">
              <a:solidFill>
                <a:schemeClr val="tx1"/>
              </a:solidFill>
            </a:rPr>
            <a:t>GESTION DE CONTRASEÑAS</a:t>
          </a:r>
          <a:endParaRPr lang="es-CO" sz="1500" b="1" kern="1200" dirty="0">
            <a:solidFill>
              <a:schemeClr val="tx1"/>
            </a:solidFill>
          </a:endParaRPr>
        </a:p>
      </dsp:txBody>
      <dsp:txXfrm>
        <a:off x="2395054" y="248552"/>
        <a:ext cx="1925331" cy="743928"/>
      </dsp:txXfrm>
    </dsp:sp>
    <dsp:sp modelId="{3985C7C2-FA43-47C9-898E-DF435FFFED15}">
      <dsp:nvSpPr>
        <dsp:cNvPr id="0" name=""/>
        <dsp:cNvSpPr/>
      </dsp:nvSpPr>
      <dsp:spPr>
        <a:xfrm>
          <a:off x="4596" y="1304930"/>
          <a:ext cx="1305326" cy="1828315"/>
        </a:xfrm>
        <a:prstGeom prst="rect">
          <a:avLst/>
        </a:prstGeom>
        <a:solidFill>
          <a:schemeClr val="lt1">
            <a:hueOff val="0"/>
            <a:satOff val="0"/>
            <a:lumOff val="0"/>
            <a:alphaOff val="0"/>
          </a:schemeClr>
        </a:solidFill>
        <a:ln w="28575" cap="flat" cmpd="sng" algn="ctr">
          <a:solidFill>
            <a:scrgbClr r="0" g="0" b="0"/>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s-MX" sz="1400" b="1" kern="1200" dirty="0">
              <a:solidFill>
                <a:schemeClr val="tx1"/>
              </a:solidFill>
            </a:rPr>
            <a:t>CAMBIAR LAS CONTRASEÑA MÍNIMO 3 VECES AL AÑO</a:t>
          </a:r>
          <a:endParaRPr lang="es-CO" sz="1400" kern="1200" dirty="0">
            <a:solidFill>
              <a:schemeClr val="tx1"/>
            </a:solidFill>
          </a:endParaRPr>
        </a:p>
      </dsp:txBody>
      <dsp:txXfrm>
        <a:off x="4596" y="1304930"/>
        <a:ext cx="1305326" cy="1828315"/>
      </dsp:txXfrm>
    </dsp:sp>
    <dsp:sp modelId="{94672063-88CD-4210-BB8A-00C8D50483F3}">
      <dsp:nvSpPr>
        <dsp:cNvPr id="0" name=""/>
        <dsp:cNvSpPr/>
      </dsp:nvSpPr>
      <dsp:spPr>
        <a:xfrm>
          <a:off x="1622373" y="1304930"/>
          <a:ext cx="1487856" cy="1828315"/>
        </a:xfrm>
        <a:prstGeom prst="rect">
          <a:avLst/>
        </a:prstGeom>
        <a:solidFill>
          <a:schemeClr val="lt1">
            <a:hueOff val="0"/>
            <a:satOff val="0"/>
            <a:lumOff val="0"/>
            <a:alphaOff val="0"/>
          </a:schemeClr>
        </a:solidFill>
        <a:ln w="28575" cap="flat" cmpd="sng" algn="ctr">
          <a:solidFill>
            <a:scrgbClr r="0" g="0" b="0"/>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s-MX" sz="1400" b="1" kern="1200" dirty="0">
              <a:solidFill>
                <a:schemeClr val="tx1"/>
              </a:solidFill>
            </a:rPr>
            <a:t>UTILIZAR UNA MEZCLA DE LETRAS MAYUSCULAS Y MINUSCULAS, NUMEROS  Y SIMBOLOS</a:t>
          </a:r>
          <a:endParaRPr lang="es-CO" sz="1400" kern="1200" dirty="0">
            <a:solidFill>
              <a:schemeClr val="tx1"/>
            </a:solidFill>
          </a:endParaRPr>
        </a:p>
      </dsp:txBody>
      <dsp:txXfrm>
        <a:off x="1622373" y="1304930"/>
        <a:ext cx="1487856" cy="1828315"/>
      </dsp:txXfrm>
    </dsp:sp>
    <dsp:sp modelId="{6F3A64D5-4B2A-4B53-A47B-07949BEE98AE}">
      <dsp:nvSpPr>
        <dsp:cNvPr id="0" name=""/>
        <dsp:cNvSpPr/>
      </dsp:nvSpPr>
      <dsp:spPr>
        <a:xfrm>
          <a:off x="3422679" y="1304930"/>
          <a:ext cx="1487856" cy="1828315"/>
        </a:xfrm>
        <a:prstGeom prst="rect">
          <a:avLst/>
        </a:prstGeom>
        <a:solidFill>
          <a:schemeClr val="lt1">
            <a:hueOff val="0"/>
            <a:satOff val="0"/>
            <a:lumOff val="0"/>
            <a:alphaOff val="0"/>
          </a:schemeClr>
        </a:solidFill>
        <a:ln w="28575" cap="flat" cmpd="sng" algn="ctr">
          <a:solidFill>
            <a:scrgbClr r="0" g="0" b="0"/>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s-MX" sz="1400" b="1" kern="1200" dirty="0">
              <a:solidFill>
                <a:schemeClr val="tx1"/>
              </a:solidFill>
            </a:rPr>
            <a:t>NO USAR INFORMACION PERSONAL</a:t>
          </a:r>
          <a:endParaRPr lang="es-CO" sz="1400" kern="1200" dirty="0">
            <a:solidFill>
              <a:schemeClr val="tx1"/>
            </a:solidFill>
          </a:endParaRPr>
        </a:p>
      </dsp:txBody>
      <dsp:txXfrm>
        <a:off x="3422679" y="1304930"/>
        <a:ext cx="1487856" cy="1828315"/>
      </dsp:txXfrm>
    </dsp:sp>
    <dsp:sp modelId="{412E9E6E-EB86-40B1-9A95-BF6423357F74}">
      <dsp:nvSpPr>
        <dsp:cNvPr id="0" name=""/>
        <dsp:cNvSpPr/>
      </dsp:nvSpPr>
      <dsp:spPr>
        <a:xfrm>
          <a:off x="5222986" y="1304930"/>
          <a:ext cx="1487856" cy="1828315"/>
        </a:xfrm>
        <a:prstGeom prst="rect">
          <a:avLst/>
        </a:prstGeom>
        <a:solidFill>
          <a:schemeClr val="lt1">
            <a:hueOff val="0"/>
            <a:satOff val="0"/>
            <a:lumOff val="0"/>
            <a:alphaOff val="0"/>
          </a:schemeClr>
        </a:solidFill>
        <a:ln w="28575" cap="flat" cmpd="sng" algn="ctr">
          <a:solidFill>
            <a:scrgbClr r="0" g="0" b="0"/>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s-MX" sz="1400" b="1" kern="1200" dirty="0">
              <a:solidFill>
                <a:schemeClr val="tx1"/>
              </a:solidFill>
            </a:rPr>
            <a:t>NO COMPARTIR CONTRASEÑAS</a:t>
          </a:r>
          <a:endParaRPr lang="es-CO" sz="1400" kern="1200" dirty="0">
            <a:solidFill>
              <a:schemeClr val="tx1"/>
            </a:solidFill>
          </a:endParaRPr>
        </a:p>
      </dsp:txBody>
      <dsp:txXfrm>
        <a:off x="5222986" y="1304930"/>
        <a:ext cx="1487856" cy="1828315"/>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Rectangle 1"/>
          <p:cNvSpPr/>
          <p:nvPr/>
        </p:nvSpPr>
        <p:spPr>
          <a:xfrm>
            <a:off x="0" y="0"/>
            <a:ext cx="6705600" cy="8991600"/>
          </a:xfrm>
          <a:prstGeom prst="rect">
            <a:avLst/>
          </a:prstGeom>
          <a:solidFill>
            <a:srgbClr val="FFFFFF"/>
          </a:solidFill>
          <a:ln>
            <a:noFill/>
          </a:ln>
        </p:spPr>
      </p:sp>
      <p:sp>
        <p:nvSpPr>
          <p:cNvPr id="1026" name="CustomShape 2"/>
          <p:cNvSpPr/>
          <p:nvPr/>
        </p:nvSpPr>
        <p:spPr>
          <a:xfrm>
            <a:off x="0" y="0"/>
            <a:ext cx="6705600" cy="8991600"/>
          </a:xfrm>
          <a:custGeom>
            <a:avLst/>
            <a:gdLst/>
            <a:ahLst/>
            <a:cxnLst/>
            <a:rect l="0" t="0" r="r" b="b"/>
            <a:pathLst>
              <a:path w="21592" h="27942">
                <a:moveTo>
                  <a:pt x="3" y="0"/>
                </a:moveTo>
                <a:lnTo>
                  <a:pt x="4" y="0"/>
                </a:lnTo>
                <a:cubicBezTo>
                  <a:pt x="3" y="0"/>
                  <a:pt x="3" y="0"/>
                  <a:pt x="2" y="1"/>
                </a:cubicBezTo>
                <a:cubicBezTo>
                  <a:pt x="1" y="1"/>
                  <a:pt x="1" y="1"/>
                  <a:pt x="1" y="2"/>
                </a:cubicBezTo>
                <a:cubicBezTo>
                  <a:pt x="0" y="3"/>
                  <a:pt x="0" y="3"/>
                  <a:pt x="0" y="4"/>
                </a:cubicBezTo>
                <a:lnTo>
                  <a:pt x="0" y="27937"/>
                </a:lnTo>
                <a:lnTo>
                  <a:pt x="0" y="27937"/>
                </a:lnTo>
                <a:cubicBezTo>
                  <a:pt x="0" y="27938"/>
                  <a:pt x="0" y="27938"/>
                  <a:pt x="1" y="27939"/>
                </a:cubicBezTo>
                <a:cubicBezTo>
                  <a:pt x="1" y="27940"/>
                  <a:pt x="1" y="27940"/>
                  <a:pt x="2" y="27940"/>
                </a:cubicBezTo>
                <a:cubicBezTo>
                  <a:pt x="3" y="27941"/>
                  <a:pt x="3" y="27941"/>
                  <a:pt x="4" y="27941"/>
                </a:cubicBezTo>
                <a:lnTo>
                  <a:pt x="21587" y="27941"/>
                </a:lnTo>
                <a:lnTo>
                  <a:pt x="21587" y="27941"/>
                </a:lnTo>
                <a:cubicBezTo>
                  <a:pt x="21588" y="27941"/>
                  <a:pt x="21588" y="27941"/>
                  <a:pt x="21589" y="27940"/>
                </a:cubicBezTo>
                <a:cubicBezTo>
                  <a:pt x="21590" y="27940"/>
                  <a:pt x="21590" y="27940"/>
                  <a:pt x="21590" y="27939"/>
                </a:cubicBezTo>
                <a:cubicBezTo>
                  <a:pt x="21591" y="27938"/>
                  <a:pt x="21591" y="27938"/>
                  <a:pt x="21591" y="27937"/>
                </a:cubicBezTo>
                <a:lnTo>
                  <a:pt x="21591" y="3"/>
                </a:lnTo>
                <a:lnTo>
                  <a:pt x="21591" y="4"/>
                </a:lnTo>
                <a:lnTo>
                  <a:pt x="21591" y="4"/>
                </a:lnTo>
                <a:cubicBezTo>
                  <a:pt x="21591" y="3"/>
                  <a:pt x="21591" y="3"/>
                  <a:pt x="21590" y="2"/>
                </a:cubicBezTo>
                <a:cubicBezTo>
                  <a:pt x="21590" y="1"/>
                  <a:pt x="21590" y="1"/>
                  <a:pt x="21589" y="1"/>
                </a:cubicBezTo>
                <a:cubicBezTo>
                  <a:pt x="21588" y="0"/>
                  <a:pt x="21588" y="0"/>
                  <a:pt x="21587" y="0"/>
                </a:cubicBezTo>
                <a:lnTo>
                  <a:pt x="3" y="0"/>
                </a:lnTo>
              </a:path>
            </a:pathLst>
          </a:custGeom>
          <a:solidFill>
            <a:srgbClr val="FFFFFF"/>
          </a:solidFill>
          <a:ln>
            <a:noFill/>
          </a:ln>
        </p:spPr>
        <p:style>
          <a:lnRef idx="0">
            <a:scrgbClr r="0" g="0" b="0"/>
          </a:lnRef>
          <a:fillRef idx="0">
            <a:scrgbClr r="0" g="0" b="0"/>
          </a:fillRef>
          <a:effectRef idx="0">
            <a:scrgbClr r="0" g="0" b="0"/>
          </a:effectRef>
          <a:fontRef idx="minor"/>
        </p:style>
      </p:sp>
      <p:sp>
        <p:nvSpPr>
          <p:cNvPr id="1027" name="CustomShape 3"/>
          <p:cNvSpPr/>
          <p:nvPr/>
        </p:nvSpPr>
        <p:spPr>
          <a:xfrm>
            <a:off x="0" y="0"/>
            <a:ext cx="6705600" cy="8991600"/>
          </a:xfrm>
          <a:custGeom>
            <a:avLst/>
            <a:gdLst/>
            <a:ahLst/>
            <a:cxnLst/>
            <a:rect l="0" t="0" r="r" b="b"/>
            <a:pathLst>
              <a:path w="21592" h="27942">
                <a:moveTo>
                  <a:pt x="3" y="0"/>
                </a:moveTo>
                <a:lnTo>
                  <a:pt x="4" y="0"/>
                </a:lnTo>
                <a:cubicBezTo>
                  <a:pt x="3" y="0"/>
                  <a:pt x="3" y="0"/>
                  <a:pt x="2" y="1"/>
                </a:cubicBezTo>
                <a:cubicBezTo>
                  <a:pt x="1" y="1"/>
                  <a:pt x="1" y="1"/>
                  <a:pt x="1" y="2"/>
                </a:cubicBezTo>
                <a:cubicBezTo>
                  <a:pt x="0" y="3"/>
                  <a:pt x="0" y="3"/>
                  <a:pt x="0" y="4"/>
                </a:cubicBezTo>
                <a:lnTo>
                  <a:pt x="0" y="27937"/>
                </a:lnTo>
                <a:lnTo>
                  <a:pt x="0" y="27937"/>
                </a:lnTo>
                <a:cubicBezTo>
                  <a:pt x="0" y="27938"/>
                  <a:pt x="0" y="27938"/>
                  <a:pt x="1" y="27939"/>
                </a:cubicBezTo>
                <a:cubicBezTo>
                  <a:pt x="1" y="27940"/>
                  <a:pt x="1" y="27940"/>
                  <a:pt x="2" y="27940"/>
                </a:cubicBezTo>
                <a:cubicBezTo>
                  <a:pt x="3" y="27941"/>
                  <a:pt x="3" y="27941"/>
                  <a:pt x="4" y="27941"/>
                </a:cubicBezTo>
                <a:lnTo>
                  <a:pt x="21587" y="27941"/>
                </a:lnTo>
                <a:lnTo>
                  <a:pt x="21587" y="27941"/>
                </a:lnTo>
                <a:cubicBezTo>
                  <a:pt x="21588" y="27941"/>
                  <a:pt x="21588" y="27941"/>
                  <a:pt x="21589" y="27940"/>
                </a:cubicBezTo>
                <a:cubicBezTo>
                  <a:pt x="21590" y="27940"/>
                  <a:pt x="21590" y="27940"/>
                  <a:pt x="21590" y="27939"/>
                </a:cubicBezTo>
                <a:cubicBezTo>
                  <a:pt x="21591" y="27938"/>
                  <a:pt x="21591" y="27938"/>
                  <a:pt x="21591" y="27937"/>
                </a:cubicBezTo>
                <a:lnTo>
                  <a:pt x="21591" y="3"/>
                </a:lnTo>
                <a:lnTo>
                  <a:pt x="21591" y="4"/>
                </a:lnTo>
                <a:lnTo>
                  <a:pt x="21591" y="4"/>
                </a:lnTo>
                <a:cubicBezTo>
                  <a:pt x="21591" y="3"/>
                  <a:pt x="21591" y="3"/>
                  <a:pt x="21590" y="2"/>
                </a:cubicBezTo>
                <a:cubicBezTo>
                  <a:pt x="21590" y="1"/>
                  <a:pt x="21590" y="1"/>
                  <a:pt x="21589" y="1"/>
                </a:cubicBezTo>
                <a:cubicBezTo>
                  <a:pt x="21588" y="0"/>
                  <a:pt x="21588" y="0"/>
                  <a:pt x="21587" y="0"/>
                </a:cubicBezTo>
                <a:lnTo>
                  <a:pt x="3" y="0"/>
                </a:lnTo>
              </a:path>
            </a:pathLst>
          </a:custGeom>
          <a:solidFill>
            <a:srgbClr val="FFFFFF"/>
          </a:solidFill>
          <a:ln>
            <a:noFill/>
          </a:ln>
        </p:spPr>
        <p:style>
          <a:lnRef idx="0">
            <a:scrgbClr r="0" g="0" b="0"/>
          </a:lnRef>
          <a:fillRef idx="0">
            <a:scrgbClr r="0" g="0" b="0"/>
          </a:fillRef>
          <a:effectRef idx="0">
            <a:scrgbClr r="0" g="0" b="0"/>
          </a:effectRef>
          <a:fontRef idx="minor"/>
        </p:style>
      </p:sp>
      <p:sp>
        <p:nvSpPr>
          <p:cNvPr id="1028" name="CustomShape 4"/>
          <p:cNvSpPr/>
          <p:nvPr/>
        </p:nvSpPr>
        <p:spPr>
          <a:xfrm>
            <a:off x="0" y="0"/>
            <a:ext cx="6705600" cy="8991600"/>
          </a:xfrm>
          <a:custGeom>
            <a:avLst/>
            <a:gdLst/>
            <a:ahLst/>
            <a:cxnLst/>
            <a:rect l="0" t="0" r="r" b="b"/>
            <a:pathLst>
              <a:path w="21592" h="27942">
                <a:moveTo>
                  <a:pt x="3" y="0"/>
                </a:moveTo>
                <a:lnTo>
                  <a:pt x="4" y="0"/>
                </a:lnTo>
                <a:cubicBezTo>
                  <a:pt x="3" y="0"/>
                  <a:pt x="3" y="0"/>
                  <a:pt x="2" y="1"/>
                </a:cubicBezTo>
                <a:cubicBezTo>
                  <a:pt x="1" y="1"/>
                  <a:pt x="1" y="1"/>
                  <a:pt x="1" y="2"/>
                </a:cubicBezTo>
                <a:cubicBezTo>
                  <a:pt x="0" y="3"/>
                  <a:pt x="0" y="3"/>
                  <a:pt x="0" y="4"/>
                </a:cubicBezTo>
                <a:lnTo>
                  <a:pt x="0" y="27937"/>
                </a:lnTo>
                <a:lnTo>
                  <a:pt x="0" y="27937"/>
                </a:lnTo>
                <a:cubicBezTo>
                  <a:pt x="0" y="27938"/>
                  <a:pt x="0" y="27938"/>
                  <a:pt x="1" y="27939"/>
                </a:cubicBezTo>
                <a:cubicBezTo>
                  <a:pt x="1" y="27940"/>
                  <a:pt x="1" y="27940"/>
                  <a:pt x="2" y="27940"/>
                </a:cubicBezTo>
                <a:cubicBezTo>
                  <a:pt x="3" y="27941"/>
                  <a:pt x="3" y="27941"/>
                  <a:pt x="4" y="27941"/>
                </a:cubicBezTo>
                <a:lnTo>
                  <a:pt x="21587" y="27941"/>
                </a:lnTo>
                <a:lnTo>
                  <a:pt x="21587" y="27941"/>
                </a:lnTo>
                <a:cubicBezTo>
                  <a:pt x="21588" y="27941"/>
                  <a:pt x="21588" y="27941"/>
                  <a:pt x="21589" y="27940"/>
                </a:cubicBezTo>
                <a:cubicBezTo>
                  <a:pt x="21590" y="27940"/>
                  <a:pt x="21590" y="27940"/>
                  <a:pt x="21590" y="27939"/>
                </a:cubicBezTo>
                <a:cubicBezTo>
                  <a:pt x="21591" y="27938"/>
                  <a:pt x="21591" y="27938"/>
                  <a:pt x="21591" y="27937"/>
                </a:cubicBezTo>
                <a:lnTo>
                  <a:pt x="21591" y="3"/>
                </a:lnTo>
                <a:lnTo>
                  <a:pt x="21591" y="4"/>
                </a:lnTo>
                <a:lnTo>
                  <a:pt x="21591" y="4"/>
                </a:lnTo>
                <a:cubicBezTo>
                  <a:pt x="21591" y="3"/>
                  <a:pt x="21591" y="3"/>
                  <a:pt x="21590" y="2"/>
                </a:cubicBezTo>
                <a:cubicBezTo>
                  <a:pt x="21590" y="1"/>
                  <a:pt x="21590" y="1"/>
                  <a:pt x="21589" y="1"/>
                </a:cubicBezTo>
                <a:cubicBezTo>
                  <a:pt x="21588" y="0"/>
                  <a:pt x="21588" y="0"/>
                  <a:pt x="21587" y="0"/>
                </a:cubicBezTo>
                <a:lnTo>
                  <a:pt x="3" y="0"/>
                </a:lnTo>
              </a:path>
            </a:pathLst>
          </a:custGeom>
          <a:solidFill>
            <a:srgbClr val="FFFFFF"/>
          </a:solidFill>
          <a:ln>
            <a:noFill/>
          </a:ln>
        </p:spPr>
        <p:style>
          <a:lnRef idx="0">
            <a:scrgbClr r="0" g="0" b="0"/>
          </a:lnRef>
          <a:fillRef idx="0">
            <a:scrgbClr r="0" g="0" b="0"/>
          </a:fillRef>
          <a:effectRef idx="0">
            <a:scrgbClr r="0" g="0" b="0"/>
          </a:effectRef>
          <a:fontRef idx="minor"/>
        </p:style>
      </p:sp>
      <p:sp>
        <p:nvSpPr>
          <p:cNvPr id="1029" name="CustomShape 5"/>
          <p:cNvSpPr/>
          <p:nvPr/>
        </p:nvSpPr>
        <p:spPr>
          <a:xfrm>
            <a:off x="0" y="0"/>
            <a:ext cx="6705600" cy="8991600"/>
          </a:xfrm>
          <a:custGeom>
            <a:avLst/>
            <a:gdLst/>
            <a:ahLst/>
            <a:cxnLst/>
            <a:rect l="0" t="0" r="r" b="b"/>
            <a:pathLst>
              <a:path w="21592" h="27942">
                <a:moveTo>
                  <a:pt x="3" y="0"/>
                </a:moveTo>
                <a:lnTo>
                  <a:pt x="4" y="0"/>
                </a:lnTo>
                <a:cubicBezTo>
                  <a:pt x="3" y="0"/>
                  <a:pt x="3" y="0"/>
                  <a:pt x="2" y="1"/>
                </a:cubicBezTo>
                <a:cubicBezTo>
                  <a:pt x="1" y="1"/>
                  <a:pt x="1" y="1"/>
                  <a:pt x="1" y="2"/>
                </a:cubicBezTo>
                <a:cubicBezTo>
                  <a:pt x="0" y="3"/>
                  <a:pt x="0" y="3"/>
                  <a:pt x="0" y="4"/>
                </a:cubicBezTo>
                <a:lnTo>
                  <a:pt x="0" y="27937"/>
                </a:lnTo>
                <a:lnTo>
                  <a:pt x="0" y="27937"/>
                </a:lnTo>
                <a:cubicBezTo>
                  <a:pt x="0" y="27938"/>
                  <a:pt x="0" y="27938"/>
                  <a:pt x="1" y="27939"/>
                </a:cubicBezTo>
                <a:cubicBezTo>
                  <a:pt x="1" y="27940"/>
                  <a:pt x="1" y="27940"/>
                  <a:pt x="2" y="27940"/>
                </a:cubicBezTo>
                <a:cubicBezTo>
                  <a:pt x="3" y="27941"/>
                  <a:pt x="3" y="27941"/>
                  <a:pt x="4" y="27941"/>
                </a:cubicBezTo>
                <a:lnTo>
                  <a:pt x="21587" y="27941"/>
                </a:lnTo>
                <a:lnTo>
                  <a:pt x="21587" y="27941"/>
                </a:lnTo>
                <a:cubicBezTo>
                  <a:pt x="21588" y="27941"/>
                  <a:pt x="21588" y="27941"/>
                  <a:pt x="21589" y="27940"/>
                </a:cubicBezTo>
                <a:cubicBezTo>
                  <a:pt x="21590" y="27940"/>
                  <a:pt x="21590" y="27940"/>
                  <a:pt x="21590" y="27939"/>
                </a:cubicBezTo>
                <a:cubicBezTo>
                  <a:pt x="21591" y="27938"/>
                  <a:pt x="21591" y="27938"/>
                  <a:pt x="21591" y="27937"/>
                </a:cubicBezTo>
                <a:lnTo>
                  <a:pt x="21591" y="3"/>
                </a:lnTo>
                <a:lnTo>
                  <a:pt x="21591" y="4"/>
                </a:lnTo>
                <a:lnTo>
                  <a:pt x="21591" y="4"/>
                </a:lnTo>
                <a:cubicBezTo>
                  <a:pt x="21591" y="3"/>
                  <a:pt x="21591" y="3"/>
                  <a:pt x="21590" y="2"/>
                </a:cubicBezTo>
                <a:cubicBezTo>
                  <a:pt x="21590" y="1"/>
                  <a:pt x="21590" y="1"/>
                  <a:pt x="21589" y="1"/>
                </a:cubicBezTo>
                <a:cubicBezTo>
                  <a:pt x="21588" y="0"/>
                  <a:pt x="21588" y="0"/>
                  <a:pt x="21587" y="0"/>
                </a:cubicBezTo>
                <a:lnTo>
                  <a:pt x="3" y="0"/>
                </a:lnTo>
              </a:path>
            </a:pathLst>
          </a:custGeom>
          <a:solidFill>
            <a:srgbClr val="FFFFFF"/>
          </a:solidFill>
          <a:ln>
            <a:noFill/>
          </a:ln>
        </p:spPr>
        <p:style>
          <a:lnRef idx="0">
            <a:scrgbClr r="0" g="0" b="0"/>
          </a:lnRef>
          <a:fillRef idx="0">
            <a:scrgbClr r="0" g="0" b="0"/>
          </a:fillRef>
          <a:effectRef idx="0">
            <a:scrgbClr r="0" g="0" b="0"/>
          </a:effectRef>
          <a:fontRef idx="minor"/>
        </p:style>
      </p:sp>
      <p:sp>
        <p:nvSpPr>
          <p:cNvPr id="1030" name="CustomShape 6"/>
          <p:cNvSpPr/>
          <p:nvPr/>
        </p:nvSpPr>
        <p:spPr>
          <a:xfrm>
            <a:off x="0" y="0"/>
            <a:ext cx="6705600" cy="8991600"/>
          </a:xfrm>
          <a:custGeom>
            <a:avLst/>
            <a:gdLst/>
            <a:ahLst/>
            <a:cxnLst/>
            <a:rect l="0" t="0" r="r" b="b"/>
            <a:pathLst>
              <a:path w="21592" h="27942">
                <a:moveTo>
                  <a:pt x="3" y="0"/>
                </a:moveTo>
                <a:lnTo>
                  <a:pt x="4" y="0"/>
                </a:lnTo>
                <a:cubicBezTo>
                  <a:pt x="3" y="0"/>
                  <a:pt x="3" y="0"/>
                  <a:pt x="2" y="1"/>
                </a:cubicBezTo>
                <a:cubicBezTo>
                  <a:pt x="1" y="1"/>
                  <a:pt x="1" y="1"/>
                  <a:pt x="1" y="2"/>
                </a:cubicBezTo>
                <a:cubicBezTo>
                  <a:pt x="0" y="3"/>
                  <a:pt x="0" y="3"/>
                  <a:pt x="0" y="4"/>
                </a:cubicBezTo>
                <a:lnTo>
                  <a:pt x="0" y="27937"/>
                </a:lnTo>
                <a:lnTo>
                  <a:pt x="0" y="27937"/>
                </a:lnTo>
                <a:cubicBezTo>
                  <a:pt x="0" y="27938"/>
                  <a:pt x="0" y="27938"/>
                  <a:pt x="1" y="27939"/>
                </a:cubicBezTo>
                <a:cubicBezTo>
                  <a:pt x="1" y="27940"/>
                  <a:pt x="1" y="27940"/>
                  <a:pt x="2" y="27940"/>
                </a:cubicBezTo>
                <a:cubicBezTo>
                  <a:pt x="3" y="27941"/>
                  <a:pt x="3" y="27941"/>
                  <a:pt x="4" y="27941"/>
                </a:cubicBezTo>
                <a:lnTo>
                  <a:pt x="21587" y="27941"/>
                </a:lnTo>
                <a:lnTo>
                  <a:pt x="21587" y="27941"/>
                </a:lnTo>
                <a:cubicBezTo>
                  <a:pt x="21588" y="27941"/>
                  <a:pt x="21588" y="27941"/>
                  <a:pt x="21589" y="27940"/>
                </a:cubicBezTo>
                <a:cubicBezTo>
                  <a:pt x="21590" y="27940"/>
                  <a:pt x="21590" y="27940"/>
                  <a:pt x="21590" y="27939"/>
                </a:cubicBezTo>
                <a:cubicBezTo>
                  <a:pt x="21591" y="27938"/>
                  <a:pt x="21591" y="27938"/>
                  <a:pt x="21591" y="27937"/>
                </a:cubicBezTo>
                <a:lnTo>
                  <a:pt x="21591" y="3"/>
                </a:lnTo>
                <a:lnTo>
                  <a:pt x="21591" y="4"/>
                </a:lnTo>
                <a:lnTo>
                  <a:pt x="21591" y="4"/>
                </a:lnTo>
                <a:cubicBezTo>
                  <a:pt x="21591" y="3"/>
                  <a:pt x="21591" y="3"/>
                  <a:pt x="21590" y="2"/>
                </a:cubicBezTo>
                <a:cubicBezTo>
                  <a:pt x="21590" y="1"/>
                  <a:pt x="21590" y="1"/>
                  <a:pt x="21589" y="1"/>
                </a:cubicBezTo>
                <a:cubicBezTo>
                  <a:pt x="21588" y="0"/>
                  <a:pt x="21588" y="0"/>
                  <a:pt x="21587" y="0"/>
                </a:cubicBezTo>
                <a:lnTo>
                  <a:pt x="3" y="0"/>
                </a:lnTo>
              </a:path>
            </a:pathLst>
          </a:custGeom>
          <a:solidFill>
            <a:srgbClr val="FFFFFF"/>
          </a:solidFill>
          <a:ln>
            <a:noFill/>
          </a:ln>
        </p:spPr>
        <p:style>
          <a:lnRef idx="0">
            <a:scrgbClr r="0" g="0" b="0"/>
          </a:lnRef>
          <a:fillRef idx="0">
            <a:scrgbClr r="0" g="0" b="0"/>
          </a:fillRef>
          <a:effectRef idx="0">
            <a:scrgbClr r="0" g="0" b="0"/>
          </a:effectRef>
          <a:fontRef idx="minor"/>
        </p:style>
      </p:sp>
      <p:sp>
        <p:nvSpPr>
          <p:cNvPr id="1031" name="PlaceHolder 7"/>
          <p:cNvSpPr>
            <a:spLocks noGrp="1" noRot="1" noChangeAspect="1"/>
          </p:cNvSpPr>
          <p:nvPr>
            <p:ph type="sldImg"/>
          </p:nvPr>
        </p:nvSpPr>
        <p:spPr>
          <a:xfrm>
            <a:off x="-9301163" y="-10547350"/>
            <a:ext cx="8415338" cy="11222038"/>
          </a:xfrm>
          <a:prstGeom prst="rect">
            <a:avLst/>
          </a:prstGeom>
        </p:spPr>
        <p:txBody>
          <a:bodyPr lIns="79227" tIns="41198" rIns="79227" bIns="41198" anchor="ctr">
            <a:noAutofit/>
          </a:bodyPr>
          <a:lstStyle/>
          <a:p>
            <a:pPr algn="ctr"/>
            <a:r>
              <a:rPr lang="es-CO" sz="3900" b="0" strike="noStrike" spc="-1">
                <a:solidFill>
                  <a:srgbClr val="000000"/>
                </a:solidFill>
                <a:latin typeface="Calibri"/>
              </a:rPr>
              <a:t>Pulse para desplazar la página</a:t>
            </a:r>
          </a:p>
        </p:txBody>
      </p:sp>
      <p:sp>
        <p:nvSpPr>
          <p:cNvPr id="1032" name="PlaceHolder 8"/>
          <p:cNvSpPr>
            <a:spLocks noGrp="1"/>
          </p:cNvSpPr>
          <p:nvPr>
            <p:ph type="body"/>
          </p:nvPr>
        </p:nvSpPr>
        <p:spPr>
          <a:xfrm>
            <a:off x="671181" y="4270206"/>
            <a:ext cx="5356405" cy="4037531"/>
          </a:xfrm>
          <a:prstGeom prst="rect">
            <a:avLst/>
          </a:prstGeom>
        </p:spPr>
        <p:txBody>
          <a:bodyPr lIns="0" tIns="0" rIns="0" bIns="0">
            <a:noAutofit/>
          </a:bodyPr>
          <a:lstStyle/>
          <a:p>
            <a:r>
              <a:rPr lang="es-CO" sz="1000" b="0" strike="noStrike" spc="-1">
                <a:solidFill>
                  <a:srgbClr val="000000"/>
                </a:solidFill>
                <a:latin typeface="Times New Roman"/>
              </a:rPr>
              <a:t>Pulse para editar el formato de las notas</a:t>
            </a:r>
          </a:p>
        </p:txBody>
      </p:sp>
    </p:spTree>
    <p:extLst>
      <p:ext uri="{BB962C8B-B14F-4D97-AF65-F5344CB8AC3E}">
        <p14:creationId xmlns:p14="http://schemas.microsoft.com/office/powerpoint/2010/main" val="1075978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6" name="PlaceHolder 1"/>
          <p:cNvSpPr>
            <a:spLocks noGrp="1" noRot="1" noChangeAspect="1"/>
          </p:cNvSpPr>
          <p:nvPr>
            <p:ph type="sldImg"/>
          </p:nvPr>
        </p:nvSpPr>
        <p:spPr>
          <a:xfrm>
            <a:off x="2087563" y="682625"/>
            <a:ext cx="2528887" cy="3371850"/>
          </a:xfrm>
          <a:prstGeom prst="rect">
            <a:avLst/>
          </a:prstGeom>
        </p:spPr>
      </p:sp>
      <p:sp>
        <p:nvSpPr>
          <p:cNvPr id="2087"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Actualmente no tenemos certificación ISO</a:t>
            </a:r>
            <a:endParaRPr lang="es-CO" sz="1000"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4" name="PlaceHolder 1"/>
          <p:cNvSpPr>
            <a:spLocks noGrp="1" noRot="1" noChangeAspect="1"/>
          </p:cNvSpPr>
          <p:nvPr>
            <p:ph type="sldImg"/>
          </p:nvPr>
        </p:nvSpPr>
        <p:spPr>
          <a:xfrm>
            <a:off x="2087563" y="682625"/>
            <a:ext cx="2528887" cy="3371850"/>
          </a:xfrm>
          <a:prstGeom prst="rect">
            <a:avLst/>
          </a:prstGeom>
        </p:spPr>
      </p:sp>
      <p:sp>
        <p:nvSpPr>
          <p:cNvPr id="2095"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MUCHA LETRA, SOLO PONER POLITICA AMBIENTAL</a:t>
            </a:r>
            <a:endParaRPr lang="es-CO" sz="1000"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6" name="PlaceHolder 1"/>
          <p:cNvSpPr>
            <a:spLocks noGrp="1" noRot="1" noChangeAspect="1"/>
          </p:cNvSpPr>
          <p:nvPr>
            <p:ph type="sldImg"/>
          </p:nvPr>
        </p:nvSpPr>
        <p:spPr>
          <a:xfrm>
            <a:off x="2087563" y="682625"/>
            <a:ext cx="2528887" cy="3371850"/>
          </a:xfrm>
          <a:prstGeom prst="rect">
            <a:avLst/>
          </a:prstGeom>
        </p:spPr>
      </p:sp>
      <p:sp>
        <p:nvSpPr>
          <p:cNvPr id="2097"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PONER EN UN CUADRO</a:t>
            </a:r>
            <a:endParaRPr lang="es-CO" sz="1000"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8" name="PlaceHolder 1"/>
          <p:cNvSpPr>
            <a:spLocks noGrp="1" noRot="1" noChangeAspect="1"/>
          </p:cNvSpPr>
          <p:nvPr>
            <p:ph type="sldImg"/>
          </p:nvPr>
        </p:nvSpPr>
        <p:spPr>
          <a:xfrm>
            <a:off x="2087563" y="682625"/>
            <a:ext cx="2528887" cy="3371850"/>
          </a:xfrm>
          <a:prstGeom prst="rect">
            <a:avLst/>
          </a:prstGeom>
        </p:spPr>
      </p:sp>
      <p:sp>
        <p:nvSpPr>
          <p:cNvPr id="2099"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No sé como llamar a este componente </a:t>
            </a:r>
            <a:endParaRPr lang="es-CO" sz="1000" spc="-1">
              <a:solidFill>
                <a:srgbClr val="000000"/>
              </a:solidFill>
              <a:latin typeface="Times New Roman"/>
            </a:endParaRPr>
          </a:p>
          <a:p>
            <a:pPr>
              <a:spcBef>
                <a:spcPts val="394"/>
              </a:spcBef>
            </a:pPr>
            <a:endParaRPr lang="es-CO" sz="1000" spc="-1">
              <a:solidFill>
                <a:srgbClr val="000000"/>
              </a:solidFill>
              <a:latin typeface="Times New Roman"/>
            </a:endParaRPr>
          </a:p>
        </p:txBody>
      </p:sp>
    </p:spTree>
    <p:extLst>
      <p:ext uri="{BB962C8B-B14F-4D97-AF65-F5344CB8AC3E}">
        <p14:creationId xmlns:p14="http://schemas.microsoft.com/office/powerpoint/2010/main" val="1562431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0" name="PlaceHolder 1"/>
          <p:cNvSpPr>
            <a:spLocks noGrp="1" noRot="1" noChangeAspect="1"/>
          </p:cNvSpPr>
          <p:nvPr>
            <p:ph type="sldImg"/>
          </p:nvPr>
        </p:nvSpPr>
        <p:spPr>
          <a:xfrm>
            <a:off x="2087563" y="682625"/>
            <a:ext cx="2528887" cy="3371850"/>
          </a:xfrm>
          <a:prstGeom prst="rect">
            <a:avLst/>
          </a:prstGeom>
        </p:spPr>
      </p:sp>
      <p:sp>
        <p:nvSpPr>
          <p:cNvPr id="2101"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a:t>
            </a:r>
            <a:endParaRPr lang="es-CO" sz="1000"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2" name="PlaceHolder 1"/>
          <p:cNvSpPr>
            <a:spLocks noGrp="1" noRot="1" noChangeAspect="1"/>
          </p:cNvSpPr>
          <p:nvPr>
            <p:ph type="sldImg"/>
          </p:nvPr>
        </p:nvSpPr>
        <p:spPr>
          <a:xfrm>
            <a:off x="-9301163" y="-10547350"/>
            <a:ext cx="8418513" cy="11225213"/>
          </a:xfrm>
          <a:prstGeom prst="rect">
            <a:avLst/>
          </a:prstGeom>
        </p:spPr>
      </p:sp>
      <p:sp>
        <p:nvSpPr>
          <p:cNvPr id="2103" name="PlaceHolder 2"/>
          <p:cNvSpPr>
            <a:spLocks noGrp="1"/>
          </p:cNvSpPr>
          <p:nvPr>
            <p:ph type="body"/>
          </p:nvPr>
        </p:nvSpPr>
        <p:spPr>
          <a:xfrm>
            <a:off x="670871" y="4270206"/>
            <a:ext cx="5359200" cy="4040106"/>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Quitar el gracias </a:t>
            </a:r>
            <a:endParaRPr lang="es-CO" sz="1000"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 name="PlaceHolder 1"/>
          <p:cNvSpPr>
            <a:spLocks noGrp="1" noRot="1" noChangeAspect="1"/>
          </p:cNvSpPr>
          <p:nvPr>
            <p:ph type="sldImg"/>
          </p:nvPr>
        </p:nvSpPr>
        <p:spPr>
          <a:xfrm>
            <a:off x="2087563" y="682625"/>
            <a:ext cx="2528887" cy="3371850"/>
          </a:xfrm>
          <a:prstGeom prst="rect">
            <a:avLst/>
          </a:prstGeom>
        </p:spPr>
      </p:sp>
      <p:sp>
        <p:nvSpPr>
          <p:cNvPr id="2089"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Actualmente no tenemos certificación ISO</a:t>
            </a:r>
            <a:endParaRPr lang="es-CO" sz="1000"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0" name="PlaceHolder 1"/>
          <p:cNvSpPr>
            <a:spLocks noGrp="1" noRot="1" noChangeAspect="1"/>
          </p:cNvSpPr>
          <p:nvPr>
            <p:ph type="sldImg"/>
          </p:nvPr>
        </p:nvSpPr>
        <p:spPr>
          <a:xfrm>
            <a:off x="2087563" y="682625"/>
            <a:ext cx="2528887" cy="3371850"/>
          </a:xfrm>
          <a:prstGeom prst="rect">
            <a:avLst/>
          </a:prstGeom>
        </p:spPr>
      </p:sp>
      <p:sp>
        <p:nvSpPr>
          <p:cNvPr id="2091"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Actualmente no tenemos certificación ISO</a:t>
            </a:r>
            <a:endParaRPr lang="es-CO" sz="1000"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2" name="PlaceHolder 1"/>
          <p:cNvSpPr>
            <a:spLocks noGrp="1" noRot="1" noChangeAspect="1"/>
          </p:cNvSpPr>
          <p:nvPr>
            <p:ph type="sldImg"/>
          </p:nvPr>
        </p:nvSpPr>
        <p:spPr>
          <a:xfrm>
            <a:off x="2087563" y="682625"/>
            <a:ext cx="2528887" cy="3371850"/>
          </a:xfrm>
          <a:prstGeom prst="rect">
            <a:avLst/>
          </a:prstGeom>
        </p:spPr>
      </p:sp>
      <p:sp>
        <p:nvSpPr>
          <p:cNvPr id="2093" name="PlaceHolder 2"/>
          <p:cNvSpPr>
            <a:spLocks noGrp="1"/>
          </p:cNvSpPr>
          <p:nvPr>
            <p:ph type="body"/>
          </p:nvPr>
        </p:nvSpPr>
        <p:spPr>
          <a:xfrm>
            <a:off x="670871" y="4270205"/>
            <a:ext cx="5364791" cy="4045898"/>
          </a:xfrm>
          <a:prstGeom prst="rect">
            <a:avLst/>
          </a:prstGeom>
        </p:spPr>
        <p:txBody>
          <a:bodyPr lIns="0" tIns="0" rIns="0" bIns="0" anchor="ctr">
            <a:noAutofit/>
          </a:bodyPr>
          <a:lstStyle/>
          <a:p>
            <a:pPr>
              <a:spcBef>
                <a:spcPts val="394"/>
              </a:spcBef>
            </a:pPr>
            <a:r>
              <a:rPr lang="es-CO" sz="1000" spc="-1">
                <a:solidFill>
                  <a:srgbClr val="000000"/>
                </a:solidFill>
                <a:latin typeface="Times New Roman"/>
                <a:ea typeface="Microsoft YaHei"/>
              </a:rPr>
              <a:t>Porfavor cambiar la imagen porque se ve muy naranja, porque antes el color de SST era naranja</a:t>
            </a:r>
            <a:endParaRPr lang="es-CO" sz="1000"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9"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0"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5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56"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57"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5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59"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6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6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62"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63"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6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6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6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67"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6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6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1"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7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73"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4"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7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8"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79"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81"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2"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3"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4"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5"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6"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4"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5"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9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95"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9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97"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9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99"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00"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0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02"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0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0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05"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06"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0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08"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0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10"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1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1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1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14"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1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16"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17"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1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1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1"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2"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7"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8"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9"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0"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1"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24"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5"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6"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7"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8"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29"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3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38"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3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40"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42"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43"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4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45"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4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4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48"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49"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5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51"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5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53"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5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5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5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57"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5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59"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0"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6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6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4"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5"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6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67"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8"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69"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70"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71"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72"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8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81"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83"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8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8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86"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8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88"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8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9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91"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92"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1"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9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9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9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96"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9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49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49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00"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0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02"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03"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50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0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0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07"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08"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50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10"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11"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12"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13"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14"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15"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2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24"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26"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2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28"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29"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3"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31"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3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3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34"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35"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3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37"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3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39"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4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4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4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43"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4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45"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46"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54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4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4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0"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1"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55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53"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4"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5"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6"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7"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58"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6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67"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6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69"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6"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71"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72"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74"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7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7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77"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78"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7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80"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8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82"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8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8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8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86"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8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88"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89"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59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9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3"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4"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59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596"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7"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8"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599"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00"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01"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0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10"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1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12"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1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1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15"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1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7"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1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1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0"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1"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2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23"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5"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2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2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9"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31"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32"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3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3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3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36"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37"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8"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3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39"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40"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41"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42"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43"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44"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5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53"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5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55"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5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57"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58"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5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60"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6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6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63"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64"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66"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6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68"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6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7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7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72"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1"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2"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74"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75"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7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7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7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79"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0"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8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82"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3"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4"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5"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6"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87"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9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96"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9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98"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9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00"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01"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0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3"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0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0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06"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07"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6"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0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09"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1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11"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1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1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1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15"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17"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18"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1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2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2"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3"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2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25"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6"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7"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8"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29"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30"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3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39"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4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41"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4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43"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44"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4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6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6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0"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46"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4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4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49"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50"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52"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5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54"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5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5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5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58"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5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60"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1"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6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6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5"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6"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6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68"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9"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70"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71"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72"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73"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8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82"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8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84"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2"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3"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8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86"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87"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8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89"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9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9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92"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93"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9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9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9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97"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9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1"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0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03"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4"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0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0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8"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09"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1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11"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2"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3"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4"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5"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6"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7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7"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78"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2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25"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2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27"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2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29"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30"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3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32"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83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3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35"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36"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83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38"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3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40"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84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4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4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44"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4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46"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47"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4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4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1"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2"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0"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1"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2"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3"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4"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5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54"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5"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6"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7"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8"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59"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6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68"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6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70"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7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72"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73"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7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75"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87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7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78"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79"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88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81"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8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83"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88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8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8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87"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8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89"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0"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9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9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4"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5"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9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897"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8"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899"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00"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01"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02"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1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11"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1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13"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1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1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16"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1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18"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1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2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21"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22"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4"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2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2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2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26"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2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2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2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30"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93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32"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33"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93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3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3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37"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38"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3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40"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41"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42"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43"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44"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45"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5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52"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5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54"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5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56"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57"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5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6"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59"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6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6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62"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63"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6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65"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6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67"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6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6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1"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97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73"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4"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97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7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8"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79"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8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81"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82"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83"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84"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85"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86"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8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90"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9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92"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8"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9"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9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9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995"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9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97"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9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99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0"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1"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0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03"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5"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0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0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09"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1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11"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12"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1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1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1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16"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17"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01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19"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20"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21"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22"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23"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24"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1"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4"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5"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07"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09"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1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1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13"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15"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16"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1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19"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0"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1"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23"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4"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5"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6"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7"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28"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37"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39"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2"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3"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41"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42"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4"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4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47"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48"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50"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5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52"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5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5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56"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58"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59"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61"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3"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4"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66"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7"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8"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69"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70"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71"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7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80"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82"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84"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85"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8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7"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89"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0"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1"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93"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5"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9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9"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0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01"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02"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04"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05"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06"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07"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0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09"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10"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11"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12"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13"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14"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2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23"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2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25"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2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27"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28"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2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30"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32"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33"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34"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36"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3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38"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4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4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42"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1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8"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19"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44"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45"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4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47"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48"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49"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0"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5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52"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3"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4"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5"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6"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57"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6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66"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68"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6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70"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71"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7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73"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7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7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76"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77"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1"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2"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3"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79"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80"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81"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8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8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8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85"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6"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87"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88"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8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90"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1"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2"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3"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9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95"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6"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7"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8"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99"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00"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08"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09"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11"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1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13"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14"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1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25"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6"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27"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16" name="PlaceHolder 1"/>
          <p:cNvSpPr>
            <a:spLocks noGrp="1"/>
          </p:cNvSpPr>
          <p:nvPr>
            <p:ph type="subTitle"/>
          </p:nvPr>
        </p:nvSpPr>
        <p:spPr>
          <a:xfrm>
            <a:off x="343080" y="366840"/>
            <a:ext cx="6168960" cy="705024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1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18"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19" name="PlaceHolder 3"/>
          <p:cNvSpPr>
            <a:spLocks noGrp="1"/>
          </p:cNvSpPr>
          <p:nvPr>
            <p:ph type="body"/>
          </p:nvPr>
        </p:nvSpPr>
        <p:spPr>
          <a:xfrm>
            <a:off x="350424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20"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2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22" name="PlaceHolder 2"/>
          <p:cNvSpPr>
            <a:spLocks noGrp="1"/>
          </p:cNvSpPr>
          <p:nvPr>
            <p:ph type="body"/>
          </p:nvPr>
        </p:nvSpPr>
        <p:spPr>
          <a:xfrm>
            <a:off x="343080" y="2133720"/>
            <a:ext cx="301032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23"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24" name="PlaceHolder 4"/>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25"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26"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27"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28" name="PlaceHolder 4"/>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29"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30" name="PlaceHolder 2"/>
          <p:cNvSpPr>
            <a:spLocks noGrp="1"/>
          </p:cNvSpPr>
          <p:nvPr>
            <p:ph type="body"/>
          </p:nvPr>
        </p:nvSpPr>
        <p:spPr>
          <a:xfrm>
            <a:off x="343080" y="213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1" name="PlaceHolder 3"/>
          <p:cNvSpPr>
            <a:spLocks noGrp="1"/>
          </p:cNvSpPr>
          <p:nvPr>
            <p:ph type="body"/>
          </p:nvPr>
        </p:nvSpPr>
        <p:spPr>
          <a:xfrm>
            <a:off x="343080" y="5283720"/>
            <a:ext cx="616896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32"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33" name="PlaceHolder 2"/>
          <p:cNvSpPr>
            <a:spLocks noGrp="1"/>
          </p:cNvSpPr>
          <p:nvPr>
            <p:ph type="body"/>
          </p:nvPr>
        </p:nvSpPr>
        <p:spPr>
          <a:xfrm>
            <a:off x="34308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4" name="PlaceHolder 3"/>
          <p:cNvSpPr>
            <a:spLocks noGrp="1"/>
          </p:cNvSpPr>
          <p:nvPr>
            <p:ph type="body"/>
          </p:nvPr>
        </p:nvSpPr>
        <p:spPr>
          <a:xfrm>
            <a:off x="3504240" y="213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5" name="PlaceHolder 4"/>
          <p:cNvSpPr>
            <a:spLocks noGrp="1"/>
          </p:cNvSpPr>
          <p:nvPr>
            <p:ph type="body"/>
          </p:nvPr>
        </p:nvSpPr>
        <p:spPr>
          <a:xfrm>
            <a:off x="34308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6" name="PlaceHolder 5"/>
          <p:cNvSpPr>
            <a:spLocks noGrp="1"/>
          </p:cNvSpPr>
          <p:nvPr>
            <p:ph type="body"/>
          </p:nvPr>
        </p:nvSpPr>
        <p:spPr>
          <a:xfrm>
            <a:off x="3504240" y="5283720"/>
            <a:ext cx="30103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37"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38" name="PlaceHolder 2"/>
          <p:cNvSpPr>
            <a:spLocks noGrp="1"/>
          </p:cNvSpPr>
          <p:nvPr>
            <p:ph type="body"/>
          </p:nvPr>
        </p:nvSpPr>
        <p:spPr>
          <a:xfrm>
            <a:off x="34308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39" name="PlaceHolder 3"/>
          <p:cNvSpPr>
            <a:spLocks noGrp="1"/>
          </p:cNvSpPr>
          <p:nvPr>
            <p:ph type="body"/>
          </p:nvPr>
        </p:nvSpPr>
        <p:spPr>
          <a:xfrm>
            <a:off x="242892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40" name="PlaceHolder 4"/>
          <p:cNvSpPr>
            <a:spLocks noGrp="1"/>
          </p:cNvSpPr>
          <p:nvPr>
            <p:ph type="body"/>
          </p:nvPr>
        </p:nvSpPr>
        <p:spPr>
          <a:xfrm>
            <a:off x="4514760" y="213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41" name="PlaceHolder 5"/>
          <p:cNvSpPr>
            <a:spLocks noGrp="1"/>
          </p:cNvSpPr>
          <p:nvPr>
            <p:ph type="body"/>
          </p:nvPr>
        </p:nvSpPr>
        <p:spPr>
          <a:xfrm>
            <a:off x="34308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42" name="PlaceHolder 6"/>
          <p:cNvSpPr>
            <a:spLocks noGrp="1"/>
          </p:cNvSpPr>
          <p:nvPr>
            <p:ph type="body"/>
          </p:nvPr>
        </p:nvSpPr>
        <p:spPr>
          <a:xfrm>
            <a:off x="242892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
        <p:nvSpPr>
          <p:cNvPr id="343" name="PlaceHolder 7"/>
          <p:cNvSpPr>
            <a:spLocks noGrp="1"/>
          </p:cNvSpPr>
          <p:nvPr>
            <p:ph type="body"/>
          </p:nvPr>
        </p:nvSpPr>
        <p:spPr>
          <a:xfrm>
            <a:off x="4514760" y="5283720"/>
            <a:ext cx="1986120" cy="287640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51"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52" name="PlaceHolder 2"/>
          <p:cNvSpPr>
            <a:spLocks noGrp="1"/>
          </p:cNvSpPr>
          <p:nvPr>
            <p:ph type="subTitle"/>
          </p:nvPr>
        </p:nvSpPr>
        <p:spPr>
          <a:xfrm>
            <a:off x="343080" y="2133720"/>
            <a:ext cx="6168960" cy="6030720"/>
          </a:xfrm>
          <a:prstGeom prst="rect">
            <a:avLst/>
          </a:prstGeom>
        </p:spPr>
        <p:txBody>
          <a:bodyPr lIns="0" tIns="0" rIns="0" bIns="0" anchor="ctr">
            <a:spAutoFit/>
          </a:bodyPr>
          <a:lstStyle/>
          <a:p>
            <a:pPr algn="ctr">
              <a:spcBef>
                <a:spcPts val="799"/>
              </a:spcBef>
            </a:pPr>
            <a:endParaRPr lang="es-CO" sz="3200" b="0" strike="noStrike" spc="-1">
              <a:solidFill>
                <a:srgbClr val="000000"/>
              </a:solidFill>
              <a:latin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343080" y="366840"/>
            <a:ext cx="6168960" cy="1520640"/>
          </a:xfrm>
          <a:prstGeom prst="rect">
            <a:avLst/>
          </a:prstGeom>
        </p:spPr>
        <p:txBody>
          <a:bodyPr lIns="90000" tIns="46800" rIns="90000" bIns="46800" anchor="ctr">
            <a:spAutoFit/>
          </a:bodyPr>
          <a:lstStyle/>
          <a:p>
            <a:pPr algn="ctr"/>
            <a:endParaRPr lang="es-CO" sz="4400" b="0" strike="noStrike" spc="-1">
              <a:solidFill>
                <a:srgbClr val="000000"/>
              </a:solidFill>
              <a:latin typeface="Calibri"/>
            </a:endParaRPr>
          </a:p>
        </p:txBody>
      </p:sp>
      <p:sp>
        <p:nvSpPr>
          <p:cNvPr id="354" name="PlaceHolder 2"/>
          <p:cNvSpPr>
            <a:spLocks noGrp="1"/>
          </p:cNvSpPr>
          <p:nvPr>
            <p:ph type="body"/>
          </p:nvPr>
        </p:nvSpPr>
        <p:spPr>
          <a:xfrm>
            <a:off x="343080" y="2133720"/>
            <a:ext cx="6168960" cy="6030720"/>
          </a:xfrm>
          <a:prstGeom prst="rect">
            <a:avLst/>
          </a:prstGeom>
        </p:spPr>
        <p:txBody>
          <a:bodyPr lIns="90000" tIns="46800" rIns="90000" bIns="46800">
            <a:normAutofit/>
          </a:bodyPr>
          <a:lstStyle/>
          <a:p>
            <a:endParaRPr lang="es-CO" sz="3200" b="0" strike="noStrike" spc="-1">
              <a:solidFill>
                <a:srgbClr val="000000"/>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image" Target="../media/image2.png"/><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5" Type="http://schemas.openxmlformats.org/officeDocument/2006/relationships/image" Target="../media/image2.png"/><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image" Target="../media/image2.png"/><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1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5" Type="http://schemas.openxmlformats.org/officeDocument/2006/relationships/image" Target="../media/image2.png"/><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1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5" Type="http://schemas.openxmlformats.org/officeDocument/2006/relationships/image" Target="../media/image2.png"/><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5.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5" Type="http://schemas.openxmlformats.org/officeDocument/2006/relationships/image" Target="../media/image2.png"/><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theme" Target="../theme/theme16.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5" Type="http://schemas.openxmlformats.org/officeDocument/2006/relationships/image" Target="../media/image2.png"/><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heme" Target="../theme/theme17.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5" Type="http://schemas.openxmlformats.org/officeDocument/2006/relationships/image" Target="../media/image2.png"/><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theme" Target="../theme/theme18.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5" Type="http://schemas.openxmlformats.org/officeDocument/2006/relationships/image" Target="../media/image2.png"/><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 Id="rId1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theme" Target="../theme/theme1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5" Type="http://schemas.openxmlformats.org/officeDocument/2006/relationships/image" Target="../media/image2.png"/><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theme" Target="../theme/theme20.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5" Type="http://schemas.openxmlformats.org/officeDocument/2006/relationships/image" Target="../media/image2.png"/><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 Id="rId14" Type="http://schemas.openxmlformats.org/officeDocument/2006/relationships/image" Target="../media/image1.jpe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1.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5" Type="http://schemas.openxmlformats.org/officeDocument/2006/relationships/image" Target="../media/image2.png"/><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 Id="rId14" Type="http://schemas.openxmlformats.org/officeDocument/2006/relationships/image" Target="../media/image1.jpe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2.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5" Type="http://schemas.openxmlformats.org/officeDocument/2006/relationships/image" Target="../media/image2.png"/><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 Id="rId14" Type="http://schemas.openxmlformats.org/officeDocument/2006/relationships/image" Target="../media/image1.jpe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theme" Target="../theme/theme23.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2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2.pn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image" Target="../media/image2.png"/><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image" Target="../media/image2.png"/><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5" Type="http://schemas.openxmlformats.org/officeDocument/2006/relationships/image" Target="../media/image2.png"/><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7"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8" name="Picture 2"/>
          <p:cNvPicPr/>
          <p:nvPr/>
        </p:nvPicPr>
        <p:blipFill>
          <a:blip r:embed="rId15"/>
          <a:stretch/>
        </p:blipFill>
        <p:spPr>
          <a:xfrm>
            <a:off x="382680" y="357120"/>
            <a:ext cx="1458720" cy="1147680"/>
          </a:xfrm>
          <a:prstGeom prst="rect">
            <a:avLst/>
          </a:prstGeom>
          <a:ln>
            <a:noFill/>
          </a:ln>
        </p:spPr>
      </p:pic>
      <p:sp>
        <p:nvSpPr>
          <p:cNvPr id="2"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3"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4"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5"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8A2AE4F0-5125-4574-9459-D2DB35BDB6E9}"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387"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388" name="Picture 2"/>
          <p:cNvPicPr/>
          <p:nvPr/>
        </p:nvPicPr>
        <p:blipFill>
          <a:blip r:embed="rId15"/>
          <a:stretch/>
        </p:blipFill>
        <p:spPr>
          <a:xfrm>
            <a:off x="382680" y="357120"/>
            <a:ext cx="1458720" cy="1147680"/>
          </a:xfrm>
          <a:prstGeom prst="rect">
            <a:avLst/>
          </a:prstGeom>
          <a:ln>
            <a:noFill/>
          </a:ln>
        </p:spPr>
      </p:pic>
      <p:sp>
        <p:nvSpPr>
          <p:cNvPr id="389"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390"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391"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392"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393"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DB536C20-2B1F-4AD8-B48D-B41D47521EB5}"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430"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431" name="Picture 2"/>
          <p:cNvPicPr/>
          <p:nvPr/>
        </p:nvPicPr>
        <p:blipFill>
          <a:blip r:embed="rId15"/>
          <a:stretch/>
        </p:blipFill>
        <p:spPr>
          <a:xfrm>
            <a:off x="382680" y="357120"/>
            <a:ext cx="1458720" cy="1147680"/>
          </a:xfrm>
          <a:prstGeom prst="rect">
            <a:avLst/>
          </a:prstGeom>
          <a:ln>
            <a:noFill/>
          </a:ln>
        </p:spPr>
      </p:pic>
      <p:sp>
        <p:nvSpPr>
          <p:cNvPr id="432"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433"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434"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35"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36"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1F84913B-DC4E-4428-91FE-FD4192F0501C}"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473"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474" name="Picture 2"/>
          <p:cNvPicPr/>
          <p:nvPr/>
        </p:nvPicPr>
        <p:blipFill>
          <a:blip r:embed="rId15"/>
          <a:stretch/>
        </p:blipFill>
        <p:spPr>
          <a:xfrm>
            <a:off x="382680" y="357120"/>
            <a:ext cx="1458720" cy="1147680"/>
          </a:xfrm>
          <a:prstGeom prst="rect">
            <a:avLst/>
          </a:prstGeom>
          <a:ln>
            <a:noFill/>
          </a:ln>
        </p:spPr>
      </p:pic>
      <p:sp>
        <p:nvSpPr>
          <p:cNvPr id="475"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476"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477"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78"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79"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A6C67AE2-F94E-467D-A134-9A19C5319615}"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516"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517" name="Picture 2"/>
          <p:cNvPicPr/>
          <p:nvPr/>
        </p:nvPicPr>
        <p:blipFill>
          <a:blip r:embed="rId15"/>
          <a:stretch/>
        </p:blipFill>
        <p:spPr>
          <a:xfrm>
            <a:off x="382680" y="357120"/>
            <a:ext cx="1458720" cy="1147680"/>
          </a:xfrm>
          <a:prstGeom prst="rect">
            <a:avLst/>
          </a:prstGeom>
          <a:ln>
            <a:noFill/>
          </a:ln>
        </p:spPr>
      </p:pic>
      <p:sp>
        <p:nvSpPr>
          <p:cNvPr id="518"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519"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520"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521"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522"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56330F63-E9C0-447C-836A-6B9F23EA4997}"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559"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560" name="Picture 2"/>
          <p:cNvPicPr/>
          <p:nvPr/>
        </p:nvPicPr>
        <p:blipFill>
          <a:blip r:embed="rId15"/>
          <a:stretch/>
        </p:blipFill>
        <p:spPr>
          <a:xfrm>
            <a:off x="382680" y="357120"/>
            <a:ext cx="1458720" cy="1147680"/>
          </a:xfrm>
          <a:prstGeom prst="rect">
            <a:avLst/>
          </a:prstGeom>
          <a:ln>
            <a:noFill/>
          </a:ln>
        </p:spPr>
      </p:pic>
      <p:sp>
        <p:nvSpPr>
          <p:cNvPr id="561"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562"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563"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564"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565"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4B218098-B2CE-4D4B-8F65-5742D11ECA53}"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602"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603" name="Picture 2"/>
          <p:cNvPicPr/>
          <p:nvPr/>
        </p:nvPicPr>
        <p:blipFill>
          <a:blip r:embed="rId15"/>
          <a:stretch/>
        </p:blipFill>
        <p:spPr>
          <a:xfrm>
            <a:off x="382680" y="357120"/>
            <a:ext cx="1458720" cy="1147680"/>
          </a:xfrm>
          <a:prstGeom prst="rect">
            <a:avLst/>
          </a:prstGeom>
          <a:ln>
            <a:noFill/>
          </a:ln>
        </p:spPr>
      </p:pic>
      <p:sp>
        <p:nvSpPr>
          <p:cNvPr id="604"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605"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606"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07"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08"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9C39011D-8C13-4E5F-BF38-D148C25BA729}"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645"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646" name="Picture 2"/>
          <p:cNvPicPr/>
          <p:nvPr/>
        </p:nvPicPr>
        <p:blipFill>
          <a:blip r:embed="rId15"/>
          <a:stretch/>
        </p:blipFill>
        <p:spPr>
          <a:xfrm>
            <a:off x="382680" y="357120"/>
            <a:ext cx="1458720" cy="1147680"/>
          </a:xfrm>
          <a:prstGeom prst="rect">
            <a:avLst/>
          </a:prstGeom>
          <a:ln>
            <a:noFill/>
          </a:ln>
        </p:spPr>
      </p:pic>
      <p:sp>
        <p:nvSpPr>
          <p:cNvPr id="647"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648"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649"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50"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51"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B8C2F247-CD40-4617-BC19-72ED8D2CA564}"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688"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689" name="Picture 2"/>
          <p:cNvPicPr/>
          <p:nvPr/>
        </p:nvPicPr>
        <p:blipFill>
          <a:blip r:embed="rId15"/>
          <a:stretch/>
        </p:blipFill>
        <p:spPr>
          <a:xfrm>
            <a:off x="382680" y="357120"/>
            <a:ext cx="1458720" cy="1147680"/>
          </a:xfrm>
          <a:prstGeom prst="rect">
            <a:avLst/>
          </a:prstGeom>
          <a:ln>
            <a:noFill/>
          </a:ln>
        </p:spPr>
      </p:pic>
      <p:sp>
        <p:nvSpPr>
          <p:cNvPr id="690"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691"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692"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93"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694"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8235B8AA-A8E4-4141-ACB2-8D3C3DB1A6C0}"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731"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732" name="Picture 2"/>
          <p:cNvPicPr/>
          <p:nvPr/>
        </p:nvPicPr>
        <p:blipFill>
          <a:blip r:embed="rId15"/>
          <a:stretch/>
        </p:blipFill>
        <p:spPr>
          <a:xfrm>
            <a:off x="382680" y="357120"/>
            <a:ext cx="1458720" cy="1147680"/>
          </a:xfrm>
          <a:prstGeom prst="rect">
            <a:avLst/>
          </a:prstGeom>
          <a:ln>
            <a:noFill/>
          </a:ln>
        </p:spPr>
      </p:pic>
      <p:sp>
        <p:nvSpPr>
          <p:cNvPr id="733"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734"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735"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736"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737"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8610CDB6-1F7B-4A91-9B1E-36B11E375725}"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774"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775" name="Picture 2"/>
          <p:cNvPicPr/>
          <p:nvPr/>
        </p:nvPicPr>
        <p:blipFill>
          <a:blip r:embed="rId15"/>
          <a:stretch/>
        </p:blipFill>
        <p:spPr>
          <a:xfrm>
            <a:off x="382680" y="357120"/>
            <a:ext cx="1458720" cy="1147680"/>
          </a:xfrm>
          <a:prstGeom prst="rect">
            <a:avLst/>
          </a:prstGeom>
          <a:ln>
            <a:noFill/>
          </a:ln>
        </p:spPr>
      </p:pic>
      <p:sp>
        <p:nvSpPr>
          <p:cNvPr id="776"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777"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778"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779"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780"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9F1B182C-3EA1-4F73-A5CF-D8D05FF39089}"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43"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44" name="Picture 2"/>
          <p:cNvPicPr/>
          <p:nvPr/>
        </p:nvPicPr>
        <p:blipFill>
          <a:blip r:embed="rId15"/>
          <a:stretch/>
        </p:blipFill>
        <p:spPr>
          <a:xfrm>
            <a:off x="382680" y="357120"/>
            <a:ext cx="1458720" cy="1147680"/>
          </a:xfrm>
          <a:prstGeom prst="rect">
            <a:avLst/>
          </a:prstGeom>
          <a:ln>
            <a:noFill/>
          </a:ln>
        </p:spPr>
      </p:pic>
      <p:sp>
        <p:nvSpPr>
          <p:cNvPr id="45"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46"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47"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8"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49"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6AD24543-D484-4629-B3FA-546E38FF1CA5}"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817"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818" name="Picture 2"/>
          <p:cNvPicPr/>
          <p:nvPr/>
        </p:nvPicPr>
        <p:blipFill>
          <a:blip r:embed="rId15"/>
          <a:stretch/>
        </p:blipFill>
        <p:spPr>
          <a:xfrm>
            <a:off x="382680" y="357120"/>
            <a:ext cx="1458720" cy="1147680"/>
          </a:xfrm>
          <a:prstGeom prst="rect">
            <a:avLst/>
          </a:prstGeom>
          <a:ln>
            <a:noFill/>
          </a:ln>
        </p:spPr>
      </p:pic>
      <p:sp>
        <p:nvSpPr>
          <p:cNvPr id="819"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820"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821"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822" name="PlaceHolder 5"/>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B2412F38-4DD9-458F-849B-83E731E83B1C}"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
        <p:nvSpPr>
          <p:cNvPr id="823" name="CustomShape 6"/>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Tree>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860"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861" name="Picture 2"/>
          <p:cNvPicPr/>
          <p:nvPr/>
        </p:nvPicPr>
        <p:blipFill>
          <a:blip r:embed="rId15"/>
          <a:stretch/>
        </p:blipFill>
        <p:spPr>
          <a:xfrm>
            <a:off x="382680" y="357120"/>
            <a:ext cx="1458720" cy="1147680"/>
          </a:xfrm>
          <a:prstGeom prst="rect">
            <a:avLst/>
          </a:prstGeom>
          <a:ln>
            <a:noFill/>
          </a:ln>
        </p:spPr>
      </p:pic>
      <p:sp>
        <p:nvSpPr>
          <p:cNvPr id="862"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863"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864"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865"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866"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DCC49A65-BA2E-45A0-B409-AA9E9607CD0D}"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903"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904" name="Picture 2"/>
          <p:cNvPicPr/>
          <p:nvPr/>
        </p:nvPicPr>
        <p:blipFill>
          <a:blip r:embed="rId15"/>
          <a:stretch/>
        </p:blipFill>
        <p:spPr>
          <a:xfrm>
            <a:off x="382680" y="357120"/>
            <a:ext cx="1458720" cy="1147680"/>
          </a:xfrm>
          <a:prstGeom prst="rect">
            <a:avLst/>
          </a:prstGeom>
          <a:ln>
            <a:noFill/>
          </a:ln>
        </p:spPr>
      </p:pic>
      <p:sp>
        <p:nvSpPr>
          <p:cNvPr id="905"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906"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907"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08"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09"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C6B3F6CD-EF37-4ECE-A594-1694402672EB}" type="slidenum">
              <a:rPr lang="es-CO" sz="2400" b="0" strike="noStrike" spc="-1">
                <a:solidFill>
                  <a:srgbClr val="D3ECB9"/>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6" name="PlaceHolder 1"/>
          <p:cNvSpPr>
            <a:spLocks noGrp="1"/>
          </p:cNvSpPr>
          <p:nvPr>
            <p:ph type="title"/>
          </p:nvPr>
        </p:nvSpPr>
        <p:spPr>
          <a:xfrm>
            <a:off x="343080" y="366840"/>
            <a:ext cx="6168960" cy="1520640"/>
          </a:xfrm>
          <a:prstGeom prst="rect">
            <a:avLst/>
          </a:prstGeom>
        </p:spPr>
        <p:txBody>
          <a:bodyPr lIns="90000" tIns="46800" rIns="90000" bIns="46800" anchor="ctr">
            <a:noAutofit/>
          </a:bodyPr>
          <a:lstStyle/>
          <a:p>
            <a:pPr algn="ctr"/>
            <a:r>
              <a:rPr lang="es-CO" sz="4400" b="0" strike="noStrike" spc="-1">
                <a:solidFill>
                  <a:srgbClr val="000000"/>
                </a:solidFill>
                <a:latin typeface="Calibri"/>
              </a:rPr>
              <a:t>Pulse para editar el formato del texto de título</a:t>
            </a:r>
          </a:p>
        </p:txBody>
      </p:sp>
      <p:sp>
        <p:nvSpPr>
          <p:cNvPr id="947" name="PlaceHolder 2"/>
          <p:cNvSpPr>
            <a:spLocks noGrp="1"/>
          </p:cNvSpPr>
          <p:nvPr>
            <p:ph type="body"/>
          </p:nvPr>
        </p:nvSpPr>
        <p:spPr>
          <a:xfrm>
            <a:off x="343080" y="2133720"/>
            <a:ext cx="6168960" cy="6030720"/>
          </a:xfrm>
          <a:prstGeom prst="rect">
            <a:avLst/>
          </a:prstGeom>
        </p:spPr>
        <p:txBody>
          <a:bodyPr lIns="90000" tIns="46800" rIns="90000" bIns="46800">
            <a:normAutofit fontScale="97000"/>
          </a:bodyPr>
          <a:lstStyle/>
          <a:p>
            <a:pPr marL="342720" indent="-342720">
              <a:spcBef>
                <a:spcPts val="799"/>
              </a:spcBef>
            </a:pPr>
            <a:r>
              <a:rPr lang="es-CO" sz="3200" b="0" strike="noStrike" spc="-1">
                <a:solidFill>
                  <a:srgbClr val="000000"/>
                </a:solidFill>
                <a:latin typeface="Calibri"/>
              </a:rPr>
              <a:t>Pulse para editar el formato de esquema del texto</a:t>
            </a:r>
          </a:p>
          <a:p>
            <a:pPr marL="342720" lvl="1" indent="-342720">
              <a:spcBef>
                <a:spcPts val="799"/>
              </a:spcBef>
              <a:buClr>
                <a:srgbClr val="000000"/>
              </a:buClr>
              <a:buFont typeface="Times New Roman"/>
              <a:buChar char="–"/>
            </a:pPr>
            <a:r>
              <a:rPr lang="es-CO" sz="3200" b="0" strike="noStrike" spc="-1">
                <a:solidFill>
                  <a:srgbClr val="000000"/>
                </a:solidFill>
                <a:latin typeface="Calibri"/>
              </a:rPr>
              <a:t>Segundo nivel del esquema</a:t>
            </a:r>
          </a:p>
          <a:p>
            <a:pPr marL="342720" lvl="2" indent="-342720">
              <a:spcBef>
                <a:spcPts val="799"/>
              </a:spcBef>
              <a:buClr>
                <a:srgbClr val="000000"/>
              </a:buClr>
              <a:buFont typeface="Times New Roman"/>
              <a:buChar char="•"/>
            </a:pPr>
            <a:r>
              <a:rPr lang="es-CO" sz="3200" b="0" strike="noStrike" spc="-1">
                <a:solidFill>
                  <a:srgbClr val="000000"/>
                </a:solidFill>
                <a:latin typeface="Calibri"/>
              </a:rPr>
              <a:t>Tercer nivel del esquema</a:t>
            </a:r>
          </a:p>
          <a:p>
            <a:pPr marL="342720" lvl="3" indent="-342720">
              <a:spcBef>
                <a:spcPts val="799"/>
              </a:spcBef>
              <a:buClr>
                <a:srgbClr val="000000"/>
              </a:buClr>
              <a:buFont typeface="Times New Roman"/>
              <a:buChar char="–"/>
            </a:pPr>
            <a:r>
              <a:rPr lang="es-CO" sz="3200" b="0" strike="noStrike" spc="-1">
                <a:solidFill>
                  <a:srgbClr val="000000"/>
                </a:solidFill>
                <a:latin typeface="Calibri"/>
              </a:rPr>
              <a:t>Cuarto nivel del esquema</a:t>
            </a:r>
          </a:p>
          <a:p>
            <a:pPr marL="342720" lvl="4" indent="-342720">
              <a:spcBef>
                <a:spcPts val="799"/>
              </a:spcBef>
              <a:buClr>
                <a:srgbClr val="000000"/>
              </a:buClr>
              <a:buFont typeface="Times New Roman"/>
              <a:buChar char="»"/>
            </a:pPr>
            <a:r>
              <a:rPr lang="es-CO" sz="3200" b="0" strike="noStrike" spc="-1">
                <a:solidFill>
                  <a:srgbClr val="000000"/>
                </a:solidFill>
                <a:latin typeface="Calibri"/>
              </a:rPr>
              <a:t>Quinto nivel del esquema</a:t>
            </a:r>
          </a:p>
          <a:p>
            <a:pPr marL="342720" lvl="5" indent="-342720">
              <a:spcBef>
                <a:spcPts val="799"/>
              </a:spcBef>
              <a:buClr>
                <a:srgbClr val="000000"/>
              </a:buClr>
              <a:buFont typeface="Times New Roman"/>
              <a:buChar char="»"/>
            </a:pPr>
            <a:r>
              <a:rPr lang="es-CO" sz="3200" b="0" strike="noStrike" spc="-1">
                <a:solidFill>
                  <a:srgbClr val="000000"/>
                </a:solidFill>
                <a:latin typeface="Calibri"/>
              </a:rPr>
              <a:t>Sexto nivel del esquema</a:t>
            </a:r>
          </a:p>
          <a:p>
            <a:pPr marL="342720" lvl="6" indent="-342720">
              <a:spcBef>
                <a:spcPts val="799"/>
              </a:spcBef>
              <a:buClr>
                <a:srgbClr val="000000"/>
              </a:buClr>
              <a:buFont typeface="Times New Roman"/>
              <a:buChar char="»"/>
            </a:pPr>
            <a:r>
              <a:rPr lang="es-CO" sz="3200" b="0" strike="noStrike" spc="-1">
                <a:solidFill>
                  <a:srgbClr val="000000"/>
                </a:solidFill>
                <a:latin typeface="Calibri"/>
              </a:rPr>
              <a:t>Séptimo nivel del esquema</a:t>
            </a:r>
          </a:p>
        </p:txBody>
      </p:sp>
      <p:sp>
        <p:nvSpPr>
          <p:cNvPr id="948" name="CustomShape 3"/>
          <p:cNvSpPr/>
          <p:nvPr/>
        </p:nvSpPr>
        <p:spPr>
          <a:xfrm>
            <a:off x="343080" y="8475840"/>
            <a:ext cx="1598400" cy="4838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49" name="CustomShape 4"/>
          <p:cNvSpPr/>
          <p:nvPr/>
        </p:nvSpPr>
        <p:spPr>
          <a:xfrm>
            <a:off x="2343240" y="8475840"/>
            <a:ext cx="2171520" cy="4856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50" name="PlaceHolder 5"/>
          <p:cNvSpPr>
            <a:spLocks noGrp="1"/>
          </p:cNvSpPr>
          <p:nvPr>
            <p:ph type="sldNum"/>
          </p:nvPr>
        </p:nvSpPr>
        <p:spPr>
          <a:xfrm>
            <a:off x="4915080" y="8475840"/>
            <a:ext cx="1596960" cy="482400"/>
          </a:xfrm>
          <a:prstGeom prst="rect">
            <a:avLst/>
          </a:prstGeom>
        </p:spPr>
        <p:txBody>
          <a:bodyPr lIns="90000" tIns="46800" rIns="90000" bIns="46800" anchor="ctr">
            <a:noAutofit/>
          </a:bodyPr>
          <a:lstStyle/>
          <a:p>
            <a:pPr marL="215640" indent="-214200" algn="r">
              <a:lnSpc>
                <a:spcPct val="100000"/>
              </a:lnSpc>
            </a:pPr>
            <a:fld id="{02F78BBF-BA52-430A-8C3D-4CACABD779E8}" type="slidenum">
              <a:rPr lang="es-CO" sz="1200" b="0" strike="noStrike" spc="-1">
                <a:solidFill>
                  <a:srgbClr val="898989"/>
                </a:solidFill>
                <a:latin typeface="Times New Roman"/>
                <a:ea typeface="DejaVu Sans"/>
              </a:rPr>
              <a:t>‹Nº›</a:t>
            </a:fld>
            <a:endParaRPr lang="es-CO" sz="12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 id="214748394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7" name="PlaceHolder 1"/>
          <p:cNvSpPr>
            <a:spLocks noGrp="1"/>
          </p:cNvSpPr>
          <p:nvPr>
            <p:ph type="title"/>
          </p:nvPr>
        </p:nvSpPr>
        <p:spPr>
          <a:xfrm>
            <a:off x="343080" y="366840"/>
            <a:ext cx="6168960" cy="1520640"/>
          </a:xfrm>
          <a:prstGeom prst="rect">
            <a:avLst/>
          </a:prstGeom>
        </p:spPr>
        <p:txBody>
          <a:bodyPr lIns="90000" tIns="46800" rIns="90000" bIns="46800" anchor="ctr">
            <a:noAutofit/>
          </a:bodyPr>
          <a:lstStyle/>
          <a:p>
            <a:pPr algn="ctr"/>
            <a:r>
              <a:rPr lang="es-CO" sz="4400" b="0" strike="noStrike" spc="-1">
                <a:solidFill>
                  <a:srgbClr val="000000"/>
                </a:solidFill>
                <a:latin typeface="Calibri"/>
              </a:rPr>
              <a:t>Pulse para editar el formato del texto de título</a:t>
            </a:r>
          </a:p>
        </p:txBody>
      </p:sp>
      <p:sp>
        <p:nvSpPr>
          <p:cNvPr id="988" name="PlaceHolder 2"/>
          <p:cNvSpPr>
            <a:spLocks noGrp="1"/>
          </p:cNvSpPr>
          <p:nvPr>
            <p:ph type="body"/>
          </p:nvPr>
        </p:nvSpPr>
        <p:spPr>
          <a:xfrm>
            <a:off x="343080" y="2133720"/>
            <a:ext cx="6168960" cy="6030720"/>
          </a:xfrm>
          <a:prstGeom prst="rect">
            <a:avLst/>
          </a:prstGeom>
        </p:spPr>
        <p:txBody>
          <a:bodyPr lIns="90000" tIns="46800" rIns="90000" bIns="46800">
            <a:normAutofit fontScale="97000"/>
          </a:bodyPr>
          <a:lstStyle/>
          <a:p>
            <a:pPr marL="342720" indent="-342720">
              <a:spcBef>
                <a:spcPts val="799"/>
              </a:spcBef>
            </a:pPr>
            <a:r>
              <a:rPr lang="es-CO" sz="3200" b="0" strike="noStrike" spc="-1">
                <a:solidFill>
                  <a:srgbClr val="000000"/>
                </a:solidFill>
                <a:latin typeface="Calibri"/>
              </a:rPr>
              <a:t>Pulse para editar el formato de esquema del texto</a:t>
            </a:r>
          </a:p>
          <a:p>
            <a:pPr marL="342720" lvl="1" indent="-342720">
              <a:spcBef>
                <a:spcPts val="799"/>
              </a:spcBef>
              <a:buClr>
                <a:srgbClr val="000000"/>
              </a:buClr>
              <a:buFont typeface="Times New Roman"/>
              <a:buChar char="–"/>
            </a:pPr>
            <a:r>
              <a:rPr lang="es-CO" sz="3200" b="0" strike="noStrike" spc="-1">
                <a:solidFill>
                  <a:srgbClr val="000000"/>
                </a:solidFill>
                <a:latin typeface="Calibri"/>
              </a:rPr>
              <a:t>Segundo nivel del esquema</a:t>
            </a:r>
          </a:p>
          <a:p>
            <a:pPr marL="342720" lvl="2" indent="-342720">
              <a:spcBef>
                <a:spcPts val="799"/>
              </a:spcBef>
              <a:buClr>
                <a:srgbClr val="000000"/>
              </a:buClr>
              <a:buFont typeface="Times New Roman"/>
              <a:buChar char="•"/>
            </a:pPr>
            <a:r>
              <a:rPr lang="es-CO" sz="3200" b="0" strike="noStrike" spc="-1">
                <a:solidFill>
                  <a:srgbClr val="000000"/>
                </a:solidFill>
                <a:latin typeface="Calibri"/>
              </a:rPr>
              <a:t>Tercer nivel del esquema</a:t>
            </a:r>
          </a:p>
          <a:p>
            <a:pPr marL="342720" lvl="3" indent="-342720">
              <a:spcBef>
                <a:spcPts val="799"/>
              </a:spcBef>
              <a:buClr>
                <a:srgbClr val="000000"/>
              </a:buClr>
              <a:buFont typeface="Times New Roman"/>
              <a:buChar char="–"/>
            </a:pPr>
            <a:r>
              <a:rPr lang="es-CO" sz="3200" b="0" strike="noStrike" spc="-1">
                <a:solidFill>
                  <a:srgbClr val="000000"/>
                </a:solidFill>
                <a:latin typeface="Calibri"/>
              </a:rPr>
              <a:t>Cuarto nivel del esquema</a:t>
            </a:r>
          </a:p>
          <a:p>
            <a:pPr marL="342720" lvl="4" indent="-342720">
              <a:spcBef>
                <a:spcPts val="799"/>
              </a:spcBef>
              <a:buClr>
                <a:srgbClr val="000000"/>
              </a:buClr>
              <a:buFont typeface="Times New Roman"/>
              <a:buChar char="»"/>
            </a:pPr>
            <a:r>
              <a:rPr lang="es-CO" sz="3200" b="0" strike="noStrike" spc="-1">
                <a:solidFill>
                  <a:srgbClr val="000000"/>
                </a:solidFill>
                <a:latin typeface="Calibri"/>
              </a:rPr>
              <a:t>Quinto nivel del esquema</a:t>
            </a:r>
          </a:p>
          <a:p>
            <a:pPr marL="342720" lvl="5" indent="-342720">
              <a:spcBef>
                <a:spcPts val="799"/>
              </a:spcBef>
              <a:buClr>
                <a:srgbClr val="000000"/>
              </a:buClr>
              <a:buFont typeface="Times New Roman"/>
              <a:buChar char="»"/>
            </a:pPr>
            <a:r>
              <a:rPr lang="es-CO" sz="3200" b="0" strike="noStrike" spc="-1">
                <a:solidFill>
                  <a:srgbClr val="000000"/>
                </a:solidFill>
                <a:latin typeface="Calibri"/>
              </a:rPr>
              <a:t>Sexto nivel del esquema</a:t>
            </a:r>
          </a:p>
          <a:p>
            <a:pPr marL="342720" lvl="6" indent="-342720">
              <a:spcBef>
                <a:spcPts val="799"/>
              </a:spcBef>
              <a:buClr>
                <a:srgbClr val="000000"/>
              </a:buClr>
              <a:buFont typeface="Times New Roman"/>
              <a:buChar char="»"/>
            </a:pPr>
            <a:r>
              <a:rPr lang="es-CO" sz="3200" b="0" strike="noStrike" spc="-1">
                <a:solidFill>
                  <a:srgbClr val="000000"/>
                </a:solidFill>
                <a:latin typeface="Calibri"/>
              </a:rPr>
              <a:t>Séptimo nivel del esquema</a:t>
            </a:r>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86"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87" name="Picture 2"/>
          <p:cNvPicPr/>
          <p:nvPr/>
        </p:nvPicPr>
        <p:blipFill>
          <a:blip r:embed="rId15"/>
          <a:stretch/>
        </p:blipFill>
        <p:spPr>
          <a:xfrm>
            <a:off x="382680" y="357120"/>
            <a:ext cx="1458720" cy="1147680"/>
          </a:xfrm>
          <a:prstGeom prst="rect">
            <a:avLst/>
          </a:prstGeom>
          <a:ln>
            <a:noFill/>
          </a:ln>
        </p:spPr>
      </p:pic>
      <p:sp>
        <p:nvSpPr>
          <p:cNvPr id="88"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89"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90"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1"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92"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3DD5484B-0269-4800-B17F-3263A2B06D8B}"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29"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130" name="Picture 2"/>
          <p:cNvPicPr/>
          <p:nvPr/>
        </p:nvPicPr>
        <p:blipFill>
          <a:blip r:embed="rId15"/>
          <a:stretch/>
        </p:blipFill>
        <p:spPr>
          <a:xfrm>
            <a:off x="382680" y="357120"/>
            <a:ext cx="1458720" cy="1147680"/>
          </a:xfrm>
          <a:prstGeom prst="rect">
            <a:avLst/>
          </a:prstGeom>
          <a:ln>
            <a:noFill/>
          </a:ln>
        </p:spPr>
      </p:pic>
      <p:sp>
        <p:nvSpPr>
          <p:cNvPr id="131"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132"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133"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134"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135"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F2CE150D-A674-4A31-9EBA-7358EAD0337D}"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72"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173" name="Picture 2"/>
          <p:cNvPicPr/>
          <p:nvPr/>
        </p:nvPicPr>
        <p:blipFill>
          <a:blip r:embed="rId15"/>
          <a:stretch/>
        </p:blipFill>
        <p:spPr>
          <a:xfrm>
            <a:off x="382680" y="357120"/>
            <a:ext cx="1458720" cy="1147680"/>
          </a:xfrm>
          <a:prstGeom prst="rect">
            <a:avLst/>
          </a:prstGeom>
          <a:ln>
            <a:noFill/>
          </a:ln>
        </p:spPr>
      </p:pic>
      <p:sp>
        <p:nvSpPr>
          <p:cNvPr id="174"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175"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176"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177"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178"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EB8D7C0F-641D-4630-858B-B0E21A0F605D}"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215"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216" name="Picture 2"/>
          <p:cNvPicPr/>
          <p:nvPr/>
        </p:nvPicPr>
        <p:blipFill>
          <a:blip r:embed="rId15"/>
          <a:stretch/>
        </p:blipFill>
        <p:spPr>
          <a:xfrm>
            <a:off x="382680" y="357120"/>
            <a:ext cx="1458720" cy="1147680"/>
          </a:xfrm>
          <a:prstGeom prst="rect">
            <a:avLst/>
          </a:prstGeom>
          <a:ln>
            <a:noFill/>
          </a:ln>
        </p:spPr>
      </p:pic>
      <p:sp>
        <p:nvSpPr>
          <p:cNvPr id="217"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218"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219"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220"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221"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473794F0-A58C-49FD-A5D6-9A981CED1999}"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258"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259" name="Picture 2"/>
          <p:cNvPicPr/>
          <p:nvPr/>
        </p:nvPicPr>
        <p:blipFill>
          <a:blip r:embed="rId15"/>
          <a:stretch/>
        </p:blipFill>
        <p:spPr>
          <a:xfrm>
            <a:off x="382680" y="357120"/>
            <a:ext cx="1458720" cy="1147680"/>
          </a:xfrm>
          <a:prstGeom prst="rect">
            <a:avLst/>
          </a:prstGeom>
          <a:ln>
            <a:noFill/>
          </a:ln>
        </p:spPr>
      </p:pic>
      <p:sp>
        <p:nvSpPr>
          <p:cNvPr id="260"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261"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262"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263"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264"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62613B59-D7C8-4516-BF92-CF9DC398B498}"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301"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302" name="Picture 2"/>
          <p:cNvPicPr/>
          <p:nvPr/>
        </p:nvPicPr>
        <p:blipFill>
          <a:blip r:embed="rId15"/>
          <a:stretch/>
        </p:blipFill>
        <p:spPr>
          <a:xfrm>
            <a:off x="382680" y="357120"/>
            <a:ext cx="1458720" cy="1147680"/>
          </a:xfrm>
          <a:prstGeom prst="rect">
            <a:avLst/>
          </a:prstGeom>
          <a:ln>
            <a:noFill/>
          </a:ln>
        </p:spPr>
      </p:pic>
      <p:sp>
        <p:nvSpPr>
          <p:cNvPr id="303"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304"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305"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306" name="CustomShape 5"/>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307" name="PlaceHolder 6"/>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61868D66-92A9-499C-A2FD-E5A1EC7A718C}"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344" name="CustomShape 1"/>
          <p:cNvSpPr/>
          <p:nvPr/>
        </p:nvSpPr>
        <p:spPr>
          <a:xfrm>
            <a:off x="6343560" y="0"/>
            <a:ext cx="514440" cy="9144000"/>
          </a:xfrm>
          <a:prstGeom prst="rect">
            <a:avLst/>
          </a:prstGeom>
          <a:gradFill rotWithShape="0">
            <a:gsLst>
              <a:gs pos="0">
                <a:srgbClr val="6AA52C"/>
              </a:gs>
              <a:gs pos="100000">
                <a:srgbClr val="D8D8D8">
                  <a:alpha val="0"/>
                </a:srgbClr>
              </a:gs>
            </a:gsLst>
            <a:lin ang="5400000"/>
          </a:gradFill>
          <a:ln>
            <a:noFill/>
          </a:ln>
        </p:spPr>
        <p:style>
          <a:lnRef idx="0">
            <a:scrgbClr r="0" g="0" b="0"/>
          </a:lnRef>
          <a:fillRef idx="0">
            <a:scrgbClr r="0" g="0" b="0"/>
          </a:fillRef>
          <a:effectRef idx="0">
            <a:scrgbClr r="0" g="0" b="0"/>
          </a:effectRef>
          <a:fontRef idx="minor"/>
        </p:style>
      </p:sp>
      <p:pic>
        <p:nvPicPr>
          <p:cNvPr id="345" name="Picture 2"/>
          <p:cNvPicPr/>
          <p:nvPr/>
        </p:nvPicPr>
        <p:blipFill>
          <a:blip r:embed="rId15"/>
          <a:stretch/>
        </p:blipFill>
        <p:spPr>
          <a:xfrm>
            <a:off x="382680" y="357120"/>
            <a:ext cx="1458720" cy="1147680"/>
          </a:xfrm>
          <a:prstGeom prst="rect">
            <a:avLst/>
          </a:prstGeom>
          <a:ln>
            <a:noFill/>
          </a:ln>
        </p:spPr>
      </p:pic>
      <p:sp>
        <p:nvSpPr>
          <p:cNvPr id="346" name="PlaceHolder 2"/>
          <p:cNvSpPr>
            <a:spLocks noGrp="1"/>
          </p:cNvSpPr>
          <p:nvPr>
            <p:ph type="title"/>
          </p:nvPr>
        </p:nvSpPr>
        <p:spPr>
          <a:xfrm>
            <a:off x="343080" y="366840"/>
            <a:ext cx="5706720" cy="1511280"/>
          </a:xfrm>
          <a:prstGeom prst="rect">
            <a:avLst/>
          </a:prstGeom>
        </p:spPr>
        <p:txBody>
          <a:bodyPr lIns="90000" tIns="46800" rIns="90000" bIns="46800" anchor="ctr">
            <a:noAutofit/>
          </a:bodyPr>
          <a:lstStyle/>
          <a:p>
            <a:r>
              <a:rPr lang="es-CO" sz="4600" b="0" strike="noStrike" spc="-1">
                <a:solidFill>
                  <a:srgbClr val="000000"/>
                </a:solidFill>
                <a:latin typeface="Cambria"/>
              </a:rPr>
              <a:t>Pulse para editar el formato del texto de título</a:t>
            </a:r>
          </a:p>
        </p:txBody>
      </p:sp>
      <p:sp>
        <p:nvSpPr>
          <p:cNvPr id="347" name="PlaceHolder 3"/>
          <p:cNvSpPr>
            <a:spLocks noGrp="1"/>
          </p:cNvSpPr>
          <p:nvPr>
            <p:ph type="body"/>
          </p:nvPr>
        </p:nvSpPr>
        <p:spPr>
          <a:xfrm>
            <a:off x="343080" y="2133360"/>
            <a:ext cx="5706720" cy="6389640"/>
          </a:xfrm>
          <a:prstGeom prst="rect">
            <a:avLst/>
          </a:prstGeom>
        </p:spPr>
        <p:txBody>
          <a:bodyPr lIns="90000" tIns="46800" rIns="90000" bIns="46800">
            <a:normAutofit/>
          </a:bodyPr>
          <a:lstStyle/>
          <a:p>
            <a:pPr marL="342720" indent="-342720">
              <a:spcBef>
                <a:spcPts val="550"/>
              </a:spcBef>
            </a:pPr>
            <a:r>
              <a:rPr lang="es-CO" sz="2200" b="0" strike="noStrike" spc="-1">
                <a:solidFill>
                  <a:srgbClr val="000000"/>
                </a:solidFill>
                <a:latin typeface="Calibri"/>
              </a:rPr>
              <a:t>Pulse para editar el formato de esquema del texto</a:t>
            </a:r>
          </a:p>
          <a:p>
            <a:pPr marL="342720" lvl="1" indent="-342720">
              <a:spcBef>
                <a:spcPts val="550"/>
              </a:spcBef>
              <a:buClr>
                <a:srgbClr val="000000"/>
              </a:buClr>
              <a:buFont typeface="Times New Roman"/>
              <a:buChar char="–"/>
            </a:pPr>
            <a:r>
              <a:rPr lang="es-CO" sz="2200" b="0" strike="noStrike" spc="-1">
                <a:solidFill>
                  <a:srgbClr val="000000"/>
                </a:solidFill>
                <a:latin typeface="Calibri"/>
              </a:rPr>
              <a:t>Segundo nivel del esquema</a:t>
            </a:r>
          </a:p>
          <a:p>
            <a:pPr marL="342720" lvl="2" indent="-342720">
              <a:spcBef>
                <a:spcPts val="550"/>
              </a:spcBef>
              <a:buClr>
                <a:srgbClr val="000000"/>
              </a:buClr>
              <a:buFont typeface="Times New Roman"/>
              <a:buChar char="•"/>
            </a:pPr>
            <a:r>
              <a:rPr lang="es-CO" sz="2200" b="0" strike="noStrike" spc="-1">
                <a:solidFill>
                  <a:srgbClr val="000000"/>
                </a:solidFill>
                <a:latin typeface="Calibri"/>
              </a:rPr>
              <a:t>Tercer nivel del esquema</a:t>
            </a:r>
          </a:p>
          <a:p>
            <a:pPr marL="342720" lvl="3" indent="-342720">
              <a:spcBef>
                <a:spcPts val="550"/>
              </a:spcBef>
              <a:buClr>
                <a:srgbClr val="000000"/>
              </a:buClr>
              <a:buFont typeface="Times New Roman"/>
              <a:buChar char="–"/>
            </a:pPr>
            <a:r>
              <a:rPr lang="es-CO" sz="2200" b="0" strike="noStrike" spc="-1">
                <a:solidFill>
                  <a:srgbClr val="000000"/>
                </a:solidFill>
                <a:latin typeface="Calibri"/>
              </a:rPr>
              <a:t>Cuarto nivel del esquema</a:t>
            </a:r>
          </a:p>
          <a:p>
            <a:pPr marL="342720" lvl="4" indent="-342720">
              <a:spcBef>
                <a:spcPts val="550"/>
              </a:spcBef>
              <a:buClr>
                <a:srgbClr val="000000"/>
              </a:buClr>
              <a:buFont typeface="Times New Roman"/>
              <a:buChar char="»"/>
            </a:pPr>
            <a:r>
              <a:rPr lang="es-CO" sz="2200" b="0" strike="noStrike" spc="-1">
                <a:solidFill>
                  <a:srgbClr val="000000"/>
                </a:solidFill>
                <a:latin typeface="Calibri"/>
              </a:rPr>
              <a:t>Quinto nivel del esquema</a:t>
            </a:r>
          </a:p>
          <a:p>
            <a:pPr marL="342720" lvl="5" indent="-342720">
              <a:spcBef>
                <a:spcPts val="550"/>
              </a:spcBef>
              <a:buClr>
                <a:srgbClr val="000000"/>
              </a:buClr>
              <a:buFont typeface="Times New Roman"/>
              <a:buChar char="»"/>
            </a:pPr>
            <a:r>
              <a:rPr lang="es-CO" sz="2200" b="0" strike="noStrike" spc="-1">
                <a:solidFill>
                  <a:srgbClr val="000000"/>
                </a:solidFill>
                <a:latin typeface="Calibri"/>
              </a:rPr>
              <a:t>Sexto nivel del esquema</a:t>
            </a:r>
          </a:p>
          <a:p>
            <a:pPr marL="342720" lvl="6" indent="-342720">
              <a:spcBef>
                <a:spcPts val="550"/>
              </a:spcBef>
              <a:buClr>
                <a:srgbClr val="000000"/>
              </a:buClr>
              <a:buFont typeface="Times New Roman"/>
              <a:buChar char="»"/>
            </a:pPr>
            <a:r>
              <a:rPr lang="es-CO" sz="2200" b="0" strike="noStrike" spc="-1">
                <a:solidFill>
                  <a:srgbClr val="000000"/>
                </a:solidFill>
                <a:latin typeface="Calibri"/>
              </a:rPr>
              <a:t>Séptimo nivel del esquema</a:t>
            </a:r>
          </a:p>
        </p:txBody>
      </p:sp>
      <p:sp>
        <p:nvSpPr>
          <p:cNvPr id="348" name="CustomShape 4"/>
          <p:cNvSpPr/>
          <p:nvPr/>
        </p:nvSpPr>
        <p:spPr>
          <a:xfrm>
            <a:off x="8774280" y="9658440"/>
            <a:ext cx="1823760" cy="477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
        <p:nvSpPr>
          <p:cNvPr id="349" name="PlaceHolder 5"/>
          <p:cNvSpPr>
            <a:spLocks noGrp="1"/>
          </p:cNvSpPr>
          <p:nvPr>
            <p:ph type="sldNum"/>
          </p:nvPr>
        </p:nvSpPr>
        <p:spPr>
          <a:xfrm>
            <a:off x="5227560" y="7697520"/>
            <a:ext cx="371520" cy="463320"/>
          </a:xfrm>
          <a:prstGeom prst="rect">
            <a:avLst/>
          </a:prstGeom>
        </p:spPr>
        <p:txBody>
          <a:bodyPr lIns="90000" tIns="46800" rIns="90000" bIns="46800">
            <a:noAutofit/>
          </a:bodyPr>
          <a:lstStyle/>
          <a:p>
            <a:pPr>
              <a:lnSpc>
                <a:spcPct val="100000"/>
              </a:lnSpc>
            </a:pPr>
            <a:fld id="{E42A8415-DA61-4A9D-BD9E-D3469DEF01BD}" type="slidenum">
              <a:rPr lang="es-CO" sz="2400" b="0" strike="noStrike" spc="-1">
                <a:solidFill>
                  <a:srgbClr val="000000"/>
                </a:solidFill>
                <a:latin typeface="Times New Roman"/>
                <a:ea typeface="Segoe UI"/>
              </a:rPr>
              <a:t>‹Nº›</a:t>
            </a:fld>
            <a:endParaRPr lang="es-CO" sz="2400" b="0" strike="noStrike" spc="-1">
              <a:latin typeface="Times New Roman"/>
            </a:endParaRPr>
          </a:p>
        </p:txBody>
      </p:sp>
      <p:sp>
        <p:nvSpPr>
          <p:cNvPr id="350" name="CustomShape 6"/>
          <p:cNvSpPr/>
          <p:nvPr/>
        </p:nvSpPr>
        <p:spPr>
          <a:xfrm rot="16200000">
            <a:off x="5000760" y="5505480"/>
            <a:ext cx="3155760" cy="2728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6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6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65.xml"/><Relationship Id="rId5" Type="http://schemas.openxmlformats.org/officeDocument/2006/relationships/image" Target="../media/image18.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65.xml"/><Relationship Id="rId5" Type="http://schemas.openxmlformats.org/officeDocument/2006/relationships/image" Target="../media/image18.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9.xml"/><Relationship Id="rId1" Type="http://schemas.openxmlformats.org/officeDocument/2006/relationships/slideLayout" Target="../slideLayouts/slideLayout26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pn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10.xml"/><Relationship Id="rId1" Type="http://schemas.openxmlformats.org/officeDocument/2006/relationships/slideLayout" Target="../slideLayouts/slideLayout265.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png"/><Relationship Id="rId9" Type="http://schemas.microsoft.com/office/2007/relationships/diagramDrawing" Target="../diagrams/drawing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65.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265.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65.xml"/><Relationship Id="rId5" Type="http://schemas.openxmlformats.org/officeDocument/2006/relationships/image" Target="../media/image3.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png"/><Relationship Id="rId1" Type="http://schemas.openxmlformats.org/officeDocument/2006/relationships/slideLayout" Target="../slideLayouts/slideLayout265.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eg"/><Relationship Id="rId1" Type="http://schemas.openxmlformats.org/officeDocument/2006/relationships/slideLayout" Target="../slideLayouts/slideLayout26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65.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65.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6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265.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65.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36.xml.rels><?xml version="1.0" encoding="UTF-8" standalone="yes"?>
<Relationships xmlns="http://schemas.openxmlformats.org/package/2006/relationships"><Relationship Id="rId3" Type="http://schemas.openxmlformats.org/officeDocument/2006/relationships/hyperlink" Target="mailto:recursohumano@cedco.com.co" TargetMode="External"/><Relationship Id="rId2" Type="http://schemas.openxmlformats.org/officeDocument/2006/relationships/hyperlink" Target="mailto:gerencia@cedco.com.co" TargetMode="External"/><Relationship Id="rId1" Type="http://schemas.openxmlformats.org/officeDocument/2006/relationships/slideLayout" Target="../slideLayouts/slideLayout265.xml"/><Relationship Id="rId5" Type="http://schemas.openxmlformats.org/officeDocument/2006/relationships/image" Target="../media/image42.emf"/><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hyperlink" Target="mailto:recursohumano@cedco.com.co" TargetMode="External"/><Relationship Id="rId7" Type="http://schemas.openxmlformats.org/officeDocument/2006/relationships/image" Target="../media/image44.emf"/><Relationship Id="rId2" Type="http://schemas.openxmlformats.org/officeDocument/2006/relationships/hyperlink" Target="mailto:gerencia@cedco.com.co" TargetMode="External"/><Relationship Id="rId1" Type="http://schemas.openxmlformats.org/officeDocument/2006/relationships/slideLayout" Target="../slideLayouts/slideLayout265.xml"/><Relationship Id="rId6" Type="http://schemas.openxmlformats.org/officeDocument/2006/relationships/package" Target="../embeddings/Microsoft_Excel_Worksheet.xlsx"/><Relationship Id="rId5" Type="http://schemas.openxmlformats.org/officeDocument/2006/relationships/image" Target="../media/image3.png"/><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hyperlink" Target="mailto:gerencia@cedco.com" TargetMode="External"/><Relationship Id="rId2" Type="http://schemas.openxmlformats.org/officeDocument/2006/relationships/image" Target="../media/image45.png"/><Relationship Id="rId1" Type="http://schemas.openxmlformats.org/officeDocument/2006/relationships/slideLayout" Target="../slideLayouts/slideLayout265.xml"/><Relationship Id="rId6" Type="http://schemas.openxmlformats.org/officeDocument/2006/relationships/image" Target="../media/image3.png"/><Relationship Id="rId5" Type="http://schemas.openxmlformats.org/officeDocument/2006/relationships/hyperlink" Target="mailto:liderth@cedco.com" TargetMode="External"/><Relationship Id="rId4" Type="http://schemas.openxmlformats.org/officeDocument/2006/relationships/hyperlink" Target="mailto:recursohumano@cedco.co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65.xml"/><Relationship Id="rId5" Type="http://schemas.openxmlformats.org/officeDocument/2006/relationships/image" Target="../media/image3.png"/><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png"/><Relationship Id="rId1" Type="http://schemas.openxmlformats.org/officeDocument/2006/relationships/slideLayout" Target="../slideLayouts/slideLayout265.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eg"/><Relationship Id="rId1" Type="http://schemas.openxmlformats.org/officeDocument/2006/relationships/slideLayout" Target="../slideLayouts/slideLayout265.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65.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65.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5.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Layout" Target="../slideLayouts/slideLayout26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image" Target="../media/image62.png"/><Relationship Id="rId1" Type="http://schemas.openxmlformats.org/officeDocument/2006/relationships/slideLayout" Target="../slideLayouts/slideLayout265.xml"/><Relationship Id="rId6" Type="http://schemas.openxmlformats.org/officeDocument/2006/relationships/image" Target="../media/image55.png"/><Relationship Id="rId5" Type="http://schemas.openxmlformats.org/officeDocument/2006/relationships/image" Target="../media/image65.png"/><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png"/><Relationship Id="rId1" Type="http://schemas.openxmlformats.org/officeDocument/2006/relationships/slideLayout" Target="../slideLayouts/slideLayout265.xml"/><Relationship Id="rId5" Type="http://schemas.openxmlformats.org/officeDocument/2006/relationships/image" Target="../media/image55.png"/><Relationship Id="rId4" Type="http://schemas.openxmlformats.org/officeDocument/2006/relationships/image" Target="../media/image68.png"/></Relationships>
</file>

<file path=ppt/slides/_rels/slide4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65.xml"/><Relationship Id="rId5" Type="http://schemas.openxmlformats.org/officeDocument/2006/relationships/image" Target="../media/image71.png"/><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65.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72.png"/><Relationship Id="rId1" Type="http://schemas.openxmlformats.org/officeDocument/2006/relationships/slideLayout" Target="../slideLayouts/slideLayout265.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65.xml"/><Relationship Id="rId6" Type="http://schemas.openxmlformats.org/officeDocument/2006/relationships/image" Target="../media/image55.png"/><Relationship Id="rId5" Type="http://schemas.openxmlformats.org/officeDocument/2006/relationships/image" Target="../media/image76.png"/><Relationship Id="rId4" Type="http://schemas.openxmlformats.org/officeDocument/2006/relationships/image" Target="../media/image75.png"/></Relationships>
</file>

<file path=ppt/slides/_rels/slide5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265.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image" Target="../media/image83.png"/><Relationship Id="rId1" Type="http://schemas.openxmlformats.org/officeDocument/2006/relationships/slideLayout" Target="../slideLayouts/slideLayout265.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5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66.xml"/></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65.xml"/></Relationships>
</file>

<file path=ppt/slides/_rels/slide5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265.xml"/><Relationship Id="rId4" Type="http://schemas.openxmlformats.org/officeDocument/2006/relationships/image" Target="../media/image93.png"/></Relationships>
</file>

<file path=ppt/slides/_rels/slide58.xml.rels><?xml version="1.0" encoding="UTF-8" standalone="yes"?>
<Relationships xmlns="http://schemas.openxmlformats.org/package/2006/relationships"><Relationship Id="rId8" Type="http://schemas.openxmlformats.org/officeDocument/2006/relationships/hyperlink" Target="https://drive.google.com/file/d/1XgB3veXCRPE18j3ZhnGAOIYma9Xs5vST/view" TargetMode="Externa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91.png"/><Relationship Id="rId1" Type="http://schemas.openxmlformats.org/officeDocument/2006/relationships/slideLayout" Target="../slideLayouts/slideLayout265.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95.png"/><Relationship Id="rId4" Type="http://schemas.openxmlformats.org/officeDocument/2006/relationships/diagramLayout" Target="../diagrams/layout3.xml"/><Relationship Id="rId9" Type="http://schemas.openxmlformats.org/officeDocument/2006/relationships/image" Target="../media/image94.png"/></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265.xml"/><Relationship Id="rId4" Type="http://schemas.openxmlformats.org/officeDocument/2006/relationships/image" Target="../media/image9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65.xml"/></Relationships>
</file>

<file path=ppt/slides/_rels/slide6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65.xml"/><Relationship Id="rId4" Type="http://schemas.openxmlformats.org/officeDocument/2006/relationships/image" Target="../media/image91.png"/></Relationships>
</file>

<file path=ppt/slides/_rels/slide6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65.xml"/><Relationship Id="rId4" Type="http://schemas.openxmlformats.org/officeDocument/2006/relationships/image" Target="../media/image91.png"/></Relationships>
</file>

<file path=ppt/slides/_rels/slide6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65.xml"/><Relationship Id="rId4" Type="http://schemas.openxmlformats.org/officeDocument/2006/relationships/image" Target="../media/image91.png"/></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04.jpg"/><Relationship Id="rId1" Type="http://schemas.openxmlformats.org/officeDocument/2006/relationships/slideLayout" Target="../slideLayouts/slideLayout265.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6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66.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07.png"/><Relationship Id="rId1" Type="http://schemas.openxmlformats.org/officeDocument/2006/relationships/slideLayout" Target="../slideLayouts/slideLayout265.xml"/><Relationship Id="rId6" Type="http://schemas.openxmlformats.org/officeDocument/2006/relationships/image" Target="../media/image110.png"/><Relationship Id="rId5" Type="http://schemas.openxmlformats.org/officeDocument/2006/relationships/image" Target="../media/image109.jpg"/><Relationship Id="rId4" Type="http://schemas.openxmlformats.org/officeDocument/2006/relationships/image" Target="../media/image108.png"/></Relationships>
</file>

<file path=ppt/slides/_rels/slide68.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55.png"/><Relationship Id="rId1" Type="http://schemas.openxmlformats.org/officeDocument/2006/relationships/slideLayout" Target="../slideLayouts/slideLayout265.xml"/><Relationship Id="rId6" Type="http://schemas.openxmlformats.org/officeDocument/2006/relationships/image" Target="../media/image114.jpg"/><Relationship Id="rId5" Type="http://schemas.openxmlformats.org/officeDocument/2006/relationships/image" Target="../media/image113.JPG"/><Relationship Id="rId4" Type="http://schemas.openxmlformats.org/officeDocument/2006/relationships/image" Target="../media/image112.jpg"/></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15.png"/><Relationship Id="rId1" Type="http://schemas.openxmlformats.org/officeDocument/2006/relationships/slideLayout" Target="../slideLayouts/slideLayout265.xml"/><Relationship Id="rId4" Type="http://schemas.openxmlformats.org/officeDocument/2006/relationships/image" Target="../media/image11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65.xml"/></Relationships>
</file>

<file path=ppt/slides/_rels/slide70.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55.png"/><Relationship Id="rId1" Type="http://schemas.openxmlformats.org/officeDocument/2006/relationships/slideLayout" Target="../slideLayouts/slideLayout265.xml"/><Relationship Id="rId4" Type="http://schemas.openxmlformats.org/officeDocument/2006/relationships/image" Target="../media/image118.png"/></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65.xml"/></Relationships>
</file>

<file path=ppt/slides/_rels/slide7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55.png"/><Relationship Id="rId1" Type="http://schemas.openxmlformats.org/officeDocument/2006/relationships/slideLayout" Target="../slideLayouts/slideLayout265.xml"/><Relationship Id="rId5" Type="http://schemas.openxmlformats.org/officeDocument/2006/relationships/image" Target="../media/image121.png"/><Relationship Id="rId4" Type="http://schemas.openxmlformats.org/officeDocument/2006/relationships/image" Target="../media/image120.png"/></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22.jpeg"/><Relationship Id="rId1" Type="http://schemas.openxmlformats.org/officeDocument/2006/relationships/slideLayout" Target="../slideLayouts/slideLayout265.xml"/></Relationships>
</file>

<file path=ppt/slides/_rels/slide7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23.png"/><Relationship Id="rId1" Type="http://schemas.openxmlformats.org/officeDocument/2006/relationships/slideLayout" Target="../slideLayouts/slideLayout265.xml"/></Relationships>
</file>

<file path=ppt/slides/_rels/slide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24.jpeg"/><Relationship Id="rId1" Type="http://schemas.openxmlformats.org/officeDocument/2006/relationships/slideLayout" Target="../slideLayouts/slideLayout265.xml"/></Relationships>
</file>

<file path=ppt/slides/_rels/slide7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25.png"/><Relationship Id="rId1" Type="http://schemas.openxmlformats.org/officeDocument/2006/relationships/slideLayout" Target="../slideLayouts/slideLayout265.xml"/></Relationships>
</file>

<file path=ppt/slides/_rels/slide77.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4.xml"/><Relationship Id="rId1" Type="http://schemas.openxmlformats.org/officeDocument/2006/relationships/slideLayout" Target="../slideLayouts/slideLayout265.xml"/><Relationship Id="rId4" Type="http://schemas.openxmlformats.org/officeDocument/2006/relationships/image" Target="../media/image55.png"/></Relationships>
</file>

<file path=ppt/slides/_rels/slide7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5.xml"/><Relationship Id="rId1" Type="http://schemas.openxmlformats.org/officeDocument/2006/relationships/slideLayout" Target="../slideLayouts/slideLayout26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6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65.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 name="Diagrama de flujo: retraso 23">
            <a:extLst>
              <a:ext uri="{FF2B5EF4-FFF2-40B4-BE49-F238E27FC236}">
                <a16:creationId xmlns:a16="http://schemas.microsoft.com/office/drawing/2014/main" id="{029D7402-1345-485C-D5CE-A673C29CFD22}"/>
              </a:ext>
            </a:extLst>
          </p:cNvPr>
          <p:cNvSpPr/>
          <p:nvPr/>
        </p:nvSpPr>
        <p:spPr>
          <a:xfrm rot="15024453">
            <a:off x="4016783" y="6255576"/>
            <a:ext cx="3811703" cy="4445873"/>
          </a:xfrm>
          <a:prstGeom prst="flowChartDelay">
            <a:avLst/>
          </a:prstGeom>
          <a:solidFill>
            <a:srgbClr val="D7E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Diagrama de flujo: retraso 21">
            <a:extLst>
              <a:ext uri="{FF2B5EF4-FFF2-40B4-BE49-F238E27FC236}">
                <a16:creationId xmlns:a16="http://schemas.microsoft.com/office/drawing/2014/main" id="{59511C34-D21C-07ED-32DD-6AEBAE2DE879}"/>
              </a:ext>
            </a:extLst>
          </p:cNvPr>
          <p:cNvSpPr/>
          <p:nvPr/>
        </p:nvSpPr>
        <p:spPr>
          <a:xfrm rot="2048391">
            <a:off x="-1032310" y="-1092282"/>
            <a:ext cx="3240563" cy="3583678"/>
          </a:xfrm>
          <a:prstGeom prst="flowChartDelay">
            <a:avLst/>
          </a:prstGeom>
          <a:solidFill>
            <a:srgbClr val="D7E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Elipse 5"/>
          <p:cNvSpPr/>
          <p:nvPr/>
        </p:nvSpPr>
        <p:spPr>
          <a:xfrm>
            <a:off x="2658700" y="7137400"/>
            <a:ext cx="1320800" cy="1028700"/>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grama de flujo: conector 6">
            <a:extLst>
              <a:ext uri="{FF2B5EF4-FFF2-40B4-BE49-F238E27FC236}">
                <a16:creationId xmlns:a16="http://schemas.microsoft.com/office/drawing/2014/main" id="{C2DE028C-67C2-A406-26F8-775105419AFA}"/>
              </a:ext>
            </a:extLst>
          </p:cNvPr>
          <p:cNvSpPr/>
          <p:nvPr/>
        </p:nvSpPr>
        <p:spPr>
          <a:xfrm>
            <a:off x="-1450845" y="1861777"/>
            <a:ext cx="5624146" cy="6051299"/>
          </a:xfrm>
          <a:prstGeom prst="flowChartConnector">
            <a:avLst/>
          </a:prstGeom>
          <a:solidFill>
            <a:srgbClr val="23275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Diagrama de flujo: conector 3">
            <a:extLst>
              <a:ext uri="{FF2B5EF4-FFF2-40B4-BE49-F238E27FC236}">
                <a16:creationId xmlns:a16="http://schemas.microsoft.com/office/drawing/2014/main" id="{D80F696A-A847-2C10-ADCF-EC122CF39A41}"/>
              </a:ext>
            </a:extLst>
          </p:cNvPr>
          <p:cNvSpPr/>
          <p:nvPr/>
        </p:nvSpPr>
        <p:spPr>
          <a:xfrm>
            <a:off x="-616922" y="2959100"/>
            <a:ext cx="3924300" cy="393945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Diagrama de flujo: conector 2">
            <a:extLst>
              <a:ext uri="{FF2B5EF4-FFF2-40B4-BE49-F238E27FC236}">
                <a16:creationId xmlns:a16="http://schemas.microsoft.com/office/drawing/2014/main" id="{8656008A-3253-F1BD-EDB0-A594E057F70C}"/>
              </a:ext>
            </a:extLst>
          </p:cNvPr>
          <p:cNvSpPr/>
          <p:nvPr/>
        </p:nvSpPr>
        <p:spPr>
          <a:xfrm>
            <a:off x="-254972" y="3240396"/>
            <a:ext cx="3200399" cy="3375145"/>
          </a:xfrm>
          <a:prstGeom prst="flowChartConnector">
            <a:avLst/>
          </a:prstGeom>
          <a:solidFill>
            <a:srgbClr val="2327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Rectángulo 12">
            <a:extLst>
              <a:ext uri="{FF2B5EF4-FFF2-40B4-BE49-F238E27FC236}">
                <a16:creationId xmlns:a16="http://schemas.microsoft.com/office/drawing/2014/main" id="{1667837C-3487-3600-BC63-F4C1B5B3DDB9}"/>
              </a:ext>
            </a:extLst>
          </p:cNvPr>
          <p:cNvSpPr/>
          <p:nvPr/>
        </p:nvSpPr>
        <p:spPr>
          <a:xfrm>
            <a:off x="3082940" y="4079630"/>
            <a:ext cx="3476122" cy="17463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800" dirty="0">
                <a:solidFill>
                  <a:srgbClr val="10253F"/>
                </a:solidFill>
              </a:rPr>
              <a:t>CARTILLA</a:t>
            </a:r>
            <a:r>
              <a:rPr lang="es-MX" sz="3500" dirty="0">
                <a:solidFill>
                  <a:srgbClr val="10253F"/>
                </a:solidFill>
              </a:rPr>
              <a:t> </a:t>
            </a:r>
            <a:r>
              <a:rPr lang="es-MX" sz="2500" b="1" dirty="0">
                <a:solidFill>
                  <a:srgbClr val="10253F"/>
                </a:solidFill>
              </a:rPr>
              <a:t>DE</a:t>
            </a:r>
            <a:r>
              <a:rPr lang="es-MX" b="1" dirty="0">
                <a:solidFill>
                  <a:srgbClr val="10253F"/>
                </a:solidFill>
              </a:rPr>
              <a:t> </a:t>
            </a:r>
            <a:r>
              <a:rPr lang="es-MX" sz="4200" b="1" dirty="0">
                <a:solidFill>
                  <a:srgbClr val="10253F"/>
                </a:solidFill>
              </a:rPr>
              <a:t>INDUCCION</a:t>
            </a:r>
            <a:endParaRPr lang="es-CO" sz="4200" b="1" dirty="0">
              <a:solidFill>
                <a:srgbClr val="10253F"/>
              </a:solidFill>
            </a:endParaRPr>
          </a:p>
        </p:txBody>
      </p:sp>
      <p:sp>
        <p:nvSpPr>
          <p:cNvPr id="15" name="Diagrama de flujo: conector 14">
            <a:extLst>
              <a:ext uri="{FF2B5EF4-FFF2-40B4-BE49-F238E27FC236}">
                <a16:creationId xmlns:a16="http://schemas.microsoft.com/office/drawing/2014/main" id="{AB46337E-8014-810E-A34D-9F0B0B26D850}"/>
              </a:ext>
            </a:extLst>
          </p:cNvPr>
          <p:cNvSpPr/>
          <p:nvPr/>
        </p:nvSpPr>
        <p:spPr>
          <a:xfrm>
            <a:off x="2146510" y="6381751"/>
            <a:ext cx="2334640" cy="2508250"/>
          </a:xfrm>
          <a:prstGeom prst="flowChartConnector">
            <a:avLst/>
          </a:prstGeom>
          <a:solidFill>
            <a:srgbClr val="23275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Diagrama de flujo: conector 13">
            <a:extLst>
              <a:ext uri="{FF2B5EF4-FFF2-40B4-BE49-F238E27FC236}">
                <a16:creationId xmlns:a16="http://schemas.microsoft.com/office/drawing/2014/main" id="{B220DED9-B52E-22BD-018D-4DD6EEFE206B}"/>
              </a:ext>
            </a:extLst>
          </p:cNvPr>
          <p:cNvSpPr/>
          <p:nvPr/>
        </p:nvSpPr>
        <p:spPr>
          <a:xfrm>
            <a:off x="2566077" y="6840479"/>
            <a:ext cx="1482601" cy="1561060"/>
          </a:xfrm>
          <a:prstGeom prst="flowChartConnector">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8" name="Imagen 17">
            <a:extLst>
              <a:ext uri="{FF2B5EF4-FFF2-40B4-BE49-F238E27FC236}">
                <a16:creationId xmlns:a16="http://schemas.microsoft.com/office/drawing/2014/main" id="{A7BBEC11-CD5C-14E5-C9AF-542044234C40}"/>
              </a:ext>
            </a:extLst>
          </p:cNvPr>
          <p:cNvPicPr>
            <a:picLocks noChangeAspect="1"/>
          </p:cNvPicPr>
          <p:nvPr/>
        </p:nvPicPr>
        <p:blipFill rotWithShape="1">
          <a:blip r:embed="rId2">
            <a:extLst>
              <a:ext uri="{28A0092B-C50C-407E-A947-70E740481C1C}">
                <a14:useLocalDpi xmlns:a14="http://schemas.microsoft.com/office/drawing/2010/main" val="0"/>
              </a:ext>
            </a:extLst>
          </a:blip>
          <a:srcRect l="27847" t="31503" r="28408" b="32352"/>
          <a:stretch/>
        </p:blipFill>
        <p:spPr>
          <a:xfrm>
            <a:off x="-39715" y="4239365"/>
            <a:ext cx="2775087" cy="1287600"/>
          </a:xfrm>
          <a:prstGeom prst="rect">
            <a:avLst/>
          </a:prstGeom>
        </p:spPr>
      </p:pic>
    </p:spTree>
    <p:extLst>
      <p:ext uri="{BB962C8B-B14F-4D97-AF65-F5344CB8AC3E}">
        <p14:creationId xmlns:p14="http://schemas.microsoft.com/office/powerpoint/2010/main" val="3349627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342300" y="5342262"/>
            <a:ext cx="6355680" cy="3095336"/>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MX" sz="1300" spc="-1" dirty="0">
                <a:solidFill>
                  <a:schemeClr val="tx1">
                    <a:lumMod val="75000"/>
                    <a:lumOff val="25000"/>
                  </a:schemeClr>
                </a:solidFill>
                <a:latin typeface="Calibri"/>
              </a:rPr>
              <a:t>El CENTRO DE DIAGNOSTICO Y CIRUGIA OCULAR - CEDCO SAS, está dedicado a prestar servicios integrales en Salud Visual, por tanto, somos conscientes que la prevención es el primer paso para garantizar la seguridad, bienestar y salud de todos nuestros empleados, contratistas y visitantes, por establecer las siguientes normas:</a:t>
            </a:r>
          </a:p>
          <a:p>
            <a:pPr algn="just">
              <a:lnSpc>
                <a:spcPct val="100000"/>
              </a:lnSpc>
            </a:pPr>
            <a:endParaRPr lang="es-MX" sz="1300" spc="-1" dirty="0">
              <a:solidFill>
                <a:schemeClr val="tx1">
                  <a:lumMod val="75000"/>
                  <a:lumOff val="25000"/>
                </a:schemeClr>
              </a:solidFill>
              <a:latin typeface="Calibri"/>
            </a:endParaRPr>
          </a:p>
          <a:p>
            <a:pPr algn="just">
              <a:lnSpc>
                <a:spcPct val="100000"/>
              </a:lnSpc>
            </a:pPr>
            <a:r>
              <a:rPr lang="es-MX" sz="1300" spc="-1" dirty="0">
                <a:solidFill>
                  <a:schemeClr val="tx1">
                    <a:lumMod val="75000"/>
                    <a:lumOff val="25000"/>
                  </a:schemeClr>
                </a:solidFill>
                <a:latin typeface="Calibri"/>
              </a:rPr>
              <a:t>• No se permite a ninguna persona, sin importar su rango o posición, trabajar o visitar las áreas de trabajo bajo la influencia de bebidas alcohólicas o sustancias psicoactivas que alteren el estado de conciencia, el estado de ánimo, la percepción y la capacidad de reacción.</a:t>
            </a:r>
          </a:p>
          <a:p>
            <a:pPr algn="just">
              <a:lnSpc>
                <a:spcPct val="100000"/>
              </a:lnSpc>
            </a:pPr>
            <a:r>
              <a:rPr lang="es-MX" sz="1300" spc="-1" dirty="0">
                <a:solidFill>
                  <a:schemeClr val="tx1">
                    <a:lumMod val="75000"/>
                    <a:lumOff val="25000"/>
                  </a:schemeClr>
                </a:solidFill>
                <a:latin typeface="Calibri"/>
              </a:rPr>
              <a:t>• Se prohíbe fumar, ingerir sustancias psicoactivas y/o bebidas alcohólicas al interior de las instalaciones, dentro o fuera del horario laboral.</a:t>
            </a:r>
          </a:p>
          <a:p>
            <a:pPr algn="just"/>
            <a:r>
              <a:rPr lang="es-MX" sz="1300" spc="-1" dirty="0">
                <a:solidFill>
                  <a:schemeClr val="tx1">
                    <a:lumMod val="75000"/>
                    <a:lumOff val="25000"/>
                  </a:schemeClr>
                </a:solidFill>
                <a:latin typeface="Calibri"/>
              </a:rPr>
              <a:t>• Se prohíbe fumar, ingerir sustancias psicoactivas y/o bebidas alcohólicas: En reuniones de índole laboral convocadas por la empresa o terceros interesados.</a:t>
            </a:r>
          </a:p>
          <a:p>
            <a:pPr algn="just">
              <a:lnSpc>
                <a:spcPct val="100000"/>
              </a:lnSpc>
            </a:pPr>
            <a:endParaRPr lang="es-MX" sz="1300" spc="-1" dirty="0">
              <a:solidFill>
                <a:schemeClr val="tx1">
                  <a:lumMod val="75000"/>
                  <a:lumOff val="25000"/>
                </a:schemeClr>
              </a:solidFill>
              <a:latin typeface="Calibri"/>
            </a:endParaRPr>
          </a:p>
          <a:p>
            <a:pPr algn="just">
              <a:lnSpc>
                <a:spcPct val="100000"/>
              </a:lnSpc>
            </a:pPr>
            <a:endParaRPr lang="es-CO" sz="1300" b="0" strike="noStrike" spc="-1" dirty="0">
              <a:solidFill>
                <a:srgbClr val="FFFFFF"/>
              </a:solidFill>
              <a:latin typeface="Arial"/>
            </a:endParaRPr>
          </a:p>
        </p:txBody>
      </p:sp>
      <p:sp>
        <p:nvSpPr>
          <p:cNvPr id="1213" name="CustomShape 12"/>
          <p:cNvSpPr/>
          <p:nvPr/>
        </p:nvSpPr>
        <p:spPr>
          <a:xfrm>
            <a:off x="1143000" y="4768740"/>
            <a:ext cx="4440240" cy="58695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PREVENCIÓN DEL CONSUMO DE SUSTANCIAS PSICOACTIVAS,ALCOHOL Y TABACO </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3" name="Picture 2" descr="Resolución 431 de 2016 - IMSALU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614" t="51168" r="6198" b="9821"/>
          <a:stretch/>
        </p:blipFill>
        <p:spPr bwMode="auto">
          <a:xfrm>
            <a:off x="4689360" y="2017266"/>
            <a:ext cx="1866008" cy="80471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iagrama de seguridad, diverso, texto, logo png | PNGW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32" r="5958" b="5948"/>
          <a:stretch/>
        </p:blipFill>
        <p:spPr bwMode="auto">
          <a:xfrm>
            <a:off x="441360" y="1371599"/>
            <a:ext cx="1402938" cy="253088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9600" y="1524271"/>
            <a:ext cx="1987980" cy="213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5481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359985" y="5236086"/>
            <a:ext cx="6133350" cy="2495171"/>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MX" sz="1300" spc="-1" dirty="0">
                <a:solidFill>
                  <a:schemeClr val="tx1">
                    <a:lumMod val="75000"/>
                    <a:lumOff val="25000"/>
                  </a:schemeClr>
                </a:solidFill>
                <a:latin typeface="Calibri"/>
              </a:rPr>
              <a:t>•En ningún momento los funcionarios están autorizados para ausentarse durante la jornada laboral de su lugar de trabajo para ir a fumar, ingerir sustancias psicoactivas y/o bebidas alcohólicas.</a:t>
            </a:r>
          </a:p>
          <a:p>
            <a:pPr algn="just">
              <a:lnSpc>
                <a:spcPct val="100000"/>
              </a:lnSpc>
            </a:pPr>
            <a:r>
              <a:rPr lang="es-MX" sz="1300" spc="-1" dirty="0">
                <a:solidFill>
                  <a:schemeClr val="tx1">
                    <a:lumMod val="75000"/>
                    <a:lumOff val="25000"/>
                  </a:schemeClr>
                </a:solidFill>
                <a:latin typeface="Calibri"/>
              </a:rPr>
              <a:t>• Está prohibida la venta o tenencia de alcohol y sustancias psicoactivas durante la jornada laboral.</a:t>
            </a:r>
          </a:p>
          <a:p>
            <a:pPr algn="just">
              <a:lnSpc>
                <a:spcPct val="100000"/>
              </a:lnSpc>
            </a:pPr>
            <a:r>
              <a:rPr lang="es-MX" sz="1300" spc="-1" dirty="0">
                <a:solidFill>
                  <a:schemeClr val="tx1">
                    <a:lumMod val="75000"/>
                    <a:lumOff val="25000"/>
                  </a:schemeClr>
                </a:solidFill>
                <a:latin typeface="Calibri"/>
              </a:rPr>
              <a:t>• CEDCO podrá realizar pruebas de alcoholemia y/o sustancias psicoactivas, directamente y/o a través de terceras, en cualquier momento o cuando existan razones para sospechar el consumo de las mis-mas por parte del trabajador  </a:t>
            </a:r>
          </a:p>
          <a:p>
            <a:pPr algn="just">
              <a:lnSpc>
                <a:spcPct val="100000"/>
              </a:lnSpc>
            </a:pPr>
            <a:r>
              <a:rPr lang="es-MX" sz="1300" spc="-1" dirty="0">
                <a:solidFill>
                  <a:schemeClr val="tx1">
                    <a:lumMod val="75000"/>
                    <a:lumOff val="25000"/>
                  </a:schemeClr>
                </a:solidFill>
                <a:latin typeface="Calibri"/>
              </a:rPr>
              <a:t>• El incumplimiento de esta política, así como la oposición a las inspecciones o tomas de muestras para verificar su acatamiento, se considera falta grave y en consecuencia la empresa puede adoptar medidas disciplinarias, inclusive dar por finalizado el contrato de trabajo por justa causa.</a:t>
            </a:r>
            <a:endParaRPr lang="es-CO" sz="1300" b="0" strike="noStrike" spc="-1" dirty="0">
              <a:solidFill>
                <a:srgbClr val="FFFFFF"/>
              </a:solidFill>
              <a:latin typeface="Arial"/>
            </a:endParaRPr>
          </a:p>
        </p:txBody>
      </p:sp>
      <p:sp>
        <p:nvSpPr>
          <p:cNvPr id="1213" name="CustomShape 12"/>
          <p:cNvSpPr/>
          <p:nvPr/>
        </p:nvSpPr>
        <p:spPr>
          <a:xfrm>
            <a:off x="1321440" y="4496741"/>
            <a:ext cx="4440240" cy="58695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PREVENCIÓN DEL CONSUMO DE SUSTANCIAS PSICOACTIVAS,ALCOHOL Y TABACO </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6540" y="3928642"/>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41360" y="3914242"/>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dirty="0">
                <a:solidFill>
                  <a:srgbClr val="FFFFFF"/>
                </a:solidFill>
                <a:latin typeface="Calibri"/>
              </a:rPr>
              <a:t>GESTIÓN </a:t>
            </a:r>
            <a:r>
              <a:rPr lang="es-CO" sz="3200" b="1" strike="noStrike" spc="-1" dirty="0">
                <a:solidFill>
                  <a:srgbClr val="D9D9D9"/>
                </a:solidFill>
                <a:latin typeface="Calibri"/>
              </a:rPr>
              <a:t>SST</a:t>
            </a:r>
            <a:endParaRPr lang="es-CO" sz="3200" b="0" strike="noStrike" spc="-1" dirty="0">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3" name="Picture 2" descr="Resolución 431 de 2016 - IMSALU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614" t="51168" r="6198" b="9821"/>
          <a:stretch/>
        </p:blipFill>
        <p:spPr bwMode="auto">
          <a:xfrm>
            <a:off x="4689360" y="2017266"/>
            <a:ext cx="1866008" cy="80471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iagrama de seguridad, diverso, texto, logo png | PNGW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32" r="5958" b="5948"/>
          <a:stretch/>
        </p:blipFill>
        <p:spPr bwMode="auto">
          <a:xfrm>
            <a:off x="441360" y="1371599"/>
            <a:ext cx="1402938" cy="253088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9600" y="1524271"/>
            <a:ext cx="1987980" cy="213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2550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306116" y="5141785"/>
            <a:ext cx="6114008" cy="3095336"/>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r>
              <a:rPr lang="es-CO" sz="1300" spc="-1" dirty="0">
                <a:solidFill>
                  <a:schemeClr val="tx1">
                    <a:lumMod val="75000"/>
                    <a:lumOff val="25000"/>
                  </a:schemeClr>
                </a:solidFill>
                <a:latin typeface="Calibri"/>
              </a:rPr>
              <a:t>EL </a:t>
            </a:r>
            <a:r>
              <a:rPr lang="es-CO" sz="1300" b="1" spc="-1" dirty="0">
                <a:solidFill>
                  <a:schemeClr val="tx1">
                    <a:lumMod val="75000"/>
                    <a:lumOff val="25000"/>
                  </a:schemeClr>
                </a:solidFill>
                <a:latin typeface="Calibri"/>
              </a:rPr>
              <a:t>CENTRO DE DIAGNOSTICO Y CIRUGIA OCULAR CEDCO SAS</a:t>
            </a:r>
            <a:r>
              <a:rPr lang="es-CO" sz="1300" spc="-1" dirty="0">
                <a:solidFill>
                  <a:schemeClr val="tx1">
                    <a:lumMod val="75000"/>
                    <a:lumOff val="25000"/>
                  </a:schemeClr>
                </a:solidFill>
                <a:latin typeface="Calibri"/>
              </a:rPr>
              <a:t>, busca proporcionar un ambiente de trabajo sano, en condiciones dignas, justas, seguras y adecuadas a nuestros trabajadores, para esto se ha creado el Comité de Convivencia Laboral, el cual en conjunto con todos los trabajadores, establecerá actividades que generen una conciencia colectiva de sana convivencia, a través de la implementación de mecanismos que eliminen el acoso laboral, contando con la participación de los socios, trabajadores y contratistas, mediante la intervención desde la alta dirección; por tanto, nos comprometemos con:</a:t>
            </a:r>
          </a:p>
          <a:p>
            <a:pPr algn="just"/>
            <a:r>
              <a:rPr lang="es-CO" sz="1300" spc="-1" dirty="0">
                <a:solidFill>
                  <a:schemeClr val="tx1">
                    <a:lumMod val="75000"/>
                    <a:lumOff val="25000"/>
                  </a:schemeClr>
                </a:solidFill>
                <a:latin typeface="Calibri"/>
              </a:rPr>
              <a:t> </a:t>
            </a:r>
          </a:p>
          <a:p>
            <a:pPr lvl="0" algn="just"/>
            <a:r>
              <a:rPr lang="es-ES" sz="1300" spc="-1" dirty="0">
                <a:solidFill>
                  <a:schemeClr val="tx1">
                    <a:lumMod val="75000"/>
                    <a:lumOff val="25000"/>
                  </a:schemeClr>
                </a:solidFill>
                <a:latin typeface="Calibri"/>
              </a:rPr>
              <a:t>♦Velar por el cumplimiento de los valores corporativos.</a:t>
            </a:r>
            <a:endParaRPr lang="es-CO" sz="1300" spc="-1" dirty="0">
              <a:solidFill>
                <a:schemeClr val="tx1">
                  <a:lumMod val="75000"/>
                  <a:lumOff val="25000"/>
                </a:schemeClr>
              </a:solidFill>
              <a:latin typeface="Calibri"/>
            </a:endParaRPr>
          </a:p>
          <a:p>
            <a:pPr algn="just"/>
            <a:r>
              <a:rPr lang="es-ES" sz="1300" spc="-1" dirty="0">
                <a:solidFill>
                  <a:schemeClr val="tx1">
                    <a:lumMod val="75000"/>
                    <a:lumOff val="25000"/>
                  </a:schemeClr>
                </a:solidFill>
                <a:latin typeface="Calibri"/>
              </a:rPr>
              <a:t>♦No dar origen a la discriminación del personal en sus creencias, raza, sexo, religión, etnia o edad.</a:t>
            </a:r>
          </a:p>
          <a:p>
            <a:pPr algn="just"/>
            <a:r>
              <a:rPr lang="es-ES" sz="1300" spc="-1" dirty="0">
                <a:solidFill>
                  <a:schemeClr val="tx1">
                    <a:lumMod val="75000"/>
                    <a:lumOff val="25000"/>
                  </a:schemeClr>
                </a:solidFill>
                <a:latin typeface="Calibri"/>
              </a:rPr>
              <a:t>♦No permitir ningún comportamiento que sea amenazador, abusivo, intimidante,   explotador incluyendo gestos, lenguaje y contacto físico en el lugar de trabajo.</a:t>
            </a:r>
            <a:endParaRPr lang="es-CO" sz="1300" spc="-1" dirty="0">
              <a:solidFill>
                <a:schemeClr val="tx1">
                  <a:lumMod val="75000"/>
                  <a:lumOff val="25000"/>
                </a:schemeClr>
              </a:solidFill>
              <a:latin typeface="Calibri"/>
            </a:endParaRPr>
          </a:p>
          <a:p>
            <a:pPr algn="just"/>
            <a:r>
              <a:rPr lang="es-ES" sz="1300" spc="-1" dirty="0">
                <a:solidFill>
                  <a:schemeClr val="tx1">
                    <a:lumMod val="75000"/>
                    <a:lumOff val="25000"/>
                  </a:schemeClr>
                </a:solidFill>
                <a:latin typeface="Calibri"/>
              </a:rPr>
              <a:t> </a:t>
            </a:r>
            <a:endParaRPr lang="es-CO" sz="1300" spc="-1" dirty="0">
              <a:solidFill>
                <a:schemeClr val="tx1">
                  <a:lumMod val="75000"/>
                  <a:lumOff val="25000"/>
                </a:schemeClr>
              </a:solidFill>
              <a:latin typeface="Calibri"/>
            </a:endParaRPr>
          </a:p>
        </p:txBody>
      </p:sp>
      <p:sp>
        <p:nvSpPr>
          <p:cNvPr id="1213" name="CustomShape 12"/>
          <p:cNvSpPr/>
          <p:nvPr/>
        </p:nvSpPr>
        <p:spPr>
          <a:xfrm>
            <a:off x="1143000" y="4768740"/>
            <a:ext cx="4440240" cy="34073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PREVENCIÓN DEL ACOSO LABORAL</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4" name="Picture 2" descr="Diagrama de seguridad, diverso, texto, logo png | PNGW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32" r="5958" b="5948"/>
          <a:stretch/>
        </p:blipFill>
        <p:spPr bwMode="auto">
          <a:xfrm>
            <a:off x="756702" y="1371599"/>
            <a:ext cx="1402938" cy="253088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63120" y="1055520"/>
            <a:ext cx="2912702" cy="291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21 Rectángulo"/>
          <p:cNvSpPr/>
          <p:nvPr/>
        </p:nvSpPr>
        <p:spPr>
          <a:xfrm>
            <a:off x="4352201" y="3041054"/>
            <a:ext cx="1220206" cy="46166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erlin Sans FB Demi" pitchFamily="34" charset="0"/>
              </a:rPr>
              <a:t>NO AL ACOSO </a:t>
            </a:r>
          </a:p>
          <a:p>
            <a:pPr algn="ctr"/>
            <a:r>
              <a:rPr lang="es-ES"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erlin Sans FB Demi" pitchFamily="34" charset="0"/>
              </a:rPr>
              <a:t>LABORAL</a:t>
            </a:r>
          </a:p>
        </p:txBody>
      </p:sp>
    </p:spTree>
    <p:extLst>
      <p:ext uri="{BB962C8B-B14F-4D97-AF65-F5344CB8AC3E}">
        <p14:creationId xmlns:p14="http://schemas.microsoft.com/office/powerpoint/2010/main" val="1485477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306116" y="5141785"/>
            <a:ext cx="6114008" cy="3095336"/>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lvl="0" algn="just"/>
            <a:r>
              <a:rPr lang="es-ES" sz="1300" spc="-1" dirty="0">
                <a:solidFill>
                  <a:schemeClr val="tx1">
                    <a:lumMod val="75000"/>
                    <a:lumOff val="25000"/>
                  </a:schemeClr>
                </a:solidFill>
                <a:latin typeface="Calibri"/>
              </a:rPr>
              <a:t>♦ Los colaboradores tienen derecho a trabajar en un entorno libre de toda conducta que se puedan considerar hostigamiento, coerción o alteración.</a:t>
            </a:r>
            <a:endParaRPr lang="es-CO" sz="1300" spc="-1" dirty="0">
              <a:solidFill>
                <a:schemeClr val="tx1">
                  <a:lumMod val="75000"/>
                  <a:lumOff val="25000"/>
                </a:schemeClr>
              </a:solidFill>
              <a:latin typeface="Calibri"/>
            </a:endParaRPr>
          </a:p>
          <a:p>
            <a:pPr algn="just"/>
            <a:r>
              <a:rPr lang="es-CO" sz="1300" spc="-1" dirty="0">
                <a:solidFill>
                  <a:schemeClr val="tx1">
                    <a:lumMod val="75000"/>
                    <a:lumOff val="25000"/>
                  </a:schemeClr>
                </a:solidFill>
                <a:latin typeface="Calibri"/>
              </a:rPr>
              <a:t> </a:t>
            </a:r>
          </a:p>
          <a:p>
            <a:pPr lvl="0" algn="just" fontAlgn="auto"/>
            <a:r>
              <a:rPr lang="es-CO" sz="1300" spc="-1" dirty="0">
                <a:solidFill>
                  <a:schemeClr val="tx1">
                    <a:lumMod val="75000"/>
                    <a:lumOff val="25000"/>
                  </a:schemeClr>
                </a:solidFill>
                <a:latin typeface="Calibri"/>
              </a:rPr>
              <a:t>♦Sensibilización y capacitación sobre acoso laboral para el personal.</a:t>
            </a:r>
          </a:p>
          <a:p>
            <a:pPr lvl="0" algn="just" fontAlgn="auto"/>
            <a:endParaRPr lang="es-CO" sz="1300" spc="-1" dirty="0">
              <a:solidFill>
                <a:schemeClr val="tx1">
                  <a:lumMod val="75000"/>
                  <a:lumOff val="25000"/>
                </a:schemeClr>
              </a:solidFill>
              <a:latin typeface="Calibri"/>
            </a:endParaRPr>
          </a:p>
          <a:p>
            <a:pPr algn="just"/>
            <a:r>
              <a:rPr lang="es-CO" sz="1300" spc="-1" dirty="0">
                <a:solidFill>
                  <a:schemeClr val="tx1">
                    <a:lumMod val="75000"/>
                    <a:lumOff val="25000"/>
                  </a:schemeClr>
                </a:solidFill>
                <a:latin typeface="Calibri"/>
              </a:rPr>
              <a:t>♦Capacitación en temas que fortalezcan el manejo de conflictos, comunicación y    relaciones interpersonales.</a:t>
            </a:r>
          </a:p>
          <a:p>
            <a:pPr algn="just"/>
            <a:r>
              <a:rPr lang="es-CO" sz="1300" spc="-1" dirty="0">
                <a:solidFill>
                  <a:schemeClr val="tx1">
                    <a:lumMod val="75000"/>
                    <a:lumOff val="25000"/>
                  </a:schemeClr>
                </a:solidFill>
                <a:latin typeface="Calibri"/>
              </a:rPr>
              <a:t> </a:t>
            </a:r>
          </a:p>
          <a:p>
            <a:pPr algn="just"/>
            <a:r>
              <a:rPr lang="es-CO" sz="1300" spc="-1" dirty="0">
                <a:solidFill>
                  <a:schemeClr val="tx1">
                    <a:lumMod val="75000"/>
                    <a:lumOff val="25000"/>
                  </a:schemeClr>
                </a:solidFill>
                <a:latin typeface="Calibri"/>
              </a:rPr>
              <a:t>Cualquier persona involucrada en un comportamiento de hostigamiento será presentada ante el comité de convivencia laboral y de presentarse algún incumplimiento de esta política acarreará sanciones disciplinarias correspondientes a la normatividad legal vigente.</a:t>
            </a:r>
          </a:p>
          <a:p>
            <a:pPr algn="just"/>
            <a:r>
              <a:rPr lang="es-CO" sz="1300" spc="-1" dirty="0">
                <a:solidFill>
                  <a:schemeClr val="tx1">
                    <a:lumMod val="75000"/>
                    <a:lumOff val="25000"/>
                  </a:schemeClr>
                </a:solidFill>
                <a:latin typeface="Calibri"/>
              </a:rPr>
              <a:t> </a:t>
            </a:r>
          </a:p>
          <a:p>
            <a:pPr algn="just"/>
            <a:endParaRPr lang="es-CO" sz="1300" spc="-1" dirty="0">
              <a:solidFill>
                <a:schemeClr val="tx1">
                  <a:lumMod val="75000"/>
                  <a:lumOff val="25000"/>
                </a:schemeClr>
              </a:solidFill>
              <a:latin typeface="Calibri"/>
            </a:endParaRPr>
          </a:p>
          <a:p>
            <a:pPr algn="just"/>
            <a:endParaRPr lang="es-CO" sz="1300" spc="-1" dirty="0">
              <a:solidFill>
                <a:schemeClr val="tx1">
                  <a:lumMod val="75000"/>
                  <a:lumOff val="25000"/>
                </a:schemeClr>
              </a:solidFill>
              <a:latin typeface="Calibri"/>
            </a:endParaRPr>
          </a:p>
        </p:txBody>
      </p:sp>
      <p:sp>
        <p:nvSpPr>
          <p:cNvPr id="1213" name="CustomShape 12"/>
          <p:cNvSpPr/>
          <p:nvPr/>
        </p:nvSpPr>
        <p:spPr>
          <a:xfrm>
            <a:off x="1143000" y="4768740"/>
            <a:ext cx="4440240" cy="34073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PREVENCIÓN DEL ACOSO LABORAL</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4" name="Picture 2" descr="Diagrama de seguridad, diverso, texto, logo png | PNGW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32" r="5958" b="5948"/>
          <a:stretch/>
        </p:blipFill>
        <p:spPr bwMode="auto">
          <a:xfrm>
            <a:off x="976662" y="1308240"/>
            <a:ext cx="1402938" cy="253088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2 Grupo"/>
          <p:cNvGrpSpPr/>
          <p:nvPr/>
        </p:nvGrpSpPr>
        <p:grpSpPr>
          <a:xfrm>
            <a:off x="3363120" y="1055520"/>
            <a:ext cx="2912702" cy="2912702"/>
            <a:chOff x="3363120" y="1055520"/>
            <a:chExt cx="2912702" cy="2912702"/>
          </a:xfrm>
        </p:grpSpPr>
        <p:pic>
          <p:nvPicPr>
            <p:cNvPr id="3074" name="Picture 2"/>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63120" y="1055520"/>
              <a:ext cx="2912702" cy="291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Rectángulo"/>
            <p:cNvSpPr/>
            <p:nvPr/>
          </p:nvSpPr>
          <p:spPr>
            <a:xfrm>
              <a:off x="4352201" y="3041054"/>
              <a:ext cx="1220206" cy="461665"/>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s-ES"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erlin Sans FB Demi" pitchFamily="34" charset="0"/>
                </a:rPr>
                <a:t>NO AL ACOSO </a:t>
              </a:r>
            </a:p>
            <a:p>
              <a:pPr algn="ctr"/>
              <a:r>
                <a:rPr lang="es-ES" sz="1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erlin Sans FB Demi" pitchFamily="34" charset="0"/>
                </a:rPr>
                <a:t>LABORAL</a:t>
              </a:r>
            </a:p>
          </p:txBody>
        </p:sp>
      </p:grpSp>
    </p:spTree>
    <p:extLst>
      <p:ext uri="{BB962C8B-B14F-4D97-AF65-F5344CB8AC3E}">
        <p14:creationId xmlns:p14="http://schemas.microsoft.com/office/powerpoint/2010/main" val="773884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441360" y="5357328"/>
            <a:ext cx="6114008" cy="2695226"/>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r>
              <a:rPr lang="es-CO" sz="1300" spc="-1" dirty="0">
                <a:solidFill>
                  <a:schemeClr val="tx1">
                    <a:lumMod val="75000"/>
                    <a:lumOff val="25000"/>
                  </a:schemeClr>
                </a:solidFill>
                <a:latin typeface="Calibri"/>
              </a:rPr>
              <a:t>En cumplimiento al Sistema de Gestión de Seguridad y Salud en el Trabajo SG-SST, se ha definido como Política de Uso de Elementos de Protección Personal (EPP), los siguientes aspectos serán de obligatorio cumplimiento por todos los trabajadores directos, contratistas o subcontratista y visitantes.</a:t>
            </a:r>
          </a:p>
          <a:p>
            <a:pPr algn="just"/>
            <a:r>
              <a:rPr lang="es-CO" sz="1300" spc="-1" dirty="0">
                <a:solidFill>
                  <a:schemeClr val="tx1">
                    <a:lumMod val="75000"/>
                    <a:lumOff val="25000"/>
                  </a:schemeClr>
                </a:solidFill>
                <a:latin typeface="Calibri"/>
              </a:rPr>
              <a:t> </a:t>
            </a:r>
          </a:p>
          <a:p>
            <a:pPr lvl="0" algn="just"/>
            <a:r>
              <a:rPr lang="es-CO" sz="1300" spc="-1" dirty="0">
                <a:solidFill>
                  <a:schemeClr val="tx1">
                    <a:lumMod val="75000"/>
                    <a:lumOff val="25000"/>
                  </a:schemeClr>
                </a:solidFill>
                <a:latin typeface="Calibri"/>
              </a:rPr>
              <a:t>Las acciones realizadas en materia de EPP serán encaminadas a la promoción de hábitos y acciones que protejan la salud y bienestar físico de nuestros trabajadores, proveedores, contratistas, subcontratista y visitantes.</a:t>
            </a:r>
          </a:p>
          <a:p>
            <a:pPr algn="just"/>
            <a:r>
              <a:rPr lang="es-CO" sz="1300" spc="-1" dirty="0">
                <a:solidFill>
                  <a:schemeClr val="tx1">
                    <a:lumMod val="75000"/>
                    <a:lumOff val="25000"/>
                  </a:schemeClr>
                </a:solidFill>
                <a:latin typeface="Calibri"/>
              </a:rPr>
              <a:t> </a:t>
            </a:r>
          </a:p>
          <a:p>
            <a:pPr lvl="0" algn="just"/>
            <a:r>
              <a:rPr lang="es-CO" sz="1300" spc="-1" dirty="0">
                <a:solidFill>
                  <a:schemeClr val="tx1">
                    <a:lumMod val="75000"/>
                    <a:lumOff val="25000"/>
                  </a:schemeClr>
                </a:solidFill>
                <a:latin typeface="Calibri"/>
              </a:rPr>
              <a:t>Se identificarán los riesgos laborales a los que se exponen los empleados en cada puesto de trabajo de la empresa</a:t>
            </a:r>
            <a:r>
              <a:rPr lang="es-ES" sz="1300" spc="-1" dirty="0">
                <a:solidFill>
                  <a:schemeClr val="tx1">
                    <a:lumMod val="75000"/>
                    <a:lumOff val="25000"/>
                  </a:schemeClr>
                </a:solidFill>
                <a:latin typeface="Calibri"/>
              </a:rPr>
              <a:t>, </a:t>
            </a:r>
            <a:r>
              <a:rPr lang="es-CO" sz="1300" spc="-1" dirty="0">
                <a:solidFill>
                  <a:schemeClr val="tx1">
                    <a:lumMod val="75000"/>
                    <a:lumOff val="25000"/>
                  </a:schemeClr>
                </a:solidFill>
                <a:latin typeface="Calibri"/>
              </a:rPr>
              <a:t>de modo que se definan los EPP que se requieren y que son más idóneos para la protección de los trabajadores.</a:t>
            </a:r>
          </a:p>
          <a:p>
            <a:pPr algn="just"/>
            <a:r>
              <a:rPr lang="es-CO" sz="1300" spc="-1" dirty="0">
                <a:solidFill>
                  <a:schemeClr val="tx1">
                    <a:lumMod val="75000"/>
                    <a:lumOff val="25000"/>
                  </a:schemeClr>
                </a:solidFill>
                <a:latin typeface="Calibri"/>
              </a:rPr>
              <a:t> </a:t>
            </a:r>
          </a:p>
        </p:txBody>
      </p:sp>
      <p:sp>
        <p:nvSpPr>
          <p:cNvPr id="1213" name="CustomShape 12"/>
          <p:cNvSpPr/>
          <p:nvPr/>
        </p:nvSpPr>
        <p:spPr>
          <a:xfrm>
            <a:off x="1143000" y="4768740"/>
            <a:ext cx="4440240" cy="58695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USO DE ELEMENTOS DE PROTECCIÓN PERSONAL</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4" name="Picture 2" descr="Diagrama de seguridad, diverso, texto, logo png | PNGW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32" r="5958" b="5948"/>
          <a:stretch/>
        </p:blipFill>
        <p:spPr bwMode="auto">
          <a:xfrm>
            <a:off x="4621662" y="1350230"/>
            <a:ext cx="1402938" cy="253088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 name="24 Diagrama"/>
          <p:cNvGraphicFramePr/>
          <p:nvPr>
            <p:extLst>
              <p:ext uri="{D42A27DB-BD31-4B8C-83A1-F6EECF244321}">
                <p14:modId xmlns:p14="http://schemas.microsoft.com/office/powerpoint/2010/main" val="138695624"/>
              </p:ext>
            </p:extLst>
          </p:nvPr>
        </p:nvGraphicFramePr>
        <p:xfrm>
          <a:off x="747667" y="1143000"/>
          <a:ext cx="3500333" cy="28032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56524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441360" y="5357328"/>
            <a:ext cx="6114008" cy="2895281"/>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lvl="0" algn="just"/>
            <a:r>
              <a:rPr lang="es-CO" sz="1300" spc="-1" dirty="0">
                <a:solidFill>
                  <a:schemeClr val="tx1">
                    <a:lumMod val="75000"/>
                    <a:lumOff val="25000"/>
                  </a:schemeClr>
                </a:solidFill>
                <a:latin typeface="Calibri"/>
              </a:rPr>
              <a:t>Se capacitarán nuestros trabajadores en el uso y cuidado adecuado de los EPP que les sean entregado.</a:t>
            </a:r>
          </a:p>
          <a:p>
            <a:pPr algn="just"/>
            <a:r>
              <a:rPr lang="es-CO" sz="1300" spc="-1" dirty="0">
                <a:solidFill>
                  <a:schemeClr val="tx1">
                    <a:lumMod val="75000"/>
                    <a:lumOff val="25000"/>
                  </a:schemeClr>
                </a:solidFill>
                <a:latin typeface="Calibri"/>
              </a:rPr>
              <a:t> </a:t>
            </a:r>
          </a:p>
          <a:p>
            <a:pPr lvl="0" algn="just"/>
            <a:r>
              <a:rPr lang="es-CO" sz="1300" spc="-1" dirty="0">
                <a:solidFill>
                  <a:schemeClr val="tx1">
                    <a:lumMod val="75000"/>
                    <a:lumOff val="25000"/>
                  </a:schemeClr>
                </a:solidFill>
                <a:latin typeface="Calibri"/>
              </a:rPr>
              <a:t>Se realizará inspecciones periódicas, lo cual implica la responsabilidad sobre el cuidado y uso apropiado de los EPP.</a:t>
            </a:r>
          </a:p>
          <a:p>
            <a:pPr algn="just"/>
            <a:r>
              <a:rPr lang="es-CO" sz="1300" spc="-1" dirty="0">
                <a:solidFill>
                  <a:schemeClr val="tx1">
                    <a:lumMod val="75000"/>
                    <a:lumOff val="25000"/>
                  </a:schemeClr>
                </a:solidFill>
                <a:latin typeface="Calibri"/>
              </a:rPr>
              <a:t> </a:t>
            </a:r>
          </a:p>
          <a:p>
            <a:pPr lvl="0" algn="just"/>
            <a:r>
              <a:rPr lang="es-CO" sz="1300" spc="-1" dirty="0">
                <a:solidFill>
                  <a:schemeClr val="tx1">
                    <a:lumMod val="75000"/>
                    <a:lumOff val="25000"/>
                  </a:schemeClr>
                </a:solidFill>
                <a:latin typeface="Calibri"/>
              </a:rPr>
              <a:t>Asignar personal de vigilancia y control del uso de EPP.</a:t>
            </a:r>
          </a:p>
          <a:p>
            <a:pPr algn="just"/>
            <a:r>
              <a:rPr lang="es-CO" sz="1300" spc="-1" dirty="0">
                <a:solidFill>
                  <a:schemeClr val="tx1">
                    <a:lumMod val="75000"/>
                    <a:lumOff val="25000"/>
                  </a:schemeClr>
                </a:solidFill>
                <a:latin typeface="Calibri"/>
              </a:rPr>
              <a:t> </a:t>
            </a:r>
          </a:p>
          <a:p>
            <a:pPr lvl="0" algn="just"/>
            <a:r>
              <a:rPr lang="es-CO" sz="1300" spc="-1" dirty="0">
                <a:solidFill>
                  <a:schemeClr val="tx1">
                    <a:lumMod val="75000"/>
                    <a:lumOff val="25000"/>
                  </a:schemeClr>
                </a:solidFill>
                <a:latin typeface="Calibri"/>
              </a:rPr>
              <a:t>Toda persona está obligada a informar sobre pérdida, deterioro o necesidad de reposición de cualquier EPP.</a:t>
            </a:r>
          </a:p>
          <a:p>
            <a:pPr algn="just"/>
            <a:r>
              <a:rPr lang="es-CO" sz="1300" spc="-1" dirty="0">
                <a:solidFill>
                  <a:schemeClr val="tx1">
                    <a:lumMod val="75000"/>
                    <a:lumOff val="25000"/>
                  </a:schemeClr>
                </a:solidFill>
                <a:latin typeface="Calibri"/>
              </a:rPr>
              <a:t>  </a:t>
            </a:r>
          </a:p>
          <a:p>
            <a:pPr algn="just"/>
            <a:r>
              <a:rPr lang="es-CO" sz="1300" i="1" spc="-1" dirty="0">
                <a:solidFill>
                  <a:schemeClr val="tx1">
                    <a:lumMod val="75000"/>
                    <a:lumOff val="25000"/>
                  </a:schemeClr>
                </a:solidFill>
                <a:latin typeface="Calibri"/>
              </a:rPr>
              <a:t>Nota: Si el elemento de protección personal es extraviado por el trabajador, se le descontaran 2 horas laborales por la pérdida del insumo.</a:t>
            </a:r>
          </a:p>
          <a:p>
            <a:pPr algn="just"/>
            <a:r>
              <a:rPr lang="es-CO" sz="1300" spc="-1" dirty="0">
                <a:solidFill>
                  <a:schemeClr val="tx1">
                    <a:lumMod val="75000"/>
                    <a:lumOff val="25000"/>
                  </a:schemeClr>
                </a:solidFill>
                <a:latin typeface="Calibri"/>
              </a:rPr>
              <a:t> </a:t>
            </a:r>
          </a:p>
        </p:txBody>
      </p:sp>
      <p:sp>
        <p:nvSpPr>
          <p:cNvPr id="1213" name="CustomShape 12"/>
          <p:cNvSpPr/>
          <p:nvPr/>
        </p:nvSpPr>
        <p:spPr>
          <a:xfrm>
            <a:off x="1143000" y="4768740"/>
            <a:ext cx="4440240" cy="58695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600" b="1" strike="noStrike" spc="-1" dirty="0">
                <a:solidFill>
                  <a:schemeClr val="tx1">
                    <a:lumMod val="75000"/>
                    <a:lumOff val="25000"/>
                  </a:schemeClr>
                </a:solidFill>
                <a:latin typeface="Calibri"/>
              </a:rPr>
              <a:t>POLÍTICA DE USO DE ELEMENTOS DE PROTECCIÓN PERSONAL</a:t>
            </a:r>
            <a:endParaRPr lang="es-CO" sz="16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4" name="Picture 2" descr="Diagrama de seguridad, diverso, texto, logo png | PNGW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832" r="5958" b="5948"/>
          <a:stretch/>
        </p:blipFill>
        <p:spPr bwMode="auto">
          <a:xfrm>
            <a:off x="4621662" y="1350230"/>
            <a:ext cx="1402938" cy="253088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18 Diagrama"/>
          <p:cNvGraphicFramePr/>
          <p:nvPr>
            <p:extLst>
              <p:ext uri="{D42A27DB-BD31-4B8C-83A1-F6EECF244321}">
                <p14:modId xmlns:p14="http://schemas.microsoft.com/office/powerpoint/2010/main" val="2324816066"/>
              </p:ext>
            </p:extLst>
          </p:nvPr>
        </p:nvGraphicFramePr>
        <p:xfrm>
          <a:off x="747667" y="1143000"/>
          <a:ext cx="3500333" cy="280327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690244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 name="CustomShape 1"/>
          <p:cNvSpPr/>
          <p:nvPr/>
        </p:nvSpPr>
        <p:spPr>
          <a:xfrm>
            <a:off x="-87912" y="6565680"/>
            <a:ext cx="4538520" cy="501840"/>
          </a:xfrm>
          <a:custGeom>
            <a:avLst/>
            <a:gdLst/>
            <a:ahLst/>
            <a:cxnLst/>
            <a:rect l="0" t="0" r="r" b="b"/>
            <a:pathLst>
              <a:path w="12609" h="1396">
                <a:moveTo>
                  <a:pt x="232" y="0"/>
                </a:moveTo>
                <a:lnTo>
                  <a:pt x="232" y="0"/>
                </a:lnTo>
                <a:cubicBezTo>
                  <a:pt x="192" y="0"/>
                  <a:pt x="152" y="11"/>
                  <a:pt x="116" y="31"/>
                </a:cubicBezTo>
                <a:cubicBezTo>
                  <a:pt x="81" y="52"/>
                  <a:pt x="52" y="81"/>
                  <a:pt x="31" y="116"/>
                </a:cubicBezTo>
                <a:cubicBezTo>
                  <a:pt x="11" y="152"/>
                  <a:pt x="0" y="192"/>
                  <a:pt x="0" y="233"/>
                </a:cubicBezTo>
                <a:lnTo>
                  <a:pt x="0" y="1162"/>
                </a:lnTo>
                <a:lnTo>
                  <a:pt x="0" y="1163"/>
                </a:lnTo>
                <a:cubicBezTo>
                  <a:pt x="0" y="1203"/>
                  <a:pt x="11" y="1243"/>
                  <a:pt x="31" y="1279"/>
                </a:cubicBezTo>
                <a:cubicBezTo>
                  <a:pt x="52" y="1314"/>
                  <a:pt x="81" y="1343"/>
                  <a:pt x="116" y="1364"/>
                </a:cubicBezTo>
                <a:cubicBezTo>
                  <a:pt x="152" y="1384"/>
                  <a:pt x="192" y="1395"/>
                  <a:pt x="233" y="1395"/>
                </a:cubicBezTo>
                <a:lnTo>
                  <a:pt x="12375" y="1395"/>
                </a:lnTo>
                <a:lnTo>
                  <a:pt x="12376" y="1395"/>
                </a:lnTo>
                <a:cubicBezTo>
                  <a:pt x="12416" y="1395"/>
                  <a:pt x="12456" y="1384"/>
                  <a:pt x="12492" y="1364"/>
                </a:cubicBezTo>
                <a:cubicBezTo>
                  <a:pt x="12527" y="1343"/>
                  <a:pt x="12556" y="1314"/>
                  <a:pt x="12577" y="1279"/>
                </a:cubicBezTo>
                <a:cubicBezTo>
                  <a:pt x="12597" y="1243"/>
                  <a:pt x="12608" y="1203"/>
                  <a:pt x="12608" y="1163"/>
                </a:cubicBezTo>
                <a:lnTo>
                  <a:pt x="12608" y="232"/>
                </a:lnTo>
                <a:lnTo>
                  <a:pt x="12608" y="233"/>
                </a:lnTo>
                <a:lnTo>
                  <a:pt x="12608" y="233"/>
                </a:lnTo>
                <a:cubicBezTo>
                  <a:pt x="12608" y="192"/>
                  <a:pt x="12597" y="152"/>
                  <a:pt x="12577" y="116"/>
                </a:cubicBezTo>
                <a:cubicBezTo>
                  <a:pt x="12556" y="81"/>
                  <a:pt x="12527" y="52"/>
                  <a:pt x="12492" y="31"/>
                </a:cubicBezTo>
                <a:cubicBezTo>
                  <a:pt x="12456" y="11"/>
                  <a:pt x="12416" y="0"/>
                  <a:pt x="12376" y="0"/>
                </a:cubicBezTo>
                <a:lnTo>
                  <a:pt x="232"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0"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1"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2"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3"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4"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5"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6"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7" name="CustomShape 9"/>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29"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31" name="CustomShape 12"/>
          <p:cNvSpPr/>
          <p:nvPr/>
        </p:nvSpPr>
        <p:spPr>
          <a:xfrm>
            <a:off x="-87912" y="6456266"/>
            <a:ext cx="4440240" cy="8254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400" b="1" strike="noStrike" spc="-1" dirty="0">
                <a:solidFill>
                  <a:srgbClr val="FFFFFF"/>
                </a:solidFill>
                <a:latin typeface="Calibri"/>
              </a:rPr>
              <a:t>COPASST: </a:t>
            </a:r>
            <a:r>
              <a:rPr lang="es-CO" sz="2400" b="1" strike="noStrike" spc="-1" dirty="0">
                <a:solidFill>
                  <a:srgbClr val="D9D9D9"/>
                </a:solidFill>
                <a:latin typeface="Calibri"/>
              </a:rPr>
              <a:t>Comité Paritario de SST</a:t>
            </a:r>
            <a:endParaRPr lang="es-CO" sz="2400" b="0" strike="noStrike" spc="-1" dirty="0">
              <a:solidFill>
                <a:srgbClr val="FFFFFF"/>
              </a:solidFill>
              <a:latin typeface="Arial"/>
            </a:endParaRPr>
          </a:p>
        </p:txBody>
      </p:sp>
      <p:sp>
        <p:nvSpPr>
          <p:cNvPr id="1232" name="CustomShape 13"/>
          <p:cNvSpPr/>
          <p:nvPr/>
        </p:nvSpPr>
        <p:spPr>
          <a:xfrm>
            <a:off x="204027" y="7067520"/>
            <a:ext cx="6438065" cy="833178"/>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spcBef>
                <a:spcPct val="0"/>
              </a:spcBef>
              <a:buClrTx/>
            </a:pPr>
            <a:r>
              <a:rPr lang="es-MX" sz="1600" b="1" dirty="0">
                <a:solidFill>
                  <a:schemeClr val="bg1">
                    <a:lumMod val="50000"/>
                  </a:schemeClr>
                </a:solidFill>
                <a:latin typeface="Calibri" panose="020F0502020204030204" pitchFamily="34" charset="0"/>
                <a:cs typeface="Calibri" panose="020F0502020204030204" pitchFamily="34" charset="0"/>
              </a:rPr>
              <a:t>Es un comité encargado de la promoción y vigilancia de las normas en temas de seguridad y salud en el trabajo dentro de las empresas públicas y privadas.</a:t>
            </a:r>
            <a:endParaRPr lang="es-CO" altLang="es-CO" sz="1600" b="1" dirty="0">
              <a:solidFill>
                <a:schemeClr val="bg1">
                  <a:lumMod val="50000"/>
                </a:schemeClr>
              </a:solidFill>
              <a:latin typeface="Calibri" panose="020F0502020204030204" pitchFamily="34" charset="0"/>
              <a:cs typeface="Calibri" panose="020F0502020204030204" pitchFamily="34" charset="0"/>
            </a:endParaRPr>
          </a:p>
        </p:txBody>
      </p:sp>
      <p:sp>
        <p:nvSpPr>
          <p:cNvPr id="1233" name="CustomShape 14"/>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35" name="CustomShape 16"/>
          <p:cNvSpPr/>
          <p:nvPr/>
        </p:nvSpPr>
        <p:spPr>
          <a:xfrm>
            <a:off x="5583240" y="7067520"/>
            <a:ext cx="1285920" cy="96048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E7E1F0"/>
              </a:gs>
              <a:gs pos="100000">
                <a:srgbClr val="B196D2">
                  <a:alpha val="0"/>
                </a:srgbClr>
              </a:gs>
            </a:gsLst>
            <a:lin ang="0"/>
          </a:gradFill>
          <a:ln>
            <a:noFill/>
          </a:ln>
        </p:spPr>
        <p:style>
          <a:lnRef idx="0">
            <a:scrgbClr r="0" g="0" b="0"/>
          </a:lnRef>
          <a:fillRef idx="0">
            <a:scrgbClr r="0" g="0" b="0"/>
          </a:fillRef>
          <a:effectRef idx="0">
            <a:scrgbClr r="0" g="0" b="0"/>
          </a:effectRef>
          <a:fontRef idx="minor"/>
        </p:style>
        <p:txBody>
          <a:bodyPr/>
          <a:lstStyle/>
          <a:p>
            <a:endParaRPr lang="es-CO"/>
          </a:p>
        </p:txBody>
      </p:sp>
      <p:pic>
        <p:nvPicPr>
          <p:cNvPr id="23" name="Imagen 22"/>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291" y="1142999"/>
            <a:ext cx="6134253" cy="2683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915" t="7005" r="1548"/>
          <a:stretch/>
        </p:blipFill>
        <p:spPr bwMode="auto">
          <a:xfrm>
            <a:off x="262158" y="3822318"/>
            <a:ext cx="6250517" cy="2648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7" name="CustomShape 1"/>
          <p:cNvSpPr/>
          <p:nvPr/>
        </p:nvSpPr>
        <p:spPr>
          <a:xfrm>
            <a:off x="-253609" y="6037781"/>
            <a:ext cx="4538520" cy="501480"/>
          </a:xfrm>
          <a:custGeom>
            <a:avLst/>
            <a:gdLst/>
            <a:ahLst/>
            <a:cxnLst/>
            <a:rect l="0" t="0" r="r" b="b"/>
            <a:pathLst>
              <a:path w="12609" h="1395">
                <a:moveTo>
                  <a:pt x="232" y="0"/>
                </a:moveTo>
                <a:lnTo>
                  <a:pt x="232" y="0"/>
                </a:lnTo>
                <a:cubicBezTo>
                  <a:pt x="192" y="0"/>
                  <a:pt x="151" y="11"/>
                  <a:pt x="116" y="31"/>
                </a:cubicBezTo>
                <a:cubicBezTo>
                  <a:pt x="81" y="52"/>
                  <a:pt x="52" y="81"/>
                  <a:pt x="31" y="116"/>
                </a:cubicBezTo>
                <a:cubicBezTo>
                  <a:pt x="11" y="151"/>
                  <a:pt x="0" y="192"/>
                  <a:pt x="0" y="232"/>
                </a:cubicBezTo>
                <a:lnTo>
                  <a:pt x="0" y="1161"/>
                </a:lnTo>
                <a:lnTo>
                  <a:pt x="0" y="1162"/>
                </a:lnTo>
                <a:cubicBezTo>
                  <a:pt x="0" y="1202"/>
                  <a:pt x="11" y="1243"/>
                  <a:pt x="31" y="1278"/>
                </a:cubicBezTo>
                <a:cubicBezTo>
                  <a:pt x="52" y="1313"/>
                  <a:pt x="81" y="1342"/>
                  <a:pt x="116" y="1363"/>
                </a:cubicBezTo>
                <a:cubicBezTo>
                  <a:pt x="151" y="1383"/>
                  <a:pt x="192" y="1394"/>
                  <a:pt x="232" y="1394"/>
                </a:cubicBezTo>
                <a:lnTo>
                  <a:pt x="12375" y="1393"/>
                </a:lnTo>
                <a:lnTo>
                  <a:pt x="12376" y="1394"/>
                </a:lnTo>
                <a:cubicBezTo>
                  <a:pt x="12416" y="1394"/>
                  <a:pt x="12457" y="1383"/>
                  <a:pt x="12492" y="1363"/>
                </a:cubicBezTo>
                <a:cubicBezTo>
                  <a:pt x="12527" y="1342"/>
                  <a:pt x="12556" y="1313"/>
                  <a:pt x="12577" y="1278"/>
                </a:cubicBezTo>
                <a:cubicBezTo>
                  <a:pt x="12597" y="1243"/>
                  <a:pt x="12608" y="1202"/>
                  <a:pt x="12608" y="1162"/>
                </a:cubicBezTo>
                <a:lnTo>
                  <a:pt x="12607" y="232"/>
                </a:lnTo>
                <a:lnTo>
                  <a:pt x="12608" y="232"/>
                </a:lnTo>
                <a:lnTo>
                  <a:pt x="12608" y="232"/>
                </a:lnTo>
                <a:cubicBezTo>
                  <a:pt x="12608" y="192"/>
                  <a:pt x="12597" y="151"/>
                  <a:pt x="12577" y="116"/>
                </a:cubicBezTo>
                <a:cubicBezTo>
                  <a:pt x="12556" y="81"/>
                  <a:pt x="12527" y="52"/>
                  <a:pt x="12492" y="31"/>
                </a:cubicBezTo>
                <a:cubicBezTo>
                  <a:pt x="12457" y="11"/>
                  <a:pt x="12416" y="0"/>
                  <a:pt x="12376" y="0"/>
                </a:cubicBezTo>
                <a:lnTo>
                  <a:pt x="232"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38"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39"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0"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1"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2"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3"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4"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5" name="CustomShape 9"/>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47"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dirty="0">
                <a:solidFill>
                  <a:srgbClr val="FFFFFF"/>
                </a:solidFill>
                <a:latin typeface="Calibri"/>
              </a:rPr>
              <a:t>Gestión</a:t>
            </a:r>
            <a:endParaRPr lang="es-CO" sz="2400" b="0" strike="noStrike" spc="-1" dirty="0">
              <a:solidFill>
                <a:srgbClr val="FFFFFF"/>
              </a:solidFill>
              <a:latin typeface="Arial"/>
            </a:endParaRPr>
          </a:p>
          <a:p>
            <a:pPr>
              <a:lnSpc>
                <a:spcPct val="100000"/>
              </a:lnSpc>
            </a:pPr>
            <a:r>
              <a:rPr lang="es-CO" sz="2400" b="0" strike="noStrike" spc="-1" dirty="0">
                <a:solidFill>
                  <a:srgbClr val="333333"/>
                </a:solidFill>
                <a:latin typeface="Calibri"/>
              </a:rPr>
              <a:t>	</a:t>
            </a:r>
            <a:r>
              <a:rPr lang="es-CO" sz="2800" b="1" strike="noStrike" spc="-1" dirty="0">
                <a:solidFill>
                  <a:srgbClr val="FFFFFF"/>
                </a:solidFill>
                <a:latin typeface="Calibri"/>
              </a:rPr>
              <a:t>Integral</a:t>
            </a:r>
            <a:r>
              <a:rPr lang="es-CO" sz="2800" b="1" strike="noStrike" spc="-1" dirty="0">
                <a:solidFill>
                  <a:srgbClr val="333333"/>
                </a:solidFill>
                <a:latin typeface="Calibri"/>
              </a:rPr>
              <a:t> </a:t>
            </a:r>
            <a:endParaRPr lang="es-CO" sz="2800" b="0"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1248" name="CustomShape 11"/>
          <p:cNvSpPr/>
          <p:nvPr/>
        </p:nvSpPr>
        <p:spPr>
          <a:xfrm>
            <a:off x="-184357" y="6079541"/>
            <a:ext cx="444024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400" b="1" strike="noStrike" spc="-1" dirty="0">
                <a:solidFill>
                  <a:srgbClr val="FFFFFF"/>
                </a:solidFill>
                <a:latin typeface="Calibri"/>
              </a:rPr>
              <a:t>Comité de Convivencia Laboral</a:t>
            </a:r>
            <a:endParaRPr lang="es-CO" sz="2400" b="0" strike="noStrike" spc="-1" dirty="0">
              <a:solidFill>
                <a:srgbClr val="FFFFFF"/>
              </a:solidFill>
              <a:latin typeface="Arial"/>
            </a:endParaRPr>
          </a:p>
        </p:txBody>
      </p:sp>
      <p:sp>
        <p:nvSpPr>
          <p:cNvPr id="1249" name="CustomShape 12"/>
          <p:cNvSpPr/>
          <p:nvPr/>
        </p:nvSpPr>
        <p:spPr>
          <a:xfrm>
            <a:off x="71280" y="6687859"/>
            <a:ext cx="6125029" cy="833178"/>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spcBef>
                <a:spcPct val="0"/>
              </a:spcBef>
              <a:buClrTx/>
            </a:pPr>
            <a:r>
              <a:rPr lang="es-MX" sz="1200" dirty="0">
                <a:latin typeface="Calibri" panose="020F0502020204030204" pitchFamily="34" charset="0"/>
                <a:cs typeface="Calibri" panose="020F0502020204030204" pitchFamily="34" charset="0"/>
              </a:rPr>
              <a:t>El comité de convivencia es un conjunto de personas que laboran en una entidad pública o una empresa privada y que se encargan recibir y dar trámite a las quejas presentadas en las que se describan situaciones que puedan constituir acoso laboral de acuerdo con los definido en la Ley 1010 de 2006.</a:t>
            </a:r>
            <a:endParaRPr lang="es-CO" altLang="es-CO" sz="1200" dirty="0">
              <a:solidFill>
                <a:srgbClr val="7F7F7F"/>
              </a:solidFill>
              <a:latin typeface="Calibri" panose="020F0502020204030204" pitchFamily="34" charset="0"/>
              <a:cs typeface="Calibri" panose="020F0502020204030204" pitchFamily="34" charset="0"/>
            </a:endParaRPr>
          </a:p>
        </p:txBody>
      </p:sp>
      <p:sp>
        <p:nvSpPr>
          <p:cNvPr id="1250" name="CustomShape 13"/>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53" name="CustomShape 16"/>
          <p:cNvSpPr/>
          <p:nvPr/>
        </p:nvSpPr>
        <p:spPr>
          <a:xfrm>
            <a:off x="839520" y="7521037"/>
            <a:ext cx="5167080" cy="463846"/>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0" strike="noStrike" spc="-1" dirty="0">
                <a:latin typeface="Calibri" panose="020F0502020204030204" pitchFamily="34" charset="0"/>
                <a:cs typeface="Calibri" panose="020F0502020204030204" pitchFamily="34" charset="0"/>
              </a:rPr>
              <a:t>Adicionalmente dentro de la intranet podrá encontrar la política de prevención del acoso laboral</a:t>
            </a:r>
          </a:p>
        </p:txBody>
      </p:sp>
      <p:pic>
        <p:nvPicPr>
          <p:cNvPr id="21" name="Imagen 20"/>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60" y="1055520"/>
            <a:ext cx="6689500" cy="2592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r="1532"/>
          <a:stretch/>
        </p:blipFill>
        <p:spPr bwMode="auto">
          <a:xfrm>
            <a:off x="67560" y="3647526"/>
            <a:ext cx="6689500" cy="2316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338436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12528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5724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a:solidFill>
                  <a:srgbClr val="FFFFFF"/>
                </a:solidFill>
                <a:latin typeface="Calibri"/>
              </a:rPr>
              <a:t>BRIGADA DE </a:t>
            </a:r>
            <a:r>
              <a:rPr lang="es-CO" sz="2800" b="1" strike="noStrike" spc="-1">
                <a:solidFill>
                  <a:srgbClr val="D9D9D9"/>
                </a:solidFill>
                <a:latin typeface="Calibri"/>
              </a:rPr>
              <a:t>EMERGENCIA</a:t>
            </a:r>
            <a:endParaRPr lang="es-CO" sz="2800" b="0" strike="noStrike" spc="-1">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 name="1 Rectángulo"/>
          <p:cNvSpPr/>
          <p:nvPr/>
        </p:nvSpPr>
        <p:spPr>
          <a:xfrm>
            <a:off x="681074" y="4051878"/>
            <a:ext cx="5343525" cy="461665"/>
          </a:xfrm>
          <a:prstGeom prst="rect">
            <a:avLst/>
          </a:prstGeom>
        </p:spPr>
        <p:txBody>
          <a:bodyPr wrap="square">
            <a:spAutoFit/>
          </a:bodyPr>
          <a:lstStyle/>
          <a:p>
            <a:pPr algn="ctr">
              <a:spcBef>
                <a:spcPct val="0"/>
              </a:spcBef>
            </a:pPr>
            <a:r>
              <a:rPr lang="es-MX" altLang="es-CO" sz="1200" dirty="0">
                <a:latin typeface="Calibri" panose="020F0502020204030204" pitchFamily="34" charset="0"/>
                <a:cs typeface="Calibri" panose="020F0502020204030204" pitchFamily="34" charset="0"/>
              </a:rPr>
              <a:t>Son un grupo de personas voluntarias capacitadas y entrenadas para responder ante una emergencia. </a:t>
            </a:r>
            <a:endParaRPr lang="es-CO" altLang="es-CO" sz="1200" dirty="0">
              <a:latin typeface="Calibri" panose="020F0502020204030204" pitchFamily="34" charset="0"/>
              <a:cs typeface="Calibri" panose="020F0502020204030204" pitchFamily="34" charset="0"/>
            </a:endParaRPr>
          </a:p>
        </p:txBody>
      </p:sp>
      <p:sp>
        <p:nvSpPr>
          <p:cNvPr id="22" name="Rectangle 15"/>
          <p:cNvSpPr>
            <a:spLocks noChangeArrowheads="1"/>
          </p:cNvSpPr>
          <p:nvPr/>
        </p:nvSpPr>
        <p:spPr bwMode="auto">
          <a:xfrm>
            <a:off x="1506497" y="4638871"/>
            <a:ext cx="3692677" cy="3940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7500" tIns="35100" rIns="67500" bIns="351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9pPr>
          </a:lstStyle>
          <a:p>
            <a:pPr eaLnBrk="1" hangingPunct="1">
              <a:spcBef>
                <a:spcPct val="0"/>
              </a:spcBef>
              <a:buClrTx/>
              <a:buFontTx/>
              <a:buNone/>
            </a:pPr>
            <a:r>
              <a:rPr lang="es-CO" altLang="es-CO" sz="2100" b="1" dirty="0"/>
              <a:t>INTEGRANTES  DE EMERGENCIA</a:t>
            </a:r>
          </a:p>
        </p:txBody>
      </p:sp>
      <p:pic>
        <p:nvPicPr>
          <p:cNvPr id="21" name="Imagen 20"/>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20" name="Table 1"/>
          <p:cNvGraphicFramePr>
            <a:graphicFrameLocks noGrp="1"/>
          </p:cNvGraphicFramePr>
          <p:nvPr>
            <p:extLst>
              <p:ext uri="{D42A27DB-BD31-4B8C-83A1-F6EECF244321}">
                <p14:modId xmlns:p14="http://schemas.microsoft.com/office/powerpoint/2010/main" val="1580186555"/>
              </p:ext>
            </p:extLst>
          </p:nvPr>
        </p:nvGraphicFramePr>
        <p:xfrm>
          <a:off x="263974" y="5442858"/>
          <a:ext cx="3984026" cy="2162628"/>
        </p:xfrm>
        <a:graphic>
          <a:graphicData uri="http://schemas.openxmlformats.org/drawingml/2006/table">
            <a:tbl>
              <a:tblPr firstRow="1" bandRow="1">
                <a:tableStyleId>{68D230F3-CF80-4859-8CE7-A43EE81993B5}</a:tableStyleId>
              </a:tblPr>
              <a:tblGrid>
                <a:gridCol w="2310035">
                  <a:extLst>
                    <a:ext uri="{9D8B030D-6E8A-4147-A177-3AD203B41FA5}">
                      <a16:colId xmlns:a16="http://schemas.microsoft.com/office/drawing/2014/main" val="20000"/>
                    </a:ext>
                  </a:extLst>
                </a:gridCol>
                <a:gridCol w="1673991">
                  <a:extLst>
                    <a:ext uri="{9D8B030D-6E8A-4147-A177-3AD203B41FA5}">
                      <a16:colId xmlns:a16="http://schemas.microsoft.com/office/drawing/2014/main" val="20001"/>
                    </a:ext>
                  </a:extLst>
                </a:gridCol>
              </a:tblGrid>
              <a:tr h="310659">
                <a:tc>
                  <a:txBody>
                    <a:bodyPr/>
                    <a:lstStyle/>
                    <a:p>
                      <a:pPr algn="ctr"/>
                      <a:r>
                        <a:rPr lang="es-CO" sz="1400" dirty="0"/>
                        <a:t>NOMBRE </a:t>
                      </a:r>
                      <a:endParaRPr lang="en-US" sz="1400" dirty="0"/>
                    </a:p>
                  </a:txBody>
                  <a:tcPr/>
                </a:tc>
                <a:tc>
                  <a:txBody>
                    <a:bodyPr/>
                    <a:lstStyle/>
                    <a:p>
                      <a:pPr algn="ctr"/>
                      <a:r>
                        <a:rPr lang="es-CO" sz="1400" dirty="0"/>
                        <a:t>ROL </a:t>
                      </a:r>
                      <a:endParaRPr lang="en-US" sz="1400" dirty="0"/>
                    </a:p>
                  </a:txBody>
                  <a:tcPr/>
                </a:tc>
                <a:extLst>
                  <a:ext uri="{0D108BD9-81ED-4DB2-BD59-A6C34878D82A}">
                    <a16:rowId xmlns:a16="http://schemas.microsoft.com/office/drawing/2014/main" val="10000"/>
                  </a:ext>
                </a:extLst>
              </a:tr>
              <a:tr h="490256">
                <a:tc>
                  <a:txBody>
                    <a:bodyPr/>
                    <a:lstStyle/>
                    <a:p>
                      <a:r>
                        <a:rPr lang="en-US" sz="1200" dirty="0"/>
                        <a:t>Maria Alejandra Fuentes </a:t>
                      </a:r>
                      <a:r>
                        <a:rPr lang="es-CO" sz="1200" noProof="0" dirty="0"/>
                        <a:t>Monsalve</a:t>
                      </a:r>
                    </a:p>
                  </a:txBody>
                  <a:tcPr/>
                </a:tc>
                <a:tc>
                  <a:txBody>
                    <a:bodyPr/>
                    <a:lstStyle/>
                    <a:p>
                      <a:pPr algn="ctr"/>
                      <a:r>
                        <a:rPr lang="es-CO" sz="1200" dirty="0"/>
                        <a:t>Brigadista</a:t>
                      </a:r>
                      <a:r>
                        <a:rPr lang="es-CO" sz="1200" baseline="0" dirty="0"/>
                        <a:t> </a:t>
                      </a:r>
                      <a:endParaRPr lang="en-US" sz="1200" dirty="0"/>
                    </a:p>
                  </a:txBody>
                  <a:tcPr/>
                </a:tc>
                <a:extLst>
                  <a:ext uri="{0D108BD9-81ED-4DB2-BD59-A6C34878D82A}">
                    <a16:rowId xmlns:a16="http://schemas.microsoft.com/office/drawing/2014/main" val="10001"/>
                  </a:ext>
                </a:extLst>
              </a:tr>
              <a:tr h="300751">
                <a:tc>
                  <a:txBody>
                    <a:bodyPr/>
                    <a:lstStyle/>
                    <a:p>
                      <a:r>
                        <a:rPr lang="en-US" sz="1200" dirty="0"/>
                        <a:t>Zoraida Suarez Valero </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2"/>
                  </a:ext>
                </a:extLst>
              </a:tr>
              <a:tr h="283273">
                <a:tc>
                  <a:txBody>
                    <a:bodyPr/>
                    <a:lstStyle/>
                    <a:p>
                      <a:r>
                        <a:rPr lang="en-US" sz="1200" dirty="0"/>
                        <a:t>Samuel Torres Galvis </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3"/>
                  </a:ext>
                </a:extLst>
              </a:tr>
              <a:tr h="314152">
                <a:tc>
                  <a:txBody>
                    <a:bodyPr/>
                    <a:lstStyle/>
                    <a:p>
                      <a:r>
                        <a:rPr lang="en-US" sz="1200" dirty="0"/>
                        <a:t>Heidy Julieth </a:t>
                      </a:r>
                      <a:r>
                        <a:rPr lang="es-CO" sz="1200" noProof="1"/>
                        <a:t>Albino</a:t>
                      </a:r>
                      <a:r>
                        <a:rPr lang="en-US" sz="1200" dirty="0"/>
                        <a:t> Orduz</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4"/>
                  </a:ext>
                </a:extLst>
              </a:tr>
              <a:tr h="463537">
                <a:tc>
                  <a:txBody>
                    <a:bodyPr/>
                    <a:lstStyle/>
                    <a:p>
                      <a:r>
                        <a:rPr lang="en-US" sz="1200" dirty="0"/>
                        <a:t>Zulay Andrea Villamizar Supelano</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5"/>
                  </a:ext>
                </a:extLst>
              </a:tr>
            </a:tbl>
          </a:graphicData>
        </a:graphic>
      </p:graphicFrame>
      <p:pic>
        <p:nvPicPr>
          <p:cNvPr id="3076" name="Picture 4" descr="Logo de Brigadas | PDF"/>
          <p:cNvPicPr>
            <a:picLocks noChangeAspect="1" noChangeArrowheads="1"/>
          </p:cNvPicPr>
          <p:nvPr/>
        </p:nvPicPr>
        <p:blipFill rotWithShape="1">
          <a:blip r:embed="rId4">
            <a:extLst>
              <a:ext uri="{28A0092B-C50C-407E-A947-70E740481C1C}">
                <a14:useLocalDpi xmlns:a14="http://schemas.microsoft.com/office/drawing/2010/main" val="0"/>
              </a:ext>
            </a:extLst>
          </a:blip>
          <a:srcRect l="53992" t="10873" r="13512" b="60246"/>
          <a:stretch/>
        </p:blipFill>
        <p:spPr bwMode="auto">
          <a:xfrm>
            <a:off x="4595750" y="5486400"/>
            <a:ext cx="1816925" cy="215293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1" name="20 CuadroTexto"/>
          <p:cNvSpPr txBox="1"/>
          <p:nvPr/>
        </p:nvSpPr>
        <p:spPr>
          <a:xfrm>
            <a:off x="192250" y="2936427"/>
            <a:ext cx="6461620" cy="3970318"/>
          </a:xfrm>
          <a:prstGeom prst="rect">
            <a:avLst/>
          </a:prstGeom>
          <a:noFill/>
        </p:spPr>
        <p:txBody>
          <a:bodyPr wrap="square" rtlCol="0">
            <a:spAutoFit/>
          </a:bodyPr>
          <a:lstStyle/>
          <a:p>
            <a:r>
              <a:rPr lang="es-MX" b="1" dirty="0">
                <a:solidFill>
                  <a:srgbClr val="000000"/>
                </a:solidFill>
                <a:latin typeface="Calibri" panose="020F0502020204030204" pitchFamily="34" charset="0"/>
                <a:cs typeface="Calibri" panose="020F0502020204030204" pitchFamily="34" charset="0"/>
              </a:rPr>
              <a:t>ANTES :</a:t>
            </a:r>
            <a:r>
              <a:rPr lang="es-MX" dirty="0">
                <a:solidFill>
                  <a:srgbClr val="000000"/>
                </a:solidFill>
                <a:latin typeface="Calibri" panose="020F0502020204030204" pitchFamily="34" charset="0"/>
                <a:cs typeface="Calibri" panose="020F0502020204030204" pitchFamily="34" charset="0"/>
              </a:rPr>
              <a:t> </a:t>
            </a:r>
          </a:p>
          <a:p>
            <a:r>
              <a:rPr lang="es-MX" dirty="0">
                <a:solidFill>
                  <a:srgbClr val="000000"/>
                </a:solidFill>
                <a:latin typeface="Calibri" panose="020F0502020204030204" pitchFamily="34" charset="0"/>
                <a:cs typeface="Calibri" panose="020F0502020204030204" pitchFamily="34" charset="0"/>
              </a:rPr>
              <a:t>-    Recibe capacitación y se actualiza periódicamente, sobre primeros auxilios.</a:t>
            </a:r>
          </a:p>
          <a:p>
            <a:pPr marL="285750" indent="-285750">
              <a:buFontTx/>
              <a:buChar char="-"/>
            </a:pPr>
            <a:r>
              <a:rPr lang="es-MX" dirty="0">
                <a:solidFill>
                  <a:srgbClr val="000000"/>
                </a:solidFill>
                <a:latin typeface="Calibri" panose="020F0502020204030204" pitchFamily="34" charset="0"/>
                <a:cs typeface="Calibri" panose="020F0502020204030204" pitchFamily="34" charset="0"/>
              </a:rPr>
              <a:t>Organiza el botiquín  </a:t>
            </a:r>
          </a:p>
          <a:p>
            <a:pPr marL="285750" indent="-285750">
              <a:buFontTx/>
              <a:buChar char="-"/>
            </a:pPr>
            <a:r>
              <a:rPr lang="es-MX" dirty="0">
                <a:solidFill>
                  <a:srgbClr val="000000"/>
                </a:solidFill>
                <a:latin typeface="Calibri" panose="020F0502020204030204" pitchFamily="34" charset="0"/>
                <a:cs typeface="Calibri" panose="020F0502020204030204" pitchFamily="34" charset="0"/>
              </a:rPr>
              <a:t>Revisa continuamente el botiquín y las fechas de expiración de sus elementos.</a:t>
            </a:r>
          </a:p>
          <a:p>
            <a:r>
              <a:rPr lang="es-MX" b="1" dirty="0">
                <a:solidFill>
                  <a:srgbClr val="000000"/>
                </a:solidFill>
                <a:latin typeface="Calibri" panose="020F0502020204030204" pitchFamily="34" charset="0"/>
                <a:cs typeface="Calibri" panose="020F0502020204030204" pitchFamily="34" charset="0"/>
              </a:rPr>
              <a:t>DURANTE</a:t>
            </a:r>
            <a:r>
              <a:rPr lang="es-MX" dirty="0">
                <a:solidFill>
                  <a:srgbClr val="000000"/>
                </a:solidFill>
                <a:latin typeface="Calibri" panose="020F0502020204030204" pitchFamily="34" charset="0"/>
                <a:cs typeface="Calibri" panose="020F0502020204030204" pitchFamily="34" charset="0"/>
              </a:rPr>
              <a:t> :</a:t>
            </a:r>
          </a:p>
          <a:p>
            <a:r>
              <a:rPr lang="es-MX" dirty="0">
                <a:solidFill>
                  <a:srgbClr val="000000"/>
                </a:solidFill>
                <a:latin typeface="Calibri" panose="020F0502020204030204" pitchFamily="34" charset="0"/>
                <a:cs typeface="Calibri" panose="020F0502020204030204" pitchFamily="34" charset="0"/>
              </a:rPr>
              <a:t>-     Realiza la valoración inicial de heridos. </a:t>
            </a:r>
          </a:p>
          <a:p>
            <a:pPr marL="285750" indent="-285750">
              <a:buFontTx/>
              <a:buChar char="-"/>
            </a:pPr>
            <a:r>
              <a:rPr lang="es-MX" dirty="0">
                <a:solidFill>
                  <a:srgbClr val="000000"/>
                </a:solidFill>
                <a:latin typeface="Calibri" panose="020F0502020204030204" pitchFamily="34" charset="0"/>
                <a:cs typeface="Calibri" panose="020F0502020204030204" pitchFamily="34" charset="0"/>
              </a:rPr>
              <a:t>Traslada en forma segura a los heridos hacia el MEC. </a:t>
            </a:r>
          </a:p>
          <a:p>
            <a:pPr marL="285750" indent="-285750">
              <a:buFontTx/>
              <a:buChar char="-"/>
            </a:pPr>
            <a:r>
              <a:rPr lang="es-MX" dirty="0">
                <a:solidFill>
                  <a:srgbClr val="000000"/>
                </a:solidFill>
                <a:latin typeface="Calibri" panose="020F0502020204030204" pitchFamily="34" charset="0"/>
                <a:cs typeface="Calibri" panose="020F0502020204030204" pitchFamily="34" charset="0"/>
              </a:rPr>
              <a:t> Realiza la estabilización y atención inicial de heridos.</a:t>
            </a:r>
          </a:p>
          <a:p>
            <a:r>
              <a:rPr lang="es-MX" b="1" dirty="0">
                <a:solidFill>
                  <a:srgbClr val="000000"/>
                </a:solidFill>
                <a:latin typeface="Calibri" panose="020F0502020204030204" pitchFamily="34" charset="0"/>
                <a:cs typeface="Calibri" panose="020F0502020204030204" pitchFamily="34" charset="0"/>
              </a:rPr>
              <a:t>DESPUES :</a:t>
            </a:r>
          </a:p>
          <a:p>
            <a:r>
              <a:rPr lang="es-MX" dirty="0">
                <a:solidFill>
                  <a:srgbClr val="000000"/>
                </a:solidFill>
                <a:latin typeface="Calibri" panose="020F0502020204030204" pitchFamily="34" charset="0"/>
                <a:cs typeface="Calibri" panose="020F0502020204030204" pitchFamily="34" charset="0"/>
              </a:rPr>
              <a:t>- Solicita apoyo externo (ambulancia y hospital) en caso necesario. </a:t>
            </a:r>
          </a:p>
          <a:p>
            <a:r>
              <a:rPr lang="es-MX" dirty="0">
                <a:solidFill>
                  <a:srgbClr val="000000"/>
                </a:solidFill>
                <a:latin typeface="Calibri" panose="020F0502020204030204" pitchFamily="34" charset="0"/>
                <a:cs typeface="Calibri" panose="020F0502020204030204" pitchFamily="34" charset="0"/>
              </a:rPr>
              <a:t>- Informa sobre estado de los heridos a los organismos de socorro y lleva registro de este y de los traslados.</a:t>
            </a:r>
            <a:endParaRPr lang="es-CO" dirty="0">
              <a:solidFill>
                <a:srgbClr val="000000"/>
              </a:solidFill>
              <a:latin typeface="Calibri" panose="020F0502020204030204" pitchFamily="34" charset="0"/>
              <a:cs typeface="Calibri" panose="020F0502020204030204" pitchFamily="34" charset="0"/>
            </a:endParaRPr>
          </a:p>
        </p:txBody>
      </p:sp>
      <p:pic>
        <p:nvPicPr>
          <p:cNvPr id="18" name="Imagen 17"/>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extLst>
      <p:ext uri="{BB962C8B-B14F-4D97-AF65-F5344CB8AC3E}">
        <p14:creationId xmlns:p14="http://schemas.microsoft.com/office/powerpoint/2010/main" val="1853625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2" name="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4428"/>
            <a:ext cx="6852780" cy="3903076"/>
          </a:xfrm>
          <a:prstGeom prst="rect">
            <a:avLst/>
          </a:prstGeom>
        </p:spPr>
      </p:pic>
      <p:sp>
        <p:nvSpPr>
          <p:cNvPr id="1042" name="CustomShape 6"/>
          <p:cNvSpPr/>
          <p:nvPr/>
        </p:nvSpPr>
        <p:spPr>
          <a:xfrm>
            <a:off x="285840" y="4005360"/>
            <a:ext cx="6172200" cy="6879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300" b="0" strike="noStrike" spc="-1" dirty="0">
                <a:solidFill>
                  <a:schemeClr val="tx1">
                    <a:lumMod val="75000"/>
                    <a:lumOff val="25000"/>
                  </a:schemeClr>
                </a:solidFill>
                <a:latin typeface="Calibri"/>
              </a:rPr>
              <a:t>El Centro de Diagnóstico y cirugía ocular, CEDCO S.A.S es una institución prestadora de servicios de salud de carácter privado, especializada en el área de la salud visual, fundada en Agosto del año 2002. </a:t>
            </a:r>
            <a:endParaRPr lang="es-CO" sz="1300" b="0" strike="noStrike" spc="-1" dirty="0">
              <a:solidFill>
                <a:schemeClr val="tx1">
                  <a:lumMod val="75000"/>
                  <a:lumOff val="25000"/>
                </a:schemeClr>
              </a:solidFill>
              <a:latin typeface="Arial"/>
            </a:endParaRPr>
          </a:p>
        </p:txBody>
      </p:sp>
      <p:sp>
        <p:nvSpPr>
          <p:cNvPr id="1043" name="CustomShape 7"/>
          <p:cNvSpPr/>
          <p:nvPr/>
        </p:nvSpPr>
        <p:spPr>
          <a:xfrm>
            <a:off x="1074240" y="4697280"/>
            <a:ext cx="148824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dirty="0">
                <a:solidFill>
                  <a:srgbClr val="232754"/>
                </a:solidFill>
                <a:latin typeface="Calibri"/>
              </a:rPr>
              <a:t>MISIÓN</a:t>
            </a:r>
            <a:endParaRPr lang="es-CO" sz="3200" b="0" strike="noStrike" spc="-1" dirty="0">
              <a:solidFill>
                <a:srgbClr val="232754"/>
              </a:solidFill>
              <a:latin typeface="Arial"/>
            </a:endParaRPr>
          </a:p>
        </p:txBody>
      </p:sp>
      <p:sp>
        <p:nvSpPr>
          <p:cNvPr id="1044" name="CustomShape 8"/>
          <p:cNvSpPr/>
          <p:nvPr/>
        </p:nvSpPr>
        <p:spPr>
          <a:xfrm>
            <a:off x="4434120" y="4697280"/>
            <a:ext cx="137412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dirty="0">
                <a:solidFill>
                  <a:srgbClr val="232754"/>
                </a:solidFill>
                <a:latin typeface="Calibri"/>
              </a:rPr>
              <a:t>VISIÓN</a:t>
            </a:r>
            <a:endParaRPr lang="es-CO" sz="3200" b="0" strike="noStrike" spc="-1" dirty="0">
              <a:solidFill>
                <a:srgbClr val="232754"/>
              </a:solidFill>
              <a:latin typeface="Arial"/>
            </a:endParaRPr>
          </a:p>
        </p:txBody>
      </p:sp>
      <p:sp>
        <p:nvSpPr>
          <p:cNvPr id="1045" name="CustomShape 9"/>
          <p:cNvSpPr/>
          <p:nvPr/>
        </p:nvSpPr>
        <p:spPr>
          <a:xfrm>
            <a:off x="3690900" y="5247535"/>
            <a:ext cx="2935440" cy="189500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MX" sz="1300" b="0" strike="noStrike" spc="-1" dirty="0">
                <a:solidFill>
                  <a:schemeClr val="tx1">
                    <a:lumMod val="75000"/>
                    <a:lumOff val="25000"/>
                  </a:schemeClr>
                </a:solidFill>
                <a:latin typeface="Calibri"/>
              </a:rPr>
              <a:t>En el 2025 el CENTRO DE DIAGNÓSTICO Y CIRUGÍA OCULAR - CEDCO, consolidará la prestación de servicios especializados e integrales en salud visual con la atención de 330.000 usuarios en los próximos tres años, la ampliación de operaciones a nivel internacional  y la vinculación con actores académicos de la región.</a:t>
            </a:r>
            <a:endParaRPr lang="es-CO" sz="1300" b="0" strike="noStrike" spc="-1" dirty="0">
              <a:solidFill>
                <a:schemeClr val="tx1">
                  <a:lumMod val="75000"/>
                  <a:lumOff val="25000"/>
                </a:schemeClr>
              </a:solidFill>
              <a:latin typeface="Arial"/>
            </a:endParaRPr>
          </a:p>
        </p:txBody>
      </p:sp>
      <p:sp>
        <p:nvSpPr>
          <p:cNvPr id="1046" name="CustomShape 10"/>
          <p:cNvSpPr/>
          <p:nvPr/>
        </p:nvSpPr>
        <p:spPr>
          <a:xfrm>
            <a:off x="315635" y="5226398"/>
            <a:ext cx="3143160" cy="3095336"/>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MX" sz="1300" b="0" strike="noStrike" spc="-1" dirty="0">
                <a:solidFill>
                  <a:schemeClr val="tx1">
                    <a:lumMod val="75000"/>
                    <a:lumOff val="25000"/>
                  </a:schemeClr>
                </a:solidFill>
                <a:latin typeface="Calibri"/>
              </a:rPr>
              <a:t>En el CENTRO DE DIAGNÓSTICO Y CIRUGÍA OCULAR - CEDCO, prestamos servicios especializados e integrales en salud visual, garantizando prácticas médicas seguras y confiables de elevada pertinencia técnico - científica, mediante profesionales altamente competentes, equipos de última tecnología, confortables y modernos centros de atención en Bucaramanga y su área metropolitana, facilitando la accesibilidad a nuestros servicios, siempre bajo la promesa de asegurar una cálida experiencia a nuestros usuarios y el respeto por los compromisos pactados con nuestros clientes institucionales. </a:t>
            </a:r>
            <a:endParaRPr lang="es-CO" sz="1300" b="0" strike="noStrike" spc="-1" dirty="0">
              <a:solidFill>
                <a:schemeClr val="tx1">
                  <a:lumMod val="75000"/>
                  <a:lumOff val="25000"/>
                </a:schemeClr>
              </a:solidFill>
              <a:latin typeface="Arial"/>
            </a:endParaRPr>
          </a:p>
        </p:txBody>
      </p:sp>
      <p:sp>
        <p:nvSpPr>
          <p:cNvPr id="1049" name="CustomShape 13"/>
          <p:cNvSpPr/>
          <p:nvPr/>
        </p:nvSpPr>
        <p:spPr>
          <a:xfrm>
            <a:off x="-14400" y="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sp>
        <p:nvSpPr>
          <p:cNvPr id="1052" name="CustomShape 16"/>
          <p:cNvSpPr/>
          <p:nvPr/>
        </p:nvSpPr>
        <p:spPr>
          <a:xfrm rot="10800000">
            <a:off x="6480" y="807524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5" name="Imagen 4"/>
          <p:cNvPicPr>
            <a:picLocks noChangeAspect="1"/>
          </p:cNvPicPr>
          <p:nvPr/>
        </p:nvPicPr>
        <p:blipFill rotWithShape="1">
          <a:blip r:embed="rId5">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3" name="2 Rectángulo redondeado"/>
          <p:cNvSpPr/>
          <p:nvPr/>
        </p:nvSpPr>
        <p:spPr>
          <a:xfrm>
            <a:off x="-14401" y="3488406"/>
            <a:ext cx="3519067" cy="489098"/>
          </a:xfrm>
          <a:prstGeom prst="roundRect">
            <a:avLst/>
          </a:prstGeom>
          <a:solidFill>
            <a:srgbClr val="2327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dirty="0">
                <a:latin typeface="Calibri" pitchFamily="34" charset="0"/>
                <a:cs typeface="Calibri" pitchFamily="34" charset="0"/>
              </a:rPr>
              <a:t>¿QUIÉNES SOMOS?</a:t>
            </a:r>
            <a:endParaRPr lang="es-CO" sz="3200" dirty="0">
              <a:latin typeface="Calibri" pitchFamily="34" charset="0"/>
              <a:cs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1" y="474840"/>
            <a:ext cx="6869695" cy="2577118"/>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21" name="Table 1"/>
          <p:cNvGraphicFramePr>
            <a:graphicFrameLocks noGrp="1"/>
          </p:cNvGraphicFramePr>
          <p:nvPr>
            <p:extLst>
              <p:ext uri="{D42A27DB-BD31-4B8C-83A1-F6EECF244321}">
                <p14:modId xmlns:p14="http://schemas.microsoft.com/office/powerpoint/2010/main" val="851334642"/>
              </p:ext>
            </p:extLst>
          </p:nvPr>
        </p:nvGraphicFramePr>
        <p:xfrm>
          <a:off x="217997" y="4122688"/>
          <a:ext cx="4575477" cy="2409373"/>
        </p:xfrm>
        <a:graphic>
          <a:graphicData uri="http://schemas.openxmlformats.org/drawingml/2006/table">
            <a:tbl>
              <a:tblPr firstRow="1" bandRow="1">
                <a:tableStyleId>{0E3FDE45-AF77-4B5C-9715-49D594BDF05E}</a:tableStyleId>
              </a:tblPr>
              <a:tblGrid>
                <a:gridCol w="2856543">
                  <a:extLst>
                    <a:ext uri="{9D8B030D-6E8A-4147-A177-3AD203B41FA5}">
                      <a16:colId xmlns:a16="http://schemas.microsoft.com/office/drawing/2014/main" val="20000"/>
                    </a:ext>
                  </a:extLst>
                </a:gridCol>
                <a:gridCol w="1718934">
                  <a:extLst>
                    <a:ext uri="{9D8B030D-6E8A-4147-A177-3AD203B41FA5}">
                      <a16:colId xmlns:a16="http://schemas.microsoft.com/office/drawing/2014/main" val="20001"/>
                    </a:ext>
                  </a:extLst>
                </a:gridCol>
              </a:tblGrid>
              <a:tr h="376950">
                <a:tc>
                  <a:txBody>
                    <a:bodyPr/>
                    <a:lstStyle/>
                    <a:p>
                      <a:pPr algn="ctr"/>
                      <a:r>
                        <a:rPr lang="es-CO" sz="1400" dirty="0"/>
                        <a:t>NOMBRE </a:t>
                      </a:r>
                      <a:endParaRPr lang="en-US" sz="1400" dirty="0"/>
                    </a:p>
                  </a:txBody>
                  <a:tcPr/>
                </a:tc>
                <a:tc>
                  <a:txBody>
                    <a:bodyPr/>
                    <a:lstStyle/>
                    <a:p>
                      <a:pPr algn="ctr"/>
                      <a:r>
                        <a:rPr lang="es-CO" sz="1400" dirty="0"/>
                        <a:t>ROL </a:t>
                      </a:r>
                      <a:endParaRPr lang="en-US" sz="1400" dirty="0"/>
                    </a:p>
                  </a:txBody>
                  <a:tcPr/>
                </a:tc>
                <a:extLst>
                  <a:ext uri="{0D108BD9-81ED-4DB2-BD59-A6C34878D82A}">
                    <a16:rowId xmlns:a16="http://schemas.microsoft.com/office/drawing/2014/main" val="10000"/>
                  </a:ext>
                </a:extLst>
              </a:tr>
              <a:tr h="359001">
                <a:tc>
                  <a:txBody>
                    <a:bodyPr/>
                    <a:lstStyle/>
                    <a:p>
                      <a:r>
                        <a:rPr lang="en-US" sz="1200" dirty="0"/>
                        <a:t>Carlos Alberto Vega Lozano</a:t>
                      </a:r>
                      <a:endParaRPr lang="es-CO" sz="1200" noProof="0" dirty="0"/>
                    </a:p>
                  </a:txBody>
                  <a:tcPr/>
                </a:tc>
                <a:tc>
                  <a:txBody>
                    <a:bodyPr/>
                    <a:lstStyle/>
                    <a:p>
                      <a:pPr algn="ctr"/>
                      <a:r>
                        <a:rPr lang="es-CO" sz="1200" dirty="0"/>
                        <a:t>Brigadista</a:t>
                      </a:r>
                      <a:r>
                        <a:rPr lang="es-CO" sz="1200" baseline="0" dirty="0"/>
                        <a:t> </a:t>
                      </a:r>
                      <a:endParaRPr lang="en-US" sz="1200" dirty="0"/>
                    </a:p>
                  </a:txBody>
                  <a:tcPr/>
                </a:tc>
                <a:extLst>
                  <a:ext uri="{0D108BD9-81ED-4DB2-BD59-A6C34878D82A}">
                    <a16:rowId xmlns:a16="http://schemas.microsoft.com/office/drawing/2014/main" val="10001"/>
                  </a:ext>
                </a:extLst>
              </a:tr>
              <a:tr h="359001">
                <a:tc>
                  <a:txBody>
                    <a:bodyPr/>
                    <a:lstStyle/>
                    <a:p>
                      <a:r>
                        <a:rPr lang="en-US" sz="1200" dirty="0"/>
                        <a:t>Steffany Pava Chogo </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2"/>
                  </a:ext>
                </a:extLst>
              </a:tr>
              <a:tr h="485788">
                <a:tc>
                  <a:txBody>
                    <a:bodyPr/>
                    <a:lstStyle/>
                    <a:p>
                      <a:r>
                        <a:rPr lang="en-US" sz="1200" dirty="0"/>
                        <a:t>Yovany Alberto Garrido Guarin</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3"/>
                  </a:ext>
                </a:extLst>
              </a:tr>
              <a:tr h="485788">
                <a:tc>
                  <a:txBody>
                    <a:bodyPr/>
                    <a:lstStyle/>
                    <a:p>
                      <a:r>
                        <a:rPr lang="en-US" sz="1200" dirty="0"/>
                        <a:t>Carlos Andres Jaimes Ramirez</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4"/>
                  </a:ext>
                </a:extLst>
              </a:tr>
              <a:tr h="342845">
                <a:tc>
                  <a:txBody>
                    <a:bodyPr/>
                    <a:lstStyle/>
                    <a:p>
                      <a:r>
                        <a:rPr lang="en-US" sz="1200" dirty="0"/>
                        <a:t>Bibiana Bautista Peña </a:t>
                      </a:r>
                    </a:p>
                  </a:txBody>
                  <a:tcPr/>
                </a:tc>
                <a:tc>
                  <a:txBody>
                    <a:bodyPr/>
                    <a:lstStyle/>
                    <a:p>
                      <a:pPr algn="ctr"/>
                      <a:r>
                        <a:rPr lang="es-CO" sz="1200" dirty="0"/>
                        <a:t>Brigadista </a:t>
                      </a:r>
                      <a:endParaRPr lang="en-US" sz="1200" dirty="0"/>
                    </a:p>
                  </a:txBody>
                  <a:tcPr/>
                </a:tc>
                <a:extLst>
                  <a:ext uri="{0D108BD9-81ED-4DB2-BD59-A6C34878D82A}">
                    <a16:rowId xmlns:a16="http://schemas.microsoft.com/office/drawing/2014/main" val="10005"/>
                  </a:ext>
                </a:extLst>
              </a:tr>
            </a:tbl>
          </a:graphicData>
        </a:graphic>
      </p:graphicFrame>
      <p:pic>
        <p:nvPicPr>
          <p:cNvPr id="4098" name="Picture 2" descr="Logo de Brigadas | PDF"/>
          <p:cNvPicPr>
            <a:picLocks noChangeAspect="1" noChangeArrowheads="1"/>
          </p:cNvPicPr>
          <p:nvPr/>
        </p:nvPicPr>
        <p:blipFill rotWithShape="1">
          <a:blip r:embed="rId4">
            <a:extLst>
              <a:ext uri="{28A0092B-C50C-407E-A947-70E740481C1C}">
                <a14:useLocalDpi xmlns:a14="http://schemas.microsoft.com/office/drawing/2010/main" val="0"/>
              </a:ext>
            </a:extLst>
          </a:blip>
          <a:srcRect l="8789" t="55260" r="59447" b="16151"/>
          <a:stretch/>
        </p:blipFill>
        <p:spPr bwMode="auto">
          <a:xfrm>
            <a:off x="4912227" y="4201143"/>
            <a:ext cx="1832957" cy="2199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218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0" name="19 CuadroTexto"/>
          <p:cNvSpPr txBox="1"/>
          <p:nvPr/>
        </p:nvSpPr>
        <p:spPr>
          <a:xfrm>
            <a:off x="419206" y="2814000"/>
            <a:ext cx="6007708" cy="5509200"/>
          </a:xfrm>
          <a:prstGeom prst="rect">
            <a:avLst/>
          </a:prstGeom>
          <a:noFill/>
        </p:spPr>
        <p:txBody>
          <a:bodyPr wrap="square" rtlCol="0">
            <a:spAutoFit/>
          </a:bodyPr>
          <a:lstStyle/>
          <a:p>
            <a:r>
              <a:rPr lang="es-MX" sz="1600" b="1" dirty="0">
                <a:solidFill>
                  <a:srgbClr val="000000"/>
                </a:solidFill>
                <a:latin typeface="Calibri" panose="020F0502020204030204" pitchFamily="34" charset="0"/>
                <a:cs typeface="Calibri" panose="020F0502020204030204" pitchFamily="34" charset="0"/>
              </a:rPr>
              <a:t>ANTES:</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Recibe capacitación y se actualiza periódicamente, sobre prevención de emergencias y extinción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Solicita los recursos necesarios para la detección y extinción de incendios.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Señalización de extintores.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Atiende y revisa la detección de posibles focos de incendio.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 Se contacta con la Estación de Bomberos del municipio. </a:t>
            </a:r>
          </a:p>
          <a:p>
            <a:r>
              <a:rPr lang="es-MX" sz="1600" b="1" dirty="0">
                <a:solidFill>
                  <a:srgbClr val="000000"/>
                </a:solidFill>
                <a:latin typeface="Calibri" panose="020F0502020204030204" pitchFamily="34" charset="0"/>
                <a:cs typeface="Calibri" panose="020F0502020204030204" pitchFamily="34" charset="0"/>
              </a:rPr>
              <a:t>DURANTE :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Atiende el incendio para su extinción o contención.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Evalúa la situación y la necesidad de realizar una evacuación parcial o total, y comunica el estado al coordinador del comité para la gestión del riesgo.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Solicita los recursos necesarios para la atención de la emergencia .</a:t>
            </a:r>
          </a:p>
          <a:p>
            <a:pPr marL="285750" indent="-285750">
              <a:buFontTx/>
              <a:buChar char="-"/>
            </a:pPr>
            <a:endParaRPr lang="es-MX" sz="1600" dirty="0">
              <a:solidFill>
                <a:srgbClr val="000000"/>
              </a:solidFill>
              <a:latin typeface="Calibri" panose="020F0502020204030204" pitchFamily="34" charset="0"/>
              <a:cs typeface="Calibri" panose="020F0502020204030204" pitchFamily="34" charset="0"/>
            </a:endParaRPr>
          </a:p>
          <a:p>
            <a:r>
              <a:rPr lang="es-MX" sz="1600" b="1" dirty="0">
                <a:solidFill>
                  <a:srgbClr val="000000"/>
                </a:solidFill>
                <a:latin typeface="Calibri" panose="020F0502020204030204" pitchFamily="34" charset="0"/>
                <a:cs typeface="Calibri" panose="020F0502020204030204" pitchFamily="34" charset="0"/>
              </a:rPr>
              <a:t>DESPUÉS:</a:t>
            </a:r>
          </a:p>
          <a:p>
            <a:pPr algn="just"/>
            <a:r>
              <a:rPr lang="es-MX" sz="1600" dirty="0">
                <a:solidFill>
                  <a:srgbClr val="000000"/>
                </a:solidFill>
                <a:latin typeface="Calibri" panose="020F0502020204030204" pitchFamily="34" charset="0"/>
                <a:cs typeface="Calibri" panose="020F0502020204030204" pitchFamily="34" charset="0"/>
              </a:rPr>
              <a:t>- Vigilar y controlar los equipos y elementos utilizados en la emergencia. </a:t>
            </a:r>
          </a:p>
          <a:p>
            <a:pPr algn="just"/>
            <a:r>
              <a:rPr lang="es-MX" sz="1600" dirty="0">
                <a:solidFill>
                  <a:srgbClr val="000000"/>
                </a:solidFill>
                <a:latin typeface="Calibri" panose="020F0502020204030204" pitchFamily="34" charset="0"/>
                <a:cs typeface="Calibri" panose="020F0502020204030204" pitchFamily="34" charset="0"/>
              </a:rPr>
              <a:t>- Inspeccionar las instalaciones afectadas. </a:t>
            </a:r>
          </a:p>
          <a:p>
            <a:pPr algn="just"/>
            <a:r>
              <a:rPr lang="es-MX" sz="1600" dirty="0">
                <a:solidFill>
                  <a:srgbClr val="000000"/>
                </a:solidFill>
                <a:latin typeface="Calibri" panose="020F0502020204030204" pitchFamily="34" charset="0"/>
                <a:cs typeface="Calibri" panose="020F0502020204030204" pitchFamily="34" charset="0"/>
              </a:rPr>
              <a:t>- Verificar con los demás miembros de los grupos, el estado de las instalaciones. </a:t>
            </a:r>
          </a:p>
          <a:p>
            <a:pPr algn="just"/>
            <a:endParaRPr lang="es-CO" sz="1600" dirty="0">
              <a:solidFill>
                <a:srgbClr val="000000"/>
              </a:solidFill>
              <a:latin typeface="Calibri" panose="020F0502020204030204" pitchFamily="34" charset="0"/>
              <a:cs typeface="Calibri" panose="020F0502020204030204" pitchFamily="34" charset="0"/>
            </a:endParaRPr>
          </a:p>
        </p:txBody>
      </p:sp>
      <p:pic>
        <p:nvPicPr>
          <p:cNvPr id="18" name="Imagen 17"/>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extLst>
      <p:ext uri="{BB962C8B-B14F-4D97-AF65-F5344CB8AC3E}">
        <p14:creationId xmlns:p14="http://schemas.microsoft.com/office/powerpoint/2010/main" val="18580672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 name="1 Rectángulo"/>
          <p:cNvSpPr/>
          <p:nvPr/>
        </p:nvSpPr>
        <p:spPr>
          <a:xfrm>
            <a:off x="464730" y="7232007"/>
            <a:ext cx="5761470" cy="646331"/>
          </a:xfrm>
          <a:prstGeom prst="rect">
            <a:avLst/>
          </a:prstGeom>
        </p:spPr>
        <p:txBody>
          <a:bodyPr wrap="square">
            <a:spAutoFit/>
          </a:bodyPr>
          <a:lstStyle/>
          <a:p>
            <a:pPr algn="just">
              <a:spcBef>
                <a:spcPct val="0"/>
              </a:spcBef>
              <a:buClr>
                <a:srgbClr val="7030A0"/>
              </a:buClr>
            </a:pPr>
            <a:r>
              <a:rPr lang="es-CO" altLang="es-CO" b="1" dirty="0">
                <a:solidFill>
                  <a:srgbClr val="000000"/>
                </a:solidFill>
                <a:latin typeface="Calibri" panose="020F0502020204030204" pitchFamily="34" charset="0"/>
                <a:cs typeface="Calibri" panose="020F0502020204030204" pitchFamily="34" charset="0"/>
              </a:rPr>
              <a:t>Líder de evacuación por cada piso</a:t>
            </a:r>
            <a:r>
              <a:rPr lang="es-CO" altLang="es-CO" dirty="0">
                <a:solidFill>
                  <a:srgbClr val="000000"/>
                </a:solidFill>
                <a:latin typeface="Calibri" panose="020F0502020204030204" pitchFamily="34" charset="0"/>
                <a:cs typeface="Calibri" panose="020F0502020204030204" pitchFamily="34" charset="0"/>
              </a:rPr>
              <a:t>: </a:t>
            </a:r>
            <a:r>
              <a:rPr lang="es-CO" altLang="es-CO" dirty="0">
                <a:solidFill>
                  <a:srgbClr val="7F7F7F"/>
                </a:solidFill>
                <a:latin typeface="Calibri" panose="020F0502020204030204" pitchFamily="34" charset="0"/>
                <a:cs typeface="Calibri" panose="020F0502020204030204" pitchFamily="34" charset="0"/>
              </a:rPr>
              <a:t>Es quien se encarga de organizar la evacuación al punto de encuentro.</a:t>
            </a:r>
          </a:p>
        </p:txBody>
      </p:sp>
      <p:pic>
        <p:nvPicPr>
          <p:cNvPr id="22" name="Imagen 21"/>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20" name="Table 1"/>
          <p:cNvGraphicFramePr>
            <a:graphicFrameLocks noGrp="1"/>
          </p:cNvGraphicFramePr>
          <p:nvPr>
            <p:extLst>
              <p:ext uri="{D42A27DB-BD31-4B8C-83A1-F6EECF244321}">
                <p14:modId xmlns:p14="http://schemas.microsoft.com/office/powerpoint/2010/main" val="302026096"/>
              </p:ext>
            </p:extLst>
          </p:nvPr>
        </p:nvGraphicFramePr>
        <p:xfrm>
          <a:off x="263435" y="3657665"/>
          <a:ext cx="5962765" cy="3466922"/>
        </p:xfrm>
        <a:graphic>
          <a:graphicData uri="http://schemas.openxmlformats.org/drawingml/2006/table">
            <a:tbl>
              <a:tblPr firstRow="1" bandRow="1">
                <a:tableStyleId>{5FD0F851-EC5A-4D38-B0AD-8093EC10F338}</a:tableStyleId>
              </a:tblPr>
              <a:tblGrid>
                <a:gridCol w="2458586">
                  <a:extLst>
                    <a:ext uri="{9D8B030D-6E8A-4147-A177-3AD203B41FA5}">
                      <a16:colId xmlns:a16="http://schemas.microsoft.com/office/drawing/2014/main" val="20000"/>
                    </a:ext>
                  </a:extLst>
                </a:gridCol>
                <a:gridCol w="659808">
                  <a:extLst>
                    <a:ext uri="{9D8B030D-6E8A-4147-A177-3AD203B41FA5}">
                      <a16:colId xmlns:a16="http://schemas.microsoft.com/office/drawing/2014/main" val="20001"/>
                    </a:ext>
                  </a:extLst>
                </a:gridCol>
                <a:gridCol w="2844371">
                  <a:extLst>
                    <a:ext uri="{9D8B030D-6E8A-4147-A177-3AD203B41FA5}">
                      <a16:colId xmlns:a16="http://schemas.microsoft.com/office/drawing/2014/main" val="20002"/>
                    </a:ext>
                  </a:extLst>
                </a:gridCol>
              </a:tblGrid>
              <a:tr h="344942">
                <a:tc gridSpan="2">
                  <a:txBody>
                    <a:bodyPr/>
                    <a:lstStyle/>
                    <a:p>
                      <a:pPr algn="ctr"/>
                      <a:r>
                        <a:rPr lang="es-CO" sz="1600" dirty="0"/>
                        <a:t>NOMBRE </a:t>
                      </a:r>
                      <a:endParaRPr lang="en-US" sz="1600" dirty="0"/>
                    </a:p>
                  </a:txBody>
                  <a:tcPr/>
                </a:tc>
                <a:tc hMerge="1">
                  <a:txBody>
                    <a:bodyPr/>
                    <a:lstStyle/>
                    <a:p>
                      <a:pPr algn="ctr"/>
                      <a:endParaRPr lang="en-US" sz="1600" dirty="0"/>
                    </a:p>
                  </a:txBody>
                  <a:tcPr/>
                </a:tc>
                <a:tc>
                  <a:txBody>
                    <a:bodyPr/>
                    <a:lstStyle/>
                    <a:p>
                      <a:pPr algn="ctr"/>
                      <a:r>
                        <a:rPr lang="es-CO" sz="1600" dirty="0"/>
                        <a:t>ROL </a:t>
                      </a:r>
                      <a:endParaRPr lang="en-US" sz="1600" dirty="0"/>
                    </a:p>
                  </a:txBody>
                  <a:tcPr/>
                </a:tc>
                <a:extLst>
                  <a:ext uri="{0D108BD9-81ED-4DB2-BD59-A6C34878D82A}">
                    <a16:rowId xmlns:a16="http://schemas.microsoft.com/office/drawing/2014/main" val="10000"/>
                  </a:ext>
                </a:extLst>
              </a:tr>
              <a:tr h="410740">
                <a:tc gridSpan="2">
                  <a:txBody>
                    <a:bodyPr/>
                    <a:lstStyle/>
                    <a:p>
                      <a:r>
                        <a:rPr lang="en-US" sz="1400" dirty="0"/>
                        <a:t>Juan Carlos Rodríguez Villamizar</a:t>
                      </a:r>
                    </a:p>
                  </a:txBody>
                  <a:tcPr/>
                </a:tc>
                <a:tc hMerge="1">
                  <a:txBody>
                    <a:bodyPr/>
                    <a:lstStyle/>
                    <a:p>
                      <a:endParaRPr lang="en-US" sz="1400" dirty="0"/>
                    </a:p>
                  </a:txBody>
                  <a:tcPr/>
                </a:tc>
                <a:tc>
                  <a:txBody>
                    <a:bodyPr/>
                    <a:lstStyle/>
                    <a:p>
                      <a:r>
                        <a:rPr lang="es-CO" sz="1400" dirty="0"/>
                        <a:t>Líder</a:t>
                      </a:r>
                      <a:r>
                        <a:rPr lang="es-CO" sz="1400" baseline="0" dirty="0"/>
                        <a:t> de evacuación  piso 2</a:t>
                      </a:r>
                      <a:endParaRPr lang="en-US" sz="1400" dirty="0"/>
                    </a:p>
                  </a:txBody>
                  <a:tcPr/>
                </a:tc>
                <a:extLst>
                  <a:ext uri="{0D108BD9-81ED-4DB2-BD59-A6C34878D82A}">
                    <a16:rowId xmlns:a16="http://schemas.microsoft.com/office/drawing/2014/main" val="10001"/>
                  </a:ext>
                </a:extLst>
              </a:tr>
              <a:tr h="410740">
                <a:tc gridSpan="2">
                  <a:txBody>
                    <a:bodyPr/>
                    <a:lstStyle/>
                    <a:p>
                      <a:r>
                        <a:rPr lang="en-US" sz="1400" dirty="0"/>
                        <a:t>Heidy Nathalia Osorio Niño</a:t>
                      </a:r>
                    </a:p>
                  </a:txBody>
                  <a:tcPr/>
                </a:tc>
                <a:tc hMerge="1">
                  <a:txBody>
                    <a:bodyPr/>
                    <a:lstStyle/>
                    <a:p>
                      <a:endParaRPr lang="en-US" sz="1400" dirty="0"/>
                    </a:p>
                  </a:txBody>
                  <a:tcPr/>
                </a:tc>
                <a:tc>
                  <a:txBody>
                    <a:bodyPr/>
                    <a:lstStyle/>
                    <a:p>
                      <a:r>
                        <a:rPr lang="es-CO" sz="1400" dirty="0"/>
                        <a:t>Líder de evacuación piso</a:t>
                      </a:r>
                      <a:r>
                        <a:rPr lang="es-CO" sz="1400" baseline="0" dirty="0"/>
                        <a:t> 1</a:t>
                      </a:r>
                      <a:endParaRPr lang="en-US" sz="1400" dirty="0"/>
                    </a:p>
                  </a:txBody>
                  <a:tcPr/>
                </a:tc>
                <a:extLst>
                  <a:ext uri="{0D108BD9-81ED-4DB2-BD59-A6C34878D82A}">
                    <a16:rowId xmlns:a16="http://schemas.microsoft.com/office/drawing/2014/main" val="10002"/>
                  </a:ext>
                </a:extLst>
              </a:tr>
              <a:tr h="275786">
                <a:tc gridSpan="3">
                  <a:txBody>
                    <a:bodyPr/>
                    <a:lstStyle/>
                    <a:p>
                      <a:pPr marL="0" algn="ctr" defTabSz="914400" rtl="0" eaLnBrk="1" latinLnBrk="0" hangingPunct="1"/>
                      <a:r>
                        <a:rPr lang="es-CO" sz="1600" b="1" kern="1200" dirty="0">
                          <a:solidFill>
                            <a:schemeClr val="tx1"/>
                          </a:solidFill>
                          <a:latin typeface="+mn-lt"/>
                          <a:ea typeface="+mn-ea"/>
                          <a:cs typeface="+mn-cs"/>
                        </a:rPr>
                        <a:t>EQUIPO DE EVACUACIÓN </a:t>
                      </a:r>
                      <a:endParaRPr lang="en-US" sz="1600" b="1" kern="1200" dirty="0">
                        <a:solidFill>
                          <a:schemeClr val="tx1"/>
                        </a:solidFill>
                        <a:latin typeface="+mn-lt"/>
                        <a:ea typeface="+mn-ea"/>
                        <a:cs typeface="+mn-cs"/>
                      </a:endParaRPr>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3"/>
                  </a:ext>
                </a:extLst>
              </a:tr>
              <a:tr h="410740">
                <a:tc>
                  <a:txBody>
                    <a:bodyPr/>
                    <a:lstStyle/>
                    <a:p>
                      <a:pPr marL="0" algn="l" defTabSz="914400" rtl="0" eaLnBrk="1" latinLnBrk="0" hangingPunct="1"/>
                      <a:r>
                        <a:rPr lang="en-US" sz="1400" b="0" kern="1200" dirty="0">
                          <a:solidFill>
                            <a:schemeClr val="tx1"/>
                          </a:solidFill>
                          <a:latin typeface="+mn-lt"/>
                          <a:ea typeface="+mn-ea"/>
                          <a:cs typeface="+mn-cs"/>
                        </a:rPr>
                        <a:t>Leidy Lucero Mendoza Ortega</a:t>
                      </a:r>
                    </a:p>
                  </a:txBody>
                  <a:tcPr/>
                </a:tc>
                <a:tc gridSpan="2">
                  <a:txBody>
                    <a:bodyPr/>
                    <a:lstStyle/>
                    <a:p>
                      <a:pPr marL="0" algn="ctr" defTabSz="914400" rtl="0" eaLnBrk="1" latinLnBrk="0" hangingPunct="1"/>
                      <a:r>
                        <a:rPr lang="es-CO" sz="1400" b="0" kern="1200" dirty="0">
                          <a:solidFill>
                            <a:schemeClr val="tx1"/>
                          </a:solidFill>
                          <a:latin typeface="+mn-lt"/>
                          <a:ea typeface="+mn-ea"/>
                          <a:cs typeface="+mn-cs"/>
                        </a:rPr>
                        <a:t>Brigadista de evacuación</a:t>
                      </a:r>
                      <a:r>
                        <a:rPr lang="es-CO" sz="1400" b="0" kern="1200" baseline="0" dirty="0">
                          <a:solidFill>
                            <a:schemeClr val="tx1"/>
                          </a:solidFill>
                          <a:latin typeface="+mn-lt"/>
                          <a:ea typeface="+mn-ea"/>
                          <a:cs typeface="+mn-cs"/>
                        </a:rPr>
                        <a:t> </a:t>
                      </a:r>
                      <a:endParaRPr lang="en-US" sz="1400" b="0" kern="1200" dirty="0">
                        <a:solidFill>
                          <a:schemeClr val="tx1"/>
                        </a:solidFill>
                        <a:latin typeface="+mn-lt"/>
                        <a:ea typeface="+mn-ea"/>
                        <a:cs typeface="+mn-cs"/>
                      </a:endParaRPr>
                    </a:p>
                  </a:txBody>
                  <a:tcPr/>
                </a:tc>
                <a:tc hMerge="1">
                  <a:txBody>
                    <a:bodyPr/>
                    <a:lstStyle/>
                    <a:p>
                      <a:endParaRPr lang="es-CO"/>
                    </a:p>
                  </a:txBody>
                  <a:tcPr/>
                </a:tc>
                <a:extLst>
                  <a:ext uri="{0D108BD9-81ED-4DB2-BD59-A6C34878D82A}">
                    <a16:rowId xmlns:a16="http://schemas.microsoft.com/office/drawing/2014/main" val="10004"/>
                  </a:ext>
                </a:extLst>
              </a:tr>
              <a:tr h="410740">
                <a:tc>
                  <a:txBody>
                    <a:bodyPr/>
                    <a:lstStyle/>
                    <a:p>
                      <a:pPr marL="0" algn="l" defTabSz="914400" rtl="0" eaLnBrk="1" latinLnBrk="0" hangingPunct="1"/>
                      <a:r>
                        <a:rPr lang="en-US" sz="1400" b="0" kern="1200" dirty="0">
                          <a:solidFill>
                            <a:schemeClr val="tx1"/>
                          </a:solidFill>
                          <a:latin typeface="+mn-lt"/>
                          <a:ea typeface="+mn-ea"/>
                          <a:cs typeface="+mn-cs"/>
                        </a:rPr>
                        <a:t>Liseth Karina Amaya Gonzalez</a:t>
                      </a:r>
                    </a:p>
                  </a:txBody>
                  <a:tcPr/>
                </a:tc>
                <a:tc gridSpan="2">
                  <a:txBody>
                    <a:bodyPr/>
                    <a:lstStyle/>
                    <a:p>
                      <a:pPr marL="0" algn="ctr" defTabSz="914400" rtl="0" eaLnBrk="1" latinLnBrk="0" hangingPunct="1"/>
                      <a:r>
                        <a:rPr lang="es-CO" sz="1400" b="0" kern="1200" dirty="0">
                          <a:solidFill>
                            <a:schemeClr val="tx1"/>
                          </a:solidFill>
                          <a:latin typeface="+mn-lt"/>
                          <a:ea typeface="+mn-ea"/>
                          <a:cs typeface="+mn-cs"/>
                        </a:rPr>
                        <a:t>Brigadista de evacuación</a:t>
                      </a:r>
                      <a:r>
                        <a:rPr lang="es-CO" sz="1400" b="0" kern="1200" baseline="0" dirty="0">
                          <a:solidFill>
                            <a:schemeClr val="tx1"/>
                          </a:solidFill>
                          <a:latin typeface="+mn-lt"/>
                          <a:ea typeface="+mn-ea"/>
                          <a:cs typeface="+mn-cs"/>
                        </a:rPr>
                        <a:t> </a:t>
                      </a:r>
                      <a:endParaRPr lang="en-US" sz="1400" b="0" kern="1200" dirty="0">
                        <a:solidFill>
                          <a:schemeClr val="tx1"/>
                        </a:solidFill>
                        <a:latin typeface="+mn-lt"/>
                        <a:ea typeface="+mn-ea"/>
                        <a:cs typeface="+mn-cs"/>
                      </a:endParaRPr>
                    </a:p>
                  </a:txBody>
                  <a:tcPr/>
                </a:tc>
                <a:tc hMerge="1">
                  <a:txBody>
                    <a:bodyPr/>
                    <a:lstStyle/>
                    <a:p>
                      <a:endParaRPr lang="es-CO"/>
                    </a:p>
                  </a:txBody>
                  <a:tcPr/>
                </a:tc>
                <a:extLst>
                  <a:ext uri="{0D108BD9-81ED-4DB2-BD59-A6C34878D82A}">
                    <a16:rowId xmlns:a16="http://schemas.microsoft.com/office/drawing/2014/main" val="10005"/>
                  </a:ext>
                </a:extLst>
              </a:tr>
              <a:tr h="410740">
                <a:tc>
                  <a:txBody>
                    <a:bodyPr/>
                    <a:lstStyle/>
                    <a:p>
                      <a:pPr marL="0" algn="l" defTabSz="914400" rtl="0" eaLnBrk="1" latinLnBrk="0" hangingPunct="1"/>
                      <a:r>
                        <a:rPr lang="en-US" sz="1400" b="0" kern="1200" dirty="0">
                          <a:solidFill>
                            <a:schemeClr val="tx1"/>
                          </a:solidFill>
                          <a:latin typeface="+mn-lt"/>
                          <a:ea typeface="+mn-ea"/>
                          <a:cs typeface="+mn-cs"/>
                        </a:rPr>
                        <a:t>Karla Julieth Garcia Sandoval</a:t>
                      </a:r>
                    </a:p>
                  </a:txBody>
                  <a:tcPr/>
                </a:tc>
                <a:tc gridSpan="2">
                  <a:txBody>
                    <a:bodyPr/>
                    <a:lstStyle/>
                    <a:p>
                      <a:pPr marL="0" algn="ctr" defTabSz="914400" rtl="0" eaLnBrk="1" latinLnBrk="0" hangingPunct="1"/>
                      <a:r>
                        <a:rPr lang="es-CO" sz="1400" b="0" kern="1200" dirty="0">
                          <a:solidFill>
                            <a:schemeClr val="tx1"/>
                          </a:solidFill>
                          <a:latin typeface="+mn-lt"/>
                          <a:ea typeface="+mn-ea"/>
                          <a:cs typeface="+mn-cs"/>
                        </a:rPr>
                        <a:t>Brigadista de evacuación</a:t>
                      </a:r>
                      <a:r>
                        <a:rPr lang="es-CO" sz="1400" b="0" kern="1200" baseline="0" dirty="0">
                          <a:solidFill>
                            <a:schemeClr val="tx1"/>
                          </a:solidFill>
                          <a:latin typeface="+mn-lt"/>
                          <a:ea typeface="+mn-ea"/>
                          <a:cs typeface="+mn-cs"/>
                        </a:rPr>
                        <a:t> </a:t>
                      </a:r>
                      <a:endParaRPr lang="en-US" sz="1400" b="0" kern="1200" dirty="0">
                        <a:solidFill>
                          <a:schemeClr val="tx1"/>
                        </a:solidFill>
                        <a:latin typeface="+mn-lt"/>
                        <a:ea typeface="+mn-ea"/>
                        <a:cs typeface="+mn-cs"/>
                      </a:endParaRPr>
                    </a:p>
                  </a:txBody>
                  <a:tcPr/>
                </a:tc>
                <a:tc hMerge="1">
                  <a:txBody>
                    <a:bodyPr/>
                    <a:lstStyle/>
                    <a:p>
                      <a:endParaRPr lang="es-CO"/>
                    </a:p>
                  </a:txBody>
                  <a:tcPr/>
                </a:tc>
                <a:extLst>
                  <a:ext uri="{0D108BD9-81ED-4DB2-BD59-A6C34878D82A}">
                    <a16:rowId xmlns:a16="http://schemas.microsoft.com/office/drawing/2014/main" val="10006"/>
                  </a:ext>
                </a:extLst>
              </a:tr>
              <a:tr h="410740">
                <a:tc>
                  <a:txBody>
                    <a:bodyPr/>
                    <a:lstStyle/>
                    <a:p>
                      <a:pPr marL="0" algn="l" defTabSz="914400" rtl="0" eaLnBrk="1" latinLnBrk="0" hangingPunct="1"/>
                      <a:r>
                        <a:rPr lang="en-US" sz="1400" b="0" kern="1200" dirty="0">
                          <a:solidFill>
                            <a:schemeClr val="tx1"/>
                          </a:solidFill>
                          <a:latin typeface="+mn-lt"/>
                          <a:ea typeface="+mn-ea"/>
                          <a:cs typeface="+mn-cs"/>
                        </a:rPr>
                        <a:t>Ivan Andres Rey Pedraza</a:t>
                      </a:r>
                    </a:p>
                  </a:txBody>
                  <a:tcPr/>
                </a:tc>
                <a:tc gridSpan="2">
                  <a:txBody>
                    <a:bodyPr/>
                    <a:lstStyle/>
                    <a:p>
                      <a:pPr marL="0" algn="ctr" defTabSz="914400" rtl="0" eaLnBrk="1" latinLnBrk="0" hangingPunct="1"/>
                      <a:r>
                        <a:rPr lang="es-CO" sz="1400" b="0" kern="1200" dirty="0">
                          <a:solidFill>
                            <a:schemeClr val="tx1"/>
                          </a:solidFill>
                          <a:latin typeface="+mn-lt"/>
                          <a:ea typeface="+mn-ea"/>
                          <a:cs typeface="+mn-cs"/>
                        </a:rPr>
                        <a:t>Brigadista de evacuación</a:t>
                      </a:r>
                      <a:r>
                        <a:rPr lang="es-CO" sz="1400" b="0" kern="1200" baseline="0" dirty="0">
                          <a:solidFill>
                            <a:schemeClr val="tx1"/>
                          </a:solidFill>
                          <a:latin typeface="+mn-lt"/>
                          <a:ea typeface="+mn-ea"/>
                          <a:cs typeface="+mn-cs"/>
                        </a:rPr>
                        <a:t> </a:t>
                      </a:r>
                      <a:endParaRPr lang="en-US" sz="1400" b="0" kern="1200" dirty="0">
                        <a:solidFill>
                          <a:schemeClr val="tx1"/>
                        </a:solidFill>
                        <a:latin typeface="+mn-lt"/>
                        <a:ea typeface="+mn-ea"/>
                        <a:cs typeface="+mn-cs"/>
                      </a:endParaRPr>
                    </a:p>
                  </a:txBody>
                  <a:tcPr/>
                </a:tc>
                <a:tc hMerge="1">
                  <a:txBody>
                    <a:bodyPr/>
                    <a:lstStyle/>
                    <a:p>
                      <a:endParaRPr lang="es-CO"/>
                    </a:p>
                  </a:txBody>
                  <a:tcPr/>
                </a:tc>
                <a:extLst>
                  <a:ext uri="{0D108BD9-81ED-4DB2-BD59-A6C34878D82A}">
                    <a16:rowId xmlns:a16="http://schemas.microsoft.com/office/drawing/2014/main" val="10007"/>
                  </a:ext>
                </a:extLst>
              </a:tr>
            </a:tbl>
          </a:graphicData>
        </a:graphic>
      </p:graphicFrame>
      <p:pic>
        <p:nvPicPr>
          <p:cNvPr id="5122" name="Picture 2" descr="Catálogo de Servicios – IPROS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7537" y="2329843"/>
            <a:ext cx="1643055" cy="1636924"/>
          </a:xfrm>
          <a:prstGeom prst="rect">
            <a:avLst/>
          </a:prstGeom>
          <a:noFill/>
          <a:extLst>
            <a:ext uri="{909E8E84-426E-40DD-AFC4-6F175D3DCCD1}">
              <a14:hiddenFill xmlns:a14="http://schemas.microsoft.com/office/drawing/2010/main">
                <a:solidFill>
                  <a:srgbClr val="FFFFFF"/>
                </a:solidFill>
              </a14:hiddenFill>
            </a:ext>
          </a:extLst>
        </p:spPr>
      </p:pic>
      <p:sp>
        <p:nvSpPr>
          <p:cNvPr id="3" name="2 Rectángulo redondeado"/>
          <p:cNvSpPr/>
          <p:nvPr/>
        </p:nvSpPr>
        <p:spPr>
          <a:xfrm>
            <a:off x="3045052" y="2818483"/>
            <a:ext cx="2134987" cy="58054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200" b="1" dirty="0"/>
              <a:t>BRIGADA EVACUACIÓN Y RESCATE </a:t>
            </a:r>
            <a:endParaRPr lang="es-CO" sz="1200" b="1" dirty="0"/>
          </a:p>
        </p:txBody>
      </p:sp>
    </p:spTree>
    <p:extLst>
      <p:ext uri="{BB962C8B-B14F-4D97-AF65-F5344CB8AC3E}">
        <p14:creationId xmlns:p14="http://schemas.microsoft.com/office/powerpoint/2010/main" val="2329989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0" name="19 CuadroTexto"/>
          <p:cNvSpPr txBox="1"/>
          <p:nvPr/>
        </p:nvSpPr>
        <p:spPr>
          <a:xfrm>
            <a:off x="160710" y="2730579"/>
            <a:ext cx="6564090" cy="5509200"/>
          </a:xfrm>
          <a:prstGeom prst="rect">
            <a:avLst/>
          </a:prstGeom>
          <a:noFill/>
        </p:spPr>
        <p:txBody>
          <a:bodyPr wrap="square" rtlCol="0">
            <a:spAutoFit/>
          </a:bodyPr>
          <a:lstStyle/>
          <a:p>
            <a:r>
              <a:rPr lang="es-MX" sz="1600" b="1" dirty="0">
                <a:solidFill>
                  <a:srgbClr val="000000"/>
                </a:solidFill>
                <a:latin typeface="Calibri" panose="020F0502020204030204" pitchFamily="34" charset="0"/>
                <a:cs typeface="Calibri" panose="020F0502020204030204" pitchFamily="34" charset="0"/>
              </a:rPr>
              <a:t>ANTES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Recibe capacitación y se actualiza periódicamente, sobre evacuación y rescate.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Desarrolla, revisa y actualiza el plan de evacuación.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 Señaliza la institución: recursos, ruta de evacuación y punto de encuentro seguros.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Revisa y despeja las rutas de evacuación continuamente.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Realiza simulacros de evacuación de la institución periódicamente. </a:t>
            </a:r>
          </a:p>
          <a:p>
            <a:r>
              <a:rPr lang="es-MX" sz="1600" b="1" dirty="0">
                <a:solidFill>
                  <a:srgbClr val="000000"/>
                </a:solidFill>
                <a:latin typeface="Calibri" panose="020F0502020204030204" pitchFamily="34" charset="0"/>
                <a:cs typeface="Calibri" panose="020F0502020204030204" pitchFamily="34" charset="0"/>
              </a:rPr>
              <a:t>DURANTE :</a:t>
            </a:r>
            <a:r>
              <a:rPr lang="es-MX" sz="1600" dirty="0">
                <a:solidFill>
                  <a:srgbClr val="000000"/>
                </a:solidFill>
                <a:latin typeface="Calibri" panose="020F0502020204030204" pitchFamily="34" charset="0"/>
                <a:cs typeface="Calibri" panose="020F0502020204030204" pitchFamily="34" charset="0"/>
              </a:rPr>
              <a:t> </a:t>
            </a:r>
          </a:p>
          <a:p>
            <a:r>
              <a:rPr lang="es-MX" sz="1600" dirty="0">
                <a:solidFill>
                  <a:srgbClr val="000000"/>
                </a:solidFill>
                <a:latin typeface="Calibri" panose="020F0502020204030204" pitchFamily="34" charset="0"/>
                <a:cs typeface="Calibri" panose="020F0502020204030204" pitchFamily="34" charset="0"/>
              </a:rPr>
              <a:t>-    Orienta a las personas por las rutas de evacuación y apoya el rescate (recuerde que si el evento es un sismo, durante es protegerse y después es evacuar).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Se asegura que nadie ingrese o retorne a la edificación.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Comprueba que no hay ocupantes y cierra sin seguro las puertas de las aulas o recintos. </a:t>
            </a:r>
          </a:p>
          <a:p>
            <a:r>
              <a:rPr lang="es-MX" sz="1600" b="1" dirty="0">
                <a:solidFill>
                  <a:srgbClr val="000000"/>
                </a:solidFill>
                <a:latin typeface="Calibri" panose="020F0502020204030204" pitchFamily="34" charset="0"/>
                <a:cs typeface="Calibri" panose="020F0502020204030204" pitchFamily="34" charset="0"/>
              </a:rPr>
              <a:t>DESPUES :</a:t>
            </a:r>
          </a:p>
          <a:p>
            <a:r>
              <a:rPr lang="es-MX" sz="1600" dirty="0">
                <a:solidFill>
                  <a:srgbClr val="000000"/>
                </a:solidFill>
                <a:latin typeface="Calibri" panose="020F0502020204030204" pitchFamily="34" charset="0"/>
                <a:cs typeface="Calibri" panose="020F0502020204030204" pitchFamily="34" charset="0"/>
              </a:rPr>
              <a:t>- </a:t>
            </a:r>
            <a:r>
              <a:rPr lang="es-MX" sz="1600" b="1" dirty="0">
                <a:solidFill>
                  <a:srgbClr val="000000"/>
                </a:solidFill>
                <a:latin typeface="Calibri" panose="020F0502020204030204" pitchFamily="34" charset="0"/>
                <a:cs typeface="Calibri" panose="020F0502020204030204" pitchFamily="34" charset="0"/>
              </a:rPr>
              <a:t>   </a:t>
            </a:r>
            <a:r>
              <a:rPr lang="es-MX" sz="1600" dirty="0">
                <a:solidFill>
                  <a:srgbClr val="000000"/>
                </a:solidFill>
                <a:latin typeface="Calibri" panose="020F0502020204030204" pitchFamily="34" charset="0"/>
                <a:cs typeface="Calibri" panose="020F0502020204030204" pitchFamily="34" charset="0"/>
              </a:rPr>
              <a:t>Desconecta electricidad, agua, gas, informando sobre averías al coordinador.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Verifica el listado de estudiantes en los puntos de encuentro. </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Orienta el reingreso seguro a las instalaciones del colegio, cuando ha pasado la emergencia.</a:t>
            </a:r>
          </a:p>
          <a:p>
            <a:pPr marL="285750" indent="-285750">
              <a:buFontTx/>
              <a:buChar char="-"/>
            </a:pPr>
            <a:r>
              <a:rPr lang="es-MX" sz="1600" dirty="0">
                <a:solidFill>
                  <a:srgbClr val="000000"/>
                </a:solidFill>
                <a:latin typeface="Calibri" panose="020F0502020204030204" pitchFamily="34" charset="0"/>
                <a:cs typeface="Calibri" panose="020F0502020204030204" pitchFamily="34" charset="0"/>
              </a:rPr>
              <a:t>Está alerta ante posteriores eventos o réplicas</a:t>
            </a:r>
            <a:r>
              <a:rPr lang="es-MX" sz="1600" b="1" dirty="0">
                <a:solidFill>
                  <a:srgbClr val="000000"/>
                </a:solidFill>
                <a:latin typeface="Calibri" panose="020F0502020204030204" pitchFamily="34" charset="0"/>
                <a:cs typeface="Calibri" panose="020F0502020204030204" pitchFamily="34" charset="0"/>
              </a:rPr>
              <a:t>.</a:t>
            </a:r>
            <a:endParaRPr lang="es-CO" sz="1600" b="1" dirty="0">
              <a:solidFill>
                <a:srgbClr val="000000"/>
              </a:solidFill>
              <a:latin typeface="Calibri" panose="020F0502020204030204" pitchFamily="34" charset="0"/>
              <a:cs typeface="Calibri" panose="020F0502020204030204" pitchFamily="34" charset="0"/>
            </a:endParaRPr>
          </a:p>
        </p:txBody>
      </p:sp>
      <p:pic>
        <p:nvPicPr>
          <p:cNvPr id="18" name="Imagen 17"/>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extLst>
      <p:ext uri="{BB962C8B-B14F-4D97-AF65-F5344CB8AC3E}">
        <p14:creationId xmlns:p14="http://schemas.microsoft.com/office/powerpoint/2010/main" val="699093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67" name="CustomShape 12"/>
          <p:cNvSpPr/>
          <p:nvPr/>
        </p:nvSpPr>
        <p:spPr>
          <a:xfrm>
            <a:off x="97350" y="1171440"/>
            <a:ext cx="4163760" cy="528840"/>
          </a:xfrm>
          <a:custGeom>
            <a:avLst/>
            <a:gdLst/>
            <a:ahLst/>
            <a:cxnLst/>
            <a:rect l="0" t="0" r="r" b="b"/>
            <a:pathLst>
              <a:path w="11568"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1322" y="1469"/>
                </a:lnTo>
                <a:lnTo>
                  <a:pt x="11322" y="1470"/>
                </a:lnTo>
                <a:cubicBezTo>
                  <a:pt x="11365" y="1470"/>
                  <a:pt x="11407" y="1459"/>
                  <a:pt x="11445" y="1437"/>
                </a:cubicBezTo>
                <a:cubicBezTo>
                  <a:pt x="11482" y="1416"/>
                  <a:pt x="11513" y="1385"/>
                  <a:pt x="11534" y="1348"/>
                </a:cubicBezTo>
                <a:cubicBezTo>
                  <a:pt x="11556" y="1310"/>
                  <a:pt x="11567" y="1268"/>
                  <a:pt x="11567" y="1225"/>
                </a:cubicBezTo>
                <a:lnTo>
                  <a:pt x="11567" y="244"/>
                </a:lnTo>
                <a:lnTo>
                  <a:pt x="11567" y="245"/>
                </a:lnTo>
                <a:lnTo>
                  <a:pt x="11567" y="245"/>
                </a:lnTo>
                <a:cubicBezTo>
                  <a:pt x="11567" y="202"/>
                  <a:pt x="11556" y="160"/>
                  <a:pt x="11534" y="123"/>
                </a:cubicBezTo>
                <a:cubicBezTo>
                  <a:pt x="11513" y="85"/>
                  <a:pt x="11482" y="54"/>
                  <a:pt x="11445" y="33"/>
                </a:cubicBezTo>
                <a:cubicBezTo>
                  <a:pt x="11407" y="11"/>
                  <a:pt x="11365" y="0"/>
                  <a:pt x="11322"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8" name="CustomShape 13"/>
          <p:cNvSpPr/>
          <p:nvPr/>
        </p:nvSpPr>
        <p:spPr>
          <a:xfrm>
            <a:off x="160710" y="1143000"/>
            <a:ext cx="4100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BRIGADA DE </a:t>
            </a:r>
            <a:r>
              <a:rPr lang="es-CO" sz="2800" b="1" strike="noStrike" spc="-1" dirty="0">
                <a:solidFill>
                  <a:srgbClr val="D9D9D9"/>
                </a:solidFill>
                <a:latin typeface="Calibri"/>
              </a:rPr>
              <a:t>EMERGENCIA</a:t>
            </a:r>
            <a:endParaRPr lang="es-CO" sz="2800" b="0" strike="noStrike" spc="-1" dirty="0">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21" name="20 CuadroTexto"/>
          <p:cNvSpPr txBox="1"/>
          <p:nvPr/>
        </p:nvSpPr>
        <p:spPr>
          <a:xfrm>
            <a:off x="160710" y="6806876"/>
            <a:ext cx="6564090" cy="1200329"/>
          </a:xfrm>
          <a:prstGeom prst="rect">
            <a:avLst/>
          </a:prstGeom>
          <a:noFill/>
        </p:spPr>
        <p:txBody>
          <a:bodyPr wrap="square" rtlCol="0">
            <a:spAutoFit/>
          </a:bodyPr>
          <a:lstStyle/>
          <a:p>
            <a:r>
              <a:rPr lang="es-CO" altLang="es-CO" b="1" dirty="0">
                <a:solidFill>
                  <a:schemeClr val="tx1">
                    <a:lumMod val="75000"/>
                    <a:lumOff val="25000"/>
                  </a:schemeClr>
                </a:solidFill>
                <a:latin typeface="Calibri" panose="020F0502020204030204" pitchFamily="34" charset="0"/>
                <a:cs typeface="Calibri" panose="020F0502020204030204" pitchFamily="34" charset="0"/>
              </a:rPr>
              <a:t>COE (Comité operativo de emergencia) </a:t>
            </a:r>
            <a:r>
              <a:rPr lang="es-CO" altLang="es-CO" dirty="0">
                <a:solidFill>
                  <a:schemeClr val="tx1">
                    <a:lumMod val="75000"/>
                    <a:lumOff val="25000"/>
                  </a:schemeClr>
                </a:solidFill>
                <a:latin typeface="Calibri" panose="020F0502020204030204" pitchFamily="34" charset="0"/>
                <a:cs typeface="Calibri" panose="020F0502020204030204" pitchFamily="34" charset="0"/>
              </a:rPr>
              <a:t>Son las personas  que se encarga de autorizar la evacuación según la evaluación del peligro y alertar a la autoridades externas competentes.</a:t>
            </a:r>
          </a:p>
          <a:p>
            <a:endParaRPr lang="es-CO" dirty="0"/>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22" name="Table 1"/>
          <p:cNvGraphicFramePr>
            <a:graphicFrameLocks noGrp="1"/>
          </p:cNvGraphicFramePr>
          <p:nvPr>
            <p:extLst>
              <p:ext uri="{D42A27DB-BD31-4B8C-83A1-F6EECF244321}">
                <p14:modId xmlns:p14="http://schemas.microsoft.com/office/powerpoint/2010/main" val="1263273392"/>
              </p:ext>
            </p:extLst>
          </p:nvPr>
        </p:nvGraphicFramePr>
        <p:xfrm>
          <a:off x="160710" y="2891198"/>
          <a:ext cx="4456613" cy="3488087"/>
        </p:xfrm>
        <a:graphic>
          <a:graphicData uri="http://schemas.openxmlformats.org/drawingml/2006/table">
            <a:tbl>
              <a:tblPr>
                <a:tableStyleId>{D27102A9-8310-4765-A935-A1911B00CA55}</a:tableStyleId>
              </a:tblPr>
              <a:tblGrid>
                <a:gridCol w="2526539">
                  <a:extLst>
                    <a:ext uri="{9D8B030D-6E8A-4147-A177-3AD203B41FA5}">
                      <a16:colId xmlns:a16="http://schemas.microsoft.com/office/drawing/2014/main" val="20000"/>
                    </a:ext>
                  </a:extLst>
                </a:gridCol>
                <a:gridCol w="1930074">
                  <a:extLst>
                    <a:ext uri="{9D8B030D-6E8A-4147-A177-3AD203B41FA5}">
                      <a16:colId xmlns:a16="http://schemas.microsoft.com/office/drawing/2014/main" val="20001"/>
                    </a:ext>
                  </a:extLst>
                </a:gridCol>
              </a:tblGrid>
              <a:tr h="560021">
                <a:tc gridSpan="2">
                  <a:txBody>
                    <a:bodyPr/>
                    <a:lstStyle/>
                    <a:p>
                      <a:pPr algn="ctr" fontAlgn="b"/>
                      <a:r>
                        <a:rPr lang="en-US" sz="1200" b="1" u="none" strike="noStrike" dirty="0">
                          <a:solidFill>
                            <a:schemeClr val="accent1">
                              <a:lumMod val="75000"/>
                            </a:schemeClr>
                          </a:solidFill>
                          <a:effectLst/>
                          <a:latin typeface="Gill Sans Ultra Bold" panose="020B0A02020104020203" pitchFamily="34" charset="0"/>
                        </a:rPr>
                        <a:t>COMITÉ OPERATIVO DE EMERGENCIAS</a:t>
                      </a:r>
                      <a:endParaRPr lang="en-US" sz="1200" b="1" i="0" u="none" strike="noStrike" dirty="0">
                        <a:solidFill>
                          <a:schemeClr val="accent1">
                            <a:lumMod val="75000"/>
                          </a:schemeClr>
                        </a:solidFill>
                        <a:effectLst/>
                        <a:latin typeface="Gill Sans Ultra Bold" panose="020B0A02020104020203" pitchFamily="34" charset="0"/>
                      </a:endParaRPr>
                    </a:p>
                  </a:txBody>
                  <a:tcPr marL="7620" marR="7620" marT="7620" marB="0" anchor="ctr"/>
                </a:tc>
                <a:tc hMerge="1">
                  <a:txBody>
                    <a:bodyPr/>
                    <a:lstStyle/>
                    <a:p>
                      <a:endParaRPr lang="en-US"/>
                    </a:p>
                  </a:txBody>
                  <a:tcPr/>
                </a:tc>
                <a:extLst>
                  <a:ext uri="{0D108BD9-81ED-4DB2-BD59-A6C34878D82A}">
                    <a16:rowId xmlns:a16="http://schemas.microsoft.com/office/drawing/2014/main" val="10000"/>
                  </a:ext>
                </a:extLst>
              </a:tr>
              <a:tr h="488011">
                <a:tc>
                  <a:txBody>
                    <a:bodyPr/>
                    <a:lstStyle/>
                    <a:p>
                      <a:pPr algn="ctr" fontAlgn="b"/>
                      <a:r>
                        <a:rPr lang="en-US" sz="1200" b="1" u="none" strike="noStrike" dirty="0">
                          <a:effectLst/>
                          <a:latin typeface="Arial Unicode MS" panose="020B0604020202020204" pitchFamily="34" charset="-128"/>
                          <a:ea typeface="Arial Unicode MS" panose="020B0604020202020204" pitchFamily="34" charset="-128"/>
                          <a:cs typeface="Arial Unicode MS" panose="020B0604020202020204" pitchFamily="34" charset="-128"/>
                        </a:rPr>
                        <a:t>NOMBRE</a:t>
                      </a:r>
                      <a:endParaRPr lang="en-US" sz="1200" b="1"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solidFill>
                      <a:srgbClr val="F8F868"/>
                    </a:solidFill>
                  </a:tcPr>
                </a:tc>
                <a:tc>
                  <a:txBody>
                    <a:bodyPr/>
                    <a:lstStyle/>
                    <a:p>
                      <a:pPr algn="ctr" fontAlgn="b"/>
                      <a:r>
                        <a:rPr lang="es-CO" sz="1200" b="1" i="0" u="none" strike="noStrike"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ROL</a:t>
                      </a:r>
                      <a:endParaRPr lang="en-US" sz="1200" b="1"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solidFill>
                      <a:srgbClr val="F8F868"/>
                    </a:solidFill>
                  </a:tcPr>
                </a:tc>
                <a:extLst>
                  <a:ext uri="{0D108BD9-81ED-4DB2-BD59-A6C34878D82A}">
                    <a16:rowId xmlns:a16="http://schemas.microsoft.com/office/drawing/2014/main" val="10001"/>
                  </a:ext>
                </a:extLst>
              </a:tr>
              <a:tr h="488011">
                <a:tc>
                  <a:txBody>
                    <a:bodyPr/>
                    <a:lstStyle/>
                    <a:p>
                      <a:pPr algn="l" fontAlgn="b"/>
                      <a:r>
                        <a:rPr lang="en-US" sz="1100" u="none" strike="noStrike" dirty="0">
                          <a:effectLst/>
                          <a:latin typeface="Arial Unicode MS" panose="020B0604020202020204" pitchFamily="34" charset="-128"/>
                          <a:ea typeface="Arial Unicode MS" panose="020B0604020202020204" pitchFamily="34" charset="-128"/>
                          <a:cs typeface="Arial Unicode MS" panose="020B0604020202020204" pitchFamily="34" charset="-128"/>
                        </a:rPr>
                        <a:t>LINA DIAZ TORRES</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tc>
                  <a:txBody>
                    <a:bodyPr/>
                    <a:lstStyle/>
                    <a:p>
                      <a:pPr algn="l" fontAlgn="b"/>
                      <a:r>
                        <a:rPr lang="en-US" sz="1100" u="none" strike="noStrike" dirty="0">
                          <a:effectLst/>
                          <a:latin typeface="Arial Unicode MS" panose="020B0604020202020204" pitchFamily="34" charset="-128"/>
                          <a:ea typeface="Arial Unicode MS" panose="020B0604020202020204" pitchFamily="34" charset="-128"/>
                          <a:cs typeface="Arial Unicode MS" panose="020B0604020202020204" pitchFamily="34" charset="-128"/>
                        </a:rPr>
                        <a:t>DIRECTOR DE LA EMERGENCIA</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b"/>
                </a:tc>
                <a:extLst>
                  <a:ext uri="{0D108BD9-81ED-4DB2-BD59-A6C34878D82A}">
                    <a16:rowId xmlns:a16="http://schemas.microsoft.com/office/drawing/2014/main" val="10002"/>
                  </a:ext>
                </a:extLst>
              </a:tr>
              <a:tr h="488011">
                <a:tc>
                  <a:txBody>
                    <a:bodyPr/>
                    <a:lstStyle/>
                    <a:p>
                      <a:pPr algn="l" fontAlgn="ctr"/>
                      <a:r>
                        <a:rPr lang="en-US" sz="1100" u="none" strike="noStrike" dirty="0">
                          <a:effectLst/>
                          <a:latin typeface="Arial Unicode MS" panose="020B0604020202020204" pitchFamily="34" charset="-128"/>
                          <a:ea typeface="Arial Unicode MS" panose="020B0604020202020204" pitchFamily="34" charset="-128"/>
                          <a:cs typeface="Arial Unicode MS" panose="020B0604020202020204" pitchFamily="34" charset="-128"/>
                        </a:rPr>
                        <a:t>LUIS ANDRES ARAQUE MALAGON</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tc>
                  <a:txBody>
                    <a:bodyPr/>
                    <a:lstStyle/>
                    <a:p>
                      <a:pPr algn="l" fontAlgn="ctr"/>
                      <a:r>
                        <a:rPr lang="en-US" sz="1100" u="none" strike="noStrike" dirty="0">
                          <a:effectLst/>
                          <a:latin typeface="Arial Unicode MS" panose="020B0604020202020204" pitchFamily="34" charset="-128"/>
                          <a:ea typeface="Arial Unicode MS" panose="020B0604020202020204" pitchFamily="34" charset="-128"/>
                          <a:cs typeface="Arial Unicode MS" panose="020B0604020202020204" pitchFamily="34" charset="-128"/>
                        </a:rPr>
                        <a:t>COMUNICACIONES</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extLst>
                  <a:ext uri="{0D108BD9-81ED-4DB2-BD59-A6C34878D82A}">
                    <a16:rowId xmlns:a16="http://schemas.microsoft.com/office/drawing/2014/main" val="10003"/>
                  </a:ext>
                </a:extLst>
              </a:tr>
              <a:tr h="488011">
                <a:tc>
                  <a:txBody>
                    <a:bodyPr/>
                    <a:lstStyle/>
                    <a:p>
                      <a:pPr algn="l" fontAlgn="ctr"/>
                      <a:r>
                        <a:rPr lang="es-CO"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JENNY</a:t>
                      </a:r>
                      <a:r>
                        <a:rPr lang="es-CO" sz="1100" b="0" i="0" u="none" strike="noStrike" baseline="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PLATA FLOREZ</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tc>
                  <a:txBody>
                    <a:bodyPr/>
                    <a:lstStyle/>
                    <a:p>
                      <a:pPr algn="l" fontAlgn="ctr"/>
                      <a:r>
                        <a:rPr lang="es-CO"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RECURSOS</a:t>
                      </a:r>
                      <a:r>
                        <a:rPr lang="es-CO" sz="1100" b="0" i="0" u="none" strike="noStrike" baseline="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Y LOGISTICA</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extLst>
                  <a:ext uri="{0D108BD9-81ED-4DB2-BD59-A6C34878D82A}">
                    <a16:rowId xmlns:a16="http://schemas.microsoft.com/office/drawing/2014/main" val="10004"/>
                  </a:ext>
                </a:extLst>
              </a:tr>
              <a:tr h="488011">
                <a:tc>
                  <a:txBody>
                    <a:bodyPr/>
                    <a:lstStyle/>
                    <a:p>
                      <a:pPr algn="l" fontAlgn="ctr"/>
                      <a:r>
                        <a:rPr lang="es-MX"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AUXILIAR</a:t>
                      </a:r>
                      <a:r>
                        <a:rPr lang="es-MX" sz="1100" b="0" i="0" u="none" strike="noStrike" baseline="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DE SSTA</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tc>
                  <a:txBody>
                    <a:bodyPr/>
                    <a:lstStyle/>
                    <a:p>
                      <a:pPr algn="l" fontAlgn="ctr"/>
                      <a:r>
                        <a:rPr lang="es-CO"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COORDINADOR DE EMERGENCIA</a:t>
                      </a:r>
                      <a:endPar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7620" marR="7620" marT="7620" marB="0" anchor="ctr"/>
                </a:tc>
                <a:extLst>
                  <a:ext uri="{0D108BD9-81ED-4DB2-BD59-A6C34878D82A}">
                    <a16:rowId xmlns:a16="http://schemas.microsoft.com/office/drawing/2014/main" val="10005"/>
                  </a:ext>
                </a:extLst>
              </a:tr>
              <a:tr h="488011">
                <a:tc>
                  <a:txBody>
                    <a:bodyPr/>
                    <a:lstStyle/>
                    <a:p>
                      <a:pPr algn="l" fontAlgn="ctr"/>
                      <a:r>
                        <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UBALDINO  PADILLA</a:t>
                      </a:r>
                    </a:p>
                  </a:txBody>
                  <a:tcPr marL="7620" marR="7620" marT="7620" marB="0" anchor="ctr"/>
                </a:tc>
                <a:tc>
                  <a:txBody>
                    <a:bodyPr/>
                    <a:lstStyle/>
                    <a:p>
                      <a:pPr algn="l" fontAlgn="ctr"/>
                      <a:r>
                        <a:rPr lang="en-US" sz="1100" b="0" i="0" u="none" strike="noStrike"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JEFE DE BRIGADA</a:t>
                      </a:r>
                    </a:p>
                  </a:txBody>
                  <a:tcPr marL="7620" marR="7620" marT="7620" marB="0" anchor="ctr"/>
                </a:tc>
                <a:extLst>
                  <a:ext uri="{0D108BD9-81ED-4DB2-BD59-A6C34878D82A}">
                    <a16:rowId xmlns:a16="http://schemas.microsoft.com/office/drawing/2014/main" val="10006"/>
                  </a:ext>
                </a:extLst>
              </a:tr>
            </a:tbl>
          </a:graphicData>
        </a:graphic>
      </p:graphicFrame>
      <p:pic>
        <p:nvPicPr>
          <p:cNvPr id="6146" name="Picture 2" descr="SE EXTIENDE POR 15 DÍAS LA SUSPENSIÓN DE EVENTOS QUE CONVOQUEN A MÁS DE  1.000 PERSONAS EN LUGARES CERRADO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31705" y="2945078"/>
            <a:ext cx="1711599" cy="908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230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4" name="Picture 1"/>
          <p:cNvPicPr/>
          <p:nvPr/>
        </p:nvPicPr>
        <p:blipFill>
          <a:blip r:embed="rId2"/>
          <a:stretch/>
        </p:blipFill>
        <p:spPr>
          <a:xfrm>
            <a:off x="0" y="474840"/>
            <a:ext cx="6869160" cy="2135010"/>
          </a:xfrm>
          <a:prstGeom prst="rect">
            <a:avLst/>
          </a:prstGeom>
          <a:ln>
            <a:noFill/>
          </a:ln>
        </p:spPr>
      </p:pic>
      <p:sp>
        <p:nvSpPr>
          <p:cNvPr id="125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5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6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70"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graphicFrame>
        <p:nvGraphicFramePr>
          <p:cNvPr id="18"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3292396820"/>
              </p:ext>
            </p:extLst>
          </p:nvPr>
        </p:nvGraphicFramePr>
        <p:xfrm>
          <a:off x="71280" y="3154313"/>
          <a:ext cx="3005295" cy="821372"/>
        </p:xfrm>
        <a:graphic>
          <a:graphicData uri="http://schemas.openxmlformats.org/drawingml/2006/table">
            <a:tbl>
              <a:tblPr>
                <a:tableStyleId>{E8B1032C-EA38-4F05-BA0D-38AFFFC7BED3}</a:tableStyleId>
              </a:tblPr>
              <a:tblGrid>
                <a:gridCol w="3005295">
                  <a:extLst>
                    <a:ext uri="{9D8B030D-6E8A-4147-A177-3AD203B41FA5}">
                      <a16:colId xmlns:a16="http://schemas.microsoft.com/office/drawing/2014/main" val="2216818656"/>
                    </a:ext>
                  </a:extLst>
                </a:gridCol>
              </a:tblGrid>
              <a:tr h="370095">
                <a:tc>
                  <a:txBody>
                    <a:bodyPr/>
                    <a:lstStyle/>
                    <a:p>
                      <a:pPr algn="ctr" fontAlgn="b"/>
                      <a:r>
                        <a:rPr lang="es-MX" sz="1400" b="1" i="0" u="none" strike="noStrike" dirty="0">
                          <a:solidFill>
                            <a:schemeClr val="bg1"/>
                          </a:solidFill>
                          <a:effectLst/>
                          <a:latin typeface="Calibri" panose="020F0502020204030204" pitchFamily="34" charset="0"/>
                        </a:rPr>
                        <a:t>JEFE DE BRIGADA</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451277">
                <a:tc>
                  <a:txBody>
                    <a:bodyPr/>
                    <a:lstStyle/>
                    <a:p>
                      <a:pPr algn="ctr" fontAlgn="b"/>
                      <a:r>
                        <a:rPr lang="es-CO" sz="1100" u="none" strike="noStrike" dirty="0">
                          <a:solidFill>
                            <a:srgbClr val="000000"/>
                          </a:solidFill>
                          <a:effectLst/>
                        </a:rPr>
                        <a:t>JENNIFER CAROLINA RINCON </a:t>
                      </a:r>
                      <a:endParaRPr lang="es-CO"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3281197"/>
                  </a:ext>
                </a:extLst>
              </a:tr>
            </a:tbl>
          </a:graphicData>
        </a:graphic>
      </p:graphicFrame>
      <p:graphicFrame>
        <p:nvGraphicFramePr>
          <p:cNvPr id="20"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1801412211"/>
              </p:ext>
            </p:extLst>
          </p:nvPr>
        </p:nvGraphicFramePr>
        <p:xfrm>
          <a:off x="3423060" y="3162300"/>
          <a:ext cx="3301740" cy="800100"/>
        </p:xfrm>
        <a:graphic>
          <a:graphicData uri="http://schemas.openxmlformats.org/drawingml/2006/table">
            <a:tbl>
              <a:tblPr>
                <a:tableStyleId>{E8B1032C-EA38-4F05-BA0D-38AFFFC7BED3}</a:tableStyleId>
              </a:tblPr>
              <a:tblGrid>
                <a:gridCol w="3301740">
                  <a:extLst>
                    <a:ext uri="{9D8B030D-6E8A-4147-A177-3AD203B41FA5}">
                      <a16:colId xmlns:a16="http://schemas.microsoft.com/office/drawing/2014/main" val="2216818656"/>
                    </a:ext>
                  </a:extLst>
                </a:gridCol>
              </a:tblGrid>
              <a:tr h="264521">
                <a:tc>
                  <a:txBody>
                    <a:bodyPr/>
                    <a:lstStyle/>
                    <a:p>
                      <a:pPr algn="ctr" fontAlgn="b"/>
                      <a:r>
                        <a:rPr lang="es-MX" sz="1400" b="1" i="0" u="none" strike="noStrike" dirty="0">
                          <a:solidFill>
                            <a:schemeClr val="bg1"/>
                          </a:solidFill>
                          <a:effectLst/>
                          <a:latin typeface="Calibri" panose="020F0502020204030204" pitchFamily="34" charset="0"/>
                        </a:rPr>
                        <a:t>LÍDER</a:t>
                      </a:r>
                      <a:r>
                        <a:rPr lang="es-MX" sz="1400" b="1" i="0" u="none" strike="noStrike" baseline="0" dirty="0">
                          <a:solidFill>
                            <a:schemeClr val="bg1"/>
                          </a:solidFill>
                          <a:effectLst/>
                          <a:latin typeface="Calibri" panose="020F0502020204030204" pitchFamily="34" charset="0"/>
                        </a:rPr>
                        <a:t> DE EVACUACIÓN </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535579">
                <a:tc>
                  <a:txBody>
                    <a:bodyPr/>
                    <a:lstStyle/>
                    <a:p>
                      <a:pPr algn="ctr" fontAlgn="b"/>
                      <a:r>
                        <a:rPr lang="es-CO" sz="1100" u="none" strike="noStrike" dirty="0">
                          <a:solidFill>
                            <a:srgbClr val="000000"/>
                          </a:solidFill>
                          <a:effectLst/>
                        </a:rPr>
                        <a:t>JESSICA</a:t>
                      </a:r>
                      <a:r>
                        <a:rPr lang="es-CO" sz="1100" u="none" strike="noStrike" baseline="0" dirty="0">
                          <a:solidFill>
                            <a:srgbClr val="000000"/>
                          </a:solidFill>
                          <a:effectLst/>
                        </a:rPr>
                        <a:t> NATALIA CONTRERAS</a:t>
                      </a:r>
                      <a:endParaRPr lang="es-CO"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3281197"/>
                  </a:ext>
                </a:extLst>
              </a:tr>
            </a:tbl>
          </a:graphicData>
        </a:graphic>
      </p:graphicFrame>
      <p:graphicFrame>
        <p:nvGraphicFramePr>
          <p:cNvPr id="23"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954631117"/>
              </p:ext>
            </p:extLst>
          </p:nvPr>
        </p:nvGraphicFramePr>
        <p:xfrm>
          <a:off x="1819620" y="4420364"/>
          <a:ext cx="3301740" cy="758464"/>
        </p:xfrm>
        <a:graphic>
          <a:graphicData uri="http://schemas.openxmlformats.org/drawingml/2006/table">
            <a:tbl>
              <a:tblPr>
                <a:tableStyleId>{E8B1032C-EA38-4F05-BA0D-38AFFFC7BED3}</a:tableStyleId>
              </a:tblPr>
              <a:tblGrid>
                <a:gridCol w="3301740">
                  <a:extLst>
                    <a:ext uri="{9D8B030D-6E8A-4147-A177-3AD203B41FA5}">
                      <a16:colId xmlns:a16="http://schemas.microsoft.com/office/drawing/2014/main" val="2216818656"/>
                    </a:ext>
                  </a:extLst>
                </a:gridCol>
              </a:tblGrid>
              <a:tr h="0">
                <a:tc>
                  <a:txBody>
                    <a:bodyPr/>
                    <a:lstStyle/>
                    <a:p>
                      <a:pPr algn="ctr" fontAlgn="b"/>
                      <a:r>
                        <a:rPr lang="es-MX" sz="1400" b="1" i="0" u="none" strike="noStrike" dirty="0">
                          <a:solidFill>
                            <a:schemeClr val="bg1"/>
                          </a:solidFill>
                          <a:effectLst/>
                          <a:latin typeface="Calibri" panose="020F0502020204030204" pitchFamily="34" charset="0"/>
                        </a:rPr>
                        <a:t>BRIGADAS INTEGRALES</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535579">
                <a:tc>
                  <a:txBody>
                    <a:bodyPr/>
                    <a:lstStyle/>
                    <a:p>
                      <a:pPr algn="ctr" fontAlgn="b"/>
                      <a:r>
                        <a:rPr lang="es-CO" sz="1100" u="none" strike="noStrike" dirty="0">
                          <a:solidFill>
                            <a:srgbClr val="000000"/>
                          </a:solidFill>
                          <a:effectLst/>
                          <a:latin typeface="+mj-lt"/>
                        </a:rPr>
                        <a:t>ANNY CRISTINA CUELLO</a:t>
                      </a:r>
                      <a:endParaRPr lang="es-CO" sz="1100" b="0" i="0" u="none" strike="noStrike" dirty="0">
                        <a:solidFill>
                          <a:srgbClr val="000000"/>
                        </a:solidFill>
                        <a:effectLst/>
                        <a:latin typeface="+mj-lt"/>
                      </a:endParaRPr>
                    </a:p>
                    <a:p>
                      <a:pPr algn="ctr" fontAlgn="b"/>
                      <a:r>
                        <a:rPr lang="es-MX" sz="1100" b="0" i="0" u="none" strike="noStrike" baseline="0" dirty="0">
                          <a:solidFill>
                            <a:srgbClr val="000000"/>
                          </a:solidFill>
                          <a:effectLst/>
                          <a:latin typeface="+mj-lt"/>
                        </a:rPr>
                        <a:t>MARILIN FLOREZ </a:t>
                      </a:r>
                    </a:p>
                  </a:txBody>
                  <a:tcPr marL="9525" marR="9525" marT="9525" marB="0" anchor="ctr"/>
                </a:tc>
                <a:extLst>
                  <a:ext uri="{0D108BD9-81ED-4DB2-BD59-A6C34878D82A}">
                    <a16:rowId xmlns:a16="http://schemas.microsoft.com/office/drawing/2014/main" val="2393281197"/>
                  </a:ext>
                </a:extLst>
              </a:tr>
            </a:tbl>
          </a:graphicData>
        </a:graphic>
      </p:graphicFrame>
      <p:sp>
        <p:nvSpPr>
          <p:cNvPr id="24" name="CustomShape 13"/>
          <p:cNvSpPr/>
          <p:nvPr/>
        </p:nvSpPr>
        <p:spPr>
          <a:xfrm>
            <a:off x="905058" y="2609850"/>
            <a:ext cx="4678182"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pc="-1" dirty="0">
                <a:solidFill>
                  <a:srgbClr val="7030A0"/>
                </a:solidFill>
                <a:latin typeface="Calibri"/>
              </a:rPr>
              <a:t>BRIGADA DE EMERGENCIA CIE</a:t>
            </a:r>
            <a:endParaRPr lang="es-CO" sz="2800" spc="-1" dirty="0">
              <a:solidFill>
                <a:srgbClr val="7030A0"/>
              </a:solidFill>
            </a:endParaRPr>
          </a:p>
        </p:txBody>
      </p:sp>
      <p:sp>
        <p:nvSpPr>
          <p:cNvPr id="25" name="CustomShape 13"/>
          <p:cNvSpPr/>
          <p:nvPr/>
        </p:nvSpPr>
        <p:spPr>
          <a:xfrm>
            <a:off x="303493" y="5572123"/>
            <a:ext cx="6249573"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pc="-1" dirty="0">
                <a:solidFill>
                  <a:srgbClr val="7030A0"/>
                </a:solidFill>
                <a:latin typeface="Calibri"/>
              </a:rPr>
              <a:t>BRIGADA DE EMERGENCIA CALL CENTER </a:t>
            </a:r>
            <a:endParaRPr lang="es-CO" sz="2800" spc="-1" dirty="0">
              <a:solidFill>
                <a:srgbClr val="7030A0"/>
              </a:solidFill>
            </a:endParaRPr>
          </a:p>
        </p:txBody>
      </p:sp>
      <p:graphicFrame>
        <p:nvGraphicFramePr>
          <p:cNvPr id="26"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2610175082"/>
              </p:ext>
            </p:extLst>
          </p:nvPr>
        </p:nvGraphicFramePr>
        <p:xfrm>
          <a:off x="238854" y="6246148"/>
          <a:ext cx="3005295" cy="821372"/>
        </p:xfrm>
        <a:graphic>
          <a:graphicData uri="http://schemas.openxmlformats.org/drawingml/2006/table">
            <a:tbl>
              <a:tblPr>
                <a:tableStyleId>{E8B1032C-EA38-4F05-BA0D-38AFFFC7BED3}</a:tableStyleId>
              </a:tblPr>
              <a:tblGrid>
                <a:gridCol w="3005295">
                  <a:extLst>
                    <a:ext uri="{9D8B030D-6E8A-4147-A177-3AD203B41FA5}">
                      <a16:colId xmlns:a16="http://schemas.microsoft.com/office/drawing/2014/main" val="2216818656"/>
                    </a:ext>
                  </a:extLst>
                </a:gridCol>
              </a:tblGrid>
              <a:tr h="370095">
                <a:tc>
                  <a:txBody>
                    <a:bodyPr/>
                    <a:lstStyle/>
                    <a:p>
                      <a:pPr algn="ctr" fontAlgn="b"/>
                      <a:r>
                        <a:rPr lang="es-MX" sz="1400" b="1" i="0" u="none" strike="noStrike" dirty="0">
                          <a:solidFill>
                            <a:schemeClr val="bg1"/>
                          </a:solidFill>
                          <a:effectLst/>
                          <a:latin typeface="Calibri" panose="020F0502020204030204" pitchFamily="34" charset="0"/>
                        </a:rPr>
                        <a:t>JEFE DE BRIGADA</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451277">
                <a:tc>
                  <a:txBody>
                    <a:bodyPr/>
                    <a:lstStyle/>
                    <a:p>
                      <a:pPr algn="ctr" fontAlgn="b"/>
                      <a:r>
                        <a:rPr lang="es-CO" sz="1100" u="none" strike="noStrike" dirty="0">
                          <a:solidFill>
                            <a:srgbClr val="000000"/>
                          </a:solidFill>
                          <a:effectLst/>
                        </a:rPr>
                        <a:t>SANDRA MUÑOZ</a:t>
                      </a:r>
                      <a:endParaRPr lang="es-CO"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3281197"/>
                  </a:ext>
                </a:extLst>
              </a:tr>
            </a:tbl>
          </a:graphicData>
        </a:graphic>
      </p:graphicFrame>
      <p:graphicFrame>
        <p:nvGraphicFramePr>
          <p:cNvPr id="27"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1371440025"/>
              </p:ext>
            </p:extLst>
          </p:nvPr>
        </p:nvGraphicFramePr>
        <p:xfrm>
          <a:off x="3470490" y="6267420"/>
          <a:ext cx="3301740" cy="800100"/>
        </p:xfrm>
        <a:graphic>
          <a:graphicData uri="http://schemas.openxmlformats.org/drawingml/2006/table">
            <a:tbl>
              <a:tblPr>
                <a:tableStyleId>{E8B1032C-EA38-4F05-BA0D-38AFFFC7BED3}</a:tableStyleId>
              </a:tblPr>
              <a:tblGrid>
                <a:gridCol w="3301740">
                  <a:extLst>
                    <a:ext uri="{9D8B030D-6E8A-4147-A177-3AD203B41FA5}">
                      <a16:colId xmlns:a16="http://schemas.microsoft.com/office/drawing/2014/main" val="2216818656"/>
                    </a:ext>
                  </a:extLst>
                </a:gridCol>
              </a:tblGrid>
              <a:tr h="264521">
                <a:tc>
                  <a:txBody>
                    <a:bodyPr/>
                    <a:lstStyle/>
                    <a:p>
                      <a:pPr algn="ctr" fontAlgn="b"/>
                      <a:r>
                        <a:rPr lang="es-MX" sz="1400" b="1" i="0" u="none" strike="noStrike" dirty="0">
                          <a:solidFill>
                            <a:schemeClr val="bg1"/>
                          </a:solidFill>
                          <a:effectLst/>
                          <a:latin typeface="Calibri" panose="020F0502020204030204" pitchFamily="34" charset="0"/>
                        </a:rPr>
                        <a:t>LÍDER</a:t>
                      </a:r>
                      <a:r>
                        <a:rPr lang="es-MX" sz="1400" b="1" i="0" u="none" strike="noStrike" baseline="0" dirty="0">
                          <a:solidFill>
                            <a:schemeClr val="bg1"/>
                          </a:solidFill>
                          <a:effectLst/>
                          <a:latin typeface="Calibri" panose="020F0502020204030204" pitchFamily="34" charset="0"/>
                        </a:rPr>
                        <a:t> DE EVACUACIÓN </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535579">
                <a:tc>
                  <a:txBody>
                    <a:bodyPr/>
                    <a:lstStyle/>
                    <a:p>
                      <a:pPr algn="ctr" fontAlgn="b"/>
                      <a:r>
                        <a:rPr lang="es-MX" sz="1100" b="0" i="0" u="none" strike="noStrike" dirty="0">
                          <a:solidFill>
                            <a:srgbClr val="000000"/>
                          </a:solidFill>
                          <a:effectLst/>
                          <a:latin typeface="+mn-lt"/>
                        </a:rPr>
                        <a:t>ANDRÉS</a:t>
                      </a:r>
                      <a:r>
                        <a:rPr lang="es-MX" sz="1100" b="0" i="0" u="none" strike="noStrike" baseline="0" dirty="0">
                          <a:solidFill>
                            <a:srgbClr val="000000"/>
                          </a:solidFill>
                          <a:effectLst/>
                          <a:latin typeface="+mn-lt"/>
                        </a:rPr>
                        <a:t> CAMILO DIAZ</a:t>
                      </a:r>
                      <a:endParaRPr lang="es-CO"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3281197"/>
                  </a:ext>
                </a:extLst>
              </a:tr>
            </a:tbl>
          </a:graphicData>
        </a:graphic>
      </p:graphicFrame>
      <p:graphicFrame>
        <p:nvGraphicFramePr>
          <p:cNvPr id="29" name="Tabla 7">
            <a:extLst>
              <a:ext uri="{FF2B5EF4-FFF2-40B4-BE49-F238E27FC236}">
                <a16:creationId xmlns:a16="http://schemas.microsoft.com/office/drawing/2014/main" id="{382617E3-B1DB-4F20-8DA4-94916186F105}"/>
              </a:ext>
            </a:extLst>
          </p:cNvPr>
          <p:cNvGraphicFramePr>
            <a:graphicFrameLocks noGrp="1"/>
          </p:cNvGraphicFramePr>
          <p:nvPr>
            <p:extLst>
              <p:ext uri="{D42A27DB-BD31-4B8C-83A1-F6EECF244321}">
                <p14:modId xmlns:p14="http://schemas.microsoft.com/office/powerpoint/2010/main" val="1670952330"/>
              </p:ext>
            </p:extLst>
          </p:nvPr>
        </p:nvGraphicFramePr>
        <p:xfrm>
          <a:off x="1467195" y="7270256"/>
          <a:ext cx="3301740" cy="758464"/>
        </p:xfrm>
        <a:graphic>
          <a:graphicData uri="http://schemas.openxmlformats.org/drawingml/2006/table">
            <a:tbl>
              <a:tblPr>
                <a:tableStyleId>{E8B1032C-EA38-4F05-BA0D-38AFFFC7BED3}</a:tableStyleId>
              </a:tblPr>
              <a:tblGrid>
                <a:gridCol w="3301740">
                  <a:extLst>
                    <a:ext uri="{9D8B030D-6E8A-4147-A177-3AD203B41FA5}">
                      <a16:colId xmlns:a16="http://schemas.microsoft.com/office/drawing/2014/main" val="2216818656"/>
                    </a:ext>
                  </a:extLst>
                </a:gridCol>
              </a:tblGrid>
              <a:tr h="0">
                <a:tc>
                  <a:txBody>
                    <a:bodyPr/>
                    <a:lstStyle/>
                    <a:p>
                      <a:pPr algn="ctr" fontAlgn="b"/>
                      <a:r>
                        <a:rPr lang="es-MX" sz="1400" b="1" i="0" u="none" strike="noStrike" dirty="0">
                          <a:solidFill>
                            <a:schemeClr val="bg1"/>
                          </a:solidFill>
                          <a:effectLst/>
                          <a:latin typeface="Calibri" panose="020F0502020204030204" pitchFamily="34" charset="0"/>
                        </a:rPr>
                        <a:t>BRIGADAS INTEGRALES</a:t>
                      </a:r>
                      <a:endParaRPr lang="es-CO"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50000"/>
                      </a:schemeClr>
                    </a:solidFill>
                  </a:tcPr>
                </a:tc>
                <a:extLst>
                  <a:ext uri="{0D108BD9-81ED-4DB2-BD59-A6C34878D82A}">
                    <a16:rowId xmlns:a16="http://schemas.microsoft.com/office/drawing/2014/main" val="3010807695"/>
                  </a:ext>
                </a:extLst>
              </a:tr>
              <a:tr h="535579">
                <a:tc>
                  <a:txBody>
                    <a:bodyPr/>
                    <a:lstStyle/>
                    <a:p>
                      <a:pPr algn="ctr" fontAlgn="b"/>
                      <a:r>
                        <a:rPr lang="es-MX" sz="1100" u="none" strike="noStrike" dirty="0">
                          <a:solidFill>
                            <a:srgbClr val="000000"/>
                          </a:solidFill>
                          <a:effectLst/>
                          <a:latin typeface="+mj-lt"/>
                        </a:rPr>
                        <a:t>JUAN SEBASTIAN ORTIZ SALAZAR</a:t>
                      </a:r>
                    </a:p>
                  </a:txBody>
                  <a:tcPr marL="9525" marR="9525" marT="9525" marB="0" anchor="ctr"/>
                </a:tc>
                <a:extLst>
                  <a:ext uri="{0D108BD9-81ED-4DB2-BD59-A6C34878D82A}">
                    <a16:rowId xmlns:a16="http://schemas.microsoft.com/office/drawing/2014/main" val="2393281197"/>
                  </a:ext>
                </a:extLst>
              </a:tr>
            </a:tbl>
          </a:graphicData>
        </a:graphic>
      </p:graphicFrame>
      <p:pic>
        <p:nvPicPr>
          <p:cNvPr id="28" name="Imagen 27"/>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extLst>
      <p:ext uri="{BB962C8B-B14F-4D97-AF65-F5344CB8AC3E}">
        <p14:creationId xmlns:p14="http://schemas.microsoft.com/office/powerpoint/2010/main" val="233808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3"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4"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5"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6"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7"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8"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79"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80"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83"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84" name="CustomShape 11"/>
          <p:cNvSpPr/>
          <p:nvPr/>
        </p:nvSpPr>
        <p:spPr>
          <a:xfrm>
            <a:off x="80925" y="1107360"/>
            <a:ext cx="5757210" cy="528480"/>
          </a:xfrm>
          <a:custGeom>
            <a:avLst/>
            <a:gdLst/>
            <a:ahLst/>
            <a:cxnLst/>
            <a:rect l="0" t="0" r="r" b="b"/>
            <a:pathLst>
              <a:path w="10996"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0750" y="1469"/>
                </a:lnTo>
                <a:lnTo>
                  <a:pt x="10750" y="1469"/>
                </a:lnTo>
                <a:cubicBezTo>
                  <a:pt x="10793" y="1469"/>
                  <a:pt x="10835" y="1458"/>
                  <a:pt x="10873" y="1436"/>
                </a:cubicBezTo>
                <a:cubicBezTo>
                  <a:pt x="10910" y="1415"/>
                  <a:pt x="10941" y="1384"/>
                  <a:pt x="10962" y="1347"/>
                </a:cubicBezTo>
                <a:cubicBezTo>
                  <a:pt x="10984" y="1309"/>
                  <a:pt x="10995" y="1267"/>
                  <a:pt x="10995" y="1224"/>
                </a:cubicBezTo>
                <a:lnTo>
                  <a:pt x="10994" y="244"/>
                </a:lnTo>
                <a:lnTo>
                  <a:pt x="10995" y="245"/>
                </a:lnTo>
                <a:lnTo>
                  <a:pt x="10995" y="245"/>
                </a:lnTo>
                <a:cubicBezTo>
                  <a:pt x="10995" y="202"/>
                  <a:pt x="10984" y="160"/>
                  <a:pt x="10962" y="122"/>
                </a:cubicBezTo>
                <a:cubicBezTo>
                  <a:pt x="10941" y="85"/>
                  <a:pt x="10910" y="54"/>
                  <a:pt x="10873" y="33"/>
                </a:cubicBezTo>
                <a:cubicBezTo>
                  <a:pt x="10835" y="11"/>
                  <a:pt x="10793" y="0"/>
                  <a:pt x="10750"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85" name="CustomShape 12"/>
          <p:cNvSpPr/>
          <p:nvPr/>
        </p:nvSpPr>
        <p:spPr>
          <a:xfrm>
            <a:off x="65301" y="1045539"/>
            <a:ext cx="5641779"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PLANOS DE </a:t>
            </a:r>
            <a:r>
              <a:rPr lang="es-CO" sz="2800" b="1" strike="noStrike" spc="-1" dirty="0">
                <a:solidFill>
                  <a:srgbClr val="D9D9D9"/>
                </a:solidFill>
                <a:latin typeface="Calibri"/>
              </a:rPr>
              <a:t>EVACUACIÓN PRINCIPAL </a:t>
            </a:r>
            <a:endParaRPr lang="es-CO" sz="2800" b="0" strike="noStrike" spc="-1" dirty="0">
              <a:solidFill>
                <a:srgbClr val="FFFFFF"/>
              </a:solidFill>
              <a:latin typeface="Arial"/>
            </a:endParaRPr>
          </a:p>
        </p:txBody>
      </p:sp>
      <p:sp>
        <p:nvSpPr>
          <p:cNvPr id="1288" name="CustomShape 14"/>
          <p:cNvSpPr/>
          <p:nvPr/>
        </p:nvSpPr>
        <p:spPr>
          <a:xfrm>
            <a:off x="4648320" y="2446200"/>
            <a:ext cx="1577880" cy="449280"/>
          </a:xfrm>
          <a:prstGeom prst="rect">
            <a:avLst/>
          </a:prstGeom>
          <a:solidFill>
            <a:srgbClr val="FFFFFF"/>
          </a:solidFill>
          <a:ln w="9360" cap="sq">
            <a:solidFill>
              <a:srgbClr val="FFFFFF"/>
            </a:solidFill>
            <a:round/>
          </a:ln>
        </p:spPr>
        <p:style>
          <a:lnRef idx="0">
            <a:scrgbClr r="0" g="0" b="0"/>
          </a:lnRef>
          <a:fillRef idx="0">
            <a:scrgbClr r="0" g="0" b="0"/>
          </a:fillRef>
          <a:effectRef idx="0">
            <a:scrgbClr r="0" g="0" b="0"/>
          </a:effectRef>
          <a:fontRef idx="minor"/>
        </p:style>
        <p:txBody>
          <a:bodyPr/>
          <a:lstStyle/>
          <a:p>
            <a:endParaRPr lang="es-CO"/>
          </a:p>
        </p:txBody>
      </p:sp>
      <p:sp>
        <p:nvSpPr>
          <p:cNvPr id="1289" name="CustomShape 15"/>
          <p:cNvSpPr/>
          <p:nvPr/>
        </p:nvSpPr>
        <p:spPr>
          <a:xfrm>
            <a:off x="504360" y="6450840"/>
            <a:ext cx="5837400" cy="74084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Nota: El punto de encuentro inicial esta ubicado al lado de la clínica, como se muestra la imagen sin embargo, posteriormente la brigada organizará el traslado al punto de encuentro final en el parque Solón Wilches.</a:t>
            </a:r>
            <a:endParaRPr lang="es-CO" sz="1400" b="0" strike="noStrike" spc="-1" dirty="0">
              <a:solidFill>
                <a:schemeClr val="tx1">
                  <a:lumMod val="75000"/>
                  <a:lumOff val="25000"/>
                </a:schemeClr>
              </a:solidFill>
              <a:latin typeface="Arial"/>
            </a:endParaRPr>
          </a:p>
        </p:txBody>
      </p:sp>
      <p:sp>
        <p:nvSpPr>
          <p:cNvPr id="1290" name="CustomShape 16"/>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21" name="Imagen 20"/>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22" name="Picture 6"/>
          <p:cNvPicPr>
            <a:picLocks noChangeAspect="1"/>
          </p:cNvPicPr>
          <p:nvPr/>
        </p:nvPicPr>
        <p:blipFill rotWithShape="1">
          <a:blip r:embed="rId3">
            <a:extLst>
              <a:ext uri="{28A0092B-C50C-407E-A947-70E740481C1C}">
                <a14:useLocalDpi xmlns:a14="http://schemas.microsoft.com/office/drawing/2010/main" val="0"/>
              </a:ext>
            </a:extLst>
          </a:blip>
          <a:srcRect l="1796" t="19722" r="50645" b="19722"/>
          <a:stretch/>
        </p:blipFill>
        <p:spPr>
          <a:xfrm>
            <a:off x="35" y="2046514"/>
            <a:ext cx="6852746" cy="435071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98"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0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02" name="CustomShape 11"/>
          <p:cNvSpPr/>
          <p:nvPr/>
        </p:nvSpPr>
        <p:spPr>
          <a:xfrm>
            <a:off x="-47926" y="1143000"/>
            <a:ext cx="5971005" cy="528480"/>
          </a:xfrm>
          <a:custGeom>
            <a:avLst/>
            <a:gdLst/>
            <a:ahLst/>
            <a:cxnLst/>
            <a:rect l="0" t="0" r="r" b="b"/>
            <a:pathLst>
              <a:path w="10762"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0516" y="1469"/>
                </a:lnTo>
                <a:lnTo>
                  <a:pt x="10516" y="1469"/>
                </a:lnTo>
                <a:cubicBezTo>
                  <a:pt x="10559" y="1469"/>
                  <a:pt x="10601" y="1458"/>
                  <a:pt x="10639" y="1436"/>
                </a:cubicBezTo>
                <a:cubicBezTo>
                  <a:pt x="10676" y="1415"/>
                  <a:pt x="10707" y="1384"/>
                  <a:pt x="10728" y="1347"/>
                </a:cubicBezTo>
                <a:cubicBezTo>
                  <a:pt x="10750" y="1309"/>
                  <a:pt x="10761" y="1267"/>
                  <a:pt x="10761" y="1224"/>
                </a:cubicBezTo>
                <a:lnTo>
                  <a:pt x="10761" y="244"/>
                </a:lnTo>
                <a:lnTo>
                  <a:pt x="10761" y="245"/>
                </a:lnTo>
                <a:lnTo>
                  <a:pt x="10761" y="245"/>
                </a:lnTo>
                <a:cubicBezTo>
                  <a:pt x="10761" y="202"/>
                  <a:pt x="10750" y="160"/>
                  <a:pt x="10728" y="122"/>
                </a:cubicBezTo>
                <a:cubicBezTo>
                  <a:pt x="10707" y="85"/>
                  <a:pt x="10676" y="54"/>
                  <a:pt x="10639" y="33"/>
                </a:cubicBezTo>
                <a:cubicBezTo>
                  <a:pt x="10601" y="11"/>
                  <a:pt x="10559" y="0"/>
                  <a:pt x="10516"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03" name="CustomShape 12"/>
          <p:cNvSpPr/>
          <p:nvPr/>
        </p:nvSpPr>
        <p:spPr>
          <a:xfrm>
            <a:off x="-47925" y="1146079"/>
            <a:ext cx="5641779"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pc="-1" dirty="0">
                <a:solidFill>
                  <a:srgbClr val="FFFFFF"/>
                </a:solidFill>
                <a:latin typeface="Calibri"/>
              </a:rPr>
              <a:t>PLANOS DE </a:t>
            </a:r>
            <a:r>
              <a:rPr lang="es-CO" sz="2800" b="1" spc="-1" dirty="0">
                <a:solidFill>
                  <a:srgbClr val="D9D9D9"/>
                </a:solidFill>
                <a:latin typeface="Calibri"/>
              </a:rPr>
              <a:t>EVACUACIÓN PRINCIPAL </a:t>
            </a:r>
            <a:endParaRPr lang="es-CO" sz="2800" spc="-1" dirty="0">
              <a:solidFill>
                <a:srgbClr val="FFFFFF"/>
              </a:solidFill>
            </a:endParaRPr>
          </a:p>
        </p:txBody>
      </p:sp>
      <p:sp>
        <p:nvSpPr>
          <p:cNvPr id="1306" name="CustomShape 14"/>
          <p:cNvSpPr/>
          <p:nvPr/>
        </p:nvSpPr>
        <p:spPr>
          <a:xfrm>
            <a:off x="568260" y="7227559"/>
            <a:ext cx="5837400" cy="52540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Nota: El punto de encuentro esta ubicado en el parque Solón Wilches, ubicado en el frente de la entrada administrativa, por la carrera 27ª#45 Bis.</a:t>
            </a:r>
            <a:endParaRPr lang="es-CO" sz="1400" b="0" strike="noStrike" spc="-1" dirty="0">
              <a:solidFill>
                <a:schemeClr val="tx1">
                  <a:lumMod val="75000"/>
                  <a:lumOff val="25000"/>
                </a:schemeClr>
              </a:solidFill>
              <a:latin typeface="Arial"/>
            </a:endParaRPr>
          </a:p>
        </p:txBody>
      </p:sp>
      <p:sp>
        <p:nvSpPr>
          <p:cNvPr id="1307"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20" name="Imagen 19"/>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18" name="Picture 6"/>
          <p:cNvPicPr>
            <a:picLocks noChangeAspect="1"/>
          </p:cNvPicPr>
          <p:nvPr/>
        </p:nvPicPr>
        <p:blipFill rotWithShape="1">
          <a:blip r:embed="rId3">
            <a:extLst>
              <a:ext uri="{28A0092B-C50C-407E-A947-70E740481C1C}">
                <a14:useLocalDpi xmlns:a14="http://schemas.microsoft.com/office/drawing/2010/main" val="0"/>
              </a:ext>
            </a:extLst>
          </a:blip>
          <a:srcRect l="50117" t="19722" r="2031" b="19722"/>
          <a:stretch/>
        </p:blipFill>
        <p:spPr>
          <a:xfrm>
            <a:off x="71280" y="1753942"/>
            <a:ext cx="6781500" cy="516937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8"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09"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0"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1"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2"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3"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4"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5"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18"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19" name="CustomShape 11"/>
          <p:cNvSpPr/>
          <p:nvPr/>
        </p:nvSpPr>
        <p:spPr>
          <a:xfrm>
            <a:off x="-305730" y="4355665"/>
            <a:ext cx="4930740" cy="528480"/>
          </a:xfrm>
          <a:custGeom>
            <a:avLst/>
            <a:gdLst/>
            <a:ahLst/>
            <a:cxnLst/>
            <a:rect l="0" t="0" r="r" b="b"/>
            <a:pathLst>
              <a:path w="14863"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4617" y="1469"/>
                </a:lnTo>
                <a:lnTo>
                  <a:pt x="14617" y="1469"/>
                </a:lnTo>
                <a:cubicBezTo>
                  <a:pt x="14660" y="1469"/>
                  <a:pt x="14702" y="1458"/>
                  <a:pt x="14740" y="1436"/>
                </a:cubicBezTo>
                <a:cubicBezTo>
                  <a:pt x="14777" y="1415"/>
                  <a:pt x="14808" y="1384"/>
                  <a:pt x="14829" y="1347"/>
                </a:cubicBezTo>
                <a:cubicBezTo>
                  <a:pt x="14851" y="1309"/>
                  <a:pt x="14862" y="1267"/>
                  <a:pt x="14862" y="1224"/>
                </a:cubicBezTo>
                <a:lnTo>
                  <a:pt x="14861" y="244"/>
                </a:lnTo>
                <a:lnTo>
                  <a:pt x="14862" y="245"/>
                </a:lnTo>
                <a:lnTo>
                  <a:pt x="14862" y="245"/>
                </a:lnTo>
                <a:cubicBezTo>
                  <a:pt x="14862" y="202"/>
                  <a:pt x="14851" y="160"/>
                  <a:pt x="14829" y="122"/>
                </a:cubicBezTo>
                <a:cubicBezTo>
                  <a:pt x="14808" y="85"/>
                  <a:pt x="14777" y="54"/>
                  <a:pt x="14740" y="33"/>
                </a:cubicBezTo>
                <a:cubicBezTo>
                  <a:pt x="14702" y="11"/>
                  <a:pt x="14660" y="0"/>
                  <a:pt x="14617"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20" name="CustomShape 12"/>
          <p:cNvSpPr/>
          <p:nvPr/>
        </p:nvSpPr>
        <p:spPr>
          <a:xfrm>
            <a:off x="71280" y="4351812"/>
            <a:ext cx="3993379"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solidFill>
                  <a:srgbClr val="FFFFFF"/>
                </a:solidFill>
                <a:latin typeface="Calibri"/>
              </a:rPr>
              <a:t>IDENTIFICACIÓN DE PELIGROS</a:t>
            </a:r>
            <a:endParaRPr lang="es-CO" sz="2400" b="0" strike="noStrike" spc="-1" dirty="0">
              <a:solidFill>
                <a:srgbClr val="FFFFFF"/>
              </a:solidFill>
              <a:latin typeface="Arial"/>
            </a:endParaRPr>
          </a:p>
        </p:txBody>
      </p:sp>
      <p:sp>
        <p:nvSpPr>
          <p:cNvPr id="1321" name="CustomShape 13"/>
          <p:cNvSpPr/>
          <p:nvPr/>
        </p:nvSpPr>
        <p:spPr>
          <a:xfrm>
            <a:off x="407880" y="8812080"/>
            <a:ext cx="1051200" cy="408240"/>
          </a:xfrm>
          <a:prstGeom prst="rect">
            <a:avLst/>
          </a:prstGeom>
          <a:noFill/>
          <a:ln>
            <a:noFill/>
          </a:ln>
        </p:spPr>
        <p:style>
          <a:lnRef idx="0">
            <a:scrgbClr r="0" g="0" b="0"/>
          </a:lnRef>
          <a:fillRef idx="0">
            <a:scrgbClr r="0" g="0" b="0"/>
          </a:fillRef>
          <a:effectRef idx="0">
            <a:scrgbClr r="0" g="0" b="0"/>
          </a:effectRef>
          <a:fontRef idx="minor"/>
        </p:style>
        <p:txBody>
          <a:bodyPr/>
          <a:lstStyle/>
          <a:p>
            <a:endParaRPr lang="es-CO"/>
          </a:p>
        </p:txBody>
      </p:sp>
      <p:sp>
        <p:nvSpPr>
          <p:cNvPr id="1322" name="CustomShape 14"/>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18" name="Imagen 17"/>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430" t="35318" r="38089" b="23412"/>
          <a:stretch/>
        </p:blipFill>
        <p:spPr bwMode="auto">
          <a:xfrm>
            <a:off x="407880" y="1143000"/>
            <a:ext cx="5953321" cy="290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1604" t="35318" r="9977" b="23412"/>
          <a:stretch/>
        </p:blipFill>
        <p:spPr bwMode="auto">
          <a:xfrm>
            <a:off x="1207698" y="5003321"/>
            <a:ext cx="5203531" cy="302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4" name="Picture 1"/>
          <p:cNvPicPr/>
          <p:nvPr/>
        </p:nvPicPr>
        <p:blipFill>
          <a:blip r:embed="rId2"/>
          <a:srcRect b="4543"/>
          <a:stretch/>
        </p:blipFill>
        <p:spPr>
          <a:xfrm>
            <a:off x="0" y="571680"/>
            <a:ext cx="6854760" cy="3328920"/>
          </a:xfrm>
          <a:prstGeom prst="rect">
            <a:avLst/>
          </a:prstGeom>
          <a:ln>
            <a:noFill/>
          </a:ln>
        </p:spPr>
      </p:pic>
      <p:sp>
        <p:nvSpPr>
          <p:cNvPr id="132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2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2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2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2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3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3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32"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35"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36" name="CustomShape 11"/>
          <p:cNvSpPr/>
          <p:nvPr/>
        </p:nvSpPr>
        <p:spPr>
          <a:xfrm>
            <a:off x="3240" y="3654581"/>
            <a:ext cx="5349600" cy="528480"/>
          </a:xfrm>
          <a:custGeom>
            <a:avLst/>
            <a:gdLst/>
            <a:ahLst/>
            <a:cxnLst/>
            <a:rect l="0" t="0" r="r" b="b"/>
            <a:pathLst>
              <a:path w="14862"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4616" y="1469"/>
                </a:lnTo>
                <a:lnTo>
                  <a:pt x="14616" y="1469"/>
                </a:lnTo>
                <a:cubicBezTo>
                  <a:pt x="14659" y="1469"/>
                  <a:pt x="14701" y="1458"/>
                  <a:pt x="14739" y="1436"/>
                </a:cubicBezTo>
                <a:cubicBezTo>
                  <a:pt x="14776" y="1415"/>
                  <a:pt x="14807" y="1384"/>
                  <a:pt x="14828" y="1347"/>
                </a:cubicBezTo>
                <a:cubicBezTo>
                  <a:pt x="14850" y="1309"/>
                  <a:pt x="14861" y="1267"/>
                  <a:pt x="14861" y="1224"/>
                </a:cubicBezTo>
                <a:lnTo>
                  <a:pt x="14860" y="244"/>
                </a:lnTo>
                <a:lnTo>
                  <a:pt x="14861" y="245"/>
                </a:lnTo>
                <a:lnTo>
                  <a:pt x="14861" y="245"/>
                </a:lnTo>
                <a:cubicBezTo>
                  <a:pt x="14861" y="202"/>
                  <a:pt x="14850" y="160"/>
                  <a:pt x="14828" y="122"/>
                </a:cubicBezTo>
                <a:cubicBezTo>
                  <a:pt x="14807" y="85"/>
                  <a:pt x="14776" y="54"/>
                  <a:pt x="14739" y="33"/>
                </a:cubicBezTo>
                <a:cubicBezTo>
                  <a:pt x="14701" y="11"/>
                  <a:pt x="14659" y="0"/>
                  <a:pt x="14616"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37" name="CustomShape 12"/>
          <p:cNvSpPr/>
          <p:nvPr/>
        </p:nvSpPr>
        <p:spPr>
          <a:xfrm>
            <a:off x="-21960" y="3679920"/>
            <a:ext cx="525888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a:solidFill>
                  <a:srgbClr val="FFFFFF"/>
                </a:solidFill>
                <a:latin typeface="Calibri"/>
              </a:rPr>
              <a:t>ACCIDENTES O </a:t>
            </a:r>
            <a:r>
              <a:rPr lang="es-CO" sz="2400" b="1" strike="noStrike" spc="-1">
                <a:solidFill>
                  <a:srgbClr val="D9D9D9"/>
                </a:solidFill>
                <a:latin typeface="Calibri"/>
              </a:rPr>
              <a:t>INCIDENTES DE TRABAJO</a:t>
            </a:r>
            <a:endParaRPr lang="es-CO" sz="2400" b="0" strike="noStrike" spc="-1">
              <a:solidFill>
                <a:srgbClr val="FFFFFF"/>
              </a:solidFill>
              <a:latin typeface="Arial"/>
            </a:endParaRPr>
          </a:p>
        </p:txBody>
      </p:sp>
      <p:sp>
        <p:nvSpPr>
          <p:cNvPr id="1338" name="CustomShape 13"/>
          <p:cNvSpPr/>
          <p:nvPr/>
        </p:nvSpPr>
        <p:spPr>
          <a:xfrm>
            <a:off x="407880" y="8812080"/>
            <a:ext cx="1051200" cy="408240"/>
          </a:xfrm>
          <a:prstGeom prst="rect">
            <a:avLst/>
          </a:prstGeom>
          <a:noFill/>
          <a:ln>
            <a:noFill/>
          </a:ln>
        </p:spPr>
        <p:style>
          <a:lnRef idx="0">
            <a:scrgbClr r="0" g="0" b="0"/>
          </a:lnRef>
          <a:fillRef idx="0">
            <a:scrgbClr r="0" g="0" b="0"/>
          </a:fillRef>
          <a:effectRef idx="0">
            <a:scrgbClr r="0" g="0" b="0"/>
          </a:effectRef>
          <a:fontRef idx="minor"/>
        </p:style>
        <p:txBody>
          <a:bodyPr/>
          <a:lstStyle/>
          <a:p>
            <a:endParaRPr lang="es-CO"/>
          </a:p>
        </p:txBody>
      </p:sp>
      <p:graphicFrame>
        <p:nvGraphicFramePr>
          <p:cNvPr id="1339" name="Table 14"/>
          <p:cNvGraphicFramePr/>
          <p:nvPr/>
        </p:nvGraphicFramePr>
        <p:xfrm>
          <a:off x="498600" y="4419720"/>
          <a:ext cx="5699160" cy="1950840"/>
        </p:xfrm>
        <a:graphic>
          <a:graphicData uri="http://schemas.openxmlformats.org/drawingml/2006/table">
            <a:tbl>
              <a:tblPr/>
              <a:tblGrid>
                <a:gridCol w="2879640">
                  <a:extLst>
                    <a:ext uri="{9D8B030D-6E8A-4147-A177-3AD203B41FA5}">
                      <a16:colId xmlns:a16="http://schemas.microsoft.com/office/drawing/2014/main" val="20000"/>
                    </a:ext>
                  </a:extLst>
                </a:gridCol>
                <a:gridCol w="2819520">
                  <a:extLst>
                    <a:ext uri="{9D8B030D-6E8A-4147-A177-3AD203B41FA5}">
                      <a16:colId xmlns:a16="http://schemas.microsoft.com/office/drawing/2014/main" val="20001"/>
                    </a:ext>
                  </a:extLst>
                </a:gridCol>
              </a:tblGrid>
              <a:tr h="350640">
                <a:tc>
                  <a:txBody>
                    <a:bodyPr/>
                    <a:lstStyle/>
                    <a:p>
                      <a:pPr algn="ctr">
                        <a:lnSpc>
                          <a:spcPct val="83000"/>
                        </a:lnSpc>
                      </a:pPr>
                      <a:r>
                        <a:rPr lang="es-CO" sz="1400" b="1" strike="noStrike" spc="-1">
                          <a:solidFill>
                            <a:srgbClr val="FFFFFF"/>
                          </a:solidFill>
                          <a:latin typeface="Calibri"/>
                        </a:rPr>
                        <a:t>ACCIDENTE</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7030A0"/>
                    </a:solidFill>
                  </a:tcPr>
                </a:tc>
                <a:tc>
                  <a:txBody>
                    <a:bodyPr/>
                    <a:lstStyle/>
                    <a:p>
                      <a:pPr algn="ctr">
                        <a:lnSpc>
                          <a:spcPct val="83000"/>
                        </a:lnSpc>
                      </a:pPr>
                      <a:r>
                        <a:rPr lang="es-CO" sz="1400" b="1" strike="noStrike" spc="-1">
                          <a:solidFill>
                            <a:srgbClr val="FFFFFF"/>
                          </a:solidFill>
                          <a:latin typeface="Calibri"/>
                        </a:rPr>
                        <a:t>INCIDENTE</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7030A0"/>
                    </a:solidFill>
                  </a:tcPr>
                </a:tc>
                <a:extLst>
                  <a:ext uri="{0D108BD9-81ED-4DB2-BD59-A6C34878D82A}">
                    <a16:rowId xmlns:a16="http://schemas.microsoft.com/office/drawing/2014/main" val="10000"/>
                  </a:ext>
                </a:extLst>
              </a:tr>
              <a:tr h="517680">
                <a:tc>
                  <a:txBody>
                    <a:bodyPr/>
                    <a:lstStyle/>
                    <a:p>
                      <a:pPr algn="ctr">
                        <a:lnSpc>
                          <a:spcPct val="83000"/>
                        </a:lnSpc>
                      </a:pPr>
                      <a:r>
                        <a:rPr lang="es-MX" sz="1400" b="0" strike="noStrike" spc="-1">
                          <a:solidFill>
                            <a:srgbClr val="7F7F7F"/>
                          </a:solidFill>
                          <a:latin typeface="Calibri"/>
                        </a:rPr>
                        <a:t>Suceso repentino que sobrevenga por causa o con ocasión del trabajo</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CDCDE6"/>
                    </a:solidFill>
                  </a:tcPr>
                </a:tc>
                <a:tc>
                  <a:txBody>
                    <a:bodyPr/>
                    <a:lstStyle/>
                    <a:p>
                      <a:pPr algn="ctr">
                        <a:lnSpc>
                          <a:spcPct val="83000"/>
                        </a:lnSpc>
                      </a:pPr>
                      <a:r>
                        <a:rPr lang="es-MX" sz="1400" b="0" strike="noStrike" spc="-1">
                          <a:solidFill>
                            <a:srgbClr val="7F7F7F"/>
                          </a:solidFill>
                          <a:latin typeface="Calibri"/>
                        </a:rPr>
                        <a:t>Suceso repentino que sobrevenga por causa o con ocasión del trabajo</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CDCDE6"/>
                    </a:solidFill>
                  </a:tcPr>
                </a:tc>
                <a:extLst>
                  <a:ext uri="{0D108BD9-81ED-4DB2-BD59-A6C34878D82A}">
                    <a16:rowId xmlns:a16="http://schemas.microsoft.com/office/drawing/2014/main" val="10001"/>
                  </a:ext>
                </a:extLst>
              </a:tr>
              <a:tr h="731880">
                <a:tc>
                  <a:txBody>
                    <a:bodyPr/>
                    <a:lstStyle/>
                    <a:p>
                      <a:pPr algn="ctr">
                        <a:lnSpc>
                          <a:spcPct val="83000"/>
                        </a:lnSpc>
                      </a:pPr>
                      <a:r>
                        <a:rPr lang="es-CO" sz="1400" b="0" strike="noStrike" spc="-1">
                          <a:solidFill>
                            <a:srgbClr val="7F7F7F"/>
                          </a:solidFill>
                          <a:latin typeface="Calibri"/>
                        </a:rPr>
                        <a:t>Con perturbación funcional o psiquiátrica, una invalidez o la muerte</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E8E8F3"/>
                    </a:solidFill>
                  </a:tcPr>
                </a:tc>
                <a:tc>
                  <a:txBody>
                    <a:bodyPr/>
                    <a:lstStyle/>
                    <a:p>
                      <a:pPr algn="ctr">
                        <a:lnSpc>
                          <a:spcPct val="83000"/>
                        </a:lnSpc>
                      </a:pPr>
                      <a:r>
                        <a:rPr lang="es-MX" sz="1400" b="0" strike="noStrike" spc="-1">
                          <a:solidFill>
                            <a:srgbClr val="7F7F7F"/>
                          </a:solidFill>
                          <a:latin typeface="Calibri"/>
                        </a:rPr>
                        <a:t>Sin que sufrieran lesiones o se presentaran daños</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E8E8F3"/>
                    </a:solidFill>
                  </a:tcPr>
                </a:tc>
                <a:extLst>
                  <a:ext uri="{0D108BD9-81ED-4DB2-BD59-A6C34878D82A}">
                    <a16:rowId xmlns:a16="http://schemas.microsoft.com/office/drawing/2014/main" val="10002"/>
                  </a:ext>
                </a:extLst>
              </a:tr>
              <a:tr h="350640">
                <a:tc>
                  <a:txBody>
                    <a:bodyPr/>
                    <a:lstStyle/>
                    <a:p>
                      <a:pPr algn="ctr">
                        <a:lnSpc>
                          <a:spcPct val="83000"/>
                        </a:lnSpc>
                      </a:pPr>
                      <a:r>
                        <a:rPr lang="es-CO" sz="1400" b="0" strike="noStrike" spc="-1">
                          <a:solidFill>
                            <a:srgbClr val="7F7F7F"/>
                          </a:solidFill>
                          <a:latin typeface="Calibri"/>
                        </a:rPr>
                        <a:t>Debe ser reportado</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CDCDE6"/>
                    </a:solidFill>
                  </a:tcPr>
                </a:tc>
                <a:tc>
                  <a:txBody>
                    <a:bodyPr/>
                    <a:lstStyle/>
                    <a:p>
                      <a:pPr algn="ctr">
                        <a:lnSpc>
                          <a:spcPct val="83000"/>
                        </a:lnSpc>
                      </a:pPr>
                      <a:r>
                        <a:rPr lang="es-CO" sz="1400" b="0" strike="noStrike" spc="-1">
                          <a:solidFill>
                            <a:srgbClr val="7F7F7F"/>
                          </a:solidFill>
                          <a:latin typeface="Calibri"/>
                        </a:rPr>
                        <a:t>Debe ser reportado</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CDCDE6"/>
                    </a:solidFill>
                  </a:tcPr>
                </a:tc>
                <a:extLst>
                  <a:ext uri="{0D108BD9-81ED-4DB2-BD59-A6C34878D82A}">
                    <a16:rowId xmlns:a16="http://schemas.microsoft.com/office/drawing/2014/main" val="10003"/>
                  </a:ext>
                </a:extLst>
              </a:tr>
            </a:tbl>
          </a:graphicData>
        </a:graphic>
      </p:graphicFrame>
      <p:sp>
        <p:nvSpPr>
          <p:cNvPr id="1340" name="CustomShape 15"/>
          <p:cNvSpPr/>
          <p:nvPr/>
        </p:nvSpPr>
        <p:spPr>
          <a:xfrm>
            <a:off x="328680" y="6400800"/>
            <a:ext cx="444024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¿COMO REPORTAR?</a:t>
            </a:r>
            <a:endParaRPr lang="es-CO" sz="2400" b="0" strike="noStrike" spc="-1" dirty="0">
              <a:solidFill>
                <a:schemeClr val="tx1">
                  <a:lumMod val="75000"/>
                  <a:lumOff val="25000"/>
                </a:schemeClr>
              </a:solidFill>
              <a:latin typeface="Arial"/>
            </a:endParaRPr>
          </a:p>
        </p:txBody>
      </p:sp>
      <p:sp>
        <p:nvSpPr>
          <p:cNvPr id="1341" name="CustomShape 16"/>
          <p:cNvSpPr/>
          <p:nvPr/>
        </p:nvSpPr>
        <p:spPr>
          <a:xfrm>
            <a:off x="477720" y="6858000"/>
            <a:ext cx="5818320" cy="1171732"/>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1. Diligenciar el formato de reportes de incidentes en la Intranet</a:t>
            </a:r>
            <a:endParaRPr lang="es-CO" sz="1400" b="0" strike="noStrike" spc="-1" dirty="0">
              <a:solidFill>
                <a:schemeClr val="tx1">
                  <a:lumMod val="75000"/>
                  <a:lumOff val="25000"/>
                </a:schemeClr>
              </a:solidFill>
              <a:latin typeface="Arial"/>
            </a:endParaRPr>
          </a:p>
          <a:p>
            <a:pPr algn="just">
              <a:lnSpc>
                <a:spcPct val="100000"/>
              </a:lnSpc>
            </a:pPr>
            <a:r>
              <a:rPr lang="es-CO" sz="1400" b="0" strike="noStrike" spc="-1" dirty="0">
                <a:solidFill>
                  <a:schemeClr val="tx1">
                    <a:lumMod val="75000"/>
                    <a:lumOff val="25000"/>
                  </a:schemeClr>
                </a:solidFill>
                <a:latin typeface="Calibri"/>
              </a:rPr>
              <a:t>2. El trabajador debe informar al jefe inmediato y al Coordinador de Gestión Integral</a:t>
            </a:r>
            <a:endParaRPr lang="es-CO" sz="1400" b="0" strike="noStrike" spc="-1" dirty="0">
              <a:solidFill>
                <a:schemeClr val="tx1">
                  <a:lumMod val="75000"/>
                  <a:lumOff val="25000"/>
                </a:schemeClr>
              </a:solidFill>
              <a:latin typeface="Arial"/>
            </a:endParaRPr>
          </a:p>
          <a:p>
            <a:pPr algn="just">
              <a:lnSpc>
                <a:spcPct val="100000"/>
              </a:lnSpc>
            </a:pPr>
            <a:r>
              <a:rPr lang="es-MX" sz="1400" b="0" strike="noStrike" spc="-1" dirty="0">
                <a:solidFill>
                  <a:schemeClr val="tx1">
                    <a:lumMod val="75000"/>
                    <a:lumOff val="25000"/>
                  </a:schemeClr>
                </a:solidFill>
                <a:latin typeface="Calibri"/>
              </a:rPr>
              <a:t>3. Acatar las directrices dadas por el Coordinador de Gestión Integral</a:t>
            </a:r>
            <a:endParaRPr lang="es-CO" sz="1400" b="0" strike="noStrike" spc="-1" dirty="0">
              <a:solidFill>
                <a:schemeClr val="tx1">
                  <a:lumMod val="75000"/>
                  <a:lumOff val="25000"/>
                </a:schemeClr>
              </a:solidFill>
              <a:latin typeface="Arial"/>
            </a:endParaRPr>
          </a:p>
          <a:p>
            <a:pPr algn="just">
              <a:lnSpc>
                <a:spcPct val="100000"/>
              </a:lnSpc>
            </a:pPr>
            <a:endParaRPr lang="es-CO" sz="1400" b="0" strike="noStrike" spc="-1" dirty="0">
              <a:solidFill>
                <a:srgbClr val="FFFFFF"/>
              </a:solidFill>
              <a:latin typeface="Arial"/>
            </a:endParaRPr>
          </a:p>
        </p:txBody>
      </p:sp>
      <p:sp>
        <p:nvSpPr>
          <p:cNvPr id="1342" name="CustomShape 17"/>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21" name="Imagen 20"/>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4FFE63CC-D854-5B98-B33F-6C52A7DAB7CD}"/>
              </a:ext>
            </a:extLst>
          </p:cNvPr>
          <p:cNvPicPr>
            <a:picLocks noChangeAspect="1"/>
          </p:cNvPicPr>
          <p:nvPr/>
        </p:nvPicPr>
        <p:blipFill>
          <a:blip r:embed="rId3"/>
          <a:stretch>
            <a:fillRect/>
          </a:stretch>
        </p:blipFill>
        <p:spPr>
          <a:xfrm>
            <a:off x="1" y="368158"/>
            <a:ext cx="6851520" cy="3676650"/>
          </a:xfrm>
          <a:prstGeom prst="rect">
            <a:avLst/>
          </a:prstGeom>
        </p:spPr>
      </p:pic>
      <p:sp>
        <p:nvSpPr>
          <p:cNvPr id="1059" name="CustomShape 4"/>
          <p:cNvSpPr/>
          <p:nvPr/>
        </p:nvSpPr>
        <p:spPr>
          <a:xfrm>
            <a:off x="195003" y="4392460"/>
            <a:ext cx="6172200" cy="95628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En la </a:t>
            </a:r>
            <a:r>
              <a:rPr lang="es-CO" sz="1400" b="1" strike="noStrike" spc="-1" dirty="0">
                <a:solidFill>
                  <a:schemeClr val="tx1">
                    <a:lumMod val="75000"/>
                    <a:lumOff val="25000"/>
                  </a:schemeClr>
                </a:solidFill>
                <a:latin typeface="Calibri"/>
              </a:rPr>
              <a:t>INTRANET </a:t>
            </a:r>
            <a:r>
              <a:rPr lang="es-CO" sz="1400" b="0" strike="noStrike" spc="-1" dirty="0">
                <a:solidFill>
                  <a:schemeClr val="tx1">
                    <a:lumMod val="75000"/>
                    <a:lumOff val="25000"/>
                  </a:schemeClr>
                </a:solidFill>
                <a:latin typeface="Calibri"/>
              </a:rPr>
              <a:t>se encontrará información importante de todas las áreas y procesos de nuestra institución a la que podrán acceder todos los funcionarios de CEDCO S.A.S. A continuación se  encuentra la ruta a seguir para acceder a los siguientes documentos</a:t>
            </a:r>
            <a:endParaRPr lang="es-CO" sz="1400" b="0" strike="noStrike" spc="-1" dirty="0">
              <a:solidFill>
                <a:schemeClr val="tx1">
                  <a:lumMod val="75000"/>
                  <a:lumOff val="25000"/>
                </a:schemeClr>
              </a:solidFill>
              <a:latin typeface="Arial"/>
            </a:endParaRPr>
          </a:p>
        </p:txBody>
      </p:sp>
      <p:sp>
        <p:nvSpPr>
          <p:cNvPr id="1067" name="CustomShape 11"/>
          <p:cNvSpPr/>
          <p:nvPr/>
        </p:nvSpPr>
        <p:spPr>
          <a:xfrm>
            <a:off x="155520" y="-144360"/>
            <a:ext cx="304920" cy="304560"/>
          </a:xfrm>
          <a:prstGeom prst="rect">
            <a:avLst/>
          </a:prstGeom>
          <a:noFill/>
          <a:ln>
            <a:noFill/>
          </a:ln>
        </p:spPr>
        <p:style>
          <a:lnRef idx="0">
            <a:scrgbClr r="0" g="0" b="0"/>
          </a:lnRef>
          <a:fillRef idx="0">
            <a:scrgbClr r="0" g="0" b="0"/>
          </a:fillRef>
          <a:effectRef idx="0">
            <a:scrgbClr r="0" g="0" b="0"/>
          </a:effectRef>
          <a:fontRef idx="minor"/>
        </p:style>
        <p:txBody>
          <a:bodyPr/>
          <a:lstStyle/>
          <a:p>
            <a:endParaRPr lang="es-CO"/>
          </a:p>
        </p:txBody>
      </p:sp>
      <p:sp>
        <p:nvSpPr>
          <p:cNvPr id="1068" name="CustomShape 12"/>
          <p:cNvSpPr/>
          <p:nvPr/>
        </p:nvSpPr>
        <p:spPr>
          <a:xfrm>
            <a:off x="193680" y="5241960"/>
            <a:ext cx="6172200" cy="3070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400" b="1" strike="noStrike" spc="-1" dirty="0">
                <a:solidFill>
                  <a:schemeClr val="tx1">
                    <a:lumMod val="75000"/>
                    <a:lumOff val="25000"/>
                  </a:schemeClr>
                </a:solidFill>
                <a:latin typeface="Calibri"/>
              </a:rPr>
              <a:t>INTRANET- INSTITUCIÓN</a:t>
            </a:r>
            <a:endParaRPr lang="es-CO" sz="1400" b="0" strike="noStrike" spc="-1" dirty="0">
              <a:solidFill>
                <a:schemeClr val="tx1">
                  <a:lumMod val="75000"/>
                  <a:lumOff val="25000"/>
                </a:schemeClr>
              </a:solidFill>
              <a:latin typeface="Arial"/>
            </a:endParaRPr>
          </a:p>
        </p:txBody>
      </p:sp>
      <p:pic>
        <p:nvPicPr>
          <p:cNvPr id="1071" name="Picture 18"/>
          <p:cNvPicPr/>
          <p:nvPr/>
        </p:nvPicPr>
        <p:blipFill>
          <a:blip r:embed="rId4"/>
          <a:stretch/>
        </p:blipFill>
        <p:spPr>
          <a:xfrm>
            <a:off x="4573440" y="6256126"/>
            <a:ext cx="2103480" cy="1628640"/>
          </a:xfrm>
          <a:prstGeom prst="rect">
            <a:avLst/>
          </a:prstGeom>
          <a:ln>
            <a:noFill/>
          </a:ln>
        </p:spPr>
      </p:pic>
      <p:sp>
        <p:nvSpPr>
          <p:cNvPr id="1072" name="CustomShape 13"/>
          <p:cNvSpPr/>
          <p:nvPr/>
        </p:nvSpPr>
        <p:spPr>
          <a:xfrm>
            <a:off x="297000" y="5645160"/>
            <a:ext cx="1976400" cy="52540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400" b="1" strike="noStrike" spc="-1" dirty="0">
                <a:solidFill>
                  <a:srgbClr val="232754"/>
                </a:solidFill>
                <a:latin typeface="Calibri"/>
              </a:rPr>
              <a:t>DIRECCIONAMIENTO</a:t>
            </a:r>
            <a:r>
              <a:rPr lang="es-CO" sz="1400" b="1" strike="noStrike" spc="-1" dirty="0">
                <a:solidFill>
                  <a:srgbClr val="6CB846"/>
                </a:solidFill>
                <a:latin typeface="Calibri"/>
              </a:rPr>
              <a:t> </a:t>
            </a:r>
            <a:r>
              <a:rPr lang="es-CO" sz="1400" b="1" spc="-1" dirty="0">
                <a:solidFill>
                  <a:srgbClr val="232754"/>
                </a:solidFill>
                <a:latin typeface="Calibri"/>
              </a:rPr>
              <a:t>ESTRATÉGICO CEDCO</a:t>
            </a:r>
          </a:p>
        </p:txBody>
      </p:sp>
      <p:sp>
        <p:nvSpPr>
          <p:cNvPr id="1076" name="CustomShape 16"/>
          <p:cNvSpPr/>
          <p:nvPr/>
        </p:nvSpPr>
        <p:spPr>
          <a:xfrm>
            <a:off x="2460600" y="5665680"/>
            <a:ext cx="1974960" cy="52540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400" b="1" strike="noStrike" spc="-1" dirty="0">
                <a:solidFill>
                  <a:srgbClr val="232754"/>
                </a:solidFill>
                <a:latin typeface="Calibri"/>
              </a:rPr>
              <a:t>CARTILLA DE INDUCCIÓN</a:t>
            </a:r>
            <a:endParaRPr lang="es-CO" sz="1400" b="0" strike="noStrike" spc="-1" dirty="0">
              <a:solidFill>
                <a:srgbClr val="232754"/>
              </a:solidFill>
              <a:latin typeface="Arial"/>
            </a:endParaRPr>
          </a:p>
        </p:txBody>
      </p:sp>
      <p:sp>
        <p:nvSpPr>
          <p:cNvPr id="1077" name="CustomShape 17"/>
          <p:cNvSpPr/>
          <p:nvPr/>
        </p:nvSpPr>
        <p:spPr>
          <a:xfrm>
            <a:off x="4573440" y="5672160"/>
            <a:ext cx="1974960" cy="52540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1400" b="1" strike="noStrike" spc="-1" dirty="0">
                <a:solidFill>
                  <a:srgbClr val="232754"/>
                </a:solidFill>
                <a:latin typeface="Calibri"/>
              </a:rPr>
              <a:t>REGLAMENTO INTERNO DE TRABAJO</a:t>
            </a:r>
            <a:endParaRPr lang="es-CO" sz="1400" b="0" strike="noStrike" spc="-1" dirty="0">
              <a:solidFill>
                <a:srgbClr val="232754"/>
              </a:solidFill>
              <a:latin typeface="Arial"/>
            </a:endParaRPr>
          </a:p>
        </p:txBody>
      </p:sp>
      <p:sp>
        <p:nvSpPr>
          <p:cNvPr id="26" name="CustomShape 13"/>
          <p:cNvSpPr/>
          <p:nvPr/>
        </p:nvSpPr>
        <p:spPr>
          <a:xfrm>
            <a:off x="-14400" y="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sp>
        <p:nvSpPr>
          <p:cNvPr id="27" name="CustomShape 16"/>
          <p:cNvSpPr/>
          <p:nvPr/>
        </p:nvSpPr>
        <p:spPr>
          <a:xfrm rot="10800000">
            <a:off x="6480" y="807524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8" name="Imagen 27"/>
          <p:cNvPicPr>
            <a:picLocks noChangeAspect="1"/>
          </p:cNvPicPr>
          <p:nvPr/>
        </p:nvPicPr>
        <p:blipFill rotWithShape="1">
          <a:blip r:embed="rId5">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2" name="1 Rectángulo redondeado"/>
          <p:cNvSpPr/>
          <p:nvPr/>
        </p:nvSpPr>
        <p:spPr>
          <a:xfrm>
            <a:off x="6480" y="3710762"/>
            <a:ext cx="5041440" cy="454797"/>
          </a:xfrm>
          <a:prstGeom prst="roundRect">
            <a:avLst/>
          </a:prstGeom>
          <a:solidFill>
            <a:srgbClr val="2327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dirty="0">
                <a:latin typeface="Calibri" pitchFamily="34" charset="0"/>
                <a:cs typeface="Calibri" pitchFamily="34" charset="0"/>
              </a:rPr>
              <a:t>INFORMACIÓN</a:t>
            </a:r>
            <a:r>
              <a:rPr lang="es-MX" dirty="0"/>
              <a:t> </a:t>
            </a:r>
            <a:r>
              <a:rPr lang="es-MX" sz="3200" dirty="0">
                <a:latin typeface="Calibri" pitchFamily="34" charset="0"/>
                <a:cs typeface="Calibri" pitchFamily="34" charset="0"/>
              </a:rPr>
              <a:t>IMPORTANTE</a:t>
            </a:r>
            <a:endParaRPr lang="es-CO" sz="3200" dirty="0">
              <a:latin typeface="Calibri" pitchFamily="34" charset="0"/>
              <a:cs typeface="Calibri" pitchFamily="34" charset="0"/>
            </a:endParaRPr>
          </a:p>
        </p:txBody>
      </p:sp>
      <p:pic>
        <p:nvPicPr>
          <p:cNvPr id="6" name="Imagen 5">
            <a:extLst>
              <a:ext uri="{FF2B5EF4-FFF2-40B4-BE49-F238E27FC236}">
                <a16:creationId xmlns:a16="http://schemas.microsoft.com/office/drawing/2014/main" id="{A66B1332-FFA4-4509-2BAE-13ECB5B2681C}"/>
              </a:ext>
            </a:extLst>
          </p:cNvPr>
          <p:cNvPicPr>
            <a:picLocks noChangeAspect="1"/>
          </p:cNvPicPr>
          <p:nvPr/>
        </p:nvPicPr>
        <p:blipFill>
          <a:blip r:embed="rId6"/>
          <a:stretch>
            <a:fillRect/>
          </a:stretch>
        </p:blipFill>
        <p:spPr>
          <a:xfrm>
            <a:off x="2482740" y="6321323"/>
            <a:ext cx="1974960" cy="1498246"/>
          </a:xfrm>
          <a:prstGeom prst="rect">
            <a:avLst/>
          </a:prstGeom>
        </p:spPr>
      </p:pic>
      <p:pic>
        <p:nvPicPr>
          <p:cNvPr id="12" name="Imagen 11">
            <a:extLst>
              <a:ext uri="{FF2B5EF4-FFF2-40B4-BE49-F238E27FC236}">
                <a16:creationId xmlns:a16="http://schemas.microsoft.com/office/drawing/2014/main" id="{63BABA1E-DCFF-9CB8-354B-1929B9B4083A}"/>
              </a:ext>
            </a:extLst>
          </p:cNvPr>
          <p:cNvPicPr>
            <a:picLocks noChangeAspect="1"/>
          </p:cNvPicPr>
          <p:nvPr/>
        </p:nvPicPr>
        <p:blipFill>
          <a:blip r:embed="rId7"/>
          <a:stretch>
            <a:fillRect/>
          </a:stretch>
        </p:blipFill>
        <p:spPr>
          <a:xfrm>
            <a:off x="109575" y="6412083"/>
            <a:ext cx="2257425" cy="143517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3" name="Picture 1"/>
          <p:cNvPicPr/>
          <p:nvPr/>
        </p:nvPicPr>
        <p:blipFill>
          <a:blip r:embed="rId3"/>
          <a:stretch/>
        </p:blipFill>
        <p:spPr>
          <a:xfrm>
            <a:off x="-17640" y="152280"/>
            <a:ext cx="6886800" cy="4191120"/>
          </a:xfrm>
          <a:prstGeom prst="rect">
            <a:avLst/>
          </a:prstGeom>
          <a:ln>
            <a:noFill/>
          </a:ln>
        </p:spPr>
      </p:pic>
      <p:sp>
        <p:nvSpPr>
          <p:cNvPr id="1344"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45"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46"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47"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48"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49"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50"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51"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54"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55" name="CustomShape 11"/>
          <p:cNvSpPr/>
          <p:nvPr/>
        </p:nvSpPr>
        <p:spPr>
          <a:xfrm>
            <a:off x="60120" y="1169918"/>
            <a:ext cx="3457440" cy="528480"/>
          </a:xfrm>
          <a:custGeom>
            <a:avLst/>
            <a:gdLst/>
            <a:ahLst/>
            <a:cxnLst/>
            <a:rect l="0" t="0" r="r" b="b"/>
            <a:pathLst>
              <a:path w="9606"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9360" y="1469"/>
                </a:lnTo>
                <a:lnTo>
                  <a:pt x="9360" y="1469"/>
                </a:lnTo>
                <a:cubicBezTo>
                  <a:pt x="9403" y="1469"/>
                  <a:pt x="9445" y="1458"/>
                  <a:pt x="9483" y="1436"/>
                </a:cubicBezTo>
                <a:cubicBezTo>
                  <a:pt x="9520" y="1415"/>
                  <a:pt x="9551" y="1384"/>
                  <a:pt x="9572" y="1347"/>
                </a:cubicBezTo>
                <a:cubicBezTo>
                  <a:pt x="9594" y="1309"/>
                  <a:pt x="9605" y="1267"/>
                  <a:pt x="9605" y="1224"/>
                </a:cubicBezTo>
                <a:lnTo>
                  <a:pt x="9604" y="244"/>
                </a:lnTo>
                <a:lnTo>
                  <a:pt x="9605" y="245"/>
                </a:lnTo>
                <a:lnTo>
                  <a:pt x="9605" y="245"/>
                </a:lnTo>
                <a:cubicBezTo>
                  <a:pt x="9605" y="202"/>
                  <a:pt x="9594" y="160"/>
                  <a:pt x="9572" y="122"/>
                </a:cubicBezTo>
                <a:cubicBezTo>
                  <a:pt x="9551" y="85"/>
                  <a:pt x="9520" y="54"/>
                  <a:pt x="9483" y="33"/>
                </a:cubicBezTo>
                <a:cubicBezTo>
                  <a:pt x="9445" y="11"/>
                  <a:pt x="9403" y="0"/>
                  <a:pt x="9360"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56" name="CustomShape 12"/>
          <p:cNvSpPr/>
          <p:nvPr/>
        </p:nvSpPr>
        <p:spPr>
          <a:xfrm>
            <a:off x="99720" y="1141920"/>
            <a:ext cx="334008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GESTIÓN </a:t>
            </a:r>
            <a:r>
              <a:rPr lang="es-CO" sz="2800" b="1" strike="noStrike" spc="-1" dirty="0">
                <a:solidFill>
                  <a:srgbClr val="DFB1ED"/>
                </a:solidFill>
                <a:latin typeface="Calibri"/>
              </a:rPr>
              <a:t>AMBIENTAL</a:t>
            </a:r>
            <a:endParaRPr lang="es-CO" sz="2800" b="0" strike="noStrike" spc="-1" dirty="0">
              <a:solidFill>
                <a:srgbClr val="FFFFFF"/>
              </a:solidFill>
              <a:latin typeface="Arial"/>
            </a:endParaRPr>
          </a:p>
        </p:txBody>
      </p:sp>
      <p:sp>
        <p:nvSpPr>
          <p:cNvPr id="1357" name="CustomShape 13"/>
          <p:cNvSpPr/>
          <p:nvPr/>
        </p:nvSpPr>
        <p:spPr>
          <a:xfrm>
            <a:off x="1171440" y="4692600"/>
            <a:ext cx="444024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400" b="1" strike="noStrike" spc="-1" dirty="0">
                <a:solidFill>
                  <a:schemeClr val="tx1">
                    <a:lumMod val="75000"/>
                    <a:lumOff val="25000"/>
                  </a:schemeClr>
                </a:solidFill>
                <a:latin typeface="Calibri"/>
              </a:rPr>
              <a:t>POLÍTICA AMBIENTAL</a:t>
            </a:r>
            <a:endParaRPr lang="es-CO" sz="2400" b="0" strike="noStrike" spc="-1" dirty="0">
              <a:solidFill>
                <a:schemeClr val="tx1">
                  <a:lumMod val="75000"/>
                  <a:lumOff val="25000"/>
                </a:schemeClr>
              </a:solidFill>
              <a:latin typeface="Arial"/>
            </a:endParaRPr>
          </a:p>
        </p:txBody>
      </p:sp>
      <p:sp>
        <p:nvSpPr>
          <p:cNvPr id="1359"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D6D6F5"/>
                </a:solidFill>
                <a:latin typeface="Calibri"/>
              </a:rPr>
              <a:t>Gestión</a:t>
            </a:r>
            <a:endParaRPr lang="es-CO" sz="2000" b="0" strike="noStrike" spc="-1" dirty="0">
              <a:solidFill>
                <a:srgbClr val="FFFFFF"/>
              </a:solidFill>
              <a:latin typeface="Arial"/>
            </a:endParaRPr>
          </a:p>
          <a:p>
            <a:pPr algn="r">
              <a:lnSpc>
                <a:spcPct val="100000"/>
              </a:lnSpc>
            </a:pPr>
            <a:r>
              <a:rPr lang="es-CO" sz="2400" b="1" strike="noStrike" spc="-1" dirty="0">
                <a:solidFill>
                  <a:srgbClr val="D6D6F5"/>
                </a:solidFill>
                <a:latin typeface="Calibri"/>
              </a:rPr>
              <a:t>Ambiental</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pic>
        <p:nvPicPr>
          <p:cNvPr id="19" name="Imagen 18"/>
          <p:cNvPicPr>
            <a:picLocks noChangeAspect="1"/>
          </p:cNvPicPr>
          <p:nvPr/>
        </p:nvPicPr>
        <p:blipFill rotWithShape="1">
          <a:blip r:embed="rId4">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18" name="CustomShape 11"/>
          <p:cNvSpPr/>
          <p:nvPr/>
        </p:nvSpPr>
        <p:spPr>
          <a:xfrm>
            <a:off x="399240" y="5417820"/>
            <a:ext cx="5927760" cy="2095062"/>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MX" sz="1600" spc="-1" dirty="0">
                <a:solidFill>
                  <a:schemeClr val="tx1">
                    <a:lumMod val="75000"/>
                    <a:lumOff val="25000"/>
                  </a:schemeClr>
                </a:solidFill>
                <a:latin typeface="Calibri"/>
              </a:rPr>
              <a:t>En el CENTRO DE DIAGNOSTICO Y CIRUGIA OCULAR - CEDCO, prestamos servicios integrales en salud visual y estamos comprometidos  con el mantenimiento y preservación del medio ambiente en nuestros centros de atención, por medio del desarrollo de estrategias enfocadas al ahorro de los recursos naturales, manejo de residuos y promoción de la conservación del medio ambiente, teniendo como base el cumplimiento de los requisitos legales aplicables</a:t>
            </a:r>
            <a:r>
              <a:rPr lang="es-MX" dirty="0"/>
              <a:t>.</a:t>
            </a:r>
            <a:endParaRPr lang="es-CO" sz="1600" b="0" strike="noStrike" spc="-1" dirty="0">
              <a:solidFill>
                <a:srgbClr val="FFFFFF"/>
              </a:solidFill>
              <a:latin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0"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1"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2"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3"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4"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5"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6"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67"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7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71" name="CustomShape 11"/>
          <p:cNvSpPr/>
          <p:nvPr/>
        </p:nvSpPr>
        <p:spPr>
          <a:xfrm>
            <a:off x="46185" y="1199880"/>
            <a:ext cx="5591160" cy="541080"/>
          </a:xfrm>
          <a:custGeom>
            <a:avLst/>
            <a:gdLst/>
            <a:ahLst/>
            <a:cxnLst/>
            <a:rect l="0" t="0" r="r" b="b"/>
            <a:pathLst>
              <a:path w="15533" h="1505">
                <a:moveTo>
                  <a:pt x="250" y="0"/>
                </a:moveTo>
                <a:lnTo>
                  <a:pt x="251" y="0"/>
                </a:lnTo>
                <a:cubicBezTo>
                  <a:pt x="207" y="0"/>
                  <a:pt x="163" y="12"/>
                  <a:pt x="125" y="34"/>
                </a:cubicBezTo>
                <a:cubicBezTo>
                  <a:pt x="87" y="56"/>
                  <a:pt x="56" y="87"/>
                  <a:pt x="34" y="125"/>
                </a:cubicBezTo>
                <a:cubicBezTo>
                  <a:pt x="12" y="163"/>
                  <a:pt x="0" y="207"/>
                  <a:pt x="0" y="251"/>
                </a:cubicBezTo>
                <a:lnTo>
                  <a:pt x="0" y="1253"/>
                </a:lnTo>
                <a:lnTo>
                  <a:pt x="0" y="1253"/>
                </a:lnTo>
                <a:cubicBezTo>
                  <a:pt x="0" y="1297"/>
                  <a:pt x="12" y="1341"/>
                  <a:pt x="34" y="1379"/>
                </a:cubicBezTo>
                <a:cubicBezTo>
                  <a:pt x="56" y="1417"/>
                  <a:pt x="87" y="1448"/>
                  <a:pt x="125" y="1470"/>
                </a:cubicBezTo>
                <a:cubicBezTo>
                  <a:pt x="163" y="1492"/>
                  <a:pt x="207" y="1504"/>
                  <a:pt x="251" y="1504"/>
                </a:cubicBezTo>
                <a:lnTo>
                  <a:pt x="15281" y="1504"/>
                </a:lnTo>
                <a:lnTo>
                  <a:pt x="15281" y="1504"/>
                </a:lnTo>
                <a:cubicBezTo>
                  <a:pt x="15325" y="1504"/>
                  <a:pt x="15369" y="1492"/>
                  <a:pt x="15407" y="1470"/>
                </a:cubicBezTo>
                <a:cubicBezTo>
                  <a:pt x="15445" y="1448"/>
                  <a:pt x="15476" y="1417"/>
                  <a:pt x="15498" y="1379"/>
                </a:cubicBezTo>
                <a:cubicBezTo>
                  <a:pt x="15520" y="1341"/>
                  <a:pt x="15532" y="1297"/>
                  <a:pt x="15532" y="1253"/>
                </a:cubicBezTo>
                <a:lnTo>
                  <a:pt x="15532" y="250"/>
                </a:lnTo>
                <a:lnTo>
                  <a:pt x="15532" y="251"/>
                </a:lnTo>
                <a:lnTo>
                  <a:pt x="15532" y="251"/>
                </a:lnTo>
                <a:cubicBezTo>
                  <a:pt x="15532" y="207"/>
                  <a:pt x="15520" y="163"/>
                  <a:pt x="15498" y="125"/>
                </a:cubicBezTo>
                <a:cubicBezTo>
                  <a:pt x="15476" y="87"/>
                  <a:pt x="15445" y="56"/>
                  <a:pt x="15407" y="34"/>
                </a:cubicBezTo>
                <a:cubicBezTo>
                  <a:pt x="15369" y="12"/>
                  <a:pt x="15325" y="0"/>
                  <a:pt x="15281" y="0"/>
                </a:cubicBezTo>
                <a:lnTo>
                  <a:pt x="250"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72" name="CustomShape 12"/>
          <p:cNvSpPr/>
          <p:nvPr/>
        </p:nvSpPr>
        <p:spPr>
          <a:xfrm>
            <a:off x="20520" y="1217520"/>
            <a:ext cx="565812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FFFFFF"/>
                </a:solidFill>
                <a:latin typeface="Arial"/>
              </a:rPr>
              <a:t>CLASIFICACIÓN </a:t>
            </a:r>
            <a:r>
              <a:rPr lang="es-CO" sz="2400" b="1" strike="noStrike" spc="-1">
                <a:solidFill>
                  <a:srgbClr val="D9D9D9"/>
                </a:solidFill>
                <a:latin typeface="Arial"/>
              </a:rPr>
              <a:t>DE LOS RESIDUOS</a:t>
            </a:r>
            <a:endParaRPr lang="es-CO" sz="2400" b="0" strike="noStrike" spc="-1">
              <a:solidFill>
                <a:srgbClr val="FFFFFF"/>
              </a:solidFill>
              <a:latin typeface="Arial"/>
            </a:endParaRPr>
          </a:p>
        </p:txBody>
      </p:sp>
      <p:sp>
        <p:nvSpPr>
          <p:cNvPr id="1373" name="CustomShape 13"/>
          <p:cNvSpPr/>
          <p:nvPr/>
        </p:nvSpPr>
        <p:spPr>
          <a:xfrm>
            <a:off x="424365" y="6441180"/>
            <a:ext cx="6157410" cy="1818063"/>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Además reciclamos residuos pos-consumo, tales como:</a:t>
            </a:r>
            <a:endParaRPr lang="es-CO" sz="1400" b="0" strike="noStrike" spc="-1" dirty="0">
              <a:solidFill>
                <a:schemeClr val="tx1">
                  <a:lumMod val="75000"/>
                  <a:lumOff val="25000"/>
                </a:schemeClr>
              </a:solidFill>
              <a:latin typeface="Arial"/>
            </a:endParaRP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Pilas y baterías. </a:t>
            </a: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Luminarias (Bombillos). </a:t>
            </a:r>
            <a:endParaRPr lang="es-CO" sz="1400" b="0" strike="noStrike" spc="-1" dirty="0">
              <a:solidFill>
                <a:schemeClr val="tx1">
                  <a:lumMod val="75000"/>
                  <a:lumOff val="25000"/>
                </a:schemeClr>
              </a:solidFill>
              <a:latin typeface="Arial"/>
            </a:endParaRP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Tapas plásticas (Para la fundación Sanar). </a:t>
            </a: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Aerosoles</a:t>
            </a:r>
            <a:endParaRPr lang="es-CO" sz="1400" b="0" strike="noStrike" spc="-1" dirty="0">
              <a:solidFill>
                <a:schemeClr val="tx1">
                  <a:lumMod val="75000"/>
                  <a:lumOff val="25000"/>
                </a:schemeClr>
              </a:solidFill>
              <a:latin typeface="Arial"/>
            </a:endParaRP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Ganchos de grapadoras</a:t>
            </a:r>
            <a:endParaRPr lang="es-CO" sz="1400" b="0" strike="noStrike" spc="-1" dirty="0">
              <a:solidFill>
                <a:schemeClr val="tx1">
                  <a:lumMod val="75000"/>
                  <a:lumOff val="25000"/>
                </a:schemeClr>
              </a:solidFill>
              <a:latin typeface="Arial"/>
            </a:endParaRPr>
          </a:p>
          <a:p>
            <a:pPr algn="just">
              <a:lnSpc>
                <a:spcPct val="100000"/>
              </a:lnSpc>
              <a:buClr>
                <a:srgbClr val="861BB1"/>
              </a:buClr>
              <a:buFont typeface="Wingdings" charset="2"/>
              <a:buChar char=""/>
            </a:pPr>
            <a:r>
              <a:rPr lang="es-CO" sz="1400" b="0" strike="noStrike" spc="-1" dirty="0">
                <a:solidFill>
                  <a:schemeClr val="tx1">
                    <a:lumMod val="75000"/>
                    <a:lumOff val="25000"/>
                  </a:schemeClr>
                </a:solidFill>
                <a:latin typeface="Calibri"/>
              </a:rPr>
              <a:t>Aparatos eléctricos y electrónicos</a:t>
            </a:r>
            <a:endParaRPr lang="es-CO" sz="1400" b="0" strike="noStrike" spc="-1" dirty="0">
              <a:solidFill>
                <a:schemeClr val="tx1">
                  <a:lumMod val="75000"/>
                  <a:lumOff val="25000"/>
                </a:schemeClr>
              </a:solidFill>
              <a:latin typeface="Arial"/>
            </a:endParaRPr>
          </a:p>
          <a:p>
            <a:pPr algn="just">
              <a:lnSpc>
                <a:spcPct val="100000"/>
              </a:lnSpc>
            </a:pPr>
            <a:endParaRPr lang="es-CO" sz="1400" b="0" strike="noStrike" spc="-1" dirty="0">
              <a:solidFill>
                <a:srgbClr val="FFFFFF"/>
              </a:solidFill>
              <a:latin typeface="Arial"/>
            </a:endParaRPr>
          </a:p>
        </p:txBody>
      </p:sp>
      <p:sp>
        <p:nvSpPr>
          <p:cNvPr id="1379"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D6D6F5"/>
                </a:solidFill>
                <a:latin typeface="Calibri"/>
              </a:rPr>
              <a:t>Gestión</a:t>
            </a:r>
            <a:endParaRPr lang="es-CO" sz="2000" b="0" strike="noStrike" spc="-1" dirty="0">
              <a:solidFill>
                <a:srgbClr val="FFFFFF"/>
              </a:solidFill>
              <a:latin typeface="Arial"/>
            </a:endParaRPr>
          </a:p>
          <a:p>
            <a:pPr algn="r">
              <a:lnSpc>
                <a:spcPct val="100000"/>
              </a:lnSpc>
            </a:pPr>
            <a:r>
              <a:rPr lang="es-CO" sz="2400" b="1" strike="noStrike" spc="-1" dirty="0">
                <a:solidFill>
                  <a:srgbClr val="D6D6F5"/>
                </a:solidFill>
                <a:latin typeface="Calibri"/>
              </a:rPr>
              <a:t>Ambiental</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graphicFrame>
        <p:nvGraphicFramePr>
          <p:cNvPr id="23" name="Group 15"/>
          <p:cNvGraphicFramePr>
            <a:graphicFrameLocks noGrp="1"/>
          </p:cNvGraphicFramePr>
          <p:nvPr>
            <p:extLst>
              <p:ext uri="{D42A27DB-BD31-4B8C-83A1-F6EECF244321}">
                <p14:modId xmlns:p14="http://schemas.microsoft.com/office/powerpoint/2010/main" val="39508650"/>
              </p:ext>
            </p:extLst>
          </p:nvPr>
        </p:nvGraphicFramePr>
        <p:xfrm>
          <a:off x="333375" y="1897063"/>
          <a:ext cx="6264275" cy="4333876"/>
        </p:xfrm>
        <a:graphic>
          <a:graphicData uri="http://schemas.openxmlformats.org/drawingml/2006/table">
            <a:tbl>
              <a:tblPr/>
              <a:tblGrid>
                <a:gridCol w="1682798">
                  <a:extLst>
                    <a:ext uri="{9D8B030D-6E8A-4147-A177-3AD203B41FA5}">
                      <a16:colId xmlns:a16="http://schemas.microsoft.com/office/drawing/2014/main" val="20000"/>
                    </a:ext>
                  </a:extLst>
                </a:gridCol>
                <a:gridCol w="2494657">
                  <a:extLst>
                    <a:ext uri="{9D8B030D-6E8A-4147-A177-3AD203B41FA5}">
                      <a16:colId xmlns:a16="http://schemas.microsoft.com/office/drawing/2014/main" val="20001"/>
                    </a:ext>
                  </a:extLst>
                </a:gridCol>
                <a:gridCol w="2086820">
                  <a:extLst>
                    <a:ext uri="{9D8B030D-6E8A-4147-A177-3AD203B41FA5}">
                      <a16:colId xmlns:a16="http://schemas.microsoft.com/office/drawing/2014/main" val="20002"/>
                    </a:ext>
                  </a:extLst>
                </a:gridCol>
              </a:tblGrid>
              <a:tr h="398463">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1"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COLOR</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solidFill>
                      <a:srgbClr val="861BB1"/>
                    </a:solid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1" i="0" u="none" strike="noStrike" cap="none" normalizeH="0" baseline="0">
                          <a:ln>
                            <a:noFill/>
                          </a:ln>
                          <a:solidFill>
                            <a:schemeClr val="tx1">
                              <a:lumMod val="75000"/>
                              <a:lumOff val="25000"/>
                            </a:schemeClr>
                          </a:solidFill>
                          <a:effectLst/>
                          <a:latin typeface="Calibri" panose="020F0502020204030204" pitchFamily="34" charset="0"/>
                          <a:ea typeface="Microsoft YaHei" panose="020B0503020204020204" pitchFamily="34" charset="-122"/>
                        </a:rPr>
                        <a:t>TIPO DE RESIDUO</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solidFill>
                      <a:srgbClr val="861BB1"/>
                    </a:solid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1" i="0" u="none" strike="noStrike" cap="none" normalizeH="0" baseline="0">
                          <a:ln>
                            <a:noFill/>
                          </a:ln>
                          <a:solidFill>
                            <a:schemeClr val="tx1">
                              <a:lumMod val="75000"/>
                              <a:lumOff val="25000"/>
                            </a:schemeClr>
                          </a:solidFill>
                          <a:effectLst/>
                          <a:latin typeface="Calibri" panose="020F0502020204030204" pitchFamily="34" charset="0"/>
                          <a:ea typeface="Microsoft YaHei" panose="020B0503020204020204" pitchFamily="34" charset="-122"/>
                        </a:rPr>
                        <a:t>CONTENEDOR</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solidFill>
                      <a:srgbClr val="861BB1"/>
                    </a:solidFill>
                  </a:tcPr>
                </a:tc>
                <a:extLst>
                  <a:ext uri="{0D108BD9-81ED-4DB2-BD59-A6C34878D82A}">
                    <a16:rowId xmlns:a16="http://schemas.microsoft.com/office/drawing/2014/main" val="10000"/>
                  </a:ext>
                </a:extLst>
              </a:tr>
              <a:tr h="904875">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0" i="0" u="none" strike="noStrike" cap="none" normalizeH="0" baseline="0">
                          <a:ln>
                            <a:noFill/>
                          </a:ln>
                          <a:solidFill>
                            <a:schemeClr val="tx1">
                              <a:lumMod val="75000"/>
                              <a:lumOff val="25000"/>
                            </a:schemeClr>
                          </a:solidFill>
                          <a:effectLst/>
                          <a:latin typeface="Calibri" panose="020F0502020204030204" pitchFamily="34" charset="0"/>
                          <a:ea typeface="Microsoft YaHei" panose="020B0503020204020204" pitchFamily="34" charset="-122"/>
                        </a:rPr>
                        <a:t>ROJO</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marL="284163" indent="-284163" eaLnBrk="0" hangingPunct="0">
                        <a:spcBef>
                          <a:spcPts val="8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9pPr>
                    </a:lstStyle>
                    <a:p>
                      <a:pPr marL="284163" marR="0" lvl="0" indent="-284163"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CO" altLang="es-CO" sz="1200" b="0" i="0" u="none" strike="noStrike" cap="none" normalizeH="0" baseline="0" dirty="0" err="1">
                          <a:ln>
                            <a:noFill/>
                          </a:ln>
                          <a:solidFill>
                            <a:schemeClr val="tx1">
                              <a:lumMod val="75000"/>
                              <a:lumOff val="25000"/>
                            </a:schemeClr>
                          </a:solidFill>
                          <a:effectLst/>
                          <a:latin typeface="Calibri" panose="020F0502020204030204" pitchFamily="34" charset="0"/>
                          <a:ea typeface="Microsoft YaHei" panose="020B0503020204020204" pitchFamily="34" charset="-122"/>
                        </a:rPr>
                        <a:t>Cortopunzantes</a:t>
                      </a: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p>
                      <a:pPr marL="284163" marR="0" lvl="0" indent="-284163"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CO" altLang="es-CO" sz="1200" b="0" i="0" u="none" strike="noStrike" cap="none" normalizeH="0" baseline="0" dirty="0" err="1">
                          <a:ln>
                            <a:noFill/>
                          </a:ln>
                          <a:solidFill>
                            <a:schemeClr val="tx1">
                              <a:lumMod val="75000"/>
                              <a:lumOff val="25000"/>
                            </a:schemeClr>
                          </a:solidFill>
                          <a:effectLst/>
                          <a:latin typeface="Calibri" panose="020F0502020204030204" pitchFamily="34" charset="0"/>
                          <a:ea typeface="Microsoft YaHei" panose="020B0503020204020204" pitchFamily="34" charset="-122"/>
                        </a:rPr>
                        <a:t>Biosanitarios</a:t>
                      </a: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p>
                      <a:pPr marL="284163" marR="0" lvl="0" indent="-284163"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Químicos</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s-CO" altLang="es-CO" sz="1200" b="0" i="0" u="none" strike="noStrike" cap="none" normalizeH="0" baseline="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74713">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VERDE</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marL="284163" indent="-284163" eaLnBrk="0" hangingPunct="0">
                        <a:spcBef>
                          <a:spcPts val="8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9pPr>
                    </a:lstStyle>
                    <a:p>
                      <a:pPr marL="171450" marR="0" lvl="0" indent="-171450"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Residuos de comida</a:t>
                      </a:r>
                    </a:p>
                    <a:p>
                      <a:pPr marL="171450" marR="0" lvl="0" indent="-171450"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Desechos agrícolas</a:t>
                      </a:r>
                    </a:p>
                    <a:p>
                      <a:pPr marL="171450" marR="0" lvl="0" indent="-171450"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Plantas</a:t>
                      </a:r>
                    </a:p>
                    <a:p>
                      <a:pPr marL="171450" marR="0" lvl="0" indent="-171450" algn="l" defTabSz="449263" rtl="0" eaLnBrk="1" fontAlgn="base" latinLnBrk="0" hangingPunct="1">
                        <a:lnSpc>
                          <a:spcPct val="83000"/>
                        </a:lnSpc>
                        <a:spcBef>
                          <a:spcPct val="0"/>
                        </a:spcBef>
                        <a:spcAft>
                          <a:spcPct val="0"/>
                        </a:spcAft>
                        <a:buClr>
                          <a:srgbClr val="7030A0"/>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Grano</a:t>
                      </a: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53795">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NEGRO</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marL="284163" indent="-284163" eaLnBrk="0" hangingPunct="0">
                        <a:spcBef>
                          <a:spcPts val="8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9pPr>
                    </a:lstStyle>
                    <a:p>
                      <a:pPr marL="284163" marR="0" lvl="0" indent="-284163"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Papel sanitario o papel higiénico</a:t>
                      </a:r>
                    </a:p>
                    <a:p>
                      <a:pPr marL="284163" marR="0" lvl="0" indent="-284163"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Servilletas, papel, cartón  que estén contaminados con comida</a:t>
                      </a:r>
                    </a:p>
                    <a:p>
                      <a:pPr marL="284163" marR="0" lvl="0" indent="-284163"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 Papeles metalizados  y todo residuo que no se pueda ser reutilizado </a:t>
                      </a:r>
                    </a:p>
                    <a:p>
                      <a:pPr marL="284163" marR="0" lvl="0" indent="-284163"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02030">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BLANCO </a:t>
                      </a: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marL="284163" indent="-284163" eaLnBrk="0" hangingPunct="0">
                        <a:spcBef>
                          <a:spcPts val="8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defRPr>
                          <a:solidFill>
                            <a:srgbClr val="000000"/>
                          </a:solidFill>
                          <a:latin typeface="Calibri" panose="020F0502020204030204" pitchFamily="34" charset="0"/>
                          <a:ea typeface="Microsoft YaHei" panose="020B0503020204020204" pitchFamily="34" charset="-122"/>
                        </a:defRPr>
                      </a:lvl9pPr>
                    </a:lstStyle>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Plástico</a:t>
                      </a:r>
                    </a:p>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Vidrio</a:t>
                      </a:r>
                    </a:p>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Papel y cartón</a:t>
                      </a:r>
                    </a:p>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r>
                        <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rPr>
                        <a:t>Latas</a:t>
                      </a:r>
                    </a:p>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endParaRPr kumimoji="0" lang="es-MX"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p>
                      <a:pPr marL="171450" marR="0" lvl="0" indent="-171450" algn="l" defTabSz="449263" rtl="0" eaLnBrk="1" fontAlgn="base" latinLnBrk="0" hangingPunct="1">
                        <a:lnSpc>
                          <a:spcPct val="83000"/>
                        </a:lnSpc>
                        <a:spcBef>
                          <a:spcPct val="0"/>
                        </a:spcBef>
                        <a:spcAft>
                          <a:spcPct val="0"/>
                        </a:spcAft>
                        <a:buClr>
                          <a:srgbClr val="861BB1"/>
                        </a:buClr>
                        <a:buSzPct val="100000"/>
                        <a:buFont typeface="Arial" panose="020B0604020202020204" pitchFamily="34" charset="0"/>
                        <a:buChar char="•"/>
                        <a:tabLst>
                          <a:tab pos="284163" algn="l"/>
                          <a:tab pos="731838" algn="l"/>
                          <a:tab pos="1181100" algn="l"/>
                          <a:tab pos="1630363" algn="l"/>
                          <a:tab pos="2079625" algn="l"/>
                          <a:tab pos="2528888" algn="l"/>
                          <a:tab pos="2978150" algn="l"/>
                          <a:tab pos="3427413" algn="l"/>
                          <a:tab pos="3876675" algn="l"/>
                          <a:tab pos="4325938" algn="l"/>
                          <a:tab pos="4775200" algn="l"/>
                          <a:tab pos="5224463" algn="l"/>
                          <a:tab pos="5673725" algn="l"/>
                          <a:tab pos="6122988" algn="l"/>
                          <a:tab pos="6572250" algn="l"/>
                          <a:tab pos="7021513" algn="l"/>
                          <a:tab pos="7470775" algn="l"/>
                          <a:tab pos="7920038" algn="l"/>
                          <a:tab pos="8369300" algn="l"/>
                          <a:tab pos="8818563" algn="l"/>
                          <a:tab pos="9267825" algn="l"/>
                        </a:tabLst>
                      </a:pP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anchor="ctr"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tc>
                  <a: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eaLnBrk="0" hangingPunct="0">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l" defTabSz="449263" rtl="0" eaLnBrk="1" fontAlgn="base" latinLnBrk="0" hangingPunct="1">
                        <a:lnSpc>
                          <a:spcPct val="83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s-CO" altLang="es-CO" sz="1200" b="0" i="0" u="none" strike="noStrike" cap="none" normalizeH="0" baseline="0" dirty="0">
                        <a:ln>
                          <a:noFill/>
                        </a:ln>
                        <a:solidFill>
                          <a:schemeClr val="tx1">
                            <a:lumMod val="75000"/>
                            <a:lumOff val="25000"/>
                          </a:schemeClr>
                        </a:solidFill>
                        <a:effectLst/>
                        <a:latin typeface="Calibri" panose="020F0502020204030204" pitchFamily="34" charset="0"/>
                        <a:ea typeface="Microsoft YaHei" panose="020B0503020204020204" pitchFamily="34" charset="-122"/>
                      </a:endParaRPr>
                    </a:p>
                  </a:txBody>
                  <a:tcPr marL="91434" marR="91434" horzOverflow="overflow">
                    <a:lnL w="5760" cap="flat" cmpd="sng" algn="ctr">
                      <a:solidFill>
                        <a:srgbClr val="861BB1"/>
                      </a:solidFill>
                      <a:prstDash val="solid"/>
                      <a:round/>
                      <a:headEnd type="none" w="med" len="med"/>
                      <a:tailEnd type="none" w="med" len="med"/>
                    </a:lnL>
                    <a:lnR w="5760" cap="flat" cmpd="sng" algn="ctr">
                      <a:solidFill>
                        <a:srgbClr val="861BB1"/>
                      </a:solidFill>
                      <a:prstDash val="solid"/>
                      <a:round/>
                      <a:headEnd type="none" w="med" len="med"/>
                      <a:tailEnd type="none" w="med" len="med"/>
                    </a:lnR>
                    <a:lnT w="5760" cap="flat" cmpd="sng" algn="ctr">
                      <a:solidFill>
                        <a:srgbClr val="861BB1"/>
                      </a:solidFill>
                      <a:prstDash val="solid"/>
                      <a:round/>
                      <a:headEnd type="none" w="med" len="med"/>
                      <a:tailEnd type="none" w="med" len="med"/>
                    </a:lnT>
                    <a:lnB w="5760" cap="flat" cmpd="sng" algn="ctr">
                      <a:solidFill>
                        <a:srgbClr val="861BB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24" name="Picture 69"/>
          <p:cNvPicPr>
            <a:picLocks noChangeAspect="1" noChangeArrowheads="1"/>
          </p:cNvPicPr>
          <p:nvPr/>
        </p:nvPicPr>
        <p:blipFill>
          <a:blip r:embed="rId3">
            <a:extLst>
              <a:ext uri="{28A0092B-C50C-407E-A947-70E740481C1C}">
                <a14:useLocalDpi xmlns:a14="http://schemas.microsoft.com/office/drawing/2010/main" val="0"/>
              </a:ext>
            </a:extLst>
          </a:blip>
          <a:srcRect l="10872" r="8064"/>
          <a:stretch>
            <a:fillRect/>
          </a:stretch>
        </p:blipFill>
        <p:spPr bwMode="auto">
          <a:xfrm>
            <a:off x="4913457" y="2374107"/>
            <a:ext cx="979488" cy="709612"/>
          </a:xfrm>
          <a:prstGeom prst="rect">
            <a:avLst/>
          </a:prstGeom>
          <a:noFill/>
          <a:ln>
            <a:noFill/>
          </a:ln>
          <a:effectLst/>
          <a:extLst>
            <a:ext uri="{909E8E84-426E-40DD-AFC4-6F175D3DCCD1}">
              <a14:hiddenFill xmlns:a14="http://schemas.microsoft.com/office/drawing/2010/main">
                <a:blipFill dpi="0" rotWithShape="0">
                  <a:blip/>
                  <a:srcRect l="10872" r="806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0"/>
          <p:cNvPicPr>
            <a:picLocks noChangeAspect="1" noChangeArrowheads="1"/>
          </p:cNvPicPr>
          <p:nvPr/>
        </p:nvPicPr>
        <p:blipFill>
          <a:blip r:embed="rId4">
            <a:extLst>
              <a:ext uri="{28A0092B-C50C-407E-A947-70E740481C1C}">
                <a14:useLocalDpi xmlns:a14="http://schemas.microsoft.com/office/drawing/2010/main" val="0"/>
              </a:ext>
            </a:extLst>
          </a:blip>
          <a:srcRect t="13120" b="10384"/>
          <a:stretch>
            <a:fillRect/>
          </a:stretch>
        </p:blipFill>
        <p:spPr bwMode="auto">
          <a:xfrm>
            <a:off x="4913457" y="3351213"/>
            <a:ext cx="931863" cy="671512"/>
          </a:xfrm>
          <a:prstGeom prst="rect">
            <a:avLst/>
          </a:prstGeom>
          <a:noFill/>
          <a:ln>
            <a:noFill/>
          </a:ln>
          <a:effectLst/>
          <a:extLst>
            <a:ext uri="{909E8E84-426E-40DD-AFC4-6F175D3DCCD1}">
              <a14:hiddenFill xmlns:a14="http://schemas.microsoft.com/office/drawing/2010/main">
                <a:blipFill dpi="0" rotWithShape="0">
                  <a:blip/>
                  <a:srcRect t="13120" b="1038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47"/>
          <p:cNvPicPr>
            <a:picLocks noChangeAspect="1" noChangeArrowheads="1"/>
          </p:cNvPicPr>
          <p:nvPr/>
        </p:nvPicPr>
        <p:blipFill>
          <a:blip r:embed="rId5" cstate="print">
            <a:extLst>
              <a:ext uri="{28A0092B-C50C-407E-A947-70E740481C1C}">
                <a14:useLocalDpi xmlns:a14="http://schemas.microsoft.com/office/drawing/2010/main" val="0"/>
              </a:ext>
            </a:extLst>
          </a:blip>
          <a:srcRect l="67027" t="30209" r="15562" b="22388"/>
          <a:stretch>
            <a:fillRect/>
          </a:stretch>
        </p:blipFill>
        <p:spPr bwMode="auto">
          <a:xfrm>
            <a:off x="5038877" y="4197349"/>
            <a:ext cx="639763" cy="98107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48"/>
          <p:cNvPicPr>
            <a:picLocks noChangeAspect="1" noChangeArrowheads="1"/>
          </p:cNvPicPr>
          <p:nvPr/>
        </p:nvPicPr>
        <p:blipFill>
          <a:blip r:embed="rId6" cstate="print">
            <a:extLst>
              <a:ext uri="{28A0092B-C50C-407E-A947-70E740481C1C}">
                <a14:useLocalDpi xmlns:a14="http://schemas.microsoft.com/office/drawing/2010/main" val="0"/>
              </a:ext>
            </a:extLst>
          </a:blip>
          <a:srcRect l="64241" t="34888" r="11951" b="25372"/>
          <a:stretch>
            <a:fillRect/>
          </a:stretch>
        </p:blipFill>
        <p:spPr bwMode="auto">
          <a:xfrm>
            <a:off x="4937429" y="5453063"/>
            <a:ext cx="741363" cy="69691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Imagen 21"/>
          <p:cNvPicPr>
            <a:picLocks noChangeAspect="1"/>
          </p:cNvPicPr>
          <p:nvPr/>
        </p:nvPicPr>
        <p:blipFill rotWithShape="1">
          <a:blip r:embed="rId7">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0"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1"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2"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3"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4"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5"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6"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87"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9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391" name="CustomShape 11"/>
          <p:cNvSpPr/>
          <p:nvPr/>
        </p:nvSpPr>
        <p:spPr>
          <a:xfrm>
            <a:off x="39780" y="1108459"/>
            <a:ext cx="4352760" cy="528480"/>
          </a:xfrm>
          <a:custGeom>
            <a:avLst/>
            <a:gdLst/>
            <a:ahLst/>
            <a:cxnLst/>
            <a:rect l="0" t="0" r="r" b="b"/>
            <a:pathLst>
              <a:path w="12093"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1847" y="1469"/>
                </a:lnTo>
                <a:lnTo>
                  <a:pt x="11847" y="1469"/>
                </a:lnTo>
                <a:cubicBezTo>
                  <a:pt x="11890" y="1469"/>
                  <a:pt x="11932" y="1458"/>
                  <a:pt x="11970" y="1436"/>
                </a:cubicBezTo>
                <a:cubicBezTo>
                  <a:pt x="12007" y="1415"/>
                  <a:pt x="12038" y="1384"/>
                  <a:pt x="12059" y="1347"/>
                </a:cubicBezTo>
                <a:cubicBezTo>
                  <a:pt x="12081" y="1309"/>
                  <a:pt x="12092" y="1267"/>
                  <a:pt x="12092" y="1224"/>
                </a:cubicBezTo>
                <a:lnTo>
                  <a:pt x="12091" y="244"/>
                </a:lnTo>
                <a:lnTo>
                  <a:pt x="12092" y="245"/>
                </a:lnTo>
                <a:lnTo>
                  <a:pt x="12092" y="245"/>
                </a:lnTo>
                <a:cubicBezTo>
                  <a:pt x="12092" y="202"/>
                  <a:pt x="12081" y="160"/>
                  <a:pt x="12059" y="122"/>
                </a:cubicBezTo>
                <a:cubicBezTo>
                  <a:pt x="12038" y="85"/>
                  <a:pt x="12007" y="54"/>
                  <a:pt x="11970" y="33"/>
                </a:cubicBezTo>
                <a:cubicBezTo>
                  <a:pt x="11932" y="11"/>
                  <a:pt x="11890" y="0"/>
                  <a:pt x="11847" y="0"/>
                </a:cubicBezTo>
                <a:lnTo>
                  <a:pt x="244"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92" name="CustomShape 12"/>
          <p:cNvSpPr/>
          <p:nvPr/>
        </p:nvSpPr>
        <p:spPr>
          <a:xfrm>
            <a:off x="50940" y="1115141"/>
            <a:ext cx="4541760" cy="5205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800" b="1" strike="noStrike" spc="-1">
                <a:solidFill>
                  <a:srgbClr val="FFFFFF"/>
                </a:solidFill>
                <a:latin typeface="Calibri"/>
              </a:rPr>
              <a:t>ESTRATEGIAS </a:t>
            </a:r>
            <a:r>
              <a:rPr lang="es-CO" sz="2800" b="1" strike="noStrike" spc="-1">
                <a:solidFill>
                  <a:srgbClr val="D9D9D9"/>
                </a:solidFill>
                <a:latin typeface="Calibri"/>
              </a:rPr>
              <a:t>EDUCATIVAS</a:t>
            </a:r>
            <a:endParaRPr lang="es-CO" sz="2800" b="0" strike="noStrike" spc="-1">
              <a:solidFill>
                <a:srgbClr val="FFFFFF"/>
              </a:solidFill>
              <a:latin typeface="Arial"/>
            </a:endParaRPr>
          </a:p>
        </p:txBody>
      </p:sp>
      <p:sp>
        <p:nvSpPr>
          <p:cNvPr id="1393" name="CustomShape 13"/>
          <p:cNvSpPr/>
          <p:nvPr/>
        </p:nvSpPr>
        <p:spPr>
          <a:xfrm>
            <a:off x="444600" y="1868400"/>
            <a:ext cx="5879880" cy="2464394"/>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400" b="0" strike="noStrike" spc="-1" dirty="0">
                <a:solidFill>
                  <a:schemeClr val="tx1">
                    <a:lumMod val="75000"/>
                    <a:lumOff val="25000"/>
                  </a:schemeClr>
                </a:solidFill>
                <a:latin typeface="Calibri"/>
              </a:rPr>
              <a:t>En CEDCO S.A.S contamos con 5 estrategias  educativas en el sistema de gestión ambiental </a:t>
            </a:r>
            <a:endParaRPr lang="es-CO" sz="1400" b="0" strike="noStrike" spc="-1" dirty="0">
              <a:solidFill>
                <a:schemeClr val="tx1">
                  <a:lumMod val="75000"/>
                  <a:lumOff val="25000"/>
                </a:schemeClr>
              </a:solidFill>
              <a:latin typeface="Arial"/>
            </a:endParaRPr>
          </a:p>
          <a:p>
            <a:pPr>
              <a:lnSpc>
                <a:spcPct val="100000"/>
              </a:lnSpc>
            </a:pPr>
            <a:endParaRPr lang="es-CO" sz="1400" b="0" strike="noStrike" spc="-1" dirty="0">
              <a:solidFill>
                <a:schemeClr val="tx1">
                  <a:lumMod val="75000"/>
                  <a:lumOff val="25000"/>
                </a:schemeClr>
              </a:solidFill>
              <a:latin typeface="Arial"/>
            </a:endParaRPr>
          </a:p>
          <a:p>
            <a:pPr>
              <a:lnSpc>
                <a:spcPct val="100000"/>
              </a:lnSpc>
            </a:pPr>
            <a:r>
              <a:rPr lang="es-CO" sz="1400" b="0" strike="noStrike" spc="-1" dirty="0">
                <a:solidFill>
                  <a:schemeClr val="tx1">
                    <a:lumMod val="75000"/>
                    <a:lumOff val="25000"/>
                  </a:schemeClr>
                </a:solidFill>
                <a:latin typeface="Calibri"/>
              </a:rPr>
              <a:t>1. Estrategia para el ahorro y uso de agua</a:t>
            </a:r>
            <a:endParaRPr lang="es-CO" sz="1400" b="0" strike="noStrike" spc="-1" dirty="0">
              <a:solidFill>
                <a:schemeClr val="tx1">
                  <a:lumMod val="75000"/>
                  <a:lumOff val="25000"/>
                </a:schemeClr>
              </a:solidFill>
              <a:latin typeface="Arial"/>
            </a:endParaRPr>
          </a:p>
          <a:p>
            <a:pPr>
              <a:lnSpc>
                <a:spcPct val="100000"/>
              </a:lnSpc>
            </a:pPr>
            <a:r>
              <a:rPr lang="es-CO" sz="1400" b="0" strike="noStrike" spc="-1" dirty="0">
                <a:solidFill>
                  <a:schemeClr val="tx1">
                    <a:lumMod val="75000"/>
                    <a:lumOff val="25000"/>
                  </a:schemeClr>
                </a:solidFill>
                <a:latin typeface="Calibri"/>
              </a:rPr>
              <a:t>2. Estrategia para el ahorro y uso de energía</a:t>
            </a:r>
            <a:endParaRPr lang="es-CO" sz="1400" b="0" strike="noStrike" spc="-1" dirty="0">
              <a:solidFill>
                <a:schemeClr val="tx1">
                  <a:lumMod val="75000"/>
                  <a:lumOff val="25000"/>
                </a:schemeClr>
              </a:solidFill>
              <a:latin typeface="Arial"/>
            </a:endParaRPr>
          </a:p>
          <a:p>
            <a:pPr>
              <a:lnSpc>
                <a:spcPct val="100000"/>
              </a:lnSpc>
            </a:pPr>
            <a:r>
              <a:rPr lang="es-MX" sz="1400" b="0" strike="noStrike" spc="-1" dirty="0">
                <a:solidFill>
                  <a:schemeClr val="tx1">
                    <a:lumMod val="75000"/>
                    <a:lumOff val="25000"/>
                  </a:schemeClr>
                </a:solidFill>
                <a:latin typeface="Calibri"/>
              </a:rPr>
              <a:t>3. Estrategia para el ahorro y uso de papel</a:t>
            </a:r>
            <a:endParaRPr lang="es-CO" sz="1400" b="0" strike="noStrike" spc="-1" dirty="0">
              <a:solidFill>
                <a:schemeClr val="tx1">
                  <a:lumMod val="75000"/>
                  <a:lumOff val="25000"/>
                </a:schemeClr>
              </a:solidFill>
              <a:latin typeface="Arial"/>
            </a:endParaRPr>
          </a:p>
          <a:p>
            <a:pPr>
              <a:lnSpc>
                <a:spcPct val="100000"/>
              </a:lnSpc>
            </a:pPr>
            <a:r>
              <a:rPr lang="es-CO" sz="1400" b="0" strike="noStrike" spc="-1" dirty="0">
                <a:solidFill>
                  <a:schemeClr val="tx1">
                    <a:lumMod val="75000"/>
                    <a:lumOff val="25000"/>
                  </a:schemeClr>
                </a:solidFill>
                <a:latin typeface="Calibri"/>
              </a:rPr>
              <a:t>4. Estrategia para la recolección de residuos pos-consumo</a:t>
            </a:r>
            <a:endParaRPr lang="es-CO" sz="1400" b="0" strike="noStrike" spc="-1" dirty="0">
              <a:solidFill>
                <a:schemeClr val="tx1">
                  <a:lumMod val="75000"/>
                  <a:lumOff val="25000"/>
                </a:schemeClr>
              </a:solidFill>
              <a:latin typeface="Arial"/>
            </a:endParaRPr>
          </a:p>
          <a:p>
            <a:pPr>
              <a:lnSpc>
                <a:spcPct val="100000"/>
              </a:lnSpc>
            </a:pPr>
            <a:r>
              <a:rPr lang="es-CO" sz="1400" b="0" strike="noStrike" spc="-1" dirty="0">
                <a:solidFill>
                  <a:schemeClr val="tx1">
                    <a:lumMod val="75000"/>
                    <a:lumOff val="25000"/>
                  </a:schemeClr>
                </a:solidFill>
                <a:latin typeface="Calibri"/>
              </a:rPr>
              <a:t>5. Estrategia para el fomento de la cultura de clasificación y reciclaje</a:t>
            </a:r>
            <a:endParaRPr lang="es-CO" sz="1400" b="0" strike="noStrike" spc="-1" dirty="0">
              <a:solidFill>
                <a:schemeClr val="tx1">
                  <a:lumMod val="75000"/>
                  <a:lumOff val="25000"/>
                </a:schemeClr>
              </a:solidFill>
              <a:latin typeface="Arial"/>
            </a:endParaRPr>
          </a:p>
          <a:p>
            <a:pPr algn="just">
              <a:lnSpc>
                <a:spcPct val="100000"/>
              </a:lnSpc>
            </a:pPr>
            <a:endParaRPr lang="es-CO" sz="1400" b="0" strike="noStrike" spc="-1" dirty="0">
              <a:solidFill>
                <a:schemeClr val="tx1">
                  <a:lumMod val="75000"/>
                  <a:lumOff val="25000"/>
                </a:schemeClr>
              </a:solidFill>
              <a:latin typeface="Arial"/>
            </a:endParaRPr>
          </a:p>
          <a:p>
            <a:pPr algn="just">
              <a:lnSpc>
                <a:spcPct val="100000"/>
              </a:lnSpc>
            </a:pPr>
            <a:r>
              <a:rPr lang="es-CO" sz="1400" b="0" strike="noStrike" spc="-1" dirty="0">
                <a:solidFill>
                  <a:schemeClr val="tx1">
                    <a:lumMod val="75000"/>
                    <a:lumOff val="25000"/>
                  </a:schemeClr>
                </a:solidFill>
                <a:latin typeface="Calibri"/>
              </a:rPr>
              <a:t>Estas estrategias son socializadas bimensualmente con todo el personal mediante actividades educativas y lúdicas</a:t>
            </a:r>
            <a:endParaRPr lang="es-CO" sz="1400" b="0" strike="noStrike" spc="-1" dirty="0">
              <a:solidFill>
                <a:schemeClr val="tx1">
                  <a:lumMod val="75000"/>
                  <a:lumOff val="25000"/>
                </a:schemeClr>
              </a:solidFill>
              <a:latin typeface="Arial"/>
            </a:endParaRPr>
          </a:p>
        </p:txBody>
      </p:sp>
      <p:sp>
        <p:nvSpPr>
          <p:cNvPr id="1394" name="CustomShape 14"/>
          <p:cNvSpPr/>
          <p:nvPr/>
        </p:nvSpPr>
        <p:spPr>
          <a:xfrm>
            <a:off x="25320" y="4525879"/>
            <a:ext cx="4608360" cy="528840"/>
          </a:xfrm>
          <a:custGeom>
            <a:avLst/>
            <a:gdLst/>
            <a:ahLst/>
            <a:cxnLst/>
            <a:rect l="0" t="0" r="r" b="b"/>
            <a:pathLst>
              <a:path w="12803" h="1471">
                <a:moveTo>
                  <a:pt x="245" y="0"/>
                </a:moveTo>
                <a:lnTo>
                  <a:pt x="245" y="0"/>
                </a:lnTo>
                <a:cubicBezTo>
                  <a:pt x="202" y="0"/>
                  <a:pt x="160" y="11"/>
                  <a:pt x="122" y="33"/>
                </a:cubicBezTo>
                <a:cubicBezTo>
                  <a:pt x="85" y="54"/>
                  <a:pt x="54" y="85"/>
                  <a:pt x="33" y="123"/>
                </a:cubicBezTo>
                <a:cubicBezTo>
                  <a:pt x="11" y="160"/>
                  <a:pt x="0" y="202"/>
                  <a:pt x="0" y="245"/>
                </a:cubicBezTo>
                <a:lnTo>
                  <a:pt x="0" y="1225"/>
                </a:lnTo>
                <a:lnTo>
                  <a:pt x="0" y="1225"/>
                </a:lnTo>
                <a:cubicBezTo>
                  <a:pt x="0" y="1268"/>
                  <a:pt x="11" y="1310"/>
                  <a:pt x="33" y="1348"/>
                </a:cubicBezTo>
                <a:cubicBezTo>
                  <a:pt x="54" y="1385"/>
                  <a:pt x="85" y="1416"/>
                  <a:pt x="123" y="1437"/>
                </a:cubicBezTo>
                <a:cubicBezTo>
                  <a:pt x="160" y="1459"/>
                  <a:pt x="202" y="1470"/>
                  <a:pt x="245" y="1470"/>
                </a:cubicBezTo>
                <a:lnTo>
                  <a:pt x="12557" y="1469"/>
                </a:lnTo>
                <a:lnTo>
                  <a:pt x="12557" y="1470"/>
                </a:lnTo>
                <a:cubicBezTo>
                  <a:pt x="12600" y="1470"/>
                  <a:pt x="12642" y="1459"/>
                  <a:pt x="12680" y="1437"/>
                </a:cubicBezTo>
                <a:cubicBezTo>
                  <a:pt x="12717" y="1416"/>
                  <a:pt x="12748" y="1385"/>
                  <a:pt x="12769" y="1348"/>
                </a:cubicBezTo>
                <a:cubicBezTo>
                  <a:pt x="12791" y="1310"/>
                  <a:pt x="12802" y="1268"/>
                  <a:pt x="12802" y="1225"/>
                </a:cubicBezTo>
                <a:lnTo>
                  <a:pt x="12802" y="244"/>
                </a:lnTo>
                <a:lnTo>
                  <a:pt x="12802" y="245"/>
                </a:lnTo>
                <a:lnTo>
                  <a:pt x="12802" y="245"/>
                </a:lnTo>
                <a:cubicBezTo>
                  <a:pt x="12802" y="202"/>
                  <a:pt x="12791" y="160"/>
                  <a:pt x="12769" y="123"/>
                </a:cubicBezTo>
                <a:cubicBezTo>
                  <a:pt x="12748" y="85"/>
                  <a:pt x="12717" y="54"/>
                  <a:pt x="12680" y="33"/>
                </a:cubicBezTo>
                <a:cubicBezTo>
                  <a:pt x="12642" y="11"/>
                  <a:pt x="12600" y="0"/>
                  <a:pt x="12557" y="0"/>
                </a:cubicBezTo>
                <a:lnTo>
                  <a:pt x="245"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395" name="CustomShape 15"/>
          <p:cNvSpPr/>
          <p:nvPr/>
        </p:nvSpPr>
        <p:spPr>
          <a:xfrm>
            <a:off x="-90360" y="4505400"/>
            <a:ext cx="455904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a:solidFill>
                  <a:srgbClr val="FFFFFF"/>
                </a:solidFill>
                <a:latin typeface="Calibri"/>
              </a:rPr>
              <a:t> NORMAS DE  </a:t>
            </a:r>
            <a:r>
              <a:rPr lang="es-CO" sz="2800" b="1" strike="noStrike" spc="-1">
                <a:solidFill>
                  <a:srgbClr val="D9D9D9"/>
                </a:solidFill>
                <a:latin typeface="Calibri"/>
              </a:rPr>
              <a:t>BIOSEGURIDAD</a:t>
            </a:r>
            <a:endParaRPr lang="es-CO" sz="2800" b="0" strike="noStrike" spc="-1">
              <a:solidFill>
                <a:srgbClr val="FFFFFF"/>
              </a:solidFill>
              <a:latin typeface="Arial"/>
            </a:endParaRPr>
          </a:p>
        </p:txBody>
      </p:sp>
      <p:sp>
        <p:nvSpPr>
          <p:cNvPr id="1396" name="CustomShape 16"/>
          <p:cNvSpPr/>
          <p:nvPr/>
        </p:nvSpPr>
        <p:spPr>
          <a:xfrm>
            <a:off x="444600" y="4929120"/>
            <a:ext cx="5781600" cy="231050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endParaRPr lang="es-CO" sz="18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Mantenga el lugar de trabajo en óptimas condiciones de orden y aseo.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Evite fumar, beber y comer cualquier alimento en el sitio de trabajo.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Maneje todo paciente como potencialmente infectado.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Solicite la colaboración del paciente y explíquele el procedimiento a realizar.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Use elementos de protección personal (guantes, tapabocas, bata, gafas de seguridad).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Lávese las manos antes y después de cada procedimiento.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Realice una adecuada clasificación de los residuos. </a:t>
            </a:r>
            <a:endParaRPr lang="es-CO" sz="1400" b="0" strike="noStrike" spc="-1" dirty="0">
              <a:solidFill>
                <a:schemeClr val="tx1">
                  <a:lumMod val="75000"/>
                  <a:lumOff val="25000"/>
                </a:schemeClr>
              </a:solidFill>
              <a:latin typeface="Arial"/>
            </a:endParaRPr>
          </a:p>
          <a:p>
            <a:pPr algn="just">
              <a:lnSpc>
                <a:spcPct val="100000"/>
              </a:lnSpc>
              <a:buClr>
                <a:srgbClr val="7030A0"/>
              </a:buClr>
              <a:buFont typeface="Wingdings" charset="2"/>
              <a:buChar char=""/>
            </a:pPr>
            <a:r>
              <a:rPr lang="es-CO" sz="1400" b="0" strike="noStrike" spc="-1" dirty="0">
                <a:solidFill>
                  <a:schemeClr val="tx1">
                    <a:lumMod val="75000"/>
                    <a:lumOff val="25000"/>
                  </a:schemeClr>
                </a:solidFill>
                <a:latin typeface="Calibri"/>
              </a:rPr>
              <a:t>Desinfecte superficies entre paciente y paciente. </a:t>
            </a:r>
            <a:endParaRPr lang="es-CO" sz="1400" b="0" strike="noStrike" spc="-1" dirty="0">
              <a:solidFill>
                <a:schemeClr val="tx1">
                  <a:lumMod val="75000"/>
                  <a:lumOff val="25000"/>
                </a:schemeClr>
              </a:solidFill>
              <a:latin typeface="Arial"/>
            </a:endParaRPr>
          </a:p>
        </p:txBody>
      </p:sp>
      <p:sp>
        <p:nvSpPr>
          <p:cNvPr id="1397" name="CustomShape 17"/>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68500" lnSpcReduction="2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Ambiental</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20" name="Imagen 19"/>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8" name="Picture 1"/>
          <p:cNvPicPr/>
          <p:nvPr/>
        </p:nvPicPr>
        <p:blipFill>
          <a:blip r:embed="rId2"/>
          <a:stretch/>
        </p:blipFill>
        <p:spPr>
          <a:xfrm>
            <a:off x="-12600" y="1754460"/>
            <a:ext cx="6869160" cy="4824360"/>
          </a:xfrm>
          <a:prstGeom prst="rect">
            <a:avLst/>
          </a:prstGeom>
          <a:ln>
            <a:noFill/>
          </a:ln>
        </p:spPr>
      </p:pic>
      <p:sp>
        <p:nvSpPr>
          <p:cNvPr id="1399" name="CustomShape 1"/>
          <p:cNvSpPr/>
          <p:nvPr/>
        </p:nvSpPr>
        <p:spPr>
          <a:xfrm rot="21540000">
            <a:off x="-12600" y="-28080"/>
            <a:ext cx="685620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00" name="CustomShape 2"/>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401" name="CustomShape 3"/>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grpSp>
        <p:nvGrpSpPr>
          <p:cNvPr id="1402" name="Group 4"/>
          <p:cNvGrpSpPr/>
          <p:nvPr/>
        </p:nvGrpSpPr>
        <p:grpSpPr>
          <a:xfrm>
            <a:off x="0" y="5183280"/>
            <a:ext cx="6889320" cy="3959280"/>
            <a:chOff x="0" y="5183280"/>
            <a:chExt cx="6889320" cy="3959280"/>
          </a:xfrm>
        </p:grpSpPr>
        <p:sp>
          <p:nvSpPr>
            <p:cNvPr id="1403" name="CustomShape 5"/>
            <p:cNvSpPr/>
            <p:nvPr/>
          </p:nvSpPr>
          <p:spPr>
            <a:xfrm rot="10800000">
              <a:off x="61560" y="5182920"/>
              <a:ext cx="6827760" cy="395928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04" name="CustomShape 6"/>
            <p:cNvSpPr/>
            <p:nvPr/>
          </p:nvSpPr>
          <p:spPr>
            <a:xfrm rot="10800000">
              <a:off x="61560" y="5757480"/>
              <a:ext cx="6827760" cy="338472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05" name="CustomShape 7"/>
            <p:cNvSpPr/>
            <p:nvPr/>
          </p:nvSpPr>
          <p:spPr>
            <a:xfrm rot="10800000">
              <a:off x="0" y="5932440"/>
              <a:ext cx="6827760" cy="32097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06" name="CustomShape 8"/>
            <p:cNvSpPr/>
            <p:nvPr/>
          </p:nvSpPr>
          <p:spPr>
            <a:xfrm rot="10800000">
              <a:off x="0" y="6313320"/>
              <a:ext cx="682776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grpSp>
      <p:sp>
        <p:nvSpPr>
          <p:cNvPr id="1407" name="CustomShape 9"/>
          <p:cNvSpPr/>
          <p:nvPr/>
        </p:nvSpPr>
        <p:spPr>
          <a:xfrm>
            <a:off x="-230040" y="6783480"/>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408" name="CustomShape 10"/>
          <p:cNvSpPr/>
          <p:nvPr/>
        </p:nvSpPr>
        <p:spPr>
          <a:xfrm>
            <a:off x="-36360" y="7704000"/>
            <a:ext cx="3095640" cy="20116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1800" b="0" strike="noStrike" spc="-1" dirty="0">
                <a:solidFill>
                  <a:srgbClr val="808080"/>
                </a:solidFill>
                <a:latin typeface="Arial"/>
              </a:rPr>
              <a:t>TALENTO </a:t>
            </a:r>
            <a:endParaRPr lang="es-CO" sz="1800" b="0" strike="noStrike" spc="-1" dirty="0">
              <a:solidFill>
                <a:srgbClr val="FFFFFF"/>
              </a:solidFill>
              <a:latin typeface="Arial"/>
            </a:endParaRPr>
          </a:p>
          <a:p>
            <a:pPr algn="ctr">
              <a:lnSpc>
                <a:spcPct val="100000"/>
              </a:lnSpc>
            </a:pPr>
            <a:r>
              <a:rPr lang="es-CO" sz="3600" b="1" strike="noStrike" spc="-1" dirty="0">
                <a:solidFill>
                  <a:srgbClr val="808080"/>
                </a:solidFill>
                <a:latin typeface="Arial"/>
              </a:rPr>
              <a:t>HUMANO</a:t>
            </a:r>
            <a:endParaRPr lang="es-CO" sz="3600" b="0" strike="noStrike" spc="-1" dirty="0">
              <a:solidFill>
                <a:srgbClr val="FFFFFF"/>
              </a:solidFill>
              <a:latin typeface="Arial"/>
            </a:endParaRPr>
          </a:p>
        </p:txBody>
      </p:sp>
      <p:sp>
        <p:nvSpPr>
          <p:cNvPr id="1409" name="CustomShape 11"/>
          <p:cNvSpPr/>
          <p:nvPr/>
        </p:nvSpPr>
        <p:spPr>
          <a:xfrm>
            <a:off x="-46080" y="-7920"/>
            <a:ext cx="6915240" cy="392904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10" name="CustomShape 12"/>
          <p:cNvSpPr/>
          <p:nvPr/>
        </p:nvSpPr>
        <p:spPr>
          <a:xfrm>
            <a:off x="-46080" y="1440"/>
            <a:ext cx="69375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11" name="CustomShape 13"/>
          <p:cNvSpPr/>
          <p:nvPr/>
        </p:nvSpPr>
        <p:spPr>
          <a:xfrm>
            <a:off x="-36360" y="-7920"/>
            <a:ext cx="6927840" cy="32115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12" name="CustomShape 14"/>
          <p:cNvSpPr/>
          <p:nvPr/>
        </p:nvSpPr>
        <p:spPr>
          <a:xfrm>
            <a:off x="-36360" y="0"/>
            <a:ext cx="6927840" cy="28306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13" name="CustomShape 15"/>
          <p:cNvSpPr/>
          <p:nvPr/>
        </p:nvSpPr>
        <p:spPr>
          <a:xfrm>
            <a:off x="87480" y="7192800"/>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E4E4E4"/>
              </a:gs>
              <a:gs pos="100000">
                <a:srgbClr val="A5A5A5">
                  <a:alpha val="0"/>
                </a:srgbClr>
              </a:gs>
            </a:gsLst>
            <a:lin ang="0"/>
          </a:gradFill>
          <a:ln>
            <a:noFill/>
          </a:ln>
        </p:spPr>
        <p:style>
          <a:lnRef idx="0">
            <a:scrgbClr r="0" g="0" b="0"/>
          </a:lnRef>
          <a:fillRef idx="0">
            <a:scrgbClr r="0" g="0" b="0"/>
          </a:fillRef>
          <a:effectRef idx="0">
            <a:scrgbClr r="0" g="0" b="0"/>
          </a:effectRef>
          <a:fontRef idx="minor"/>
        </p:style>
        <p:txBody>
          <a:bodyPr/>
          <a:lstStyle/>
          <a:p>
            <a:endParaRPr lang="es-CO"/>
          </a:p>
        </p:txBody>
      </p:sp>
      <p:sp>
        <p:nvSpPr>
          <p:cNvPr id="1414" name="CustomShape 16"/>
          <p:cNvSpPr/>
          <p:nvPr/>
        </p:nvSpPr>
        <p:spPr>
          <a:xfrm>
            <a:off x="1501920" y="7012080"/>
            <a:ext cx="298440" cy="331560"/>
          </a:xfrm>
          <a:prstGeom prst="ellipse">
            <a:avLst/>
          </a:pr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15" name="CustomShape 17"/>
          <p:cNvSpPr/>
          <p:nvPr/>
        </p:nvSpPr>
        <p:spPr>
          <a:xfrm>
            <a:off x="1876320" y="7230960"/>
            <a:ext cx="284400" cy="306360"/>
          </a:xfrm>
          <a:prstGeom prst="ellipse">
            <a:avLst/>
          </a:pr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1" name="Imagen 20"/>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3217467" y="7937501"/>
            <a:ext cx="3635313" cy="1194702"/>
          </a:xfrm>
          <a:prstGeom prst="rect">
            <a:avLst/>
          </a:prstGeom>
        </p:spPr>
      </p:pic>
      <p:sp>
        <p:nvSpPr>
          <p:cNvPr id="23"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p:cNvSpPr/>
          <p:nvPr/>
        </p:nvSpPr>
        <p:spPr>
          <a:xfrm>
            <a:off x="1739900" y="2498725"/>
            <a:ext cx="3340100" cy="2848837"/>
          </a:xfrm>
          <a:prstGeom prst="ellips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6"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429" name="CustomShape 11"/>
          <p:cNvSpPr/>
          <p:nvPr/>
        </p:nvSpPr>
        <p:spPr>
          <a:xfrm>
            <a:off x="2546280" y="6678720"/>
            <a:ext cx="1773360" cy="1120680"/>
          </a:xfrm>
          <a:custGeom>
            <a:avLst/>
            <a:gdLst/>
            <a:ahLst/>
            <a:cxnLst/>
            <a:rect l="0" t="0" r="r" b="b"/>
            <a:pathLst>
              <a:path w="4928" h="3115">
                <a:moveTo>
                  <a:pt x="519" y="0"/>
                </a:moveTo>
                <a:lnTo>
                  <a:pt x="519" y="0"/>
                </a:lnTo>
                <a:cubicBezTo>
                  <a:pt x="428" y="0"/>
                  <a:pt x="338" y="24"/>
                  <a:pt x="260" y="70"/>
                </a:cubicBezTo>
                <a:cubicBezTo>
                  <a:pt x="181" y="115"/>
                  <a:pt x="115" y="181"/>
                  <a:pt x="70" y="260"/>
                </a:cubicBezTo>
                <a:cubicBezTo>
                  <a:pt x="24" y="338"/>
                  <a:pt x="0" y="428"/>
                  <a:pt x="0" y="519"/>
                </a:cubicBezTo>
                <a:lnTo>
                  <a:pt x="0" y="2595"/>
                </a:lnTo>
                <a:lnTo>
                  <a:pt x="0" y="2595"/>
                </a:lnTo>
                <a:cubicBezTo>
                  <a:pt x="0" y="2686"/>
                  <a:pt x="24" y="2776"/>
                  <a:pt x="70" y="2855"/>
                </a:cubicBezTo>
                <a:cubicBezTo>
                  <a:pt x="115" y="2933"/>
                  <a:pt x="181" y="2999"/>
                  <a:pt x="260" y="3044"/>
                </a:cubicBezTo>
                <a:cubicBezTo>
                  <a:pt x="338" y="3090"/>
                  <a:pt x="428" y="3114"/>
                  <a:pt x="519" y="3114"/>
                </a:cubicBezTo>
                <a:lnTo>
                  <a:pt x="4408" y="3114"/>
                </a:lnTo>
                <a:lnTo>
                  <a:pt x="4408" y="3114"/>
                </a:lnTo>
                <a:cubicBezTo>
                  <a:pt x="4499" y="3114"/>
                  <a:pt x="4589" y="3090"/>
                  <a:pt x="4668" y="3044"/>
                </a:cubicBezTo>
                <a:cubicBezTo>
                  <a:pt x="4746" y="2999"/>
                  <a:pt x="4812" y="2933"/>
                  <a:pt x="4857" y="2855"/>
                </a:cubicBezTo>
                <a:cubicBezTo>
                  <a:pt x="4903" y="2776"/>
                  <a:pt x="4927" y="2686"/>
                  <a:pt x="4927" y="2595"/>
                </a:cubicBezTo>
                <a:lnTo>
                  <a:pt x="4927" y="519"/>
                </a:lnTo>
                <a:lnTo>
                  <a:pt x="4927" y="519"/>
                </a:lnTo>
                <a:lnTo>
                  <a:pt x="4927" y="519"/>
                </a:lnTo>
                <a:cubicBezTo>
                  <a:pt x="4927" y="428"/>
                  <a:pt x="4903" y="338"/>
                  <a:pt x="4857" y="260"/>
                </a:cubicBezTo>
                <a:cubicBezTo>
                  <a:pt x="4812" y="181"/>
                  <a:pt x="4746" y="115"/>
                  <a:pt x="4668" y="70"/>
                </a:cubicBezTo>
                <a:cubicBezTo>
                  <a:pt x="4589" y="24"/>
                  <a:pt x="4499" y="0"/>
                  <a:pt x="4408" y="0"/>
                </a:cubicBezTo>
                <a:lnTo>
                  <a:pt x="51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Arial"/>
              </a:rPr>
              <a:t>Beneficios pecuniarios</a:t>
            </a: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Arial"/>
              </a:rPr>
              <a:t>Salario Emocional</a:t>
            </a:r>
          </a:p>
          <a:p>
            <a:pPr marL="284040" indent="-284040">
              <a:lnSpc>
                <a:spcPct val="100000"/>
              </a:lnSpc>
              <a:buClr>
                <a:srgbClr val="808080"/>
              </a:buClr>
              <a:buFont typeface="Arial"/>
              <a:buChar char="•"/>
            </a:pPr>
            <a:r>
              <a:rPr lang="es-CO" sz="1200" spc="-1" dirty="0">
                <a:solidFill>
                  <a:schemeClr val="tx1">
                    <a:lumMod val="75000"/>
                    <a:lumOff val="25000"/>
                  </a:schemeClr>
                </a:solidFill>
                <a:latin typeface="Arial"/>
              </a:rPr>
              <a:t>Fechas especiales</a:t>
            </a:r>
            <a:endParaRPr lang="es-CO" sz="1200" b="0" strike="noStrike" spc="-1" dirty="0">
              <a:solidFill>
                <a:schemeClr val="tx1">
                  <a:lumMod val="75000"/>
                  <a:lumOff val="25000"/>
                </a:schemeClr>
              </a:solidFill>
              <a:latin typeface="Arial"/>
            </a:endParaRP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Arial"/>
              </a:rPr>
              <a:t>Reconocimientos</a:t>
            </a:r>
          </a:p>
        </p:txBody>
      </p:sp>
      <p:sp>
        <p:nvSpPr>
          <p:cNvPr id="1430" name="CustomShape 12"/>
          <p:cNvSpPr/>
          <p:nvPr/>
        </p:nvSpPr>
        <p:spPr>
          <a:xfrm>
            <a:off x="182800" y="1460575"/>
            <a:ext cx="2460600" cy="2060640"/>
          </a:xfrm>
          <a:custGeom>
            <a:avLst/>
            <a:gdLst/>
            <a:ahLst/>
            <a:cxnLst/>
            <a:rect l="0" t="0" r="r" b="b"/>
            <a:pathLst>
              <a:path w="6837" h="5726">
                <a:moveTo>
                  <a:pt x="954" y="0"/>
                </a:moveTo>
                <a:lnTo>
                  <a:pt x="954" y="0"/>
                </a:lnTo>
                <a:cubicBezTo>
                  <a:pt x="787" y="0"/>
                  <a:pt x="622" y="44"/>
                  <a:pt x="477" y="128"/>
                </a:cubicBezTo>
                <a:cubicBezTo>
                  <a:pt x="332" y="212"/>
                  <a:pt x="212" y="332"/>
                  <a:pt x="128" y="477"/>
                </a:cubicBezTo>
                <a:cubicBezTo>
                  <a:pt x="44" y="622"/>
                  <a:pt x="0" y="787"/>
                  <a:pt x="0" y="954"/>
                </a:cubicBezTo>
                <a:lnTo>
                  <a:pt x="0" y="4770"/>
                </a:lnTo>
                <a:lnTo>
                  <a:pt x="0" y="4771"/>
                </a:lnTo>
                <a:cubicBezTo>
                  <a:pt x="0" y="4938"/>
                  <a:pt x="44" y="5103"/>
                  <a:pt x="128" y="5248"/>
                </a:cubicBezTo>
                <a:cubicBezTo>
                  <a:pt x="212" y="5393"/>
                  <a:pt x="332" y="5513"/>
                  <a:pt x="477" y="5597"/>
                </a:cubicBezTo>
                <a:cubicBezTo>
                  <a:pt x="622" y="5681"/>
                  <a:pt x="787" y="5725"/>
                  <a:pt x="954" y="5725"/>
                </a:cubicBezTo>
                <a:lnTo>
                  <a:pt x="5881" y="5725"/>
                </a:lnTo>
                <a:lnTo>
                  <a:pt x="5882" y="5725"/>
                </a:lnTo>
                <a:cubicBezTo>
                  <a:pt x="6049" y="5725"/>
                  <a:pt x="6214" y="5681"/>
                  <a:pt x="6359" y="5597"/>
                </a:cubicBezTo>
                <a:cubicBezTo>
                  <a:pt x="6504" y="5513"/>
                  <a:pt x="6624" y="5393"/>
                  <a:pt x="6708" y="5248"/>
                </a:cubicBezTo>
                <a:cubicBezTo>
                  <a:pt x="6792" y="5103"/>
                  <a:pt x="6836" y="4938"/>
                  <a:pt x="6836" y="4771"/>
                </a:cubicBezTo>
                <a:lnTo>
                  <a:pt x="6835" y="954"/>
                </a:lnTo>
                <a:lnTo>
                  <a:pt x="6836" y="954"/>
                </a:lnTo>
                <a:lnTo>
                  <a:pt x="6836" y="954"/>
                </a:lnTo>
                <a:cubicBezTo>
                  <a:pt x="6836" y="787"/>
                  <a:pt x="6792" y="622"/>
                  <a:pt x="6708" y="477"/>
                </a:cubicBezTo>
                <a:cubicBezTo>
                  <a:pt x="6624" y="332"/>
                  <a:pt x="6504" y="212"/>
                  <a:pt x="6359" y="128"/>
                </a:cubicBezTo>
                <a:cubicBezTo>
                  <a:pt x="6214" y="44"/>
                  <a:pt x="6049" y="0"/>
                  <a:pt x="5882" y="0"/>
                </a:cubicBezTo>
                <a:lnTo>
                  <a:pt x="954"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808080"/>
              </a:buClr>
              <a:buFont typeface="Arial"/>
              <a:buChar char="•"/>
            </a:pPr>
            <a:r>
              <a:rPr lang="es-CO" sz="1200" b="0" strike="noStrike" spc="-1" dirty="0">
                <a:solidFill>
                  <a:srgbClr val="404040"/>
                </a:solidFill>
                <a:latin typeface="Arial"/>
              </a:rPr>
              <a:t>Política de uso del celular</a:t>
            </a:r>
          </a:p>
          <a:p>
            <a:pPr marL="284040" indent="-284040">
              <a:lnSpc>
                <a:spcPct val="100000"/>
              </a:lnSpc>
              <a:buClr>
                <a:srgbClr val="808080"/>
              </a:buClr>
              <a:buFont typeface="Arial"/>
              <a:buChar char="•"/>
            </a:pPr>
            <a:r>
              <a:rPr lang="es-CO" sz="1200" b="0" strike="noStrike" spc="-1" dirty="0">
                <a:solidFill>
                  <a:srgbClr val="404040"/>
                </a:solidFill>
                <a:latin typeface="Arial"/>
              </a:rPr>
              <a:t>Política de cierre y apertura</a:t>
            </a:r>
          </a:p>
          <a:p>
            <a:pPr marL="284040" indent="-284040">
              <a:lnSpc>
                <a:spcPct val="100000"/>
              </a:lnSpc>
              <a:buClr>
                <a:srgbClr val="808080"/>
              </a:buClr>
              <a:buFont typeface="Arial"/>
              <a:buChar char="•"/>
            </a:pPr>
            <a:r>
              <a:rPr lang="es-CO" sz="1200" b="0" strike="noStrike" spc="-1" dirty="0">
                <a:solidFill>
                  <a:srgbClr val="404040"/>
                </a:solidFill>
                <a:latin typeface="Arial"/>
              </a:rPr>
              <a:t>Política de presentación e higiene de los empleados</a:t>
            </a:r>
          </a:p>
          <a:p>
            <a:pPr marL="284040" indent="-284040">
              <a:lnSpc>
                <a:spcPct val="100000"/>
              </a:lnSpc>
              <a:buClr>
                <a:srgbClr val="808080"/>
              </a:buClr>
              <a:buFont typeface="Arial"/>
              <a:buChar char="•"/>
            </a:pPr>
            <a:r>
              <a:rPr lang="es-CO" sz="1200" b="0" strike="noStrike" spc="-1" dirty="0">
                <a:solidFill>
                  <a:srgbClr val="404040"/>
                </a:solidFill>
                <a:latin typeface="Arial"/>
              </a:rPr>
              <a:t>Política de orden y limpieza</a:t>
            </a:r>
          </a:p>
          <a:p>
            <a:pPr marL="284040" indent="-284040">
              <a:lnSpc>
                <a:spcPct val="100000"/>
              </a:lnSpc>
              <a:buClr>
                <a:srgbClr val="808080"/>
              </a:buClr>
              <a:buFont typeface="Arial"/>
              <a:buChar char="•"/>
            </a:pPr>
            <a:r>
              <a:rPr lang="es-CO" sz="1200" b="0" strike="noStrike" spc="-1" dirty="0">
                <a:solidFill>
                  <a:srgbClr val="404040"/>
                </a:solidFill>
                <a:latin typeface="Arial"/>
              </a:rPr>
              <a:t>Política de horas extras</a:t>
            </a:r>
          </a:p>
          <a:p>
            <a:pPr marL="284040" indent="-284040">
              <a:lnSpc>
                <a:spcPct val="100000"/>
              </a:lnSpc>
            </a:pPr>
            <a:endParaRPr lang="es-CO" sz="1200" b="0" strike="noStrike" spc="-1" dirty="0">
              <a:solidFill>
                <a:srgbClr val="FFFFFF"/>
              </a:solidFill>
              <a:latin typeface="Arial"/>
            </a:endParaRPr>
          </a:p>
          <a:p>
            <a:pPr marL="284040" indent="-284040">
              <a:lnSpc>
                <a:spcPct val="100000"/>
              </a:lnSpc>
            </a:pPr>
            <a:endParaRPr lang="es-CO" sz="1200" b="0" strike="noStrike" spc="-1" dirty="0">
              <a:solidFill>
                <a:srgbClr val="FFFFFF"/>
              </a:solidFill>
              <a:latin typeface="Arial"/>
            </a:endParaRPr>
          </a:p>
          <a:p>
            <a:pPr marL="284040" indent="-284040">
              <a:lnSpc>
                <a:spcPct val="100000"/>
              </a:lnSpc>
            </a:pPr>
            <a:endParaRPr lang="es-CO" sz="1200" b="0" strike="noStrike" spc="-1" dirty="0">
              <a:solidFill>
                <a:srgbClr val="FFFFFF"/>
              </a:solidFill>
              <a:latin typeface="Arial"/>
            </a:endParaRPr>
          </a:p>
          <a:p>
            <a:pPr marL="284040" indent="-284040">
              <a:lnSpc>
                <a:spcPct val="100000"/>
              </a:lnSpc>
            </a:pPr>
            <a:endParaRPr lang="es-CO" sz="1200" b="0" strike="noStrike" spc="-1" dirty="0">
              <a:solidFill>
                <a:srgbClr val="FFFFFF"/>
              </a:solidFill>
              <a:latin typeface="Arial"/>
            </a:endParaRPr>
          </a:p>
        </p:txBody>
      </p:sp>
      <p:sp>
        <p:nvSpPr>
          <p:cNvPr id="1431" name="CustomShape 13"/>
          <p:cNvSpPr/>
          <p:nvPr/>
        </p:nvSpPr>
        <p:spPr>
          <a:xfrm>
            <a:off x="4349498" y="1524643"/>
            <a:ext cx="2452680" cy="2060640"/>
          </a:xfrm>
          <a:custGeom>
            <a:avLst/>
            <a:gdLst/>
            <a:ahLst/>
            <a:cxnLst/>
            <a:rect l="0" t="0" r="r" b="b"/>
            <a:pathLst>
              <a:path w="6815" h="5726">
                <a:moveTo>
                  <a:pt x="954" y="0"/>
                </a:moveTo>
                <a:lnTo>
                  <a:pt x="954" y="0"/>
                </a:lnTo>
                <a:cubicBezTo>
                  <a:pt x="787" y="0"/>
                  <a:pt x="622" y="44"/>
                  <a:pt x="477" y="128"/>
                </a:cubicBezTo>
                <a:cubicBezTo>
                  <a:pt x="332" y="212"/>
                  <a:pt x="212" y="332"/>
                  <a:pt x="128" y="477"/>
                </a:cubicBezTo>
                <a:cubicBezTo>
                  <a:pt x="44" y="622"/>
                  <a:pt x="0" y="787"/>
                  <a:pt x="0" y="954"/>
                </a:cubicBezTo>
                <a:lnTo>
                  <a:pt x="0" y="4770"/>
                </a:lnTo>
                <a:lnTo>
                  <a:pt x="0" y="4771"/>
                </a:lnTo>
                <a:cubicBezTo>
                  <a:pt x="0" y="4938"/>
                  <a:pt x="44" y="5103"/>
                  <a:pt x="128" y="5248"/>
                </a:cubicBezTo>
                <a:cubicBezTo>
                  <a:pt x="212" y="5393"/>
                  <a:pt x="332" y="5513"/>
                  <a:pt x="477" y="5597"/>
                </a:cubicBezTo>
                <a:cubicBezTo>
                  <a:pt x="622" y="5681"/>
                  <a:pt x="787" y="5725"/>
                  <a:pt x="954" y="5725"/>
                </a:cubicBezTo>
                <a:lnTo>
                  <a:pt x="5859" y="5725"/>
                </a:lnTo>
                <a:lnTo>
                  <a:pt x="5860" y="5725"/>
                </a:lnTo>
                <a:cubicBezTo>
                  <a:pt x="6027" y="5725"/>
                  <a:pt x="6192" y="5681"/>
                  <a:pt x="6337" y="5597"/>
                </a:cubicBezTo>
                <a:cubicBezTo>
                  <a:pt x="6482" y="5513"/>
                  <a:pt x="6602" y="5393"/>
                  <a:pt x="6686" y="5248"/>
                </a:cubicBezTo>
                <a:cubicBezTo>
                  <a:pt x="6770" y="5103"/>
                  <a:pt x="6814" y="4938"/>
                  <a:pt x="6814" y="4771"/>
                </a:cubicBezTo>
                <a:lnTo>
                  <a:pt x="6814" y="954"/>
                </a:lnTo>
                <a:lnTo>
                  <a:pt x="6814" y="954"/>
                </a:lnTo>
                <a:lnTo>
                  <a:pt x="6814" y="954"/>
                </a:lnTo>
                <a:cubicBezTo>
                  <a:pt x="6814" y="787"/>
                  <a:pt x="6770" y="622"/>
                  <a:pt x="6686" y="477"/>
                </a:cubicBezTo>
                <a:cubicBezTo>
                  <a:pt x="6602" y="332"/>
                  <a:pt x="6482" y="212"/>
                  <a:pt x="6337" y="128"/>
                </a:cubicBezTo>
                <a:cubicBezTo>
                  <a:pt x="6192" y="44"/>
                  <a:pt x="6027" y="0"/>
                  <a:pt x="5860" y="0"/>
                </a:cubicBezTo>
                <a:lnTo>
                  <a:pt x="954"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Arial"/>
              </a:rPr>
              <a:t>Política de permisos</a:t>
            </a: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Arial"/>
              </a:rPr>
              <a:t>Reglamentación de asignación y uso de </a:t>
            </a:r>
            <a:r>
              <a:rPr lang="es-CO" sz="1200" b="0" strike="noStrike" spc="-1" dirty="0" err="1">
                <a:solidFill>
                  <a:schemeClr val="tx1">
                    <a:lumMod val="75000"/>
                    <a:lumOff val="25000"/>
                  </a:schemeClr>
                </a:solidFill>
                <a:latin typeface="Arial"/>
              </a:rPr>
              <a:t>Locker</a:t>
            </a:r>
            <a:endParaRPr lang="es-CO" sz="1200" b="0" strike="noStrike" spc="-1" dirty="0">
              <a:solidFill>
                <a:schemeClr val="tx1">
                  <a:lumMod val="75000"/>
                  <a:lumOff val="25000"/>
                </a:schemeClr>
              </a:solidFill>
              <a:latin typeface="Arial"/>
            </a:endParaRPr>
          </a:p>
          <a:p>
            <a:pPr marL="284040" indent="-284040">
              <a:buClr>
                <a:srgbClr val="808080"/>
              </a:buClr>
              <a:buFont typeface="Arial"/>
              <a:buChar char="•"/>
            </a:pPr>
            <a:r>
              <a:rPr lang="es-ES" sz="1200" spc="-1" dirty="0">
                <a:solidFill>
                  <a:schemeClr val="tx1">
                    <a:lumMod val="75000"/>
                    <a:lumOff val="25000"/>
                  </a:schemeClr>
                </a:solidFill>
                <a:latin typeface="Arial"/>
              </a:rPr>
              <a:t>Política de refrigerios saludables</a:t>
            </a:r>
            <a:endParaRPr lang="es-CO" sz="1200" spc="-1" dirty="0">
              <a:solidFill>
                <a:schemeClr val="tx1">
                  <a:lumMod val="75000"/>
                  <a:lumOff val="25000"/>
                </a:schemeClr>
              </a:solidFill>
              <a:latin typeface="Arial"/>
            </a:endParaRPr>
          </a:p>
          <a:p>
            <a:pPr marL="284040" indent="-284040">
              <a:lnSpc>
                <a:spcPct val="100000"/>
              </a:lnSpc>
              <a:buClr>
                <a:srgbClr val="808080"/>
              </a:buClr>
              <a:buFont typeface="Arial"/>
              <a:buChar char="•"/>
            </a:pPr>
            <a:endParaRPr lang="es-CO" sz="1200" b="0" strike="noStrike" spc="-1" dirty="0">
              <a:solidFill>
                <a:schemeClr val="tx1">
                  <a:lumMod val="75000"/>
                  <a:lumOff val="25000"/>
                </a:schemeClr>
              </a:solidFill>
              <a:latin typeface="Arial"/>
            </a:endParaRPr>
          </a:p>
          <a:p>
            <a:pPr marL="284040" indent="-284040">
              <a:lnSpc>
                <a:spcPct val="100000"/>
              </a:lnSpc>
              <a:buClr>
                <a:srgbClr val="808080"/>
              </a:buClr>
              <a:buFont typeface="Arial"/>
              <a:buChar char="•"/>
            </a:pPr>
            <a:endParaRPr lang="es-CO" sz="1200" b="0" strike="noStrike" spc="-1" dirty="0">
              <a:solidFill>
                <a:schemeClr val="tx1">
                  <a:lumMod val="75000"/>
                  <a:lumOff val="25000"/>
                </a:schemeClr>
              </a:solidFill>
              <a:latin typeface="Arial"/>
            </a:endParaRPr>
          </a:p>
        </p:txBody>
      </p:sp>
      <p:sp>
        <p:nvSpPr>
          <p:cNvPr id="1432" name="CustomShape 14"/>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 name="CuadroTexto 2"/>
          <p:cNvSpPr txBox="1"/>
          <p:nvPr/>
        </p:nvSpPr>
        <p:spPr>
          <a:xfrm>
            <a:off x="2428185" y="3097251"/>
            <a:ext cx="2038350" cy="1569660"/>
          </a:xfrm>
          <a:prstGeom prst="rect">
            <a:avLst/>
          </a:prstGeom>
          <a:noFill/>
        </p:spPr>
        <p:txBody>
          <a:bodyPr wrap="square" rtlCol="0">
            <a:spAutoFit/>
          </a:bodyPr>
          <a:lstStyle/>
          <a:p>
            <a:r>
              <a:rPr lang="es-MX" sz="3200" dirty="0">
                <a:solidFill>
                  <a:schemeClr val="tx1">
                    <a:lumMod val="75000"/>
                    <a:lumOff val="25000"/>
                  </a:schemeClr>
                </a:solidFill>
              </a:rPr>
              <a:t>GESTIÓN</a:t>
            </a:r>
          </a:p>
          <a:p>
            <a:r>
              <a:rPr lang="es-MX" sz="3200" dirty="0">
                <a:solidFill>
                  <a:schemeClr val="tx1">
                    <a:lumMod val="75000"/>
                    <a:lumOff val="25000"/>
                  </a:schemeClr>
                </a:solidFill>
              </a:rPr>
              <a:t>TALENTO</a:t>
            </a:r>
          </a:p>
          <a:p>
            <a:r>
              <a:rPr lang="es-MX" sz="3200" dirty="0">
                <a:solidFill>
                  <a:schemeClr val="tx1">
                    <a:lumMod val="75000"/>
                    <a:lumOff val="25000"/>
                  </a:schemeClr>
                </a:solidFill>
              </a:rPr>
              <a:t>HUMANO</a:t>
            </a:r>
            <a:endParaRPr lang="en-US" sz="3200" dirty="0">
              <a:solidFill>
                <a:schemeClr val="tx1">
                  <a:lumMod val="75000"/>
                  <a:lumOff val="25000"/>
                </a:schemeClr>
              </a:solidFill>
            </a:endParaRPr>
          </a:p>
        </p:txBody>
      </p:sp>
      <p:sp>
        <p:nvSpPr>
          <p:cNvPr id="14" name="Elipse 13"/>
          <p:cNvSpPr/>
          <p:nvPr/>
        </p:nvSpPr>
        <p:spPr>
          <a:xfrm>
            <a:off x="2743200" y="1331640"/>
            <a:ext cx="1469879" cy="1392510"/>
          </a:xfrm>
          <a:prstGeom prst="ellipse">
            <a:avLst/>
          </a:prstGeom>
          <a:solidFill>
            <a:srgbClr val="D9D9D9"/>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dirty="0">
                <a:solidFill>
                  <a:schemeClr val="tx1">
                    <a:lumMod val="75000"/>
                    <a:lumOff val="25000"/>
                  </a:schemeClr>
                </a:solidFill>
              </a:rPr>
              <a:t>Políticas De Operación</a:t>
            </a:r>
            <a:endParaRPr lang="en-US" sz="1050" dirty="0">
              <a:solidFill>
                <a:schemeClr val="tx1">
                  <a:lumMod val="75000"/>
                  <a:lumOff val="25000"/>
                </a:schemeClr>
              </a:solidFill>
            </a:endParaRPr>
          </a:p>
        </p:txBody>
      </p:sp>
      <p:sp>
        <p:nvSpPr>
          <p:cNvPr id="16" name="Elipse 15"/>
          <p:cNvSpPr/>
          <p:nvPr/>
        </p:nvSpPr>
        <p:spPr>
          <a:xfrm>
            <a:off x="2691720" y="5148020"/>
            <a:ext cx="1469879" cy="1392510"/>
          </a:xfrm>
          <a:prstGeom prst="ellipse">
            <a:avLst/>
          </a:prstGeom>
          <a:solidFill>
            <a:srgbClr val="D9D9D9"/>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dirty="0">
                <a:solidFill>
                  <a:schemeClr val="tx1">
                    <a:lumMod val="75000"/>
                    <a:lumOff val="25000"/>
                  </a:schemeClr>
                </a:solidFill>
              </a:rPr>
              <a:t>Plan De </a:t>
            </a:r>
            <a:r>
              <a:rPr lang="es-MX" sz="1050" dirty="0">
                <a:solidFill>
                  <a:srgbClr val="404040"/>
                </a:solidFill>
              </a:rPr>
              <a:t>Bienestar</a:t>
            </a:r>
            <a:endParaRPr lang="en-US" sz="1050" dirty="0">
              <a:solidFill>
                <a:srgbClr val="404040"/>
              </a:solidFill>
            </a:endParaRPr>
          </a:p>
        </p:txBody>
      </p:sp>
      <p:sp>
        <p:nvSpPr>
          <p:cNvPr id="17"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1"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2"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4" name="Imagen 23"/>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27"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9"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31"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Tree>
    <p:extLst>
      <p:ext uri="{BB962C8B-B14F-4D97-AF65-F5344CB8AC3E}">
        <p14:creationId xmlns:p14="http://schemas.microsoft.com/office/powerpoint/2010/main" val="36908515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 name="Table 1"/>
          <p:cNvGraphicFramePr/>
          <p:nvPr>
            <p:extLst>
              <p:ext uri="{D42A27DB-BD31-4B8C-83A1-F6EECF244321}">
                <p14:modId xmlns:p14="http://schemas.microsoft.com/office/powerpoint/2010/main" val="1616987044"/>
              </p:ext>
            </p:extLst>
          </p:nvPr>
        </p:nvGraphicFramePr>
        <p:xfrm>
          <a:off x="494460" y="2010118"/>
          <a:ext cx="5877000" cy="5179333"/>
        </p:xfrm>
        <a:graphic>
          <a:graphicData uri="http://schemas.openxmlformats.org/drawingml/2006/table">
            <a:tbl>
              <a:tblPr>
                <a:tableStyleId>{D7AC3CCA-C797-4891-BE02-D94E43425B78}</a:tableStyleId>
              </a:tblPr>
              <a:tblGrid>
                <a:gridCol w="2752560">
                  <a:extLst>
                    <a:ext uri="{9D8B030D-6E8A-4147-A177-3AD203B41FA5}">
                      <a16:colId xmlns:a16="http://schemas.microsoft.com/office/drawing/2014/main" val="20000"/>
                    </a:ext>
                  </a:extLst>
                </a:gridCol>
                <a:gridCol w="3124440">
                  <a:extLst>
                    <a:ext uri="{9D8B030D-6E8A-4147-A177-3AD203B41FA5}">
                      <a16:colId xmlns:a16="http://schemas.microsoft.com/office/drawing/2014/main" val="20001"/>
                    </a:ext>
                  </a:extLst>
                </a:gridCol>
              </a:tblGrid>
              <a:tr h="294241">
                <a:tc>
                  <a:txBody>
                    <a:bodyPr/>
                    <a:lstStyle/>
                    <a:p>
                      <a:pPr algn="ctr">
                        <a:lnSpc>
                          <a:spcPct val="83000"/>
                        </a:lnSpc>
                      </a:pPr>
                      <a:r>
                        <a:rPr lang="es-CO" sz="1100" strike="noStrike" spc="-1" dirty="0"/>
                        <a:t>POLÍTICA DE TALENTO HUMANO</a:t>
                      </a:r>
                      <a:endParaRPr lang="es-CO" sz="1100" b="0" strike="noStrike" spc="-1" dirty="0">
                        <a:solidFill>
                          <a:srgbClr val="FFFFFF"/>
                        </a:solidFill>
                        <a:latin typeface="Arial"/>
                      </a:endParaRPr>
                    </a:p>
                  </a:txBody>
                  <a:tcPr marL="90000" marR="90000"/>
                </a:tc>
                <a:tc>
                  <a:txBody>
                    <a:bodyPr/>
                    <a:lstStyle/>
                    <a:p>
                      <a:pPr algn="ctr">
                        <a:lnSpc>
                          <a:spcPct val="83000"/>
                        </a:lnSpc>
                      </a:pPr>
                      <a:r>
                        <a:rPr lang="es-CO" sz="1100" strike="noStrike" spc="-1" dirty="0"/>
                        <a:t>GENERALIDADES</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0"/>
                  </a:ext>
                </a:extLst>
              </a:tr>
              <a:tr h="617315">
                <a:tc>
                  <a:txBody>
                    <a:bodyPr/>
                    <a:lstStyle/>
                    <a:p>
                      <a:pPr>
                        <a:lnSpc>
                          <a:spcPct val="83000"/>
                        </a:lnSpc>
                      </a:pPr>
                      <a:r>
                        <a:rPr lang="es-CO" sz="1100" strike="noStrike" spc="-1" dirty="0"/>
                        <a:t>1. Política del uso del celular</a:t>
                      </a:r>
                      <a:endParaRPr lang="es-CO" sz="1100" b="0" strike="noStrike" spc="-1" dirty="0">
                        <a:solidFill>
                          <a:srgbClr val="FFFFFF"/>
                        </a:solidFill>
                        <a:latin typeface="Arial"/>
                      </a:endParaRPr>
                    </a:p>
                  </a:txBody>
                  <a:tcPr marL="90000" marR="90000"/>
                </a:tc>
                <a:tc>
                  <a:txBody>
                    <a:bodyPr/>
                    <a:lstStyle/>
                    <a:p>
                      <a:pPr algn="just">
                        <a:lnSpc>
                          <a:spcPct val="83000"/>
                        </a:lnSpc>
                      </a:pPr>
                      <a:r>
                        <a:rPr lang="es-CO" sz="1100" strike="noStrike" spc="-1" dirty="0"/>
                        <a:t>El uso del celular dentro de las instalaciones de CEDCO S.A.S está prohibido. </a:t>
                      </a:r>
                    </a:p>
                    <a:p>
                      <a:pPr algn="just">
                        <a:lnSpc>
                          <a:spcPct val="83000"/>
                        </a:lnSpc>
                      </a:pPr>
                      <a:r>
                        <a:rPr lang="es-CO" sz="1100" strike="noStrike" spc="-1" dirty="0"/>
                        <a:t>Se habilitará la línea 317-8955784</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1"/>
                  </a:ext>
                </a:extLst>
              </a:tr>
              <a:tr h="353789">
                <a:tc>
                  <a:txBody>
                    <a:bodyPr/>
                    <a:lstStyle/>
                    <a:p>
                      <a:pPr>
                        <a:lnSpc>
                          <a:spcPct val="83000"/>
                        </a:lnSpc>
                      </a:pPr>
                      <a:r>
                        <a:rPr lang="es-CO" sz="1100" strike="noStrike" spc="-1" dirty="0"/>
                        <a:t>2. Política de cierre y apertura</a:t>
                      </a:r>
                      <a:endParaRPr lang="es-CO" sz="1100" b="0" strike="noStrike" spc="-1" dirty="0">
                        <a:solidFill>
                          <a:srgbClr val="FFFFFF"/>
                        </a:solidFill>
                        <a:latin typeface="Arial"/>
                      </a:endParaRPr>
                    </a:p>
                  </a:txBody>
                  <a:tcPr marL="90000" marR="90000"/>
                </a:tc>
                <a:tc>
                  <a:txBody>
                    <a:bodyPr/>
                    <a:lstStyle/>
                    <a:p>
                      <a:pPr algn="just">
                        <a:lnSpc>
                          <a:spcPct val="83000"/>
                        </a:lnSpc>
                      </a:pPr>
                      <a:r>
                        <a:rPr lang="es-CO" sz="1100" strike="noStrike" spc="-1" dirty="0"/>
                        <a:t>Se implementarán una serie de normas para su cumplimiento.</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2"/>
                  </a:ext>
                </a:extLst>
              </a:tr>
              <a:tr h="618704">
                <a:tc>
                  <a:txBody>
                    <a:bodyPr/>
                    <a:lstStyle/>
                    <a:p>
                      <a:pPr>
                        <a:lnSpc>
                          <a:spcPct val="83000"/>
                        </a:lnSpc>
                      </a:pPr>
                      <a:r>
                        <a:rPr lang="es-CO" sz="1100" strike="noStrike" spc="-1" dirty="0"/>
                        <a:t>3. Política de presentación e higiene de los empleados</a:t>
                      </a:r>
                      <a:endParaRPr lang="es-CO" sz="1100" b="0" strike="noStrike" spc="-1" dirty="0">
                        <a:solidFill>
                          <a:srgbClr val="FFFFFF"/>
                        </a:solidFill>
                        <a:latin typeface="Arial"/>
                      </a:endParaRPr>
                    </a:p>
                  </a:txBody>
                  <a:tcPr marL="90000" marR="90000"/>
                </a:tc>
                <a:tc>
                  <a:txBody>
                    <a:bodyPr/>
                    <a:lstStyle/>
                    <a:p>
                      <a:pPr algn="just">
                        <a:lnSpc>
                          <a:spcPct val="83000"/>
                        </a:lnSpc>
                      </a:pPr>
                      <a:r>
                        <a:rPr lang="es-CO" sz="1100" strike="noStrike" spc="-1" dirty="0"/>
                        <a:t>Se deben tener en cuenta una serie de aspectos para la presentación e higiene de los empleados.</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3"/>
                  </a:ext>
                </a:extLst>
              </a:tr>
              <a:tr h="793443">
                <a:tc>
                  <a:txBody>
                    <a:bodyPr/>
                    <a:lstStyle/>
                    <a:p>
                      <a:pPr algn="just">
                        <a:lnSpc>
                          <a:spcPct val="83000"/>
                        </a:lnSpc>
                      </a:pPr>
                      <a:r>
                        <a:rPr lang="es-CO" sz="1100" strike="noStrike" spc="-1" dirty="0"/>
                        <a:t>4. Política de orden y limpieza</a:t>
                      </a:r>
                      <a:endParaRPr lang="es-CO" sz="1100" b="0" strike="noStrike" spc="-1" dirty="0">
                        <a:solidFill>
                          <a:srgbClr val="FFFFFF"/>
                        </a:solidFill>
                        <a:latin typeface="Arial"/>
                      </a:endParaRPr>
                    </a:p>
                  </a:txBody>
                  <a:tcPr marL="90000" marR="90000"/>
                </a:tc>
                <a:tc>
                  <a:txBody>
                    <a:bodyPr/>
                    <a:lstStyle/>
                    <a:p>
                      <a:pPr algn="just">
                        <a:lnSpc>
                          <a:spcPct val="83000"/>
                        </a:lnSpc>
                      </a:pPr>
                      <a:r>
                        <a:rPr lang="es-CO" sz="1100" strike="noStrike" spc="-1" dirty="0"/>
                        <a:t>Se han dispuesto una serie de lugares para beneficio de los empleados. Por lo cual se establecen una serie de compromisos por parte de los funcionarios para su uso.</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4"/>
                  </a:ext>
                </a:extLst>
              </a:tr>
              <a:tr h="441187">
                <a:tc>
                  <a:txBody>
                    <a:bodyPr/>
                    <a:lstStyle/>
                    <a:p>
                      <a:pPr algn="just">
                        <a:lnSpc>
                          <a:spcPct val="83000"/>
                        </a:lnSpc>
                      </a:pPr>
                      <a:r>
                        <a:rPr lang="es-CO" sz="1100" strike="noStrike" spc="-1" dirty="0"/>
                        <a:t>5, Reglamentación de asignación y uso de </a:t>
                      </a:r>
                      <a:r>
                        <a:rPr lang="es-CO" sz="1100" strike="noStrike" spc="-1" dirty="0" err="1"/>
                        <a:t>lockers</a:t>
                      </a:r>
                      <a:endParaRPr lang="es-CO" sz="1100" b="0" strike="noStrike" spc="-1" dirty="0">
                        <a:solidFill>
                          <a:srgbClr val="FFFFFF"/>
                        </a:solidFill>
                        <a:latin typeface="Arial"/>
                      </a:endParaRPr>
                    </a:p>
                  </a:txBody>
                  <a:tcPr marL="90000" marR="90000"/>
                </a:tc>
                <a:tc>
                  <a:txBody>
                    <a:bodyPr/>
                    <a:lstStyle/>
                    <a:p>
                      <a:pPr>
                        <a:lnSpc>
                          <a:spcPct val="83000"/>
                        </a:lnSpc>
                      </a:pPr>
                      <a:r>
                        <a:rPr lang="es-CO" sz="1100" strike="noStrike" spc="-1" dirty="0"/>
                        <a:t>El locker estará abierto de 6:00 am a 7:30 am,  11:45 a 2:30pm y 5:15 a 6:30 </a:t>
                      </a:r>
                      <a:r>
                        <a:rPr lang="es-CO" sz="1100" strike="noStrike" spc="-1" dirty="0" err="1"/>
                        <a:t>p.m</a:t>
                      </a:r>
                      <a:endParaRPr lang="es-CO" sz="1100" b="0" strike="noStrike" spc="-1" dirty="0">
                        <a:solidFill>
                          <a:srgbClr val="FFFFFF"/>
                        </a:solidFill>
                        <a:latin typeface="Arial"/>
                      </a:endParaRPr>
                    </a:p>
                  </a:txBody>
                  <a:tcPr marL="90000" marR="90000"/>
                </a:tc>
                <a:extLst>
                  <a:ext uri="{0D108BD9-81ED-4DB2-BD59-A6C34878D82A}">
                    <a16:rowId xmlns:a16="http://schemas.microsoft.com/office/drawing/2014/main" val="10008"/>
                  </a:ext>
                </a:extLst>
              </a:tr>
              <a:tr h="681582">
                <a:tc>
                  <a:txBody>
                    <a:bodyPr/>
                    <a:lstStyle/>
                    <a:p>
                      <a:pPr algn="just">
                        <a:lnSpc>
                          <a:spcPct val="83000"/>
                        </a:lnSpc>
                      </a:pPr>
                      <a:r>
                        <a:rPr lang="es-CO" sz="1100" strike="noStrike" spc="-1" dirty="0"/>
                        <a:t>6. Política de Horas Extras</a:t>
                      </a:r>
                      <a:endParaRPr lang="es-CO" sz="1100" b="0" strike="noStrike" spc="-1" dirty="0">
                        <a:solidFill>
                          <a:srgbClr val="FFFFFF"/>
                        </a:solidFill>
                        <a:latin typeface="Arial"/>
                      </a:endParaRPr>
                    </a:p>
                  </a:txBody>
                  <a:tcPr marL="90000" marR="90000"/>
                </a:tc>
                <a:tc>
                  <a:txBody>
                    <a:bodyPr/>
                    <a:lstStyle/>
                    <a:p>
                      <a:pPr>
                        <a:lnSpc>
                          <a:spcPct val="83000"/>
                        </a:lnSpc>
                      </a:pPr>
                      <a:r>
                        <a:rPr lang="es-MX" sz="1100" b="0" strike="noStrike" spc="-1" dirty="0">
                          <a:solidFill>
                            <a:schemeClr val="tx1"/>
                          </a:solidFill>
                          <a:latin typeface="Arial"/>
                        </a:rPr>
                        <a:t>Se definen las directrices para: Reporte de horas extras para personal administrativo y asistencial, terminación de jornada antes del horario, compensatorios y control de horas.</a:t>
                      </a:r>
                      <a:endParaRPr lang="es-CO" sz="1100" b="0" strike="noStrike" spc="-1" dirty="0">
                        <a:solidFill>
                          <a:schemeClr val="tx1"/>
                        </a:solidFill>
                        <a:latin typeface="Arial"/>
                      </a:endParaRPr>
                    </a:p>
                  </a:txBody>
                  <a:tcPr marL="90000" marR="90000"/>
                </a:tc>
                <a:extLst>
                  <a:ext uri="{0D108BD9-81ED-4DB2-BD59-A6C34878D82A}">
                    <a16:rowId xmlns:a16="http://schemas.microsoft.com/office/drawing/2014/main" val="10010"/>
                  </a:ext>
                </a:extLst>
              </a:tr>
              <a:tr h="681582">
                <a:tc>
                  <a:txBody>
                    <a:bodyPr/>
                    <a:lstStyle/>
                    <a:p>
                      <a:pPr algn="just">
                        <a:lnSpc>
                          <a:spcPct val="83000"/>
                        </a:lnSpc>
                      </a:pPr>
                      <a:r>
                        <a:rPr lang="es-MX" sz="1100" b="0" strike="noStrike" spc="-1" dirty="0">
                          <a:solidFill>
                            <a:schemeClr val="tx1"/>
                          </a:solidFill>
                          <a:latin typeface="Arial"/>
                        </a:rPr>
                        <a:t>7, Políticas de permisos</a:t>
                      </a:r>
                      <a:endParaRPr lang="es-CO" sz="1100" b="0" strike="noStrike" spc="-1" dirty="0">
                        <a:solidFill>
                          <a:schemeClr val="tx1"/>
                        </a:solidFill>
                        <a:latin typeface="Arial"/>
                      </a:endParaRPr>
                    </a:p>
                  </a:txBody>
                  <a:tcPr marL="90000" marR="90000"/>
                </a:tc>
                <a:tc>
                  <a:txBody>
                    <a:bodyPr/>
                    <a:lstStyle/>
                    <a:p>
                      <a:pPr>
                        <a:lnSpc>
                          <a:spcPct val="83000"/>
                        </a:lnSpc>
                      </a:pPr>
                      <a:r>
                        <a:rPr lang="es-MX" sz="1100" b="0" strike="noStrike" spc="-1" dirty="0">
                          <a:solidFill>
                            <a:schemeClr val="tx1"/>
                          </a:solidFill>
                          <a:latin typeface="Arial"/>
                        </a:rPr>
                        <a:t>Se define tiempos y directrices para solicitudes de permisos: Médicos, Personales y de tramites </a:t>
                      </a:r>
                      <a:endParaRPr lang="es-CO" sz="1100" b="0" strike="noStrike" spc="-1" dirty="0">
                        <a:solidFill>
                          <a:schemeClr val="tx1"/>
                        </a:solidFill>
                        <a:latin typeface="Arial"/>
                      </a:endParaRPr>
                    </a:p>
                  </a:txBody>
                  <a:tcPr marL="90000" marR="90000"/>
                </a:tc>
                <a:extLst>
                  <a:ext uri="{0D108BD9-81ED-4DB2-BD59-A6C34878D82A}">
                    <a16:rowId xmlns:a16="http://schemas.microsoft.com/office/drawing/2014/main" val="3059966082"/>
                  </a:ext>
                </a:extLst>
              </a:tr>
              <a:tr h="681582">
                <a:tc>
                  <a:txBody>
                    <a:bodyPr/>
                    <a:lstStyle/>
                    <a:p>
                      <a:pPr algn="just">
                        <a:lnSpc>
                          <a:spcPct val="83000"/>
                        </a:lnSpc>
                      </a:pPr>
                      <a:r>
                        <a:rPr lang="es-MX" sz="1100" b="0" strike="noStrike" spc="-1" dirty="0">
                          <a:solidFill>
                            <a:schemeClr val="tx1"/>
                          </a:solidFill>
                          <a:latin typeface="Arial"/>
                        </a:rPr>
                        <a:t>8, Políticas de Refrigerios saludables</a:t>
                      </a:r>
                      <a:endParaRPr lang="es-CO" sz="1100" b="0" strike="noStrike" spc="-1" dirty="0">
                        <a:solidFill>
                          <a:schemeClr val="tx1"/>
                        </a:solidFill>
                        <a:latin typeface="Arial"/>
                      </a:endParaRPr>
                    </a:p>
                  </a:txBody>
                  <a:tcPr marL="90000" marR="90000"/>
                </a:tc>
                <a:tc>
                  <a:txBody>
                    <a:bodyPr/>
                    <a:lstStyle/>
                    <a:p>
                      <a:pPr>
                        <a:lnSpc>
                          <a:spcPct val="83000"/>
                        </a:lnSpc>
                      </a:pPr>
                      <a:r>
                        <a:rPr lang="es-MX" sz="1100" b="0" strike="noStrike" spc="-1" dirty="0">
                          <a:solidFill>
                            <a:schemeClr val="tx1"/>
                          </a:solidFill>
                          <a:latin typeface="Arial"/>
                        </a:rPr>
                        <a:t>Se definen directrices para realizar la solicitud de compra de refrigerios para actividades institucionales</a:t>
                      </a:r>
                      <a:endParaRPr lang="es-CO" sz="1100" b="0" strike="noStrike" spc="-1" dirty="0">
                        <a:solidFill>
                          <a:schemeClr val="tx1"/>
                        </a:solidFill>
                        <a:latin typeface="Arial"/>
                      </a:endParaRPr>
                    </a:p>
                  </a:txBody>
                  <a:tcPr marL="90000" marR="90000"/>
                </a:tc>
                <a:extLst>
                  <a:ext uri="{0D108BD9-81ED-4DB2-BD59-A6C34878D82A}">
                    <a16:rowId xmlns:a16="http://schemas.microsoft.com/office/drawing/2014/main" val="3005715260"/>
                  </a:ext>
                </a:extLst>
              </a:tr>
            </a:tbl>
          </a:graphicData>
        </a:graphic>
      </p:graphicFrame>
      <p:sp>
        <p:nvSpPr>
          <p:cNvPr id="1434"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35"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36"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37"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38"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39"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40"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41"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43"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1444" name="CustomShape 11"/>
          <p:cNvSpPr/>
          <p:nvPr/>
        </p:nvSpPr>
        <p:spPr>
          <a:xfrm>
            <a:off x="60120" y="1104813"/>
            <a:ext cx="4155840" cy="530280"/>
          </a:xfrm>
          <a:custGeom>
            <a:avLst/>
            <a:gdLst/>
            <a:ahLst/>
            <a:cxnLst/>
            <a:rect l="0" t="0" r="r" b="b"/>
            <a:pathLst>
              <a:path w="11546" h="1475">
                <a:moveTo>
                  <a:pt x="245" y="0"/>
                </a:moveTo>
                <a:lnTo>
                  <a:pt x="246" y="0"/>
                </a:lnTo>
                <a:cubicBezTo>
                  <a:pt x="203" y="0"/>
                  <a:pt x="160" y="11"/>
                  <a:pt x="123" y="33"/>
                </a:cubicBezTo>
                <a:cubicBezTo>
                  <a:pt x="85" y="54"/>
                  <a:pt x="54" y="85"/>
                  <a:pt x="33" y="123"/>
                </a:cubicBezTo>
                <a:cubicBezTo>
                  <a:pt x="11" y="160"/>
                  <a:pt x="0" y="203"/>
                  <a:pt x="0" y="246"/>
                </a:cubicBezTo>
                <a:lnTo>
                  <a:pt x="0" y="1228"/>
                </a:lnTo>
                <a:lnTo>
                  <a:pt x="0" y="1228"/>
                </a:lnTo>
                <a:cubicBezTo>
                  <a:pt x="0" y="1271"/>
                  <a:pt x="11" y="1314"/>
                  <a:pt x="33" y="1351"/>
                </a:cubicBezTo>
                <a:cubicBezTo>
                  <a:pt x="54" y="1389"/>
                  <a:pt x="85" y="1420"/>
                  <a:pt x="123" y="1441"/>
                </a:cubicBezTo>
                <a:cubicBezTo>
                  <a:pt x="160" y="1463"/>
                  <a:pt x="203" y="1474"/>
                  <a:pt x="246" y="1474"/>
                </a:cubicBezTo>
                <a:lnTo>
                  <a:pt x="11299" y="1474"/>
                </a:lnTo>
                <a:lnTo>
                  <a:pt x="11299" y="1474"/>
                </a:lnTo>
                <a:cubicBezTo>
                  <a:pt x="11342" y="1474"/>
                  <a:pt x="11385" y="1463"/>
                  <a:pt x="11422" y="1441"/>
                </a:cubicBezTo>
                <a:cubicBezTo>
                  <a:pt x="11460" y="1420"/>
                  <a:pt x="11491" y="1389"/>
                  <a:pt x="11512" y="1351"/>
                </a:cubicBezTo>
                <a:cubicBezTo>
                  <a:pt x="11534" y="1314"/>
                  <a:pt x="11545" y="1271"/>
                  <a:pt x="11545" y="1228"/>
                </a:cubicBezTo>
                <a:lnTo>
                  <a:pt x="11545" y="245"/>
                </a:lnTo>
                <a:lnTo>
                  <a:pt x="11545" y="246"/>
                </a:lnTo>
                <a:lnTo>
                  <a:pt x="11545" y="246"/>
                </a:lnTo>
                <a:cubicBezTo>
                  <a:pt x="11545" y="203"/>
                  <a:pt x="11534" y="160"/>
                  <a:pt x="11512" y="123"/>
                </a:cubicBezTo>
                <a:cubicBezTo>
                  <a:pt x="11491" y="85"/>
                  <a:pt x="11460" y="54"/>
                  <a:pt x="11422" y="33"/>
                </a:cubicBezTo>
                <a:cubicBezTo>
                  <a:pt x="11385" y="11"/>
                  <a:pt x="11342" y="0"/>
                  <a:pt x="11299" y="0"/>
                </a:cubicBezTo>
                <a:lnTo>
                  <a:pt x="245"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445" name="CustomShape 12"/>
          <p:cNvSpPr/>
          <p:nvPr/>
        </p:nvSpPr>
        <p:spPr>
          <a:xfrm>
            <a:off x="-15840" y="1097171"/>
            <a:ext cx="410940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 POLÍTICAS DE OPERACIÓN</a:t>
            </a:r>
            <a:endParaRPr lang="es-CO" sz="2800" b="0" strike="noStrike" spc="-1" dirty="0">
              <a:solidFill>
                <a:srgbClr val="FFFFFF"/>
              </a:solidFill>
              <a:latin typeface="Arial"/>
            </a:endParaRPr>
          </a:p>
        </p:txBody>
      </p:sp>
      <p:sp>
        <p:nvSpPr>
          <p:cNvPr id="1446" name="CustomShape 13"/>
          <p:cNvSpPr/>
          <p:nvPr/>
        </p:nvSpPr>
        <p:spPr>
          <a:xfrm>
            <a:off x="434880" y="1668600"/>
            <a:ext cx="5943600" cy="2764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200" b="0" strike="noStrike" spc="-1" dirty="0">
                <a:solidFill>
                  <a:schemeClr val="tx1">
                    <a:lumMod val="75000"/>
                    <a:lumOff val="25000"/>
                  </a:schemeClr>
                </a:solidFill>
                <a:latin typeface="Calibri"/>
              </a:rPr>
              <a:t>A continuación, se enuncian las políticas  pertenecientes  a la Gestión  de Talento Humano. </a:t>
            </a:r>
            <a:endParaRPr lang="es-CO" sz="1200" b="0" strike="noStrike" spc="-1" dirty="0">
              <a:solidFill>
                <a:schemeClr val="tx1">
                  <a:lumMod val="75000"/>
                  <a:lumOff val="25000"/>
                </a:schemeClr>
              </a:solidFill>
              <a:latin typeface="Arial"/>
            </a:endParaRPr>
          </a:p>
        </p:txBody>
      </p:sp>
      <p:sp>
        <p:nvSpPr>
          <p:cNvPr id="1448"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pic>
        <p:nvPicPr>
          <p:cNvPr id="18" name="Imagen 17"/>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9"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460" name="CustomShape 11"/>
          <p:cNvSpPr/>
          <p:nvPr/>
        </p:nvSpPr>
        <p:spPr>
          <a:xfrm>
            <a:off x="331920" y="2438280"/>
            <a:ext cx="6161040" cy="249517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171450" indent="-171450" algn="just">
              <a:buFont typeface="Arial" panose="020B0604020202020204" pitchFamily="34" charset="0"/>
              <a:buChar char="•"/>
            </a:pPr>
            <a:r>
              <a:rPr lang="es-MX" sz="1200" spc="-1" dirty="0">
                <a:solidFill>
                  <a:schemeClr val="tx1">
                    <a:lumMod val="75000"/>
                    <a:lumOff val="25000"/>
                  </a:schemeClr>
                </a:solidFill>
                <a:latin typeface="Calibri"/>
              </a:rPr>
              <a:t>El horario establecido para permisos de carácter médico (citas, exámenes) será finalizando o iniciando la jornada de trabajo en un tiempo no mayor a una hora, y se otorga dependiendo de la disponibilidad de agendas. </a:t>
            </a:r>
          </a:p>
          <a:p>
            <a:pPr marL="284040" indent="-284040" algn="just">
              <a:lnSpc>
                <a:spcPct val="100000"/>
              </a:lnSpc>
            </a:pPr>
            <a:endParaRPr lang="es-CO" sz="1200" b="0" strike="noStrike" spc="-1" dirty="0">
              <a:solidFill>
                <a:srgbClr val="6C6C6C"/>
              </a:solidFill>
              <a:latin typeface="Arial"/>
            </a:endParaRPr>
          </a:p>
          <a:p>
            <a:pPr marL="284040" indent="-284040" algn="just">
              <a:lnSpc>
                <a:spcPct val="100000"/>
              </a:lnSpc>
              <a:buClr>
                <a:srgbClr val="000000"/>
              </a:buClr>
              <a:buFont typeface="Arial"/>
              <a:buChar char="•"/>
            </a:pPr>
            <a:r>
              <a:rPr lang="es-MX" sz="1200" spc="-1" dirty="0">
                <a:solidFill>
                  <a:schemeClr val="tx1">
                    <a:lumMod val="75000"/>
                    <a:lumOff val="25000"/>
                  </a:schemeClr>
                </a:solidFill>
                <a:latin typeface="Calibri"/>
              </a:rPr>
              <a:t>El funcionario deberá presentar los soportes correspondientes antes y después del permiso con el fin de llevar registro de actividad que se encontraba realizando durante dicho tiempo.</a:t>
            </a:r>
          </a:p>
          <a:p>
            <a:pPr algn="just">
              <a:lnSpc>
                <a:spcPct val="100000"/>
              </a:lnSpc>
              <a:buClr>
                <a:srgbClr val="000000"/>
              </a:buClr>
            </a:pPr>
            <a:endParaRPr lang="es-CO" sz="1200" spc="-1" dirty="0">
              <a:solidFill>
                <a:schemeClr val="tx1">
                  <a:lumMod val="75000"/>
                  <a:lumOff val="25000"/>
                </a:schemeClr>
              </a:solidFill>
              <a:latin typeface="Calibri"/>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Si es otorgada una incapacidad médica, esta deberá ser informada vía telefónica y por correo electrónico a </a:t>
            </a:r>
            <a:r>
              <a:rPr lang="es-CO" sz="1200" b="0" strike="noStrike" spc="-1" dirty="0">
                <a:solidFill>
                  <a:schemeClr val="tx1">
                    <a:lumMod val="75000"/>
                    <a:lumOff val="25000"/>
                  </a:schemeClr>
                </a:solidFill>
                <a:latin typeface="Calibri"/>
                <a:hlinkClick r:id="rId2"/>
              </a:rPr>
              <a:t>gerencia@cedco.com.co</a:t>
            </a:r>
            <a:r>
              <a:rPr lang="es-CO" sz="1200" b="0" strike="noStrike" spc="-1" dirty="0">
                <a:solidFill>
                  <a:schemeClr val="tx1">
                    <a:lumMod val="75000"/>
                    <a:lumOff val="25000"/>
                  </a:schemeClr>
                </a:solidFill>
                <a:latin typeface="Calibri"/>
              </a:rPr>
              <a:t> y </a:t>
            </a:r>
            <a:r>
              <a:rPr lang="es-CO" sz="1200" b="0" strike="noStrike" spc="-1" dirty="0">
                <a:solidFill>
                  <a:schemeClr val="tx1">
                    <a:lumMod val="75000"/>
                    <a:lumOff val="25000"/>
                  </a:schemeClr>
                </a:solidFill>
                <a:latin typeface="Calibri"/>
                <a:hlinkClick r:id="rId3"/>
              </a:rPr>
              <a:t>recursohumano@cedco.com.co</a:t>
            </a:r>
            <a:r>
              <a:rPr lang="es-CO" sz="1200" b="0" strike="noStrike" spc="-1" dirty="0">
                <a:solidFill>
                  <a:schemeClr val="tx1">
                    <a:lumMod val="75000"/>
                    <a:lumOff val="25000"/>
                  </a:schemeClr>
                </a:solidFill>
                <a:latin typeface="Calibri"/>
              </a:rPr>
              <a:t> el mismo día y los soportes físicos deberán ser entregados máximo 24 horas después.</a:t>
            </a:r>
            <a:endParaRPr lang="es-CO" sz="1200" b="0" strike="noStrike" spc="-1" dirty="0">
              <a:solidFill>
                <a:schemeClr val="tx1">
                  <a:lumMod val="75000"/>
                  <a:lumOff val="25000"/>
                </a:schemeClr>
              </a:solidFill>
              <a:latin typeface="Arial"/>
            </a:endParaRPr>
          </a:p>
          <a:p>
            <a:pPr marL="284040" indent="-284040" algn="just">
              <a:lnSpc>
                <a:spcPct val="100000"/>
              </a:lnSpc>
            </a:pP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Los permisos personales serán otorgados de acuerdo a la disponibilidad del personal y no es obligación de la empresa autorizarlos.</a:t>
            </a:r>
            <a:endParaRPr lang="es-CO" sz="1200" b="0" strike="noStrike" spc="-1" dirty="0">
              <a:solidFill>
                <a:schemeClr val="tx1">
                  <a:lumMod val="75000"/>
                  <a:lumOff val="25000"/>
                </a:schemeClr>
              </a:solidFill>
              <a:latin typeface="Arial"/>
            </a:endParaRPr>
          </a:p>
        </p:txBody>
      </p:sp>
      <p:sp>
        <p:nvSpPr>
          <p:cNvPr id="1461" name="CustomShape 12"/>
          <p:cNvSpPr/>
          <p:nvPr/>
        </p:nvSpPr>
        <p:spPr>
          <a:xfrm>
            <a:off x="241200" y="2046240"/>
            <a:ext cx="276228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a:solidFill>
                  <a:srgbClr val="7F7F7F"/>
                </a:solidFill>
                <a:latin typeface="Calibri"/>
              </a:rPr>
              <a:t>Solicitud de permiso</a:t>
            </a:r>
            <a:endParaRPr lang="es-CO" sz="2400" b="0" strike="noStrike" spc="-1">
              <a:solidFill>
                <a:srgbClr val="FFFFFF"/>
              </a:solidFill>
              <a:latin typeface="Arial"/>
            </a:endParaRPr>
          </a:p>
        </p:txBody>
      </p:sp>
      <p:sp>
        <p:nvSpPr>
          <p:cNvPr id="1462" name="CustomShape 13"/>
          <p:cNvSpPr/>
          <p:nvPr/>
        </p:nvSpPr>
        <p:spPr>
          <a:xfrm>
            <a:off x="60120" y="1113038"/>
            <a:ext cx="4154400" cy="529920"/>
          </a:xfrm>
          <a:custGeom>
            <a:avLst/>
            <a:gdLst/>
            <a:ahLst/>
            <a:cxnLst/>
            <a:rect l="0" t="0" r="r" b="b"/>
            <a:pathLst>
              <a:path w="11542" h="1474">
                <a:moveTo>
                  <a:pt x="245" y="0"/>
                </a:moveTo>
                <a:lnTo>
                  <a:pt x="245" y="0"/>
                </a:lnTo>
                <a:cubicBezTo>
                  <a:pt x="202" y="0"/>
                  <a:pt x="160" y="11"/>
                  <a:pt x="123" y="33"/>
                </a:cubicBezTo>
                <a:cubicBezTo>
                  <a:pt x="85" y="54"/>
                  <a:pt x="54" y="85"/>
                  <a:pt x="33" y="123"/>
                </a:cubicBezTo>
                <a:cubicBezTo>
                  <a:pt x="11" y="160"/>
                  <a:pt x="0" y="202"/>
                  <a:pt x="0" y="246"/>
                </a:cubicBezTo>
                <a:lnTo>
                  <a:pt x="0" y="1227"/>
                </a:lnTo>
                <a:lnTo>
                  <a:pt x="0" y="1228"/>
                </a:lnTo>
                <a:cubicBezTo>
                  <a:pt x="0" y="1271"/>
                  <a:pt x="11" y="1313"/>
                  <a:pt x="33" y="1350"/>
                </a:cubicBezTo>
                <a:cubicBezTo>
                  <a:pt x="54" y="1388"/>
                  <a:pt x="85" y="1419"/>
                  <a:pt x="123" y="1440"/>
                </a:cubicBezTo>
                <a:cubicBezTo>
                  <a:pt x="160" y="1462"/>
                  <a:pt x="202" y="1473"/>
                  <a:pt x="245" y="1473"/>
                </a:cubicBezTo>
                <a:lnTo>
                  <a:pt x="11295" y="1473"/>
                </a:lnTo>
                <a:lnTo>
                  <a:pt x="11296" y="1473"/>
                </a:lnTo>
                <a:cubicBezTo>
                  <a:pt x="11339" y="1473"/>
                  <a:pt x="11381" y="1462"/>
                  <a:pt x="11418" y="1440"/>
                </a:cubicBezTo>
                <a:cubicBezTo>
                  <a:pt x="11456" y="1419"/>
                  <a:pt x="11487" y="1388"/>
                  <a:pt x="11508" y="1350"/>
                </a:cubicBezTo>
                <a:cubicBezTo>
                  <a:pt x="11530" y="1313"/>
                  <a:pt x="11541" y="1271"/>
                  <a:pt x="11541" y="1228"/>
                </a:cubicBezTo>
                <a:lnTo>
                  <a:pt x="11541" y="245"/>
                </a:lnTo>
                <a:lnTo>
                  <a:pt x="11541" y="246"/>
                </a:lnTo>
                <a:lnTo>
                  <a:pt x="11541" y="246"/>
                </a:lnTo>
                <a:cubicBezTo>
                  <a:pt x="11541" y="202"/>
                  <a:pt x="11530" y="160"/>
                  <a:pt x="11508" y="123"/>
                </a:cubicBezTo>
                <a:cubicBezTo>
                  <a:pt x="11487" y="85"/>
                  <a:pt x="11456" y="54"/>
                  <a:pt x="11418" y="33"/>
                </a:cubicBezTo>
                <a:cubicBezTo>
                  <a:pt x="11381" y="11"/>
                  <a:pt x="11339" y="0"/>
                  <a:pt x="11296" y="0"/>
                </a:cubicBezTo>
                <a:lnTo>
                  <a:pt x="245"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463" name="CustomShape 14"/>
          <p:cNvSpPr/>
          <p:nvPr/>
        </p:nvSpPr>
        <p:spPr>
          <a:xfrm>
            <a:off x="-129960" y="1144440"/>
            <a:ext cx="4311671"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   POLÍTICAS DE OPERACIÓN</a:t>
            </a:r>
            <a:endParaRPr lang="es-CO" sz="2800" b="0" strike="noStrike" spc="-1" dirty="0">
              <a:solidFill>
                <a:srgbClr val="FFFFFF"/>
              </a:solidFill>
              <a:latin typeface="Arial"/>
            </a:endParaRPr>
          </a:p>
        </p:txBody>
      </p:sp>
      <p:sp>
        <p:nvSpPr>
          <p:cNvPr id="1465"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1466" name="CustomShape 17"/>
          <p:cNvSpPr/>
          <p:nvPr/>
        </p:nvSpPr>
        <p:spPr>
          <a:xfrm>
            <a:off x="343080" y="1685880"/>
            <a:ext cx="6161040" cy="463846"/>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1" strike="noStrike" spc="-1" dirty="0">
                <a:solidFill>
                  <a:schemeClr val="tx1">
                    <a:lumMod val="75000"/>
                    <a:lumOff val="25000"/>
                  </a:schemeClr>
                </a:solidFill>
                <a:latin typeface="Calibri"/>
              </a:rPr>
              <a:t>NOTA: </a:t>
            </a:r>
            <a:r>
              <a:rPr lang="es-CO" sz="1200" b="0" strike="noStrike" spc="-1" dirty="0">
                <a:solidFill>
                  <a:schemeClr val="tx1">
                    <a:lumMod val="75000"/>
                    <a:lumOff val="25000"/>
                  </a:schemeClr>
                </a:solidFill>
                <a:latin typeface="Calibri"/>
              </a:rPr>
              <a:t>Todas las políticas de operación de Talento Humano se encontrarán en la ruta :</a:t>
            </a:r>
            <a:endParaRPr lang="es-CO" sz="1200" b="0" strike="noStrike" spc="-1" dirty="0">
              <a:solidFill>
                <a:schemeClr val="tx1">
                  <a:lumMod val="75000"/>
                  <a:lumOff val="25000"/>
                </a:schemeClr>
              </a:solidFill>
              <a:latin typeface="Arial"/>
            </a:endParaRPr>
          </a:p>
          <a:p>
            <a:pPr algn="just">
              <a:lnSpc>
                <a:spcPct val="100000"/>
              </a:lnSpc>
            </a:pPr>
            <a:r>
              <a:rPr lang="es-CO" sz="1200" b="1" strike="noStrike" spc="-1" dirty="0">
                <a:solidFill>
                  <a:schemeClr val="tx1">
                    <a:lumMod val="75000"/>
                    <a:lumOff val="25000"/>
                  </a:schemeClr>
                </a:solidFill>
                <a:latin typeface="Calibri"/>
              </a:rPr>
              <a:t>INTRANET - POLÍTICAS CEDCO - TALENTO HUMANO</a:t>
            </a:r>
            <a:endParaRPr lang="es-CO" sz="1200" b="0" strike="noStrike" spc="-1" dirty="0">
              <a:solidFill>
                <a:schemeClr val="tx1">
                  <a:lumMod val="75000"/>
                  <a:lumOff val="25000"/>
                </a:schemeClr>
              </a:solidFill>
              <a:latin typeface="Arial"/>
            </a:endParaRPr>
          </a:p>
        </p:txBody>
      </p:sp>
      <p:sp>
        <p:nvSpPr>
          <p:cNvPr id="21"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2"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4"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25"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26"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7"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29"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30"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31" name="Imagen 30"/>
          <p:cNvPicPr>
            <a:picLocks noChangeAspect="1"/>
          </p:cNvPicPr>
          <p:nvPr/>
        </p:nvPicPr>
        <p:blipFill rotWithShape="1">
          <a:blip r:embed="rId4">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3" name="Imagen 2">
            <a:extLst>
              <a:ext uri="{FF2B5EF4-FFF2-40B4-BE49-F238E27FC236}">
                <a16:creationId xmlns:a16="http://schemas.microsoft.com/office/drawing/2014/main" id="{C28EE258-CA8F-DC46-CB5C-79D3813CF5CC}"/>
              </a:ext>
            </a:extLst>
          </p:cNvPr>
          <p:cNvPicPr>
            <a:picLocks noChangeAspect="1"/>
          </p:cNvPicPr>
          <p:nvPr/>
        </p:nvPicPr>
        <p:blipFill>
          <a:blip r:embed="rId5"/>
          <a:stretch>
            <a:fillRect/>
          </a:stretch>
        </p:blipFill>
        <p:spPr>
          <a:xfrm>
            <a:off x="563612" y="4970050"/>
            <a:ext cx="5697656" cy="288929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7"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479" name="CustomShape 12"/>
          <p:cNvSpPr/>
          <p:nvPr/>
        </p:nvSpPr>
        <p:spPr>
          <a:xfrm>
            <a:off x="431640" y="1025640"/>
            <a:ext cx="4511880" cy="4597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Manejo de incapacidades</a:t>
            </a:r>
            <a:endParaRPr lang="es-CO" sz="2400" b="0" strike="noStrike" spc="-1" dirty="0">
              <a:solidFill>
                <a:schemeClr val="tx1">
                  <a:lumMod val="75000"/>
                  <a:lumOff val="25000"/>
                </a:schemeClr>
              </a:solidFill>
              <a:latin typeface="Arial"/>
            </a:endParaRPr>
          </a:p>
        </p:txBody>
      </p:sp>
      <p:sp>
        <p:nvSpPr>
          <p:cNvPr id="1480" name="CustomShape 13"/>
          <p:cNvSpPr/>
          <p:nvPr/>
        </p:nvSpPr>
        <p:spPr>
          <a:xfrm>
            <a:off x="422280" y="1371600"/>
            <a:ext cx="6068880" cy="648512"/>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0" strike="noStrike" spc="-1" dirty="0">
                <a:solidFill>
                  <a:schemeClr val="tx1">
                    <a:lumMod val="75000"/>
                    <a:lumOff val="25000"/>
                  </a:schemeClr>
                </a:solidFill>
                <a:latin typeface="Calibri"/>
              </a:rPr>
              <a:t>Se deberá informar a Talento Humano con copia a Gerencia mediante correo electrónico </a:t>
            </a:r>
            <a:r>
              <a:rPr lang="es-CO" sz="1200" b="0" strike="noStrike" spc="-1" dirty="0">
                <a:solidFill>
                  <a:schemeClr val="tx1">
                    <a:lumMod val="75000"/>
                    <a:lumOff val="25000"/>
                  </a:schemeClr>
                </a:solidFill>
                <a:latin typeface="Calibri"/>
                <a:hlinkClick r:id="rId2"/>
              </a:rPr>
              <a:t>gerencia@cedco.com.co</a:t>
            </a:r>
            <a:r>
              <a:rPr lang="es-CO" sz="1200" b="0" strike="noStrike" spc="-1" dirty="0">
                <a:solidFill>
                  <a:schemeClr val="tx1">
                    <a:lumMod val="75000"/>
                    <a:lumOff val="25000"/>
                  </a:schemeClr>
                </a:solidFill>
                <a:latin typeface="Calibri"/>
              </a:rPr>
              <a:t>  -  </a:t>
            </a:r>
            <a:r>
              <a:rPr lang="es-CO" sz="1200" spc="-1" dirty="0">
                <a:solidFill>
                  <a:schemeClr val="tx1">
                    <a:lumMod val="75000"/>
                    <a:lumOff val="25000"/>
                  </a:schemeClr>
                </a:solidFill>
                <a:latin typeface="Calibri"/>
                <a:hlinkClick r:id="rId3"/>
              </a:rPr>
              <a:t>recursohumano@cedco.com.co</a:t>
            </a:r>
            <a:r>
              <a:rPr lang="es-CO" sz="1200" spc="-1" dirty="0">
                <a:solidFill>
                  <a:schemeClr val="tx1">
                    <a:lumMod val="75000"/>
                    <a:lumOff val="25000"/>
                  </a:schemeClr>
                </a:solidFill>
                <a:latin typeface="Calibri"/>
              </a:rPr>
              <a:t> </a:t>
            </a:r>
            <a:r>
              <a:rPr lang="es-CO" sz="1200" b="0" strike="noStrike" spc="-1" dirty="0">
                <a:solidFill>
                  <a:schemeClr val="tx1">
                    <a:lumMod val="75000"/>
                    <a:lumOff val="25000"/>
                  </a:schemeClr>
                </a:solidFill>
                <a:latin typeface="Calibri"/>
              </a:rPr>
              <a:t>acerca de la incapacidad  generada y los días otorgados.</a:t>
            </a:r>
            <a:endParaRPr lang="es-CO" sz="1200" b="0" strike="noStrike" spc="-1" dirty="0">
              <a:solidFill>
                <a:schemeClr val="tx1">
                  <a:lumMod val="75000"/>
                  <a:lumOff val="25000"/>
                </a:schemeClr>
              </a:solidFill>
              <a:latin typeface="Arial"/>
            </a:endParaRPr>
          </a:p>
        </p:txBody>
      </p:sp>
      <p:sp>
        <p:nvSpPr>
          <p:cNvPr id="1481" name="CustomShape 14"/>
          <p:cNvSpPr/>
          <p:nvPr/>
        </p:nvSpPr>
        <p:spPr>
          <a:xfrm>
            <a:off x="399068" y="5056511"/>
            <a:ext cx="6019920" cy="4291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200" b="1" strike="noStrike" spc="-1" dirty="0">
                <a:solidFill>
                  <a:schemeClr val="tx1">
                    <a:lumMod val="75000"/>
                    <a:lumOff val="25000"/>
                  </a:schemeClr>
                </a:solidFill>
                <a:latin typeface="Calibri"/>
              </a:rPr>
              <a:t>Presentación personal</a:t>
            </a:r>
            <a:endParaRPr lang="es-CO" sz="2200" b="0" strike="noStrike" spc="-1" dirty="0">
              <a:solidFill>
                <a:schemeClr val="tx1">
                  <a:lumMod val="75000"/>
                  <a:lumOff val="25000"/>
                </a:schemeClr>
              </a:solidFill>
              <a:latin typeface="Arial"/>
            </a:endParaRPr>
          </a:p>
        </p:txBody>
      </p:sp>
      <p:pic>
        <p:nvPicPr>
          <p:cNvPr id="1482" name="Picture 89"/>
          <p:cNvPicPr/>
          <p:nvPr/>
        </p:nvPicPr>
        <p:blipFill>
          <a:blip r:embed="rId4"/>
          <a:stretch/>
        </p:blipFill>
        <p:spPr>
          <a:xfrm>
            <a:off x="198585" y="5712232"/>
            <a:ext cx="1523880" cy="1662120"/>
          </a:xfrm>
          <a:prstGeom prst="rect">
            <a:avLst/>
          </a:prstGeom>
          <a:ln>
            <a:noFill/>
          </a:ln>
        </p:spPr>
      </p:pic>
      <p:sp>
        <p:nvSpPr>
          <p:cNvPr id="1483" name="CustomShape 15"/>
          <p:cNvSpPr/>
          <p:nvPr/>
        </p:nvSpPr>
        <p:spPr>
          <a:xfrm>
            <a:off x="1482840" y="5712232"/>
            <a:ext cx="5008320" cy="175650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Se deben utilizar los uniformes entregados por la empresa como dotación, siempre limpios y planchados y deberán ser portado de lunes a sábado. </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Utilizar los zapatos entregados por la empresa como dotación, siempre limpios (incluyendo los cordones) y embolados.</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Mantener las uñas limpias, cortas y de color transparente o tonos pasteles.</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Mantener el cabello recogido</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Sólo se permite el uso de collares, cadenas y aretes pequeños.</a:t>
            </a:r>
            <a:endParaRPr lang="es-CO" sz="1200" b="0" strike="noStrike" spc="-1" dirty="0">
              <a:solidFill>
                <a:schemeClr val="tx1">
                  <a:lumMod val="75000"/>
                  <a:lumOff val="25000"/>
                </a:schemeClr>
              </a:solidFill>
              <a:latin typeface="Arial"/>
            </a:endParaRPr>
          </a:p>
        </p:txBody>
      </p:sp>
      <p:sp>
        <p:nvSpPr>
          <p:cNvPr id="1484" name="CustomShape 16"/>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2"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3"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4"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5"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6"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27"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28"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9"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30"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31"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32"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33" name="Imagen 32"/>
          <p:cNvPicPr>
            <a:picLocks noChangeAspect="1"/>
          </p:cNvPicPr>
          <p:nvPr/>
        </p:nvPicPr>
        <p:blipFill rotWithShape="1">
          <a:blip r:embed="rId5">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3" name="Objeto 2">
            <a:extLst>
              <a:ext uri="{FF2B5EF4-FFF2-40B4-BE49-F238E27FC236}">
                <a16:creationId xmlns:a16="http://schemas.microsoft.com/office/drawing/2014/main" id="{09767EC2-7856-1998-DC30-227482B85CA4}"/>
              </a:ext>
            </a:extLst>
          </p:cNvPr>
          <p:cNvGraphicFramePr>
            <a:graphicFrameLocks noChangeAspect="1"/>
          </p:cNvGraphicFramePr>
          <p:nvPr>
            <p:extLst>
              <p:ext uri="{D42A27DB-BD31-4B8C-83A1-F6EECF244321}">
                <p14:modId xmlns:p14="http://schemas.microsoft.com/office/powerpoint/2010/main" val="1605379816"/>
              </p:ext>
            </p:extLst>
          </p:nvPr>
        </p:nvGraphicFramePr>
        <p:xfrm>
          <a:off x="483352" y="2117600"/>
          <a:ext cx="5915056" cy="2593999"/>
        </p:xfrm>
        <a:graphic>
          <a:graphicData uri="http://schemas.openxmlformats.org/presentationml/2006/ole">
            <mc:AlternateContent xmlns:mc="http://schemas.openxmlformats.org/markup-compatibility/2006">
              <mc:Choice xmlns:v="urn:schemas-microsoft-com:vml" Requires="v">
                <p:oleObj name="Worksheet" r:id="rId6" imgW="7143756" imgH="3133768" progId="Excel.Sheet.12">
                  <p:embed/>
                </p:oleObj>
              </mc:Choice>
              <mc:Fallback>
                <p:oleObj name="Worksheet" r:id="rId6" imgW="7143756" imgH="3133768" progId="Excel.Sheet.12">
                  <p:embed/>
                  <p:pic>
                    <p:nvPicPr>
                      <p:cNvPr id="0" name=""/>
                      <p:cNvPicPr/>
                      <p:nvPr/>
                    </p:nvPicPr>
                    <p:blipFill>
                      <a:blip r:embed="rId7"/>
                      <a:stretch>
                        <a:fillRect/>
                      </a:stretch>
                    </p:blipFill>
                    <p:spPr>
                      <a:xfrm>
                        <a:off x="483352" y="2117600"/>
                        <a:ext cx="5915056" cy="2593999"/>
                      </a:xfrm>
                      <a:prstGeom prst="rect">
                        <a:avLst/>
                      </a:prstGeom>
                    </p:spPr>
                  </p:pic>
                </p:oleObj>
              </mc:Fallback>
            </mc:AlternateContent>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496" name="CustomShape 11"/>
          <p:cNvSpPr/>
          <p:nvPr/>
        </p:nvSpPr>
        <p:spPr>
          <a:xfrm>
            <a:off x="190499" y="1522440"/>
            <a:ext cx="3178021" cy="1571842"/>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marL="171450" indent="-171450" algn="just">
              <a:lnSpc>
                <a:spcPct val="100000"/>
              </a:lnSpc>
              <a:buFont typeface="Arial" panose="020B0604020202020204" pitchFamily="34" charset="0"/>
              <a:buChar char="•"/>
            </a:pPr>
            <a:r>
              <a:rPr lang="es-CO" sz="1200" spc="-1" dirty="0">
                <a:solidFill>
                  <a:schemeClr val="tx1">
                    <a:lumMod val="75000"/>
                    <a:lumOff val="25000"/>
                  </a:schemeClr>
                </a:solidFill>
                <a:latin typeface="Calibri"/>
              </a:rPr>
              <a:t>Diariamente</a:t>
            </a:r>
            <a:r>
              <a:rPr lang="es-CO" sz="1200" b="0" strike="noStrike" spc="-1" dirty="0">
                <a:solidFill>
                  <a:schemeClr val="tx1">
                    <a:lumMod val="75000"/>
                    <a:lumOff val="25000"/>
                  </a:schemeClr>
                </a:solidFill>
                <a:latin typeface="Calibri"/>
              </a:rPr>
              <a:t> se realizará la verificación de las Horas de Ingreso y Salida del Personal, según el reporte generado por el reloj huellero.</a:t>
            </a:r>
            <a:endParaRPr lang="es-CO" sz="1200" b="0" strike="noStrike" spc="-1" dirty="0">
              <a:solidFill>
                <a:schemeClr val="tx1">
                  <a:lumMod val="75000"/>
                  <a:lumOff val="25000"/>
                </a:schemeClr>
              </a:solidFill>
              <a:latin typeface="Arial"/>
            </a:endParaRPr>
          </a:p>
          <a:p>
            <a:pPr marL="171450" indent="-171450" algn="just">
              <a:lnSpc>
                <a:spcPct val="100000"/>
              </a:lnSpc>
              <a:buClr>
                <a:srgbClr val="000000"/>
              </a:buClr>
              <a:buFont typeface="Arial" panose="020B0604020202020204" pitchFamily="34" charset="0"/>
              <a:buChar char="•"/>
            </a:pPr>
            <a:r>
              <a:rPr lang="es-CO" sz="1200" b="0" strike="noStrike" spc="-1" dirty="0">
                <a:solidFill>
                  <a:schemeClr val="tx1">
                    <a:lumMod val="75000"/>
                    <a:lumOff val="25000"/>
                  </a:schemeClr>
                </a:solidFill>
                <a:latin typeface="Calibri"/>
              </a:rPr>
              <a:t>El incumplimiento del horario en más de seis (6) ocasiones </a:t>
            </a:r>
            <a:r>
              <a:rPr lang="es-CO" sz="1200" spc="-1" dirty="0">
                <a:solidFill>
                  <a:schemeClr val="tx1">
                    <a:lumMod val="75000"/>
                    <a:lumOff val="25000"/>
                  </a:schemeClr>
                </a:solidFill>
                <a:latin typeface="Calibri"/>
              </a:rPr>
              <a:t>durante el mes </a:t>
            </a:r>
            <a:r>
              <a:rPr lang="es-CO" sz="1200" b="0" strike="noStrike" spc="-1" dirty="0">
                <a:solidFill>
                  <a:schemeClr val="tx1">
                    <a:lumMod val="75000"/>
                    <a:lumOff val="25000"/>
                  </a:schemeClr>
                </a:solidFill>
                <a:latin typeface="Calibri"/>
              </a:rPr>
              <a:t>acarreará un  memorando con copia a la Hoja de Vida.</a:t>
            </a:r>
            <a:endParaRPr lang="es-CO" sz="1200" b="0" strike="noStrike" spc="-1" dirty="0">
              <a:solidFill>
                <a:schemeClr val="tx1">
                  <a:lumMod val="75000"/>
                  <a:lumOff val="25000"/>
                </a:schemeClr>
              </a:solidFill>
              <a:latin typeface="Arial"/>
            </a:endParaRPr>
          </a:p>
          <a:p>
            <a:pPr algn="just">
              <a:lnSpc>
                <a:spcPct val="100000"/>
              </a:lnSpc>
            </a:pPr>
            <a:endParaRPr lang="es-CO" sz="1200" b="0" strike="noStrike" spc="-1" dirty="0">
              <a:solidFill>
                <a:srgbClr val="FFFFFF"/>
              </a:solidFill>
              <a:latin typeface="Arial"/>
            </a:endParaRPr>
          </a:p>
          <a:p>
            <a:pPr algn="just">
              <a:lnSpc>
                <a:spcPct val="100000"/>
              </a:lnSpc>
            </a:pPr>
            <a:endParaRPr lang="es-CO" sz="1200" b="0" strike="noStrike" spc="-1" dirty="0">
              <a:solidFill>
                <a:srgbClr val="FFFFFF"/>
              </a:solidFill>
              <a:latin typeface="Arial"/>
            </a:endParaRPr>
          </a:p>
        </p:txBody>
      </p:sp>
      <p:pic>
        <p:nvPicPr>
          <p:cNvPr id="1497" name="Picture 13"/>
          <p:cNvPicPr/>
          <p:nvPr/>
        </p:nvPicPr>
        <p:blipFill>
          <a:blip r:embed="rId2"/>
          <a:stretch/>
        </p:blipFill>
        <p:spPr>
          <a:xfrm>
            <a:off x="3489480" y="1523880"/>
            <a:ext cx="2911320" cy="1312920"/>
          </a:xfrm>
          <a:prstGeom prst="rect">
            <a:avLst/>
          </a:prstGeom>
          <a:ln>
            <a:noFill/>
          </a:ln>
        </p:spPr>
      </p:pic>
      <p:sp>
        <p:nvSpPr>
          <p:cNvPr id="1499" name="CustomShape 13"/>
          <p:cNvSpPr/>
          <p:nvPr/>
        </p:nvSpPr>
        <p:spPr>
          <a:xfrm>
            <a:off x="349200" y="1092240"/>
            <a:ext cx="6280200" cy="4291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200" b="1" strike="noStrike" spc="-1" dirty="0">
                <a:solidFill>
                  <a:schemeClr val="tx1">
                    <a:lumMod val="75000"/>
                    <a:lumOff val="25000"/>
                  </a:schemeClr>
                </a:solidFill>
                <a:latin typeface="Calibri"/>
              </a:rPr>
              <a:t>CONTROL DE INGRESO Y DE SALIDA DE PERSONAL</a:t>
            </a:r>
            <a:endParaRPr lang="es-CO" sz="2200" b="0" strike="noStrike" spc="-1" dirty="0">
              <a:solidFill>
                <a:schemeClr val="tx1">
                  <a:lumMod val="75000"/>
                  <a:lumOff val="25000"/>
                </a:schemeClr>
              </a:solidFill>
              <a:latin typeface="Arial"/>
            </a:endParaRPr>
          </a:p>
        </p:txBody>
      </p:sp>
      <p:sp>
        <p:nvSpPr>
          <p:cNvPr id="1505"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graphicFrame>
        <p:nvGraphicFramePr>
          <p:cNvPr id="6" name="Tabla 5">
            <a:extLst>
              <a:ext uri="{FF2B5EF4-FFF2-40B4-BE49-F238E27FC236}">
                <a16:creationId xmlns:a16="http://schemas.microsoft.com/office/drawing/2014/main" id="{0961AF35-77B0-D4D0-04AC-5FE73264BA59}"/>
              </a:ext>
            </a:extLst>
          </p:cNvPr>
          <p:cNvGraphicFramePr>
            <a:graphicFrameLocks noGrp="1"/>
          </p:cNvGraphicFramePr>
          <p:nvPr>
            <p:extLst>
              <p:ext uri="{D42A27DB-BD31-4B8C-83A1-F6EECF244321}">
                <p14:modId xmlns:p14="http://schemas.microsoft.com/office/powerpoint/2010/main" val="3415192740"/>
              </p:ext>
            </p:extLst>
          </p:nvPr>
        </p:nvGraphicFramePr>
        <p:xfrm>
          <a:off x="419100" y="3064668"/>
          <a:ext cx="6067742" cy="4430268"/>
        </p:xfrm>
        <a:graphic>
          <a:graphicData uri="http://schemas.openxmlformats.org/drawingml/2006/table">
            <a:tbl>
              <a:tblPr>
                <a:tableStyleId>{D7AC3CCA-C797-4891-BE02-D94E43425B78}</a:tableStyleId>
              </a:tblPr>
              <a:tblGrid>
                <a:gridCol w="1436996">
                  <a:extLst>
                    <a:ext uri="{9D8B030D-6E8A-4147-A177-3AD203B41FA5}">
                      <a16:colId xmlns:a16="http://schemas.microsoft.com/office/drawing/2014/main" val="2003282443"/>
                    </a:ext>
                  </a:extLst>
                </a:gridCol>
                <a:gridCol w="2006220">
                  <a:extLst>
                    <a:ext uri="{9D8B030D-6E8A-4147-A177-3AD203B41FA5}">
                      <a16:colId xmlns:a16="http://schemas.microsoft.com/office/drawing/2014/main" val="258421675"/>
                    </a:ext>
                  </a:extLst>
                </a:gridCol>
                <a:gridCol w="2624526">
                  <a:extLst>
                    <a:ext uri="{9D8B030D-6E8A-4147-A177-3AD203B41FA5}">
                      <a16:colId xmlns:a16="http://schemas.microsoft.com/office/drawing/2014/main" val="3735259274"/>
                    </a:ext>
                  </a:extLst>
                </a:gridCol>
              </a:tblGrid>
              <a:tr h="0">
                <a:tc>
                  <a:txBody>
                    <a:bodyPr/>
                    <a:lstStyle/>
                    <a:p>
                      <a:pPr algn="ctr">
                        <a:lnSpc>
                          <a:spcPct val="107000"/>
                        </a:lnSpc>
                        <a:spcAft>
                          <a:spcPts val="800"/>
                        </a:spcAft>
                      </a:pPr>
                      <a:r>
                        <a:rPr lang="es-CO" sz="1100" dirty="0">
                          <a:effectLst/>
                        </a:rPr>
                        <a:t> </a:t>
                      </a:r>
                    </a:p>
                    <a:p>
                      <a:pPr algn="ctr">
                        <a:lnSpc>
                          <a:spcPct val="107000"/>
                        </a:lnSpc>
                        <a:spcAft>
                          <a:spcPts val="800"/>
                        </a:spcAft>
                      </a:pPr>
                      <a:r>
                        <a:rPr lang="es-CO" sz="1000" dirty="0">
                          <a:effectLst/>
                        </a:rPr>
                        <a:t>TIEMPO DE LLEGADA TARDE</a:t>
                      </a:r>
                      <a:endParaRPr lang="es-CO" sz="1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90170" marR="90170"/>
                </a:tc>
                <a:tc>
                  <a:txBody>
                    <a:bodyPr/>
                    <a:lstStyle/>
                    <a:p>
                      <a:pPr algn="ctr">
                        <a:lnSpc>
                          <a:spcPct val="107000"/>
                        </a:lnSpc>
                        <a:spcAft>
                          <a:spcPts val="800"/>
                        </a:spcAft>
                      </a:pPr>
                      <a:r>
                        <a:rPr lang="es-CO" sz="1100" dirty="0">
                          <a:effectLst/>
                        </a:rPr>
                        <a:t>CORREO INTERNO A:</a:t>
                      </a:r>
                    </a:p>
                    <a:p>
                      <a:pPr algn="ctr">
                        <a:lnSpc>
                          <a:spcPct val="107000"/>
                        </a:lnSpc>
                        <a:spcAft>
                          <a:spcPts val="800"/>
                        </a:spcAft>
                      </a:pPr>
                      <a:r>
                        <a:rPr lang="es-CO" sz="1100" u="sng" dirty="0">
                          <a:effectLst/>
                          <a:hlinkClick r:id="rId3"/>
                        </a:rPr>
                        <a:t>gerencia@cedco.com</a:t>
                      </a:r>
                      <a:endParaRPr lang="es-CO" sz="1100" dirty="0">
                        <a:effectLst/>
                      </a:endParaRPr>
                    </a:p>
                    <a:p>
                      <a:pPr algn="ctr">
                        <a:lnSpc>
                          <a:spcPct val="107000"/>
                        </a:lnSpc>
                        <a:spcAft>
                          <a:spcPts val="800"/>
                        </a:spcAft>
                      </a:pPr>
                      <a:r>
                        <a:rPr lang="es-CO" sz="1100" u="sng" dirty="0">
                          <a:effectLst/>
                          <a:hlinkClick r:id="rId4"/>
                        </a:rPr>
                        <a:t>recursohumano@cedco.com</a:t>
                      </a:r>
                      <a:endParaRPr lang="es-CO" sz="1100" dirty="0">
                        <a:effectLst/>
                      </a:endParaRPr>
                    </a:p>
                    <a:p>
                      <a:pPr algn="ctr">
                        <a:lnSpc>
                          <a:spcPct val="107000"/>
                        </a:lnSpc>
                        <a:spcAft>
                          <a:spcPts val="800"/>
                        </a:spcAft>
                      </a:pPr>
                      <a:r>
                        <a:rPr lang="es-CO" sz="1100" u="sng" dirty="0">
                          <a:effectLst/>
                          <a:hlinkClick r:id="rId5"/>
                        </a:rPr>
                        <a:t>liderth@cedco.com</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0170" marR="90170"/>
                </a:tc>
                <a:tc>
                  <a:txBody>
                    <a:bodyPr/>
                    <a:lstStyle/>
                    <a:p>
                      <a:pPr algn="ctr">
                        <a:lnSpc>
                          <a:spcPct val="107000"/>
                        </a:lnSpc>
                        <a:spcAft>
                          <a:spcPts val="800"/>
                        </a:spcAft>
                      </a:pPr>
                      <a:r>
                        <a:rPr lang="es-CO" sz="1100" dirty="0">
                          <a:effectLst/>
                        </a:rPr>
                        <a:t> </a:t>
                      </a:r>
                    </a:p>
                    <a:p>
                      <a:pPr algn="ctr">
                        <a:lnSpc>
                          <a:spcPct val="107000"/>
                        </a:lnSpc>
                        <a:spcAft>
                          <a:spcPts val="800"/>
                        </a:spcAft>
                      </a:pPr>
                      <a:r>
                        <a:rPr lang="es-CO" sz="1100" dirty="0">
                          <a:effectLst/>
                        </a:rPr>
                        <a:t>TRATAMIENTO POR PARTE DE TALENTO HUMANO</a:t>
                      </a:r>
                      <a:endParaRPr lang="es-CO"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90170" marR="90170"/>
                </a:tc>
                <a:extLst>
                  <a:ext uri="{0D108BD9-81ED-4DB2-BD59-A6C34878D82A}">
                    <a16:rowId xmlns:a16="http://schemas.microsoft.com/office/drawing/2014/main" val="2811099959"/>
                  </a:ext>
                </a:extLst>
              </a:tr>
              <a:tr h="741045">
                <a:tc>
                  <a:txBody>
                    <a:bodyPr/>
                    <a:lstStyle/>
                    <a:p>
                      <a:pPr algn="ctr">
                        <a:lnSpc>
                          <a:spcPct val="107000"/>
                        </a:lnSpc>
                        <a:spcAft>
                          <a:spcPts val="800"/>
                        </a:spcAft>
                      </a:pPr>
                      <a:r>
                        <a:rPr lang="es-CO" sz="1200" kern="1200" spc="-1" dirty="0"/>
                        <a:t>MENOR O IGUAL A 10 MIN O NO MARCACIÓN</a:t>
                      </a:r>
                      <a:endParaRPr lang="es-CO" sz="1200" kern="1200" spc="-1" dirty="0">
                        <a:solidFill>
                          <a:srgbClr val="7F7F7F"/>
                        </a:solidFill>
                        <a:latin typeface="Calibri"/>
                        <a:ea typeface="+mn-ea"/>
                        <a:cs typeface="+mn-cs"/>
                      </a:endParaRPr>
                    </a:p>
                  </a:txBody>
                  <a:tcPr marL="90170" marR="90170"/>
                </a:tc>
                <a:tc>
                  <a:txBody>
                    <a:bodyPr/>
                    <a:lstStyle/>
                    <a:p>
                      <a:pPr marL="0" algn="ctr" defTabSz="914400" rtl="0" eaLnBrk="1" latinLnBrk="0" hangingPunct="1">
                        <a:lnSpc>
                          <a:spcPct val="100000"/>
                        </a:lnSpc>
                        <a:spcAft>
                          <a:spcPts val="800"/>
                        </a:spcAft>
                      </a:pPr>
                      <a:r>
                        <a:rPr lang="es-CO" sz="1200" strike="noStrike" kern="1200" spc="-1" dirty="0"/>
                        <a:t>NO debe enviarse correo, con o sin justificación se tienen 5 oportunidades en el mes</a:t>
                      </a:r>
                      <a:endParaRPr lang="es-CO" sz="1200" b="0" strike="noStrike" kern="1200" spc="-1" dirty="0">
                        <a:solidFill>
                          <a:srgbClr val="7F7F7F"/>
                        </a:solidFill>
                        <a:latin typeface="Calibri"/>
                        <a:ea typeface="+mn-ea"/>
                        <a:cs typeface="+mn-cs"/>
                      </a:endParaRPr>
                    </a:p>
                  </a:txBody>
                  <a:tcPr marL="90170" marR="90170"/>
                </a:tc>
                <a:tc>
                  <a:txBody>
                    <a:bodyPr/>
                    <a:lstStyle/>
                    <a:p>
                      <a:pPr marL="0" algn="ctr" defTabSz="914400" rtl="0" eaLnBrk="1" latinLnBrk="0" hangingPunct="1">
                        <a:lnSpc>
                          <a:spcPct val="100000"/>
                        </a:lnSpc>
                        <a:spcAft>
                          <a:spcPts val="800"/>
                        </a:spcAft>
                      </a:pPr>
                      <a:r>
                        <a:rPr lang="es-CO" sz="1200" strike="noStrike" kern="1200" spc="-1" dirty="0"/>
                        <a:t>Cuenta las 5 llegadas tarde del mes y se realizará el descuento del tiempo en el control de horas.</a:t>
                      </a:r>
                      <a:endParaRPr lang="es-CO" sz="1200" b="0" strike="noStrike" kern="1200" spc="-1" dirty="0">
                        <a:solidFill>
                          <a:srgbClr val="7F7F7F"/>
                        </a:solidFill>
                        <a:latin typeface="Calibri"/>
                        <a:ea typeface="+mn-ea"/>
                        <a:cs typeface="+mn-cs"/>
                      </a:endParaRPr>
                    </a:p>
                  </a:txBody>
                  <a:tcPr marL="90170" marR="90170"/>
                </a:tc>
                <a:extLst>
                  <a:ext uri="{0D108BD9-81ED-4DB2-BD59-A6C34878D82A}">
                    <a16:rowId xmlns:a16="http://schemas.microsoft.com/office/drawing/2014/main" val="582390958"/>
                  </a:ext>
                </a:extLst>
              </a:tr>
              <a:tr h="1010285">
                <a:tc>
                  <a:txBody>
                    <a:bodyPr/>
                    <a:lstStyle/>
                    <a:p>
                      <a:pPr algn="ctr">
                        <a:lnSpc>
                          <a:spcPct val="107000"/>
                        </a:lnSpc>
                        <a:spcAft>
                          <a:spcPts val="800"/>
                        </a:spcAft>
                      </a:pPr>
                      <a:r>
                        <a:rPr lang="es-CO" sz="1100" dirty="0">
                          <a:effectLst/>
                        </a:rPr>
                        <a:t> </a:t>
                      </a:r>
                    </a:p>
                    <a:p>
                      <a:pPr marL="0" algn="ctr" defTabSz="914400" rtl="0" eaLnBrk="1" latinLnBrk="0" hangingPunct="1">
                        <a:lnSpc>
                          <a:spcPct val="107000"/>
                        </a:lnSpc>
                        <a:spcAft>
                          <a:spcPts val="800"/>
                        </a:spcAft>
                      </a:pPr>
                      <a:r>
                        <a:rPr lang="es-CO" sz="1200" kern="1200" spc="-1" dirty="0"/>
                        <a:t>MAYOR A 10 MIN Y MENOR O IGUAL A 20 MIN</a:t>
                      </a:r>
                      <a:endParaRPr lang="es-CO" sz="1200" kern="1200" spc="-1" dirty="0">
                        <a:solidFill>
                          <a:srgbClr val="7F7F7F"/>
                        </a:solidFill>
                        <a:latin typeface="Calibri"/>
                        <a:ea typeface="+mn-ea"/>
                        <a:cs typeface="+mn-cs"/>
                      </a:endParaRPr>
                    </a:p>
                  </a:txBody>
                  <a:tcPr marL="90170" marR="90170"/>
                </a:tc>
                <a:tc rowSpan="2">
                  <a:txBody>
                    <a:bodyPr/>
                    <a:lstStyle/>
                    <a:p>
                      <a:pPr algn="ctr">
                        <a:lnSpc>
                          <a:spcPct val="107000"/>
                        </a:lnSpc>
                        <a:spcAft>
                          <a:spcPts val="800"/>
                        </a:spcAft>
                      </a:pPr>
                      <a:r>
                        <a:rPr lang="es-CO" sz="1100" dirty="0">
                          <a:effectLst/>
                        </a:rPr>
                        <a:t> </a:t>
                      </a:r>
                    </a:p>
                    <a:p>
                      <a:pPr algn="ctr">
                        <a:lnSpc>
                          <a:spcPct val="107000"/>
                        </a:lnSpc>
                        <a:spcAft>
                          <a:spcPts val="800"/>
                        </a:spcAft>
                      </a:pPr>
                      <a:r>
                        <a:rPr lang="es-CO" sz="1100" dirty="0">
                          <a:effectLst/>
                        </a:rPr>
                        <a:t> </a:t>
                      </a:r>
                    </a:p>
                    <a:p>
                      <a:pPr marL="0" algn="ctr" defTabSz="914400" rtl="0" eaLnBrk="1" latinLnBrk="0" hangingPunct="1">
                        <a:lnSpc>
                          <a:spcPct val="100000"/>
                        </a:lnSpc>
                        <a:spcAft>
                          <a:spcPts val="800"/>
                        </a:spcAft>
                      </a:pPr>
                      <a:r>
                        <a:rPr lang="es-CO" sz="1200" strike="noStrike" kern="1200" spc="-1" dirty="0"/>
                        <a:t>Con justificación y evidencia: Enviar correo interno explicando la situación y anexando evidencias</a:t>
                      </a:r>
                    </a:p>
                    <a:p>
                      <a:pPr marL="0" algn="ctr" defTabSz="914400" rtl="0" eaLnBrk="1" latinLnBrk="0" hangingPunct="1">
                        <a:lnSpc>
                          <a:spcPct val="100000"/>
                        </a:lnSpc>
                        <a:spcAft>
                          <a:spcPts val="800"/>
                        </a:spcAft>
                      </a:pPr>
                      <a:r>
                        <a:rPr lang="es-CO" sz="1200" strike="noStrike" kern="1200" spc="-1" dirty="0"/>
                        <a:t> </a:t>
                      </a:r>
                    </a:p>
                    <a:p>
                      <a:pPr marL="0" algn="ctr" defTabSz="914400" rtl="0" eaLnBrk="1" latinLnBrk="0" hangingPunct="1">
                        <a:lnSpc>
                          <a:spcPct val="100000"/>
                        </a:lnSpc>
                        <a:spcAft>
                          <a:spcPts val="800"/>
                        </a:spcAft>
                      </a:pPr>
                      <a:r>
                        <a:rPr lang="es-CO" sz="1200" strike="noStrike" kern="1200" spc="-1" dirty="0"/>
                        <a:t>Sin justificación ni evidencia: NO debe enviar correo</a:t>
                      </a:r>
                      <a:endParaRPr lang="es-CO" sz="1200" b="0" strike="noStrike" kern="1200" spc="-1" dirty="0">
                        <a:solidFill>
                          <a:srgbClr val="7F7F7F"/>
                        </a:solidFill>
                        <a:latin typeface="Calibri"/>
                        <a:ea typeface="+mn-ea"/>
                        <a:cs typeface="+mn-cs"/>
                      </a:endParaRPr>
                    </a:p>
                  </a:txBody>
                  <a:tcPr marL="90170" marR="90170"/>
                </a:tc>
                <a:tc rowSpan="2">
                  <a:txBody>
                    <a:bodyPr/>
                    <a:lstStyle/>
                    <a:p>
                      <a:pPr marL="0" algn="ctr" defTabSz="914400" rtl="0" eaLnBrk="1" latinLnBrk="0" hangingPunct="1">
                        <a:lnSpc>
                          <a:spcPct val="100000"/>
                        </a:lnSpc>
                        <a:spcAft>
                          <a:spcPts val="800"/>
                        </a:spcAft>
                      </a:pPr>
                      <a:r>
                        <a:rPr lang="es-CO" sz="1200" u="sng" strike="noStrike" kern="1200" spc="-1" dirty="0"/>
                        <a:t>Con justificación y evidencia: </a:t>
                      </a:r>
                      <a:r>
                        <a:rPr lang="es-CO" sz="1200" strike="noStrike" kern="1200" spc="-1" dirty="0"/>
                        <a:t>Se citará a descargos y se realizará análisis de la situación para establecer si amerita o no la sanción disciplinaria establecida en el reglamento interno de trabajo.</a:t>
                      </a:r>
                    </a:p>
                    <a:p>
                      <a:pPr marL="0" algn="ctr" defTabSz="914400" rtl="0" eaLnBrk="1" latinLnBrk="0" hangingPunct="1">
                        <a:lnSpc>
                          <a:spcPct val="100000"/>
                        </a:lnSpc>
                        <a:spcAft>
                          <a:spcPts val="800"/>
                        </a:spcAft>
                      </a:pPr>
                      <a:r>
                        <a:rPr lang="es-CO" sz="1200" strike="noStrike" kern="1200" spc="-1" dirty="0"/>
                        <a:t>En caso de no aplicar sanción únicamente se descontará el tiempo en el control de horas</a:t>
                      </a:r>
                    </a:p>
                    <a:p>
                      <a:pPr marL="0" algn="ctr" defTabSz="914400" rtl="0" eaLnBrk="1" latinLnBrk="0" hangingPunct="1">
                        <a:lnSpc>
                          <a:spcPct val="100000"/>
                        </a:lnSpc>
                        <a:spcAft>
                          <a:spcPts val="800"/>
                        </a:spcAft>
                      </a:pPr>
                      <a:r>
                        <a:rPr lang="es-CO" sz="1200" u="sng" strike="noStrike" kern="1200" spc="-1" dirty="0"/>
                        <a:t>Sin justificación: </a:t>
                      </a:r>
                      <a:r>
                        <a:rPr lang="es-CO" sz="1200" strike="noStrike" kern="1200" spc="-1" dirty="0"/>
                        <a:t>Se aplicará la sanción disciplinaria establecida en el reglamento interno de trabajo.</a:t>
                      </a:r>
                      <a:endParaRPr lang="es-CO" sz="1200" b="0" strike="noStrike" kern="1200" spc="-1" dirty="0">
                        <a:solidFill>
                          <a:srgbClr val="7F7F7F"/>
                        </a:solidFill>
                        <a:latin typeface="Calibri"/>
                        <a:ea typeface="+mn-ea"/>
                        <a:cs typeface="+mn-cs"/>
                      </a:endParaRPr>
                    </a:p>
                  </a:txBody>
                  <a:tcPr marL="90170" marR="90170"/>
                </a:tc>
                <a:extLst>
                  <a:ext uri="{0D108BD9-81ED-4DB2-BD59-A6C34878D82A}">
                    <a16:rowId xmlns:a16="http://schemas.microsoft.com/office/drawing/2014/main" val="1603383126"/>
                  </a:ext>
                </a:extLst>
              </a:tr>
              <a:tr h="1179830">
                <a:tc>
                  <a:txBody>
                    <a:bodyPr/>
                    <a:lstStyle/>
                    <a:p>
                      <a:pPr algn="ctr">
                        <a:lnSpc>
                          <a:spcPct val="107000"/>
                        </a:lnSpc>
                        <a:spcAft>
                          <a:spcPts val="800"/>
                        </a:spcAft>
                      </a:pPr>
                      <a:r>
                        <a:rPr lang="es-CO" sz="1100" dirty="0">
                          <a:effectLst/>
                        </a:rPr>
                        <a:t> </a:t>
                      </a:r>
                    </a:p>
                    <a:p>
                      <a:pPr marL="0" algn="ctr" defTabSz="914400" rtl="0" eaLnBrk="1" latinLnBrk="0" hangingPunct="1">
                        <a:lnSpc>
                          <a:spcPct val="107000"/>
                        </a:lnSpc>
                        <a:spcAft>
                          <a:spcPts val="800"/>
                        </a:spcAft>
                      </a:pPr>
                      <a:r>
                        <a:rPr lang="es-CO" sz="1200" kern="1200" spc="-1" dirty="0"/>
                        <a:t>MAYOR A 20 MIN</a:t>
                      </a:r>
                      <a:endParaRPr lang="es-CO" sz="1200" kern="1200" spc="-1" dirty="0">
                        <a:solidFill>
                          <a:srgbClr val="7F7F7F"/>
                        </a:solidFill>
                        <a:latin typeface="Calibri"/>
                        <a:ea typeface="+mn-ea"/>
                        <a:cs typeface="+mn-cs"/>
                      </a:endParaRPr>
                    </a:p>
                  </a:txBody>
                  <a:tcPr marL="90170" marR="90170"/>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1755569360"/>
                  </a:ext>
                </a:extLst>
              </a:tr>
            </a:tbl>
          </a:graphicData>
        </a:graphic>
      </p:graphicFrame>
      <p:sp>
        <p:nvSpPr>
          <p:cNvPr id="19"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0"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1"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2"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4"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25"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26"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7"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29"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30"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31" name="Imagen 30"/>
          <p:cNvPicPr>
            <a:picLocks noChangeAspect="1"/>
          </p:cNvPicPr>
          <p:nvPr/>
        </p:nvPicPr>
        <p:blipFill rotWithShape="1">
          <a:blip r:embed="rId6">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500" name="CustomShape 14"/>
          <p:cNvSpPr/>
          <p:nvPr/>
        </p:nvSpPr>
        <p:spPr>
          <a:xfrm>
            <a:off x="292680" y="1593645"/>
            <a:ext cx="627876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ROTACIÓN</a:t>
            </a:r>
            <a:endParaRPr lang="es-CO" sz="2400" b="0" strike="noStrike" spc="-1" dirty="0">
              <a:solidFill>
                <a:schemeClr val="tx1">
                  <a:lumMod val="75000"/>
                  <a:lumOff val="25000"/>
                </a:schemeClr>
              </a:solidFill>
              <a:latin typeface="Arial"/>
            </a:endParaRPr>
          </a:p>
        </p:txBody>
      </p:sp>
      <p:sp>
        <p:nvSpPr>
          <p:cNvPr id="1501" name="CustomShape 15"/>
          <p:cNvSpPr/>
          <p:nvPr/>
        </p:nvSpPr>
        <p:spPr>
          <a:xfrm>
            <a:off x="531720" y="3036420"/>
            <a:ext cx="5869080" cy="648512"/>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0" strike="noStrike" spc="-1" dirty="0">
                <a:solidFill>
                  <a:schemeClr val="tx1">
                    <a:lumMod val="75000"/>
                    <a:lumOff val="25000"/>
                  </a:schemeClr>
                </a:solidFill>
                <a:latin typeface="Calibri"/>
              </a:rPr>
              <a:t>Acordes a las necesidades del servicio y/o novedades presentadas en los comités de seguimiento a los procesos realizados mensualmente, la Gerencia podrá rotar el personal de cargo; esto teniendo siempre en cuenta el perfil y experiencia de cada cargo..</a:t>
            </a:r>
            <a:endParaRPr lang="es-CO" sz="1200" b="0" strike="noStrike" spc="-1" dirty="0">
              <a:solidFill>
                <a:schemeClr val="tx1">
                  <a:lumMod val="75000"/>
                  <a:lumOff val="25000"/>
                </a:schemeClr>
              </a:solidFill>
              <a:latin typeface="Arial"/>
            </a:endParaRPr>
          </a:p>
        </p:txBody>
      </p:sp>
      <p:sp>
        <p:nvSpPr>
          <p:cNvPr id="1502" name="CustomShape 16"/>
          <p:cNvSpPr/>
          <p:nvPr/>
        </p:nvSpPr>
        <p:spPr>
          <a:xfrm>
            <a:off x="522720" y="4812126"/>
            <a:ext cx="5800680" cy="1017844"/>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0" strike="noStrike" spc="-1" dirty="0">
                <a:solidFill>
                  <a:schemeClr val="tx1">
                    <a:lumMod val="75000"/>
                    <a:lumOff val="25000"/>
                  </a:schemeClr>
                </a:solidFill>
                <a:latin typeface="Calibri"/>
              </a:rPr>
              <a:t>Cuando existan casos especiales e inesperados como incapacidades, calamidades domésticas u otra situación que amerite la rotación de cargos temporalmente; Talento Humano no sólo deberá asignar al personal idóneo y verificar que no se afecte la prestación del servicio, sino también aclarar que las funciones del cargo deberán quedar al día.</a:t>
            </a:r>
            <a:endParaRPr lang="es-CO" sz="1200" b="0" strike="noStrike" spc="-1" dirty="0">
              <a:solidFill>
                <a:schemeClr val="tx1">
                  <a:lumMod val="75000"/>
                  <a:lumOff val="25000"/>
                </a:schemeClr>
              </a:solidFill>
              <a:latin typeface="Arial"/>
            </a:endParaRPr>
          </a:p>
        </p:txBody>
      </p:sp>
      <p:sp>
        <p:nvSpPr>
          <p:cNvPr id="1503" name="CustomShape 17"/>
          <p:cNvSpPr/>
          <p:nvPr/>
        </p:nvSpPr>
        <p:spPr>
          <a:xfrm>
            <a:off x="292680" y="2295540"/>
            <a:ext cx="4041720" cy="371513"/>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nSpc>
                <a:spcPct val="100000"/>
              </a:lnSpc>
              <a:buClr>
                <a:srgbClr val="000000"/>
              </a:buClr>
              <a:buFont typeface="Arial"/>
              <a:buChar char="•"/>
            </a:pPr>
            <a:r>
              <a:rPr lang="es-CO" sz="1800" b="1" strike="noStrike" spc="-1" dirty="0">
                <a:solidFill>
                  <a:schemeClr val="tx1">
                    <a:lumMod val="75000"/>
                    <a:lumOff val="25000"/>
                  </a:schemeClr>
                </a:solidFill>
                <a:latin typeface="Calibri"/>
              </a:rPr>
              <a:t>ROTACIÓN DE CARGO (PERMANENTE)</a:t>
            </a:r>
            <a:endParaRPr lang="es-CO" sz="1800" b="0" strike="noStrike" spc="-1" dirty="0">
              <a:solidFill>
                <a:schemeClr val="tx1">
                  <a:lumMod val="75000"/>
                  <a:lumOff val="25000"/>
                </a:schemeClr>
              </a:solidFill>
              <a:latin typeface="Arial"/>
            </a:endParaRPr>
          </a:p>
        </p:txBody>
      </p:sp>
      <p:sp>
        <p:nvSpPr>
          <p:cNvPr id="1504" name="CustomShape 18"/>
          <p:cNvSpPr/>
          <p:nvPr/>
        </p:nvSpPr>
        <p:spPr>
          <a:xfrm>
            <a:off x="292680" y="4278606"/>
            <a:ext cx="5075280" cy="368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nSpc>
                <a:spcPct val="100000"/>
              </a:lnSpc>
              <a:buClr>
                <a:srgbClr val="000000"/>
              </a:buClr>
              <a:buFont typeface="Arial"/>
              <a:buChar char="•"/>
            </a:pPr>
            <a:r>
              <a:rPr lang="es-CO" sz="1800" b="1" strike="noStrike" spc="-1" dirty="0">
                <a:solidFill>
                  <a:schemeClr val="tx1">
                    <a:lumMod val="75000"/>
                    <a:lumOff val="25000"/>
                  </a:schemeClr>
                </a:solidFill>
                <a:latin typeface="Calibri"/>
              </a:rPr>
              <a:t>ROTACIÓN DE CARGO (NO PERMANENTE)</a:t>
            </a:r>
            <a:endParaRPr lang="es-CO" sz="1800" b="0" strike="noStrike" spc="-1" dirty="0">
              <a:solidFill>
                <a:schemeClr val="tx1">
                  <a:lumMod val="75000"/>
                  <a:lumOff val="25000"/>
                </a:schemeClr>
              </a:solidFill>
              <a:latin typeface="Arial"/>
            </a:endParaRPr>
          </a:p>
        </p:txBody>
      </p:sp>
      <p:sp>
        <p:nvSpPr>
          <p:cNvPr id="1505"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1"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2"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3"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4"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5"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6"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27"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28"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29"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30"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31"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32"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33"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34" name="Imagen 33"/>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1028" name="Picture 4" descr="El índice de rotación de personal: concepto, cálculo y evaluación │Capital  Humano">
            <a:extLst>
              <a:ext uri="{FF2B5EF4-FFF2-40B4-BE49-F238E27FC236}">
                <a16:creationId xmlns:a16="http://schemas.microsoft.com/office/drawing/2014/main" id="{46943B0A-3EDA-5BFD-CADC-1FF6DDF2BC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6274" y="5773127"/>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154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2" name="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80" y="818707"/>
            <a:ext cx="6861060" cy="4132997"/>
          </a:xfrm>
          <a:prstGeom prst="rect">
            <a:avLst/>
          </a:prstGeom>
        </p:spPr>
      </p:pic>
      <p:sp>
        <p:nvSpPr>
          <p:cNvPr id="1081"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FFFE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084"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FFFE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093" name="CustomShape 12"/>
          <p:cNvSpPr/>
          <p:nvPr/>
        </p:nvSpPr>
        <p:spPr>
          <a:xfrm>
            <a:off x="618120" y="5334120"/>
            <a:ext cx="5638680" cy="18003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marL="512640" indent="-512640">
              <a:lnSpc>
                <a:spcPct val="100000"/>
              </a:lnSpc>
              <a:buClr>
                <a:srgbClr val="7030A0"/>
              </a:buClr>
              <a:buFont typeface="Calibri"/>
              <a:buAutoNum type="arabicPeriod"/>
            </a:pPr>
            <a:r>
              <a:rPr lang="es-CO" sz="2800" b="1" strike="noStrike" spc="-1" dirty="0">
                <a:solidFill>
                  <a:srgbClr val="7030A0"/>
                </a:solidFill>
                <a:latin typeface="Calibri"/>
              </a:rPr>
              <a:t>GESTIÓN INTEGRAL</a:t>
            </a:r>
            <a:endParaRPr lang="es-CO" sz="2800" b="0" strike="noStrike" spc="-1" dirty="0">
              <a:solidFill>
                <a:srgbClr val="FFFFFF"/>
              </a:solidFill>
              <a:latin typeface="Arial"/>
            </a:endParaRPr>
          </a:p>
          <a:p>
            <a:pPr marL="512640" indent="-512640">
              <a:lnSpc>
                <a:spcPct val="100000"/>
              </a:lnSpc>
              <a:buClr>
                <a:srgbClr val="7F7F7F"/>
              </a:buClr>
              <a:buFont typeface="Calibri"/>
              <a:buAutoNum type="arabicPeriod"/>
            </a:pPr>
            <a:r>
              <a:rPr lang="es-CO" sz="2800" b="1" strike="noStrike" spc="-1" dirty="0">
                <a:solidFill>
                  <a:srgbClr val="7F7F7F"/>
                </a:solidFill>
                <a:latin typeface="Calibri"/>
              </a:rPr>
              <a:t>GESTIÓN TALENTO HUMANO</a:t>
            </a:r>
            <a:endParaRPr lang="es-CO" sz="2800" b="0" strike="noStrike" spc="-1" dirty="0">
              <a:solidFill>
                <a:srgbClr val="FFFFFF"/>
              </a:solidFill>
              <a:latin typeface="Arial"/>
            </a:endParaRPr>
          </a:p>
          <a:p>
            <a:pPr marL="512640" indent="-512640">
              <a:lnSpc>
                <a:spcPct val="100000"/>
              </a:lnSpc>
              <a:buClr>
                <a:srgbClr val="D89CCD"/>
              </a:buClr>
              <a:buFont typeface="Calibri"/>
              <a:buAutoNum type="arabicPeriod"/>
            </a:pPr>
            <a:r>
              <a:rPr lang="es-CO" sz="2800" b="1" strike="noStrike" spc="-1" dirty="0">
                <a:solidFill>
                  <a:srgbClr val="D89CCD"/>
                </a:solidFill>
                <a:latin typeface="Calibri"/>
              </a:rPr>
              <a:t>INFRAESTUCTURA Y TECNOLOGÍA</a:t>
            </a:r>
            <a:endParaRPr lang="es-CO" sz="2800" b="0" strike="noStrike" spc="-1" dirty="0">
              <a:solidFill>
                <a:srgbClr val="FFFFFF"/>
              </a:solidFill>
              <a:latin typeface="Arial"/>
            </a:endParaRPr>
          </a:p>
          <a:p>
            <a:pPr marL="512640" indent="-512640">
              <a:lnSpc>
                <a:spcPct val="100000"/>
              </a:lnSpc>
              <a:buClr>
                <a:srgbClr val="FA8504"/>
              </a:buClr>
              <a:buFont typeface="Calibri"/>
              <a:buAutoNum type="arabicPeriod"/>
            </a:pPr>
            <a:r>
              <a:rPr lang="es-CO" sz="2800" b="1" strike="noStrike" spc="-1" dirty="0">
                <a:solidFill>
                  <a:srgbClr val="FA8504"/>
                </a:solidFill>
                <a:latin typeface="Calibri"/>
              </a:rPr>
              <a:t>PROGRAMAS TRANSVERSALES</a:t>
            </a:r>
            <a:endParaRPr lang="es-CO" sz="2800" b="0" strike="noStrike" spc="-1" dirty="0">
              <a:solidFill>
                <a:srgbClr val="FFFFFF"/>
              </a:solidFill>
              <a:latin typeface="Arial"/>
            </a:endParaRPr>
          </a:p>
        </p:txBody>
      </p:sp>
      <p:sp>
        <p:nvSpPr>
          <p:cNvPr id="18" name="CustomShape 13"/>
          <p:cNvSpPr/>
          <p:nvPr/>
        </p:nvSpPr>
        <p:spPr>
          <a:xfrm>
            <a:off x="-27360" y="363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 name="CustomShape 16"/>
          <p:cNvSpPr/>
          <p:nvPr/>
        </p:nvSpPr>
        <p:spPr>
          <a:xfrm rot="10800000">
            <a:off x="6480" y="807524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0" name="Imagen 19"/>
          <p:cNvPicPr>
            <a:picLocks noChangeAspect="1"/>
          </p:cNvPicPr>
          <p:nvPr/>
        </p:nvPicPr>
        <p:blipFill rotWithShape="1">
          <a:blip r:embed="rId5">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5" name="4 Rectángulo redondeado"/>
          <p:cNvSpPr/>
          <p:nvPr/>
        </p:nvSpPr>
        <p:spPr>
          <a:xfrm>
            <a:off x="43962" y="4409442"/>
            <a:ext cx="3039480" cy="542261"/>
          </a:xfrm>
          <a:prstGeom prst="roundRect">
            <a:avLst/>
          </a:prstGeom>
          <a:solidFill>
            <a:srgbClr val="2327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5 CuadroTexto"/>
          <p:cNvSpPr txBox="1"/>
          <p:nvPr/>
        </p:nvSpPr>
        <p:spPr>
          <a:xfrm>
            <a:off x="331041" y="4366928"/>
            <a:ext cx="2465322" cy="584775"/>
          </a:xfrm>
          <a:prstGeom prst="rect">
            <a:avLst/>
          </a:prstGeom>
          <a:noFill/>
        </p:spPr>
        <p:txBody>
          <a:bodyPr wrap="square" rtlCol="0">
            <a:spAutoFit/>
          </a:bodyPr>
          <a:lstStyle/>
          <a:p>
            <a:r>
              <a:rPr lang="es-MX" sz="3200" b="1" dirty="0">
                <a:solidFill>
                  <a:schemeClr val="bg1">
                    <a:lumMod val="95000"/>
                  </a:schemeClr>
                </a:solidFill>
                <a:latin typeface="Calibri" pitchFamily="34" charset="0"/>
                <a:cs typeface="Calibri" pitchFamily="34" charset="0"/>
              </a:rPr>
              <a:t>CONTENIDO</a:t>
            </a:r>
            <a:endParaRPr lang="es-CO" sz="3200" b="1" dirty="0">
              <a:solidFill>
                <a:schemeClr val="bg1">
                  <a:lumMod val="95000"/>
                </a:schemeClr>
              </a:solidFill>
              <a:latin typeface="Calibri" pitchFamily="34" charset="0"/>
              <a:cs typeface="Calibri"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7" name="CustomShape 11"/>
          <p:cNvSpPr/>
          <p:nvPr/>
        </p:nvSpPr>
        <p:spPr>
          <a:xfrm>
            <a:off x="2880" y="1211400"/>
            <a:ext cx="324072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 PLAN DE BIENESTAR</a:t>
            </a:r>
            <a:endParaRPr lang="es-CO" sz="2800" b="0" strike="noStrike" spc="-1" dirty="0">
              <a:solidFill>
                <a:srgbClr val="FFFFFF"/>
              </a:solidFill>
              <a:latin typeface="Arial"/>
            </a:endParaRPr>
          </a:p>
        </p:txBody>
      </p:sp>
      <p:pic>
        <p:nvPicPr>
          <p:cNvPr id="1519" name="Picture 14"/>
          <p:cNvPicPr/>
          <p:nvPr/>
        </p:nvPicPr>
        <p:blipFill>
          <a:blip r:embed="rId2"/>
          <a:stretch/>
        </p:blipFill>
        <p:spPr>
          <a:xfrm>
            <a:off x="517680" y="1150753"/>
            <a:ext cx="6095880" cy="5218200"/>
          </a:xfrm>
          <a:prstGeom prst="rect">
            <a:avLst/>
          </a:prstGeom>
          <a:ln>
            <a:noFill/>
          </a:ln>
        </p:spPr>
      </p:pic>
      <p:sp>
        <p:nvSpPr>
          <p:cNvPr id="1520" name="CustomShape 13"/>
          <p:cNvSpPr/>
          <p:nvPr/>
        </p:nvSpPr>
        <p:spPr>
          <a:xfrm>
            <a:off x="4428071" y="6215903"/>
            <a:ext cx="2252520" cy="1687320"/>
          </a:xfrm>
          <a:custGeom>
            <a:avLst/>
            <a:gdLst/>
            <a:ahLst/>
            <a:cxnLst/>
            <a:rect l="0" t="0" r="r" b="b"/>
            <a:pathLst>
              <a:path w="6259" h="4689">
                <a:moveTo>
                  <a:pt x="781" y="0"/>
                </a:moveTo>
                <a:lnTo>
                  <a:pt x="781" y="0"/>
                </a:lnTo>
                <a:cubicBezTo>
                  <a:pt x="644" y="0"/>
                  <a:pt x="509" y="36"/>
                  <a:pt x="391" y="105"/>
                </a:cubicBezTo>
                <a:cubicBezTo>
                  <a:pt x="272" y="173"/>
                  <a:pt x="173" y="272"/>
                  <a:pt x="105" y="391"/>
                </a:cubicBezTo>
                <a:cubicBezTo>
                  <a:pt x="36" y="509"/>
                  <a:pt x="0" y="644"/>
                  <a:pt x="0" y="781"/>
                </a:cubicBezTo>
                <a:lnTo>
                  <a:pt x="0" y="3906"/>
                </a:lnTo>
                <a:lnTo>
                  <a:pt x="0" y="3907"/>
                </a:lnTo>
                <a:cubicBezTo>
                  <a:pt x="0" y="4044"/>
                  <a:pt x="36" y="4179"/>
                  <a:pt x="105" y="4297"/>
                </a:cubicBezTo>
                <a:cubicBezTo>
                  <a:pt x="173" y="4416"/>
                  <a:pt x="272" y="4515"/>
                  <a:pt x="391" y="4583"/>
                </a:cubicBezTo>
                <a:cubicBezTo>
                  <a:pt x="509" y="4652"/>
                  <a:pt x="644" y="4688"/>
                  <a:pt x="781" y="4688"/>
                </a:cubicBezTo>
                <a:lnTo>
                  <a:pt x="5476" y="4688"/>
                </a:lnTo>
                <a:lnTo>
                  <a:pt x="5477" y="4688"/>
                </a:lnTo>
                <a:cubicBezTo>
                  <a:pt x="5614" y="4688"/>
                  <a:pt x="5749" y="4652"/>
                  <a:pt x="5867" y="4583"/>
                </a:cubicBezTo>
                <a:cubicBezTo>
                  <a:pt x="5986" y="4515"/>
                  <a:pt x="6085" y="4416"/>
                  <a:pt x="6153" y="4297"/>
                </a:cubicBezTo>
                <a:cubicBezTo>
                  <a:pt x="6222" y="4179"/>
                  <a:pt x="6258" y="4044"/>
                  <a:pt x="6258" y="3907"/>
                </a:cubicBezTo>
                <a:lnTo>
                  <a:pt x="6258" y="781"/>
                </a:lnTo>
                <a:lnTo>
                  <a:pt x="6258" y="781"/>
                </a:lnTo>
                <a:lnTo>
                  <a:pt x="6258" y="781"/>
                </a:lnTo>
                <a:cubicBezTo>
                  <a:pt x="6258" y="644"/>
                  <a:pt x="6222" y="509"/>
                  <a:pt x="6153" y="391"/>
                </a:cubicBezTo>
                <a:cubicBezTo>
                  <a:pt x="6085" y="272"/>
                  <a:pt x="5986" y="173"/>
                  <a:pt x="5867" y="105"/>
                </a:cubicBezTo>
                <a:cubicBezTo>
                  <a:pt x="5749" y="36"/>
                  <a:pt x="5614" y="0"/>
                  <a:pt x="5477" y="0"/>
                </a:cubicBezTo>
                <a:lnTo>
                  <a:pt x="781"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fontScale="85000" lnSpcReduction="20000"/>
          </a:bodyPr>
          <a:lstStyle/>
          <a:p>
            <a:pPr marL="169560" indent="-169560">
              <a:lnSpc>
                <a:spcPct val="100000"/>
              </a:lnSpc>
              <a:buClr>
                <a:srgbClr val="000000"/>
              </a:buClr>
              <a:buFont typeface="Arial"/>
              <a:buChar char="•"/>
            </a:pPr>
            <a:r>
              <a:rPr lang="es-ES" sz="1200" b="0" strike="noStrike" spc="-1" dirty="0">
                <a:solidFill>
                  <a:schemeClr val="tx1">
                    <a:lumMod val="75000"/>
                    <a:lumOff val="25000"/>
                  </a:schemeClr>
                </a:solidFill>
                <a:latin typeface="Calibri"/>
              </a:rPr>
              <a:t>Dia de la familia en la fecha de cumpleaños.</a:t>
            </a:r>
          </a:p>
          <a:p>
            <a:pPr marL="169560" indent="-169560">
              <a:buClr>
                <a:srgbClr val="000000"/>
              </a:buClr>
              <a:buFont typeface="Arial"/>
              <a:buChar char="•"/>
            </a:pPr>
            <a:r>
              <a:rPr lang="es-CO" sz="1200" spc="-1" dirty="0">
                <a:solidFill>
                  <a:schemeClr val="tx1">
                    <a:lumMod val="75000"/>
                    <a:lumOff val="25000"/>
                  </a:schemeClr>
                </a:solidFill>
                <a:latin typeface="Calibri"/>
              </a:rPr>
              <a:t>Dia de la familia</a:t>
            </a:r>
          </a:p>
          <a:p>
            <a:pPr marL="169560" indent="-169560">
              <a:lnSpc>
                <a:spcPct val="100000"/>
              </a:lnSpc>
              <a:buClr>
                <a:srgbClr val="000000"/>
              </a:buClr>
              <a:buFont typeface="Arial"/>
              <a:buChar char="•"/>
            </a:pPr>
            <a:r>
              <a:rPr lang="es-ES" sz="1200" b="0" strike="noStrike" spc="-1" dirty="0">
                <a:solidFill>
                  <a:schemeClr val="tx1">
                    <a:lumMod val="75000"/>
                    <a:lumOff val="25000"/>
                  </a:schemeClr>
                </a:solidFill>
                <a:latin typeface="Calibri"/>
              </a:rPr>
              <a:t>Jornada comprimida día de los niños</a:t>
            </a:r>
            <a:endParaRPr lang="es-CO" sz="1200" b="0" strike="noStrike" spc="-1" dirty="0">
              <a:solidFill>
                <a:schemeClr val="tx1">
                  <a:lumMod val="75000"/>
                  <a:lumOff val="25000"/>
                </a:schemeClr>
              </a:solidFill>
              <a:latin typeface="Arial"/>
            </a:endParaRPr>
          </a:p>
          <a:p>
            <a:pPr marL="169560" indent="-169560">
              <a:lnSpc>
                <a:spcPct val="100000"/>
              </a:lnSpc>
              <a:buClr>
                <a:srgbClr val="000000"/>
              </a:buClr>
              <a:buFont typeface="Arial"/>
              <a:buChar char="•"/>
            </a:pPr>
            <a:r>
              <a:rPr lang="es-ES" sz="1200" b="0" strike="noStrike" spc="-1" dirty="0">
                <a:solidFill>
                  <a:schemeClr val="tx1">
                    <a:lumMod val="75000"/>
                    <a:lumOff val="25000"/>
                  </a:schemeClr>
                </a:solidFill>
                <a:latin typeface="Calibri"/>
              </a:rPr>
              <a:t>Descanso por tiempo compensado</a:t>
            </a:r>
            <a:endParaRPr lang="es-CO" sz="1200" b="0" strike="noStrike" spc="-1" dirty="0">
              <a:solidFill>
                <a:schemeClr val="tx1">
                  <a:lumMod val="75000"/>
                  <a:lumOff val="25000"/>
                </a:schemeClr>
              </a:solidFill>
              <a:latin typeface="Arial"/>
            </a:endParaRPr>
          </a:p>
          <a:p>
            <a:pPr marL="169560" indent="-169560">
              <a:lnSpc>
                <a:spcPct val="100000"/>
              </a:lnSpc>
              <a:buClr>
                <a:srgbClr val="000000"/>
              </a:buClr>
              <a:buFont typeface="Arial"/>
              <a:buChar char="•"/>
            </a:pPr>
            <a:r>
              <a:rPr lang="es-ES" sz="1200" b="0" strike="noStrike" spc="-1" dirty="0">
                <a:solidFill>
                  <a:schemeClr val="tx1">
                    <a:lumMod val="75000"/>
                    <a:lumOff val="25000"/>
                  </a:schemeClr>
                </a:solidFill>
                <a:latin typeface="Calibri"/>
              </a:rPr>
              <a:t>Descanso remunerado y detalle por graduación del empleado, nacimiento de bebé</a:t>
            </a:r>
          </a:p>
          <a:p>
            <a:pPr marL="169560" indent="-169560">
              <a:lnSpc>
                <a:spcPct val="100000"/>
              </a:lnSpc>
              <a:buClr>
                <a:srgbClr val="000000"/>
              </a:buClr>
              <a:buFont typeface="Arial"/>
              <a:buChar char="•"/>
            </a:pPr>
            <a:r>
              <a:rPr lang="es-ES" sz="1200" b="0" strike="noStrike" spc="-1" dirty="0">
                <a:solidFill>
                  <a:schemeClr val="tx1">
                    <a:lumMod val="75000"/>
                    <a:lumOff val="25000"/>
                  </a:schemeClr>
                </a:solidFill>
                <a:latin typeface="Calibri"/>
              </a:rPr>
              <a:t>Permiso Médico  - 1 Hora Remunerada</a:t>
            </a:r>
          </a:p>
          <a:p>
            <a:pPr marL="169560" indent="-169560">
              <a:lnSpc>
                <a:spcPct val="100000"/>
              </a:lnSpc>
              <a:buClr>
                <a:srgbClr val="000000"/>
              </a:buClr>
              <a:buFont typeface="Arial"/>
              <a:buChar char="•"/>
            </a:pPr>
            <a:r>
              <a:rPr lang="es-ES" sz="1200" spc="-1" dirty="0">
                <a:solidFill>
                  <a:schemeClr val="tx1">
                    <a:lumMod val="75000"/>
                    <a:lumOff val="25000"/>
                  </a:schemeClr>
                </a:solidFill>
                <a:latin typeface="Calibri"/>
              </a:rPr>
              <a:t>Beneficio a tu salud</a:t>
            </a:r>
            <a:endParaRPr lang="es-ES" sz="1200" b="0" strike="noStrike" spc="-1" dirty="0">
              <a:solidFill>
                <a:schemeClr val="tx1">
                  <a:lumMod val="75000"/>
                  <a:lumOff val="25000"/>
                </a:schemeClr>
              </a:solidFill>
              <a:latin typeface="Calibri"/>
            </a:endParaRPr>
          </a:p>
          <a:p>
            <a:pPr marL="169560" indent="-169560">
              <a:lnSpc>
                <a:spcPct val="100000"/>
              </a:lnSpc>
              <a:buClr>
                <a:srgbClr val="000000"/>
              </a:buClr>
              <a:buFont typeface="Arial"/>
              <a:buChar char="•"/>
            </a:pPr>
            <a:r>
              <a:rPr lang="es-ES" sz="1200" spc="-1" dirty="0">
                <a:solidFill>
                  <a:schemeClr val="tx1">
                    <a:lumMod val="75000"/>
                    <a:lumOff val="25000"/>
                  </a:schemeClr>
                </a:solidFill>
                <a:latin typeface="Calibri"/>
              </a:rPr>
              <a:t>Detalle por muerte de familiar (1° grado)</a:t>
            </a:r>
            <a:endParaRPr lang="es-CO" sz="1200" b="0" strike="noStrike" spc="-1" dirty="0">
              <a:solidFill>
                <a:schemeClr val="tx1">
                  <a:lumMod val="75000"/>
                  <a:lumOff val="25000"/>
                </a:schemeClr>
              </a:solidFill>
              <a:latin typeface="Arial"/>
            </a:endParaRPr>
          </a:p>
        </p:txBody>
      </p:sp>
      <p:sp>
        <p:nvSpPr>
          <p:cNvPr id="1521" name="CustomShape 14"/>
          <p:cNvSpPr/>
          <p:nvPr/>
        </p:nvSpPr>
        <p:spPr>
          <a:xfrm>
            <a:off x="260281" y="1299158"/>
            <a:ext cx="2211119" cy="1787303"/>
          </a:xfrm>
          <a:custGeom>
            <a:avLst/>
            <a:gdLst/>
            <a:ahLst/>
            <a:cxnLst/>
            <a:rect l="0" t="0" r="r" b="b"/>
            <a:pathLst>
              <a:path w="5210" h="4663">
                <a:moveTo>
                  <a:pt x="777" y="0"/>
                </a:moveTo>
                <a:lnTo>
                  <a:pt x="777" y="0"/>
                </a:lnTo>
                <a:cubicBezTo>
                  <a:pt x="641" y="0"/>
                  <a:pt x="507" y="36"/>
                  <a:pt x="388" y="104"/>
                </a:cubicBezTo>
                <a:cubicBezTo>
                  <a:pt x="270" y="172"/>
                  <a:pt x="172" y="270"/>
                  <a:pt x="104" y="389"/>
                </a:cubicBezTo>
                <a:cubicBezTo>
                  <a:pt x="36" y="507"/>
                  <a:pt x="0" y="641"/>
                  <a:pt x="0" y="777"/>
                </a:cubicBezTo>
                <a:lnTo>
                  <a:pt x="0" y="3885"/>
                </a:lnTo>
                <a:lnTo>
                  <a:pt x="0" y="3885"/>
                </a:lnTo>
                <a:cubicBezTo>
                  <a:pt x="0" y="4021"/>
                  <a:pt x="36" y="4155"/>
                  <a:pt x="104" y="4274"/>
                </a:cubicBezTo>
                <a:cubicBezTo>
                  <a:pt x="172" y="4392"/>
                  <a:pt x="270" y="4490"/>
                  <a:pt x="389" y="4558"/>
                </a:cubicBezTo>
                <a:cubicBezTo>
                  <a:pt x="507" y="4626"/>
                  <a:pt x="641" y="4662"/>
                  <a:pt x="777" y="4662"/>
                </a:cubicBezTo>
                <a:lnTo>
                  <a:pt x="4432" y="4662"/>
                </a:lnTo>
                <a:lnTo>
                  <a:pt x="4432" y="4662"/>
                </a:lnTo>
                <a:cubicBezTo>
                  <a:pt x="4568" y="4662"/>
                  <a:pt x="4702" y="4626"/>
                  <a:pt x="4821" y="4558"/>
                </a:cubicBezTo>
                <a:cubicBezTo>
                  <a:pt x="4939" y="4490"/>
                  <a:pt x="5037" y="4392"/>
                  <a:pt x="5105" y="4274"/>
                </a:cubicBezTo>
                <a:cubicBezTo>
                  <a:pt x="5173" y="4155"/>
                  <a:pt x="5209" y="4021"/>
                  <a:pt x="5209" y="3885"/>
                </a:cubicBezTo>
                <a:lnTo>
                  <a:pt x="5209" y="777"/>
                </a:lnTo>
                <a:lnTo>
                  <a:pt x="5209" y="777"/>
                </a:lnTo>
                <a:lnTo>
                  <a:pt x="5209" y="777"/>
                </a:lnTo>
                <a:cubicBezTo>
                  <a:pt x="5209" y="641"/>
                  <a:pt x="5173" y="507"/>
                  <a:pt x="5105" y="388"/>
                </a:cubicBezTo>
                <a:cubicBezTo>
                  <a:pt x="5037" y="270"/>
                  <a:pt x="4939" y="172"/>
                  <a:pt x="4820" y="104"/>
                </a:cubicBezTo>
                <a:cubicBezTo>
                  <a:pt x="4702" y="36"/>
                  <a:pt x="4568" y="0"/>
                  <a:pt x="4432" y="0"/>
                </a:cubicBezTo>
                <a:lnTo>
                  <a:pt x="777"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lnSpcReduction="10000"/>
          </a:bodyPr>
          <a:lstStyle/>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 la mujer</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del hombre</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del niño</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 la madre</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del padre</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del optómetra</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del oftalmólogo</a:t>
            </a:r>
          </a:p>
          <a:p>
            <a:pPr marL="284040" indent="-284040" algn="just">
              <a:buClr>
                <a:srgbClr val="A6A6A6"/>
              </a:buClr>
              <a:buFont typeface="Arial"/>
              <a:buChar char="•"/>
            </a:pPr>
            <a:r>
              <a:rPr lang="es-ES" sz="1200" b="0" strike="noStrike" spc="-1" dirty="0">
                <a:solidFill>
                  <a:schemeClr val="tx1">
                    <a:lumMod val="75000"/>
                    <a:lumOff val="25000"/>
                  </a:schemeClr>
                </a:solidFill>
                <a:highlight>
                  <a:srgbClr val="FFFFFF"/>
                </a:highlight>
                <a:latin typeface="Calibri"/>
              </a:rPr>
              <a:t>Día del médico</a:t>
            </a: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Día de amor y amistad</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highlight>
                  <a:srgbClr val="FFFFFF"/>
                </a:highlight>
                <a:latin typeface="Calibri"/>
                <a:ea typeface="Arial"/>
              </a:rPr>
              <a:t>Mes CEDCO</a:t>
            </a:r>
            <a:endParaRPr lang="es-CO" sz="1200" b="0" strike="noStrike" spc="-1" dirty="0">
              <a:solidFill>
                <a:schemeClr val="tx1">
                  <a:lumMod val="75000"/>
                  <a:lumOff val="25000"/>
                </a:schemeClr>
              </a:solidFill>
              <a:highlight>
                <a:srgbClr val="FFFFFF"/>
              </a:highlight>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1522" name="CustomShape 15"/>
          <p:cNvSpPr/>
          <p:nvPr/>
        </p:nvSpPr>
        <p:spPr>
          <a:xfrm>
            <a:off x="652970" y="6215903"/>
            <a:ext cx="2211120" cy="1765657"/>
          </a:xfrm>
          <a:custGeom>
            <a:avLst/>
            <a:gdLst/>
            <a:ahLst/>
            <a:cxnLst/>
            <a:rect l="0" t="0" r="r" b="b"/>
            <a:pathLst>
              <a:path w="6144" h="4751">
                <a:moveTo>
                  <a:pt x="791" y="0"/>
                </a:moveTo>
                <a:lnTo>
                  <a:pt x="792" y="0"/>
                </a:lnTo>
                <a:cubicBezTo>
                  <a:pt x="653" y="0"/>
                  <a:pt x="516" y="37"/>
                  <a:pt x="396" y="106"/>
                </a:cubicBezTo>
                <a:cubicBezTo>
                  <a:pt x="275" y="176"/>
                  <a:pt x="176" y="275"/>
                  <a:pt x="106" y="396"/>
                </a:cubicBezTo>
                <a:cubicBezTo>
                  <a:pt x="37" y="516"/>
                  <a:pt x="0" y="653"/>
                  <a:pt x="0" y="792"/>
                </a:cubicBezTo>
                <a:lnTo>
                  <a:pt x="0" y="3958"/>
                </a:lnTo>
                <a:lnTo>
                  <a:pt x="0" y="3958"/>
                </a:lnTo>
                <a:cubicBezTo>
                  <a:pt x="0" y="4097"/>
                  <a:pt x="37" y="4234"/>
                  <a:pt x="106" y="4354"/>
                </a:cubicBezTo>
                <a:cubicBezTo>
                  <a:pt x="176" y="4475"/>
                  <a:pt x="275" y="4574"/>
                  <a:pt x="396" y="4644"/>
                </a:cubicBezTo>
                <a:cubicBezTo>
                  <a:pt x="516" y="4713"/>
                  <a:pt x="653" y="4750"/>
                  <a:pt x="792" y="4750"/>
                </a:cubicBezTo>
                <a:lnTo>
                  <a:pt x="5351" y="4750"/>
                </a:lnTo>
                <a:lnTo>
                  <a:pt x="5351" y="4750"/>
                </a:lnTo>
                <a:cubicBezTo>
                  <a:pt x="5490" y="4750"/>
                  <a:pt x="5627" y="4713"/>
                  <a:pt x="5747" y="4644"/>
                </a:cubicBezTo>
                <a:cubicBezTo>
                  <a:pt x="5868" y="4574"/>
                  <a:pt x="5967" y="4475"/>
                  <a:pt x="6037" y="4354"/>
                </a:cubicBezTo>
                <a:cubicBezTo>
                  <a:pt x="6106" y="4234"/>
                  <a:pt x="6143" y="4097"/>
                  <a:pt x="6143" y="3958"/>
                </a:cubicBezTo>
                <a:lnTo>
                  <a:pt x="6142" y="791"/>
                </a:lnTo>
                <a:lnTo>
                  <a:pt x="6143" y="792"/>
                </a:lnTo>
                <a:lnTo>
                  <a:pt x="6143" y="792"/>
                </a:lnTo>
                <a:cubicBezTo>
                  <a:pt x="6143" y="653"/>
                  <a:pt x="6106" y="516"/>
                  <a:pt x="6037" y="396"/>
                </a:cubicBezTo>
                <a:cubicBezTo>
                  <a:pt x="5967" y="275"/>
                  <a:pt x="5868" y="176"/>
                  <a:pt x="5747" y="106"/>
                </a:cubicBezTo>
                <a:cubicBezTo>
                  <a:pt x="5627" y="37"/>
                  <a:pt x="5490" y="0"/>
                  <a:pt x="5351" y="0"/>
                </a:cubicBezTo>
                <a:lnTo>
                  <a:pt x="791"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Calibri"/>
              </a:rPr>
              <a:t>Préstamos en efectivo</a:t>
            </a:r>
            <a:endParaRPr lang="es-CO" sz="1200" b="0" strike="noStrike" spc="-1" dirty="0">
              <a:solidFill>
                <a:schemeClr val="tx1">
                  <a:lumMod val="75000"/>
                  <a:lumOff val="25000"/>
                </a:schemeClr>
              </a:solidFill>
              <a:latin typeface="Arial"/>
            </a:endParaRP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Calibri"/>
              </a:rPr>
              <a:t>Bono mensual prestacional por cumplimiento de meta comercial</a:t>
            </a: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Calibri"/>
              </a:rPr>
              <a:t>Trabajos de óptica</a:t>
            </a:r>
            <a:endParaRPr lang="es-CO" sz="1200" b="0" strike="noStrike" spc="-1" dirty="0">
              <a:solidFill>
                <a:schemeClr val="tx1">
                  <a:lumMod val="75000"/>
                  <a:lumOff val="25000"/>
                </a:schemeClr>
              </a:solidFill>
              <a:latin typeface="Arial"/>
            </a:endParaRP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Calibri"/>
              </a:rPr>
              <a:t>Acceso a los servicios oftalmológicos</a:t>
            </a:r>
          </a:p>
          <a:p>
            <a:pPr marL="284040" indent="-284040">
              <a:lnSpc>
                <a:spcPct val="100000"/>
              </a:lnSpc>
              <a:buClr>
                <a:srgbClr val="808080"/>
              </a:buClr>
              <a:buFont typeface="Arial"/>
              <a:buChar char="•"/>
            </a:pPr>
            <a:r>
              <a:rPr lang="es-CO" sz="1200" spc="-1" dirty="0">
                <a:solidFill>
                  <a:schemeClr val="tx1">
                    <a:lumMod val="75000"/>
                    <a:lumOff val="25000"/>
                  </a:schemeClr>
                </a:solidFill>
                <a:latin typeface="Calibri"/>
              </a:rPr>
              <a:t>Compra de medicamento</a:t>
            </a:r>
            <a:endParaRPr lang="es-CO" sz="1200" b="0" strike="noStrike" spc="-1" dirty="0">
              <a:solidFill>
                <a:schemeClr val="tx1">
                  <a:lumMod val="75000"/>
                  <a:lumOff val="25000"/>
                </a:schemeClr>
              </a:solidFill>
              <a:latin typeface="Arial"/>
            </a:endParaRPr>
          </a:p>
          <a:p>
            <a:pPr marL="284040" indent="-284040">
              <a:lnSpc>
                <a:spcPct val="100000"/>
              </a:lnSpc>
              <a:buClr>
                <a:srgbClr val="808080"/>
              </a:buClr>
              <a:buFont typeface="Arial"/>
              <a:buChar char="•"/>
            </a:pPr>
            <a:r>
              <a:rPr lang="es-CO" sz="1200" b="0" strike="noStrike" spc="-1" dirty="0">
                <a:solidFill>
                  <a:schemeClr val="tx1">
                    <a:lumMod val="75000"/>
                    <a:lumOff val="25000"/>
                  </a:schemeClr>
                </a:solidFill>
                <a:latin typeface="Calibri"/>
              </a:rPr>
              <a:t>Bono navideño</a:t>
            </a:r>
            <a:endParaRPr lang="es-CO" sz="1200" b="0" strike="noStrike" spc="-1" dirty="0">
              <a:solidFill>
                <a:schemeClr val="tx1">
                  <a:lumMod val="75000"/>
                  <a:lumOff val="25000"/>
                </a:schemeClr>
              </a:solidFill>
              <a:latin typeface="Arial"/>
            </a:endParaRPr>
          </a:p>
        </p:txBody>
      </p:sp>
      <p:sp>
        <p:nvSpPr>
          <p:cNvPr id="1523" name="CustomShape 16"/>
          <p:cNvSpPr/>
          <p:nvPr/>
        </p:nvSpPr>
        <p:spPr>
          <a:xfrm>
            <a:off x="4694401" y="1246360"/>
            <a:ext cx="2063814" cy="2645039"/>
          </a:xfrm>
          <a:custGeom>
            <a:avLst/>
            <a:gdLst/>
            <a:ahLst/>
            <a:cxnLst/>
            <a:rect l="0" t="0" r="r" b="b"/>
            <a:pathLst>
              <a:path w="5673" h="4857">
                <a:moveTo>
                  <a:pt x="809" y="0"/>
                </a:moveTo>
                <a:lnTo>
                  <a:pt x="809" y="0"/>
                </a:lnTo>
                <a:cubicBezTo>
                  <a:pt x="667" y="0"/>
                  <a:pt x="528" y="37"/>
                  <a:pt x="405" y="108"/>
                </a:cubicBezTo>
                <a:cubicBezTo>
                  <a:pt x="282" y="179"/>
                  <a:pt x="179" y="282"/>
                  <a:pt x="108" y="405"/>
                </a:cubicBezTo>
                <a:cubicBezTo>
                  <a:pt x="37" y="528"/>
                  <a:pt x="0" y="667"/>
                  <a:pt x="0" y="809"/>
                </a:cubicBezTo>
                <a:lnTo>
                  <a:pt x="0" y="4046"/>
                </a:lnTo>
                <a:lnTo>
                  <a:pt x="0" y="4047"/>
                </a:lnTo>
                <a:cubicBezTo>
                  <a:pt x="0" y="4189"/>
                  <a:pt x="37" y="4328"/>
                  <a:pt x="108" y="4451"/>
                </a:cubicBezTo>
                <a:cubicBezTo>
                  <a:pt x="179" y="4574"/>
                  <a:pt x="282" y="4677"/>
                  <a:pt x="405" y="4748"/>
                </a:cubicBezTo>
                <a:cubicBezTo>
                  <a:pt x="528" y="4819"/>
                  <a:pt x="667" y="4856"/>
                  <a:pt x="809" y="4856"/>
                </a:cubicBezTo>
                <a:lnTo>
                  <a:pt x="4862" y="4856"/>
                </a:lnTo>
                <a:lnTo>
                  <a:pt x="4863" y="4856"/>
                </a:lnTo>
                <a:cubicBezTo>
                  <a:pt x="5005" y="4856"/>
                  <a:pt x="5144" y="4819"/>
                  <a:pt x="5267" y="4748"/>
                </a:cubicBezTo>
                <a:cubicBezTo>
                  <a:pt x="5390" y="4677"/>
                  <a:pt x="5493" y="4574"/>
                  <a:pt x="5564" y="4451"/>
                </a:cubicBezTo>
                <a:cubicBezTo>
                  <a:pt x="5635" y="4328"/>
                  <a:pt x="5672" y="4189"/>
                  <a:pt x="5672" y="4047"/>
                </a:cubicBezTo>
                <a:lnTo>
                  <a:pt x="5672" y="809"/>
                </a:lnTo>
                <a:lnTo>
                  <a:pt x="5672" y="809"/>
                </a:lnTo>
                <a:lnTo>
                  <a:pt x="5672" y="809"/>
                </a:lnTo>
                <a:cubicBezTo>
                  <a:pt x="5672" y="667"/>
                  <a:pt x="5635" y="528"/>
                  <a:pt x="5564" y="405"/>
                </a:cubicBezTo>
                <a:cubicBezTo>
                  <a:pt x="5493" y="282"/>
                  <a:pt x="5390" y="179"/>
                  <a:pt x="5267" y="108"/>
                </a:cubicBezTo>
                <a:cubicBezTo>
                  <a:pt x="5144" y="37"/>
                  <a:pt x="5005" y="0"/>
                  <a:pt x="4863" y="0"/>
                </a:cubicBezTo>
                <a:lnTo>
                  <a:pt x="80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Autofit/>
          </a:bodyPr>
          <a:lstStyle/>
          <a:p>
            <a:pPr marL="284040" indent="-284040" algn="just">
              <a:lnSpc>
                <a:spcPct val="100000"/>
              </a:lnSpc>
              <a:buClr>
                <a:srgbClr val="A6A6A6"/>
              </a:buClr>
              <a:buFont typeface="Arial"/>
              <a:buChar char="•"/>
            </a:pPr>
            <a:r>
              <a:rPr lang="es-ES" sz="1200" spc="-1" dirty="0">
                <a:solidFill>
                  <a:schemeClr val="tx1">
                    <a:lumMod val="75000"/>
                    <a:lumOff val="25000"/>
                  </a:schemeClr>
                </a:solidFill>
                <a:latin typeface="Calibri"/>
              </a:rPr>
              <a:t>Festival de las cometas</a:t>
            </a: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Novenas navideñas </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Celebración de fin de año</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Actividad social Fundación Posada del Peregrino</a:t>
            </a:r>
          </a:p>
          <a:p>
            <a:pPr marL="284040" indent="-284040" algn="just">
              <a:lnSpc>
                <a:spcPct val="100000"/>
              </a:lnSpc>
              <a:buClr>
                <a:srgbClr val="A6A6A6"/>
              </a:buClr>
              <a:buFont typeface="Arial"/>
              <a:buChar char="•"/>
            </a:pPr>
            <a:r>
              <a:rPr lang="es-ES" sz="1200" spc="-1" dirty="0">
                <a:solidFill>
                  <a:schemeClr val="tx1">
                    <a:lumMod val="75000"/>
                    <a:lumOff val="25000"/>
                  </a:schemeClr>
                </a:solidFill>
                <a:latin typeface="Calibri"/>
              </a:rPr>
              <a:t>Empleado del mes</a:t>
            </a: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rPr>
              <a:t>Empleados con Antigüedad de 2-3 Años y mayor a 3 años</a:t>
            </a:r>
          </a:p>
          <a:p>
            <a:pPr marL="284040" indent="-284040" algn="just">
              <a:lnSpc>
                <a:spcPct val="100000"/>
              </a:lnSpc>
              <a:buClr>
                <a:srgbClr val="A6A6A6"/>
              </a:buClr>
              <a:buFont typeface="Arial"/>
              <a:buChar char="•"/>
            </a:pPr>
            <a:r>
              <a:rPr lang="es-ES" sz="1200" spc="-1" dirty="0">
                <a:solidFill>
                  <a:schemeClr val="tx1">
                    <a:lumMod val="75000"/>
                    <a:lumOff val="25000"/>
                  </a:schemeClr>
                </a:solidFill>
                <a:latin typeface="Calibri"/>
              </a:rPr>
              <a:t>Directores, Coordinadores, Líderes, Integrantes de los comités</a:t>
            </a:r>
            <a:endParaRPr lang="es-ES" sz="1200" b="0" strike="noStrike" spc="-1" dirty="0">
              <a:solidFill>
                <a:schemeClr val="tx1">
                  <a:lumMod val="75000"/>
                  <a:lumOff val="25000"/>
                </a:schemeClr>
              </a:solidFill>
              <a:latin typeface="Calibri"/>
            </a:endParaRPr>
          </a:p>
          <a:p>
            <a:pPr marL="284040" indent="-284040" algn="just">
              <a:lnSpc>
                <a:spcPct val="100000"/>
              </a:lnSpc>
              <a:buClr>
                <a:srgbClr val="A6A6A6"/>
              </a:buClr>
              <a:buFont typeface="Arial"/>
              <a:buChar char="•"/>
            </a:pPr>
            <a:endParaRPr lang="es-CO" sz="1200" b="0" strike="noStrike" spc="-1" dirty="0">
              <a:solidFill>
                <a:schemeClr val="tx1">
                  <a:lumMod val="75000"/>
                  <a:lumOff val="25000"/>
                </a:schemeClr>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21"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2"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24"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5"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6" name="Imagen 25"/>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
        <p:nvSpPr>
          <p:cNvPr id="27"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8"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9"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0"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2"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3"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34"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5"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6"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37"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2" name="Elipse 1"/>
          <p:cNvSpPr/>
          <p:nvPr/>
        </p:nvSpPr>
        <p:spPr>
          <a:xfrm>
            <a:off x="1809685" y="2569553"/>
            <a:ext cx="3177069" cy="3232920"/>
          </a:xfrm>
          <a:prstGeom prst="ellips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dirty="0">
                <a:solidFill>
                  <a:schemeClr val="tx1">
                    <a:lumMod val="75000"/>
                    <a:lumOff val="25000"/>
                  </a:schemeClr>
                </a:solidFill>
              </a:rPr>
              <a:t>PLAN DE BIENESTAR</a:t>
            </a:r>
            <a:endParaRPr lang="en-US" sz="2800" dirty="0">
              <a:solidFill>
                <a:schemeClr val="tx1">
                  <a:lumMod val="75000"/>
                  <a:lumOff val="25000"/>
                </a:schemeClr>
              </a:solidFill>
            </a:endParaRPr>
          </a:p>
        </p:txBody>
      </p:sp>
      <p:sp>
        <p:nvSpPr>
          <p:cNvPr id="3" name="Elipse 2"/>
          <p:cNvSpPr/>
          <p:nvPr/>
        </p:nvSpPr>
        <p:spPr>
          <a:xfrm>
            <a:off x="2587173" y="1543861"/>
            <a:ext cx="1622091" cy="1542600"/>
          </a:xfrm>
          <a:prstGeom prst="ellipse">
            <a:avLst/>
          </a:prstGeom>
          <a:solidFill>
            <a:srgbClr val="D9D9D9"/>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lumMod val="75000"/>
                    <a:lumOff val="25000"/>
                  </a:schemeClr>
                </a:solidFill>
              </a:rPr>
              <a:t>Reconocimientos</a:t>
            </a:r>
            <a:endParaRPr lang="en-US" sz="900" dirty="0">
              <a:solidFill>
                <a:schemeClr val="tx1">
                  <a:lumMod val="75000"/>
                  <a:lumOff val="25000"/>
                </a:schemeClr>
              </a:solidFill>
            </a:endParaRPr>
          </a:p>
        </p:txBody>
      </p:sp>
      <p:sp>
        <p:nvSpPr>
          <p:cNvPr id="38" name="Elipse 37"/>
          <p:cNvSpPr/>
          <p:nvPr/>
        </p:nvSpPr>
        <p:spPr>
          <a:xfrm>
            <a:off x="947485" y="4447560"/>
            <a:ext cx="1622091" cy="1542600"/>
          </a:xfrm>
          <a:prstGeom prst="ellipse">
            <a:avLst/>
          </a:prstGeom>
          <a:solidFill>
            <a:srgbClr val="D9D9D9"/>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lumMod val="75000"/>
                    <a:lumOff val="25000"/>
                  </a:schemeClr>
                </a:solidFill>
              </a:rPr>
              <a:t>Beneficios pecuniarios</a:t>
            </a:r>
            <a:endParaRPr lang="en-US" sz="900" dirty="0">
              <a:solidFill>
                <a:schemeClr val="tx1">
                  <a:lumMod val="75000"/>
                  <a:lumOff val="25000"/>
                </a:schemeClr>
              </a:solidFill>
            </a:endParaRPr>
          </a:p>
        </p:txBody>
      </p:sp>
      <p:sp>
        <p:nvSpPr>
          <p:cNvPr id="39" name="Elipse 38"/>
          <p:cNvSpPr/>
          <p:nvPr/>
        </p:nvSpPr>
        <p:spPr>
          <a:xfrm>
            <a:off x="4570200" y="4457880"/>
            <a:ext cx="1622091" cy="1542600"/>
          </a:xfrm>
          <a:prstGeom prst="ellipse">
            <a:avLst/>
          </a:prstGeom>
          <a:solidFill>
            <a:srgbClr val="D9D9D9"/>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900" dirty="0">
                <a:solidFill>
                  <a:schemeClr val="tx1">
                    <a:lumMod val="75000"/>
                    <a:lumOff val="25000"/>
                  </a:schemeClr>
                </a:solidFill>
              </a:rPr>
              <a:t>Salario emocional</a:t>
            </a:r>
            <a:endParaRPr lang="en-US" sz="900" dirty="0">
              <a:solidFill>
                <a:schemeClr val="tx1">
                  <a:lumMod val="75000"/>
                  <a:lumOff val="25000"/>
                </a:schemeClr>
              </a:solidFill>
            </a:endParaRPr>
          </a:p>
        </p:txBody>
      </p:sp>
    </p:spTree>
    <p:extLst>
      <p:ext uri="{BB962C8B-B14F-4D97-AF65-F5344CB8AC3E}">
        <p14:creationId xmlns:p14="http://schemas.microsoft.com/office/powerpoint/2010/main" val="3505901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36"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37"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38"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39"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40" name="Imagen 39"/>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1524" name="Picture 1"/>
          <p:cNvPicPr/>
          <p:nvPr/>
        </p:nvPicPr>
        <p:blipFill>
          <a:blip r:embed="rId3"/>
          <a:stretch/>
        </p:blipFill>
        <p:spPr>
          <a:xfrm>
            <a:off x="-1440" y="838080"/>
            <a:ext cx="6870600" cy="3013200"/>
          </a:xfrm>
          <a:prstGeom prst="rect">
            <a:avLst/>
          </a:prstGeom>
          <a:ln>
            <a:noFill/>
          </a:ln>
        </p:spPr>
      </p:pic>
      <p:sp>
        <p:nvSpPr>
          <p:cNvPr id="153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536" name="CustomShape 11"/>
          <p:cNvSpPr/>
          <p:nvPr/>
        </p:nvSpPr>
        <p:spPr>
          <a:xfrm>
            <a:off x="-12600" y="1143000"/>
            <a:ext cx="4833720" cy="528480"/>
          </a:xfrm>
          <a:custGeom>
            <a:avLst/>
            <a:gdLst/>
            <a:ahLst/>
            <a:cxnLst/>
            <a:rect l="0" t="0" r="r" b="b"/>
            <a:pathLst>
              <a:path w="13429" h="1470">
                <a:moveTo>
                  <a:pt x="244" y="0"/>
                </a:moveTo>
                <a:lnTo>
                  <a:pt x="245" y="0"/>
                </a:lnTo>
                <a:cubicBezTo>
                  <a:pt x="202" y="0"/>
                  <a:pt x="160" y="11"/>
                  <a:pt x="122" y="33"/>
                </a:cubicBezTo>
                <a:cubicBezTo>
                  <a:pt x="85" y="54"/>
                  <a:pt x="54" y="85"/>
                  <a:pt x="33" y="122"/>
                </a:cubicBezTo>
                <a:cubicBezTo>
                  <a:pt x="11" y="160"/>
                  <a:pt x="0" y="202"/>
                  <a:pt x="0" y="245"/>
                </a:cubicBezTo>
                <a:lnTo>
                  <a:pt x="0" y="1224"/>
                </a:lnTo>
                <a:lnTo>
                  <a:pt x="0" y="1224"/>
                </a:lnTo>
                <a:cubicBezTo>
                  <a:pt x="0" y="1267"/>
                  <a:pt x="11" y="1309"/>
                  <a:pt x="33" y="1347"/>
                </a:cubicBezTo>
                <a:cubicBezTo>
                  <a:pt x="54" y="1384"/>
                  <a:pt x="85" y="1415"/>
                  <a:pt x="122" y="1436"/>
                </a:cubicBezTo>
                <a:cubicBezTo>
                  <a:pt x="160" y="1458"/>
                  <a:pt x="202" y="1469"/>
                  <a:pt x="245" y="1469"/>
                </a:cubicBezTo>
                <a:lnTo>
                  <a:pt x="13183" y="1469"/>
                </a:lnTo>
                <a:lnTo>
                  <a:pt x="13183" y="1469"/>
                </a:lnTo>
                <a:cubicBezTo>
                  <a:pt x="13226" y="1469"/>
                  <a:pt x="13268" y="1458"/>
                  <a:pt x="13306" y="1436"/>
                </a:cubicBezTo>
                <a:cubicBezTo>
                  <a:pt x="13343" y="1415"/>
                  <a:pt x="13374" y="1384"/>
                  <a:pt x="13395" y="1347"/>
                </a:cubicBezTo>
                <a:cubicBezTo>
                  <a:pt x="13417" y="1309"/>
                  <a:pt x="13428" y="1267"/>
                  <a:pt x="13428" y="1224"/>
                </a:cubicBezTo>
                <a:lnTo>
                  <a:pt x="13428" y="244"/>
                </a:lnTo>
                <a:lnTo>
                  <a:pt x="13428" y="245"/>
                </a:lnTo>
                <a:lnTo>
                  <a:pt x="13428" y="245"/>
                </a:lnTo>
                <a:cubicBezTo>
                  <a:pt x="13428" y="202"/>
                  <a:pt x="13417" y="160"/>
                  <a:pt x="13395" y="122"/>
                </a:cubicBezTo>
                <a:cubicBezTo>
                  <a:pt x="13374" y="85"/>
                  <a:pt x="13343" y="54"/>
                  <a:pt x="13306" y="33"/>
                </a:cubicBezTo>
                <a:cubicBezTo>
                  <a:pt x="13268" y="11"/>
                  <a:pt x="13226" y="0"/>
                  <a:pt x="13183" y="0"/>
                </a:cubicBezTo>
                <a:lnTo>
                  <a:pt x="244"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537" name="CustomShape 12"/>
          <p:cNvSpPr/>
          <p:nvPr/>
        </p:nvSpPr>
        <p:spPr>
          <a:xfrm>
            <a:off x="2880" y="1211400"/>
            <a:ext cx="324072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Calibri"/>
              </a:rPr>
              <a:t> PLAN DE BIENESTAR</a:t>
            </a:r>
            <a:endParaRPr lang="es-CO" sz="2800" b="0" strike="noStrike" spc="-1" dirty="0">
              <a:solidFill>
                <a:srgbClr val="FFFFFF"/>
              </a:solidFill>
              <a:latin typeface="Arial"/>
            </a:endParaRPr>
          </a:p>
        </p:txBody>
      </p:sp>
      <p:sp>
        <p:nvSpPr>
          <p:cNvPr id="1538" name="CustomShape 13"/>
          <p:cNvSpPr/>
          <p:nvPr/>
        </p:nvSpPr>
        <p:spPr>
          <a:xfrm>
            <a:off x="-12600" y="3720960"/>
            <a:ext cx="4224240" cy="414360"/>
          </a:xfrm>
          <a:custGeom>
            <a:avLst/>
            <a:gdLst/>
            <a:ahLst/>
            <a:cxnLst/>
            <a:rect l="0" t="0" r="r" b="b"/>
            <a:pathLst>
              <a:path w="11736" h="1153">
                <a:moveTo>
                  <a:pt x="192" y="0"/>
                </a:moveTo>
                <a:lnTo>
                  <a:pt x="192" y="0"/>
                </a:lnTo>
                <a:cubicBezTo>
                  <a:pt x="158" y="0"/>
                  <a:pt x="125" y="9"/>
                  <a:pt x="96" y="26"/>
                </a:cubicBezTo>
                <a:cubicBezTo>
                  <a:pt x="67" y="43"/>
                  <a:pt x="43" y="67"/>
                  <a:pt x="26" y="96"/>
                </a:cubicBezTo>
                <a:cubicBezTo>
                  <a:pt x="9" y="125"/>
                  <a:pt x="0" y="158"/>
                  <a:pt x="0" y="192"/>
                </a:cubicBezTo>
                <a:lnTo>
                  <a:pt x="0" y="960"/>
                </a:lnTo>
                <a:lnTo>
                  <a:pt x="0" y="960"/>
                </a:lnTo>
                <a:cubicBezTo>
                  <a:pt x="0" y="994"/>
                  <a:pt x="9" y="1027"/>
                  <a:pt x="26" y="1056"/>
                </a:cubicBezTo>
                <a:cubicBezTo>
                  <a:pt x="43" y="1085"/>
                  <a:pt x="67" y="1109"/>
                  <a:pt x="96" y="1126"/>
                </a:cubicBezTo>
                <a:cubicBezTo>
                  <a:pt x="125" y="1143"/>
                  <a:pt x="158" y="1152"/>
                  <a:pt x="192" y="1152"/>
                </a:cubicBezTo>
                <a:lnTo>
                  <a:pt x="11543" y="1152"/>
                </a:lnTo>
                <a:lnTo>
                  <a:pt x="11543" y="1152"/>
                </a:lnTo>
                <a:cubicBezTo>
                  <a:pt x="11577" y="1152"/>
                  <a:pt x="11610" y="1143"/>
                  <a:pt x="11639" y="1126"/>
                </a:cubicBezTo>
                <a:cubicBezTo>
                  <a:pt x="11668" y="1109"/>
                  <a:pt x="11692" y="1085"/>
                  <a:pt x="11709" y="1056"/>
                </a:cubicBezTo>
                <a:cubicBezTo>
                  <a:pt x="11726" y="1027"/>
                  <a:pt x="11735" y="994"/>
                  <a:pt x="11735" y="960"/>
                </a:cubicBezTo>
                <a:lnTo>
                  <a:pt x="11735" y="192"/>
                </a:lnTo>
                <a:lnTo>
                  <a:pt x="11735" y="192"/>
                </a:lnTo>
                <a:lnTo>
                  <a:pt x="11735" y="192"/>
                </a:lnTo>
                <a:cubicBezTo>
                  <a:pt x="11735" y="158"/>
                  <a:pt x="11726" y="125"/>
                  <a:pt x="11709" y="96"/>
                </a:cubicBezTo>
                <a:cubicBezTo>
                  <a:pt x="11692" y="67"/>
                  <a:pt x="11668" y="43"/>
                  <a:pt x="11639" y="26"/>
                </a:cubicBezTo>
                <a:cubicBezTo>
                  <a:pt x="11610" y="9"/>
                  <a:pt x="11577" y="0"/>
                  <a:pt x="11543" y="0"/>
                </a:cubicBezTo>
                <a:lnTo>
                  <a:pt x="192"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539" name="CustomShape 14"/>
          <p:cNvSpPr/>
          <p:nvPr/>
        </p:nvSpPr>
        <p:spPr>
          <a:xfrm>
            <a:off x="68400" y="3633840"/>
            <a:ext cx="3803040" cy="52056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a:solidFill>
                  <a:srgbClr val="FFFFFF"/>
                </a:solidFill>
                <a:latin typeface="Calibri"/>
              </a:rPr>
              <a:t> </a:t>
            </a:r>
            <a:r>
              <a:rPr lang="es-CO" sz="2400" b="1" strike="noStrike" spc="-1">
                <a:solidFill>
                  <a:srgbClr val="FFFFFF"/>
                </a:solidFill>
                <a:latin typeface="Calibri"/>
              </a:rPr>
              <a:t>1.BENEFICIOS</a:t>
            </a:r>
            <a:r>
              <a:rPr lang="es-CO" sz="2800" b="1" strike="noStrike" spc="-1">
                <a:solidFill>
                  <a:srgbClr val="FFFFFF"/>
                </a:solidFill>
                <a:latin typeface="Calibri"/>
              </a:rPr>
              <a:t> </a:t>
            </a:r>
            <a:r>
              <a:rPr lang="es-CO" sz="2400" b="1" strike="noStrike" spc="-1">
                <a:solidFill>
                  <a:srgbClr val="FFFFFF"/>
                </a:solidFill>
                <a:latin typeface="Calibri"/>
              </a:rPr>
              <a:t>PECUNIARIOS</a:t>
            </a:r>
            <a:endParaRPr lang="es-CO" sz="2400" b="0" strike="noStrike" spc="-1">
              <a:solidFill>
                <a:srgbClr val="FFFFFF"/>
              </a:solidFill>
              <a:latin typeface="Arial"/>
            </a:endParaRPr>
          </a:p>
        </p:txBody>
      </p:sp>
      <p:sp>
        <p:nvSpPr>
          <p:cNvPr id="1540" name="CustomShape 15"/>
          <p:cNvSpPr/>
          <p:nvPr/>
        </p:nvSpPr>
        <p:spPr>
          <a:xfrm>
            <a:off x="168120" y="4135320"/>
            <a:ext cx="6278760" cy="104862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000" b="1" strike="noStrike" spc="-1" dirty="0">
                <a:solidFill>
                  <a:schemeClr val="tx1">
                    <a:lumMod val="75000"/>
                    <a:lumOff val="25000"/>
                  </a:schemeClr>
                </a:solidFill>
                <a:latin typeface="Calibri"/>
              </a:rPr>
              <a:t>PRÉSTAMOS EN EFECTIVO</a:t>
            </a:r>
            <a:endParaRPr lang="es-CO" sz="2000" b="0" strike="noStrike" spc="-1" dirty="0">
              <a:solidFill>
                <a:schemeClr val="tx1">
                  <a:lumMod val="75000"/>
                  <a:lumOff val="25000"/>
                </a:schemeClr>
              </a:solidFill>
              <a:latin typeface="Arial"/>
            </a:endParaRPr>
          </a:p>
          <a:p>
            <a:pPr algn="just">
              <a:lnSpc>
                <a:spcPct val="100000"/>
              </a:lnSpc>
            </a:pPr>
            <a:r>
              <a:rPr lang="es-CO" sz="1400" b="0" strike="noStrike" spc="-1" dirty="0">
                <a:solidFill>
                  <a:schemeClr val="tx1">
                    <a:lumMod val="75000"/>
                    <a:lumOff val="25000"/>
                  </a:schemeClr>
                </a:solidFill>
                <a:latin typeface="Calibri"/>
              </a:rPr>
              <a:t>Los prestamos se realizaran al personal que tengan mínimo 6 meses de antigüedad en la institución , el monto máximo será de 5</a:t>
            </a:r>
            <a:r>
              <a:rPr lang="es-CO" sz="1400" spc="-1" dirty="0">
                <a:solidFill>
                  <a:schemeClr val="tx1">
                    <a:lumMod val="75000"/>
                    <a:lumOff val="25000"/>
                  </a:schemeClr>
                </a:solidFill>
                <a:latin typeface="Calibri"/>
              </a:rPr>
              <a:t>00</a:t>
            </a:r>
            <a:r>
              <a:rPr lang="es-CO" sz="1400" b="0" strike="noStrike" spc="-1" dirty="0">
                <a:solidFill>
                  <a:schemeClr val="tx1">
                    <a:lumMod val="75000"/>
                    <a:lumOff val="25000"/>
                  </a:schemeClr>
                </a:solidFill>
                <a:latin typeface="Calibri"/>
              </a:rPr>
              <a:t> mil pesos los cuales no pueden ser acumulables durante el semestre. Es decir un préstamo de 5</a:t>
            </a:r>
            <a:r>
              <a:rPr lang="es-CO" sz="1400" spc="-1" dirty="0">
                <a:solidFill>
                  <a:schemeClr val="tx1">
                    <a:lumMod val="75000"/>
                    <a:lumOff val="25000"/>
                  </a:schemeClr>
                </a:solidFill>
                <a:latin typeface="Calibri"/>
              </a:rPr>
              <a:t>00</a:t>
            </a:r>
            <a:r>
              <a:rPr lang="es-CO" sz="1400" b="0" strike="noStrike" spc="-1" dirty="0">
                <a:solidFill>
                  <a:schemeClr val="tx1">
                    <a:lumMod val="75000"/>
                    <a:lumOff val="25000"/>
                  </a:schemeClr>
                </a:solidFill>
                <a:latin typeface="Calibri"/>
              </a:rPr>
              <a:t> mil por semestre.</a:t>
            </a:r>
            <a:endParaRPr lang="es-CO" sz="1400" b="0" strike="noStrike" spc="-1" dirty="0">
              <a:solidFill>
                <a:schemeClr val="tx1">
                  <a:lumMod val="75000"/>
                  <a:lumOff val="25000"/>
                </a:schemeClr>
              </a:solidFill>
              <a:latin typeface="Arial"/>
            </a:endParaRPr>
          </a:p>
        </p:txBody>
      </p:sp>
      <p:graphicFrame>
        <p:nvGraphicFramePr>
          <p:cNvPr id="1541" name="Table 16"/>
          <p:cNvGraphicFramePr/>
          <p:nvPr>
            <p:extLst>
              <p:ext uri="{D42A27DB-BD31-4B8C-83A1-F6EECF244321}">
                <p14:modId xmlns:p14="http://schemas.microsoft.com/office/powerpoint/2010/main" val="1201379498"/>
              </p:ext>
            </p:extLst>
          </p:nvPr>
        </p:nvGraphicFramePr>
        <p:xfrm>
          <a:off x="479160" y="5161972"/>
          <a:ext cx="5967720" cy="1246320"/>
        </p:xfrm>
        <a:graphic>
          <a:graphicData uri="http://schemas.openxmlformats.org/drawingml/2006/table">
            <a:tbl>
              <a:tblPr>
                <a:tableStyleId>{D7AC3CCA-C797-4891-BE02-D94E43425B78}</a:tableStyleId>
              </a:tblPr>
              <a:tblGrid>
                <a:gridCol w="2325273">
                  <a:extLst>
                    <a:ext uri="{9D8B030D-6E8A-4147-A177-3AD203B41FA5}">
                      <a16:colId xmlns:a16="http://schemas.microsoft.com/office/drawing/2014/main" val="20000"/>
                    </a:ext>
                  </a:extLst>
                </a:gridCol>
                <a:gridCol w="3642447">
                  <a:extLst>
                    <a:ext uri="{9D8B030D-6E8A-4147-A177-3AD203B41FA5}">
                      <a16:colId xmlns:a16="http://schemas.microsoft.com/office/drawing/2014/main" val="20001"/>
                    </a:ext>
                  </a:extLst>
                </a:gridCol>
              </a:tblGrid>
              <a:tr h="331920">
                <a:tc>
                  <a:txBody>
                    <a:bodyPr/>
                    <a:lstStyle/>
                    <a:p>
                      <a:pPr algn="ctr">
                        <a:lnSpc>
                          <a:spcPct val="83000"/>
                        </a:lnSpc>
                      </a:pPr>
                      <a:r>
                        <a:rPr lang="es-CO" sz="1400" strike="noStrike" spc="-1"/>
                        <a:t>VALOR DEL PRÉSTAMO</a:t>
                      </a:r>
                      <a:endParaRPr lang="es-CO" sz="1400" b="0" strike="noStrike" spc="-1">
                        <a:solidFill>
                          <a:srgbClr val="FFFFFF"/>
                        </a:solidFill>
                        <a:latin typeface="Arial"/>
                      </a:endParaRPr>
                    </a:p>
                  </a:txBody>
                  <a:tcPr marL="90000" marR="90000"/>
                </a:tc>
                <a:tc>
                  <a:txBody>
                    <a:bodyPr/>
                    <a:lstStyle/>
                    <a:p>
                      <a:pPr algn="ctr">
                        <a:lnSpc>
                          <a:spcPct val="83000"/>
                        </a:lnSpc>
                      </a:pPr>
                      <a:r>
                        <a:rPr lang="es-CO" sz="1400" strike="noStrike" spc="-1"/>
                        <a:t>PLAZO DE PAGO</a:t>
                      </a:r>
                      <a:endParaRPr lang="es-CO" sz="1400" b="0" strike="noStrike" spc="-1">
                        <a:solidFill>
                          <a:srgbClr val="FFFFFF"/>
                        </a:solidFill>
                        <a:latin typeface="Arial"/>
                      </a:endParaRPr>
                    </a:p>
                  </a:txBody>
                  <a:tcPr marL="90000" marR="90000"/>
                </a:tc>
                <a:extLst>
                  <a:ext uri="{0D108BD9-81ED-4DB2-BD59-A6C34878D82A}">
                    <a16:rowId xmlns:a16="http://schemas.microsoft.com/office/drawing/2014/main" val="10000"/>
                  </a:ext>
                </a:extLst>
              </a:tr>
              <a:tr h="304920">
                <a:tc>
                  <a:txBody>
                    <a:bodyPr/>
                    <a:lstStyle/>
                    <a:p>
                      <a:pPr algn="ctr">
                        <a:lnSpc>
                          <a:spcPct val="83000"/>
                        </a:lnSpc>
                      </a:pPr>
                      <a:r>
                        <a:rPr lang="es-CO" sz="1200" strike="noStrike" spc="-1" dirty="0"/>
                        <a:t>De $50.000 a $ 100.000</a:t>
                      </a:r>
                      <a:endParaRPr lang="es-CO" sz="1200" b="0" strike="noStrike" spc="-1" dirty="0">
                        <a:solidFill>
                          <a:srgbClr val="FFFFFF"/>
                        </a:solidFill>
                        <a:latin typeface="Arial"/>
                      </a:endParaRPr>
                    </a:p>
                  </a:txBody>
                  <a:tcPr marL="90000" marR="90000"/>
                </a:tc>
                <a:tc>
                  <a:txBody>
                    <a:bodyPr/>
                    <a:lstStyle/>
                    <a:p>
                      <a:pPr algn="ctr">
                        <a:lnSpc>
                          <a:spcPct val="83000"/>
                        </a:lnSpc>
                      </a:pPr>
                      <a:r>
                        <a:rPr lang="es-CO" sz="1200" strike="noStrike" spc="-1" dirty="0"/>
                        <a:t>1 mes</a:t>
                      </a:r>
                      <a:endParaRPr lang="es-CO" sz="1200" b="0" strike="noStrike" spc="-1" dirty="0">
                        <a:solidFill>
                          <a:srgbClr val="FFFFFF"/>
                        </a:solidFill>
                        <a:latin typeface="Arial"/>
                      </a:endParaRPr>
                    </a:p>
                  </a:txBody>
                  <a:tcPr marL="90000" marR="90000"/>
                </a:tc>
                <a:extLst>
                  <a:ext uri="{0D108BD9-81ED-4DB2-BD59-A6C34878D82A}">
                    <a16:rowId xmlns:a16="http://schemas.microsoft.com/office/drawing/2014/main" val="10001"/>
                  </a:ext>
                </a:extLst>
              </a:tr>
              <a:tr h="304560">
                <a:tc>
                  <a:txBody>
                    <a:bodyPr/>
                    <a:lstStyle/>
                    <a:p>
                      <a:pPr algn="ctr">
                        <a:lnSpc>
                          <a:spcPct val="83000"/>
                        </a:lnSpc>
                      </a:pPr>
                      <a:r>
                        <a:rPr lang="es-CO" sz="1200" strike="noStrike" spc="-1" dirty="0"/>
                        <a:t>De $100.001 a $300.000</a:t>
                      </a:r>
                      <a:endParaRPr lang="es-CO" sz="1200" b="0" strike="noStrike" spc="-1" dirty="0">
                        <a:solidFill>
                          <a:srgbClr val="FFFFFF"/>
                        </a:solidFill>
                        <a:latin typeface="Arial"/>
                      </a:endParaRPr>
                    </a:p>
                  </a:txBody>
                  <a:tcPr marL="90000" marR="90000"/>
                </a:tc>
                <a:tc>
                  <a:txBody>
                    <a:bodyPr/>
                    <a:lstStyle/>
                    <a:p>
                      <a:pPr algn="ctr">
                        <a:lnSpc>
                          <a:spcPct val="83000"/>
                        </a:lnSpc>
                      </a:pPr>
                      <a:r>
                        <a:rPr lang="es-CO" sz="1200" strike="noStrike" spc="-1" dirty="0"/>
                        <a:t>2 meses</a:t>
                      </a:r>
                      <a:endParaRPr lang="es-CO" sz="1200" b="0" strike="noStrike" spc="-1" dirty="0">
                        <a:solidFill>
                          <a:srgbClr val="FFFFFF"/>
                        </a:solidFill>
                        <a:latin typeface="Arial"/>
                      </a:endParaRPr>
                    </a:p>
                  </a:txBody>
                  <a:tcPr marL="90000" marR="90000"/>
                </a:tc>
                <a:extLst>
                  <a:ext uri="{0D108BD9-81ED-4DB2-BD59-A6C34878D82A}">
                    <a16:rowId xmlns:a16="http://schemas.microsoft.com/office/drawing/2014/main" val="10002"/>
                  </a:ext>
                </a:extLst>
              </a:tr>
              <a:tr h="304920">
                <a:tc>
                  <a:txBody>
                    <a:bodyPr/>
                    <a:lstStyle/>
                    <a:p>
                      <a:pPr algn="ctr">
                        <a:lnSpc>
                          <a:spcPct val="83000"/>
                        </a:lnSpc>
                      </a:pPr>
                      <a:r>
                        <a:rPr lang="es-CO" sz="1200" strike="noStrike" spc="-1" dirty="0"/>
                        <a:t>De $</a:t>
                      </a:r>
                      <a:r>
                        <a:rPr lang="es-CO" sz="1200" strike="noStrike" kern="1200" spc="-1" dirty="0"/>
                        <a:t>300.001 a $500.000</a:t>
                      </a:r>
                      <a:endParaRPr lang="es-CO" sz="1200" b="0" strike="noStrike" kern="1200" spc="-1" dirty="0">
                        <a:solidFill>
                          <a:srgbClr val="7F7F7F"/>
                        </a:solidFill>
                        <a:latin typeface="Calibri"/>
                        <a:ea typeface="+mn-ea"/>
                        <a:cs typeface="+mn-cs"/>
                      </a:endParaRPr>
                    </a:p>
                  </a:txBody>
                  <a:tcPr marL="90000" marR="90000"/>
                </a:tc>
                <a:tc>
                  <a:txBody>
                    <a:bodyPr/>
                    <a:lstStyle/>
                    <a:p>
                      <a:pPr algn="ctr"/>
                      <a:r>
                        <a:rPr lang="es-MX" sz="1200" strike="noStrike" kern="1200" spc="-1" dirty="0"/>
                        <a:t>3 MESES (2 cuotas de 150,000 y una </a:t>
                      </a:r>
                      <a:r>
                        <a:rPr lang="es-CO" sz="1200" strike="noStrike" kern="1200" spc="-1" dirty="0"/>
                        <a:t>de 200,000)</a:t>
                      </a:r>
                      <a:endParaRPr lang="es-CO" sz="1200" b="0" strike="noStrike" kern="1200" spc="-1" dirty="0">
                        <a:solidFill>
                          <a:srgbClr val="7F7F7F"/>
                        </a:solidFill>
                        <a:latin typeface="Calibri"/>
                        <a:ea typeface="+mn-ea"/>
                        <a:cs typeface="+mn-cs"/>
                      </a:endParaRPr>
                    </a:p>
                  </a:txBody>
                  <a:tcPr marL="90000" marR="90000"/>
                </a:tc>
                <a:extLst>
                  <a:ext uri="{0D108BD9-81ED-4DB2-BD59-A6C34878D82A}">
                    <a16:rowId xmlns:a16="http://schemas.microsoft.com/office/drawing/2014/main" val="10003"/>
                  </a:ext>
                </a:extLst>
              </a:tr>
            </a:tbl>
          </a:graphicData>
        </a:graphic>
      </p:graphicFrame>
      <p:sp>
        <p:nvSpPr>
          <p:cNvPr id="1542" name="CustomShape 17"/>
          <p:cNvSpPr/>
          <p:nvPr/>
        </p:nvSpPr>
        <p:spPr>
          <a:xfrm>
            <a:off x="288352" y="6533971"/>
            <a:ext cx="6149880" cy="34073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pc="-1" dirty="0">
                <a:solidFill>
                  <a:schemeClr val="tx1">
                    <a:lumMod val="75000"/>
                    <a:lumOff val="25000"/>
                  </a:schemeClr>
                </a:solidFill>
                <a:latin typeface="Calibri"/>
              </a:rPr>
              <a:t>BONO MENSUAL PRESTACIONAL POR CUMPLIMIENTO DE METAS</a:t>
            </a:r>
          </a:p>
        </p:txBody>
      </p:sp>
      <p:sp>
        <p:nvSpPr>
          <p:cNvPr id="1543" name="CustomShape 18"/>
          <p:cNvSpPr/>
          <p:nvPr/>
        </p:nvSpPr>
        <p:spPr>
          <a:xfrm>
            <a:off x="455760" y="6837480"/>
            <a:ext cx="5832360" cy="16002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marL="284040" indent="-284040" algn="just">
              <a:lnSpc>
                <a:spcPct val="100000"/>
              </a:lnSpc>
              <a:buClr>
                <a:srgbClr val="000000"/>
              </a:buClr>
              <a:buFont typeface="Arial"/>
              <a:buChar char="•"/>
            </a:pPr>
            <a:r>
              <a:rPr lang="es-CO" sz="1400" b="0" strike="noStrike" spc="-1" dirty="0">
                <a:solidFill>
                  <a:schemeClr val="tx1">
                    <a:lumMod val="75000"/>
                    <a:lumOff val="25000"/>
                  </a:schemeClr>
                </a:solidFill>
                <a:latin typeface="Calibri"/>
              </a:rPr>
              <a:t>Cumplimiento según meta establecida en venta de medicamento  </a:t>
            </a:r>
            <a:endParaRPr lang="es-CO" sz="14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400" b="0" strike="noStrike" spc="-1" dirty="0">
                <a:solidFill>
                  <a:schemeClr val="tx1">
                    <a:lumMod val="75000"/>
                    <a:lumOff val="25000"/>
                  </a:schemeClr>
                </a:solidFill>
                <a:latin typeface="Calibri"/>
              </a:rPr>
              <a:t>Cumplimiento según meta establecida en venta de óptica</a:t>
            </a:r>
            <a:endParaRPr lang="es-CO" sz="14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400" b="0" strike="noStrike" spc="-1" dirty="0">
                <a:solidFill>
                  <a:schemeClr val="tx1">
                    <a:lumMod val="75000"/>
                    <a:lumOff val="25000"/>
                  </a:schemeClr>
                </a:solidFill>
                <a:latin typeface="Calibri"/>
              </a:rPr>
              <a:t>Cumplimiento de meta en venta de lentes intraoculares</a:t>
            </a:r>
            <a:endParaRPr lang="es-CO" sz="14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400" b="0" strike="noStrike" spc="-1" dirty="0">
                <a:solidFill>
                  <a:schemeClr val="tx1">
                    <a:lumMod val="75000"/>
                    <a:lumOff val="25000"/>
                  </a:schemeClr>
                </a:solidFill>
                <a:latin typeface="Calibri"/>
              </a:rPr>
              <a:t>Realización de tareas extras a las funciones asignadas </a:t>
            </a:r>
            <a:r>
              <a:rPr lang="es-CO" sz="1400" b="1" strike="noStrike" spc="-1" dirty="0">
                <a:solidFill>
                  <a:schemeClr val="tx1">
                    <a:lumMod val="75000"/>
                    <a:lumOff val="25000"/>
                  </a:schemeClr>
                </a:solidFill>
                <a:latin typeface="Calibri"/>
              </a:rPr>
              <a:t>( DEFINIDO POR GERENCIA)</a:t>
            </a:r>
            <a:endParaRPr lang="es-CO" sz="14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CO" sz="1400" b="0" strike="noStrike" spc="-1" dirty="0">
                <a:solidFill>
                  <a:schemeClr val="tx1">
                    <a:lumMod val="75000"/>
                    <a:lumOff val="25000"/>
                  </a:schemeClr>
                </a:solidFill>
                <a:latin typeface="Calibri"/>
              </a:rPr>
              <a:t>Bono navideño por cumplimiento en meta establecida de ingresos para todo el personal. </a:t>
            </a:r>
            <a:endParaRPr lang="es-CO" sz="1400" b="0" strike="noStrike" spc="-1" dirty="0">
              <a:solidFill>
                <a:schemeClr val="tx1">
                  <a:lumMod val="75000"/>
                  <a:lumOff val="25000"/>
                </a:schemeClr>
              </a:solidFill>
              <a:latin typeface="Arial"/>
            </a:endParaRPr>
          </a:p>
        </p:txBody>
      </p:sp>
      <p:sp>
        <p:nvSpPr>
          <p:cNvPr id="1544"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4"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5"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6"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7"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8"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9"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0"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31"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2"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3"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34"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555" name="CustomShape 10"/>
          <p:cNvSpPr/>
          <p:nvPr/>
        </p:nvSpPr>
        <p:spPr>
          <a:xfrm>
            <a:off x="219240" y="1119240"/>
            <a:ext cx="627840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TRABAJOS DE ÓPTICA</a:t>
            </a:r>
            <a:endParaRPr lang="es-CO" sz="2400" b="0" strike="noStrike" spc="-1" dirty="0">
              <a:solidFill>
                <a:schemeClr val="tx1">
                  <a:lumMod val="75000"/>
                  <a:lumOff val="25000"/>
                </a:schemeClr>
              </a:solidFill>
              <a:latin typeface="Arial"/>
            </a:endParaRPr>
          </a:p>
        </p:txBody>
      </p:sp>
      <p:sp>
        <p:nvSpPr>
          <p:cNvPr id="1556" name="CustomShape 11"/>
          <p:cNvSpPr/>
          <p:nvPr/>
        </p:nvSpPr>
        <p:spPr>
          <a:xfrm>
            <a:off x="252360" y="1581120"/>
            <a:ext cx="3814920" cy="463846"/>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ES" sz="1200" b="0" strike="noStrike" spc="-1" dirty="0">
                <a:solidFill>
                  <a:schemeClr val="tx1">
                    <a:lumMod val="75000"/>
                    <a:lumOff val="25000"/>
                  </a:schemeClr>
                </a:solidFill>
                <a:latin typeface="Calibri"/>
              </a:rPr>
              <a:t>Para obtener este beneficio deberán cumplir las siguientes características</a:t>
            </a:r>
            <a:r>
              <a:rPr lang="es-ES" sz="1200" b="0" strike="noStrike" spc="-1" dirty="0">
                <a:solidFill>
                  <a:srgbClr val="606060"/>
                </a:solidFill>
                <a:latin typeface="Calibri"/>
              </a:rPr>
              <a:t>:</a:t>
            </a:r>
            <a:endParaRPr lang="es-CO" sz="1200" b="0" strike="noStrike" spc="-1" dirty="0">
              <a:solidFill>
                <a:srgbClr val="FFFFFF"/>
              </a:solidFill>
              <a:latin typeface="Arial"/>
            </a:endParaRPr>
          </a:p>
        </p:txBody>
      </p:sp>
      <p:sp>
        <p:nvSpPr>
          <p:cNvPr id="1557" name="CustomShape 12"/>
          <p:cNvSpPr/>
          <p:nvPr/>
        </p:nvSpPr>
        <p:spPr>
          <a:xfrm>
            <a:off x="306360" y="2072752"/>
            <a:ext cx="3794040" cy="166417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000000"/>
              </a:buClr>
              <a:buFont typeface="Arial"/>
              <a:buChar char="•"/>
            </a:pPr>
            <a:r>
              <a:rPr lang="es-ES" sz="1200" b="0" strike="noStrike" spc="-1" dirty="0">
                <a:solidFill>
                  <a:schemeClr val="tx1">
                    <a:lumMod val="75000"/>
                    <a:lumOff val="25000"/>
                  </a:schemeClr>
                </a:solidFill>
                <a:latin typeface="Calibri"/>
              </a:rPr>
              <a:t>Deberá ser familiar en primer grado de consanguinidad (Padres, Hijos y/o         Hermanos) </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ES" sz="1200" b="0" strike="noStrike" spc="-1" dirty="0">
                <a:solidFill>
                  <a:schemeClr val="tx1">
                    <a:lumMod val="75000"/>
                    <a:lumOff val="25000"/>
                  </a:schemeClr>
                </a:solidFill>
                <a:latin typeface="Calibri"/>
              </a:rPr>
              <a:t>Deberá ser familiar en primer grado de afinidad (Cónyuge).</a:t>
            </a:r>
            <a:endParaRPr lang="es-CO" sz="1200" b="0" strike="noStrike" spc="-1" dirty="0">
              <a:solidFill>
                <a:schemeClr val="tx1">
                  <a:lumMod val="75000"/>
                  <a:lumOff val="25000"/>
                </a:schemeClr>
              </a:solidFill>
              <a:latin typeface="Arial"/>
            </a:endParaRPr>
          </a:p>
          <a:p>
            <a:pPr marL="284040" indent="-284040" algn="just">
              <a:lnSpc>
                <a:spcPct val="100000"/>
              </a:lnSpc>
              <a:buClr>
                <a:srgbClr val="000000"/>
              </a:buClr>
              <a:buFont typeface="Arial"/>
              <a:buChar char="•"/>
            </a:pPr>
            <a:r>
              <a:rPr lang="es-ES" sz="1200" b="0" strike="noStrike" spc="-1" dirty="0">
                <a:solidFill>
                  <a:schemeClr val="tx1">
                    <a:lumMod val="75000"/>
                    <a:lumOff val="25000"/>
                  </a:schemeClr>
                </a:solidFill>
                <a:latin typeface="Calibri"/>
              </a:rPr>
              <a:t>El trabajo debe ser cancelado en su totalidad antes de retirarlo de la  óptica.</a:t>
            </a:r>
            <a:endParaRPr lang="es-CO" sz="1200" b="0" strike="noStrike" spc="-1" dirty="0">
              <a:solidFill>
                <a:schemeClr val="tx1">
                  <a:lumMod val="75000"/>
                  <a:lumOff val="25000"/>
                </a:schemeClr>
              </a:solidFill>
              <a:latin typeface="Arial"/>
            </a:endParaRPr>
          </a:p>
          <a:p>
            <a:pPr marL="284040" indent="-284040" algn="just">
              <a:lnSpc>
                <a:spcPct val="100000"/>
              </a:lnSpc>
            </a:pPr>
            <a:br>
              <a:rPr dirty="0"/>
            </a:br>
            <a:endParaRPr lang="es-CO" sz="1200" b="0" strike="noStrike" spc="-1" dirty="0">
              <a:solidFill>
                <a:srgbClr val="FFFFFF"/>
              </a:solidFill>
              <a:latin typeface="Arial"/>
            </a:endParaRPr>
          </a:p>
        </p:txBody>
      </p:sp>
      <p:sp>
        <p:nvSpPr>
          <p:cNvPr id="1558" name="CustomShape 13"/>
          <p:cNvSpPr/>
          <p:nvPr/>
        </p:nvSpPr>
        <p:spPr>
          <a:xfrm>
            <a:off x="104760" y="3395520"/>
            <a:ext cx="615312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400" b="1" strike="noStrike" spc="-1" dirty="0">
                <a:solidFill>
                  <a:schemeClr val="tx1">
                    <a:lumMod val="75000"/>
                    <a:lumOff val="25000"/>
                  </a:schemeClr>
                </a:solidFill>
                <a:latin typeface="Calibri"/>
              </a:rPr>
              <a:t>ACCESO A LOS SERVICIOS OFTALMOLÓGICOS</a:t>
            </a:r>
            <a:endParaRPr lang="es-CO" sz="2400" b="0" strike="noStrike" spc="-1" dirty="0">
              <a:solidFill>
                <a:schemeClr val="tx1">
                  <a:lumMod val="75000"/>
                  <a:lumOff val="25000"/>
                </a:schemeClr>
              </a:solidFill>
              <a:latin typeface="Arial"/>
            </a:endParaRPr>
          </a:p>
        </p:txBody>
      </p:sp>
      <p:sp>
        <p:nvSpPr>
          <p:cNvPr id="1559" name="CustomShape 14"/>
          <p:cNvSpPr/>
          <p:nvPr/>
        </p:nvSpPr>
        <p:spPr>
          <a:xfrm>
            <a:off x="461461" y="3842014"/>
            <a:ext cx="3665520" cy="175650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200" b="0" strike="noStrike" spc="-1" dirty="0">
                <a:solidFill>
                  <a:schemeClr val="tx1">
                    <a:lumMod val="75000"/>
                    <a:lumOff val="25000"/>
                  </a:schemeClr>
                </a:solidFill>
                <a:latin typeface="Calibri"/>
              </a:rPr>
              <a:t>Para obtener este beneficio deberán cumplir las siguientes características:</a:t>
            </a:r>
            <a:endParaRPr lang="es-CO" sz="1200" b="0" strike="noStrike" spc="-1" dirty="0">
              <a:solidFill>
                <a:schemeClr val="tx1">
                  <a:lumMod val="75000"/>
                  <a:lumOff val="25000"/>
                </a:schemeClr>
              </a:solidFill>
              <a:latin typeface="Arial"/>
            </a:endParaRPr>
          </a:p>
          <a:p>
            <a:pPr algn="just">
              <a:lnSpc>
                <a:spcPct val="100000"/>
              </a:lnSpc>
            </a:pPr>
            <a:r>
              <a:rPr lang="es-CO" sz="1200" b="0" strike="noStrike" spc="-1" dirty="0">
                <a:solidFill>
                  <a:schemeClr val="tx1">
                    <a:lumMod val="75000"/>
                    <a:lumOff val="25000"/>
                  </a:schemeClr>
                </a:solidFill>
                <a:latin typeface="Calibri"/>
              </a:rPr>
              <a:t> </a:t>
            </a:r>
            <a:endParaRPr lang="es-CO" sz="1200" b="0" strike="noStrike" spc="-1" dirty="0">
              <a:solidFill>
                <a:schemeClr val="tx1">
                  <a:lumMod val="75000"/>
                  <a:lumOff val="25000"/>
                </a:schemeClr>
              </a:solidFill>
              <a:latin typeface="Arial"/>
            </a:endParaRPr>
          </a:p>
          <a:p>
            <a:pPr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Deberá ser familiar en primer grado de consanguinidad (Padres, Hijos y/o Hermanos)</a:t>
            </a:r>
            <a:endParaRPr lang="es-CO" sz="1200" b="0" strike="noStrike" spc="-1" dirty="0">
              <a:solidFill>
                <a:schemeClr val="tx1">
                  <a:lumMod val="75000"/>
                  <a:lumOff val="25000"/>
                </a:schemeClr>
              </a:solidFill>
              <a:latin typeface="Arial"/>
            </a:endParaRPr>
          </a:p>
          <a:p>
            <a:pPr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Deberá ser familiar en primer grado de afinidad (Cónyuge)</a:t>
            </a:r>
            <a:endParaRPr lang="es-CO" sz="1200" b="0" strike="noStrike" spc="-1" dirty="0">
              <a:solidFill>
                <a:schemeClr val="tx1">
                  <a:lumMod val="75000"/>
                  <a:lumOff val="25000"/>
                </a:schemeClr>
              </a:solidFill>
              <a:latin typeface="Arial"/>
            </a:endParaRPr>
          </a:p>
          <a:p>
            <a:pPr algn="just">
              <a:lnSpc>
                <a:spcPct val="100000"/>
              </a:lnSpc>
              <a:buClr>
                <a:srgbClr val="000000"/>
              </a:buClr>
              <a:buFont typeface="Arial"/>
              <a:buChar char="•"/>
            </a:pPr>
            <a:r>
              <a:rPr lang="es-CO" sz="1200" b="0" strike="noStrike" spc="-1" dirty="0">
                <a:solidFill>
                  <a:schemeClr val="tx1">
                    <a:lumMod val="75000"/>
                    <a:lumOff val="25000"/>
                  </a:schemeClr>
                </a:solidFill>
                <a:latin typeface="Calibri"/>
              </a:rPr>
              <a:t>Se debe adjuntar al correo de solicitud la fórmula que evidencie que el beneficio corresponde a un familiar. </a:t>
            </a:r>
            <a:endParaRPr lang="es-CO" sz="1200" b="0" strike="noStrike" spc="-1" dirty="0">
              <a:solidFill>
                <a:schemeClr val="tx1">
                  <a:lumMod val="75000"/>
                  <a:lumOff val="25000"/>
                </a:schemeClr>
              </a:solidFill>
              <a:latin typeface="Arial"/>
            </a:endParaRPr>
          </a:p>
        </p:txBody>
      </p:sp>
      <p:pic>
        <p:nvPicPr>
          <p:cNvPr id="1560" name="Picture 16"/>
          <p:cNvPicPr/>
          <p:nvPr/>
        </p:nvPicPr>
        <p:blipFill>
          <a:blip r:embed="rId2"/>
          <a:stretch/>
        </p:blipFill>
        <p:spPr>
          <a:xfrm>
            <a:off x="4248000" y="4010040"/>
            <a:ext cx="2476800" cy="1466640"/>
          </a:xfrm>
          <a:prstGeom prst="rect">
            <a:avLst/>
          </a:prstGeom>
          <a:ln>
            <a:noFill/>
          </a:ln>
        </p:spPr>
      </p:pic>
      <p:sp>
        <p:nvSpPr>
          <p:cNvPr id="1561" name="CustomShape 15"/>
          <p:cNvSpPr/>
          <p:nvPr/>
        </p:nvSpPr>
        <p:spPr>
          <a:xfrm>
            <a:off x="391294" y="5811630"/>
            <a:ext cx="615312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BONO NAVIDEÑO</a:t>
            </a:r>
            <a:endParaRPr lang="es-CO" sz="2400" b="0" strike="noStrike" spc="-1" dirty="0">
              <a:solidFill>
                <a:schemeClr val="tx1">
                  <a:lumMod val="75000"/>
                  <a:lumOff val="25000"/>
                </a:schemeClr>
              </a:solidFill>
              <a:latin typeface="Arial"/>
            </a:endParaRPr>
          </a:p>
        </p:txBody>
      </p:sp>
      <p:sp>
        <p:nvSpPr>
          <p:cNvPr id="1563" name="CustomShape 17"/>
          <p:cNvSpPr/>
          <p:nvPr/>
        </p:nvSpPr>
        <p:spPr>
          <a:xfrm>
            <a:off x="6051600" y="7182000"/>
            <a:ext cx="806400" cy="84600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EEEEEE"/>
              </a:gs>
              <a:gs pos="100000">
                <a:srgbClr val="CACACA">
                  <a:alpha val="0"/>
                </a:srgbClr>
              </a:gs>
            </a:gsLst>
            <a:lin ang="135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564" name="CustomShape 18"/>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4"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5"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6"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7"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8"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9"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1"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2"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33"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4"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5"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36"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37"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38"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39"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40"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41"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42" name="Imagen 41"/>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graphicFrame>
        <p:nvGraphicFramePr>
          <p:cNvPr id="4" name="Tabla 3">
            <a:extLst>
              <a:ext uri="{FF2B5EF4-FFF2-40B4-BE49-F238E27FC236}">
                <a16:creationId xmlns:a16="http://schemas.microsoft.com/office/drawing/2014/main" id="{4A9A53BF-5B1A-74DE-A03B-1779C6CF3C2B}"/>
              </a:ext>
            </a:extLst>
          </p:cNvPr>
          <p:cNvGraphicFramePr>
            <a:graphicFrameLocks noGrp="1"/>
          </p:cNvGraphicFramePr>
          <p:nvPr>
            <p:extLst>
              <p:ext uri="{D42A27DB-BD31-4B8C-83A1-F6EECF244321}">
                <p14:modId xmlns:p14="http://schemas.microsoft.com/office/powerpoint/2010/main" val="1974768906"/>
              </p:ext>
            </p:extLst>
          </p:nvPr>
        </p:nvGraphicFramePr>
        <p:xfrm>
          <a:off x="760793" y="6423698"/>
          <a:ext cx="5324533" cy="1210544"/>
        </p:xfrm>
        <a:graphic>
          <a:graphicData uri="http://schemas.openxmlformats.org/drawingml/2006/table">
            <a:tbl>
              <a:tblPr>
                <a:tableStyleId>{5940675A-B579-460E-94D1-54222C63F5DA}</a:tableStyleId>
              </a:tblPr>
              <a:tblGrid>
                <a:gridCol w="916200">
                  <a:extLst>
                    <a:ext uri="{9D8B030D-6E8A-4147-A177-3AD203B41FA5}">
                      <a16:colId xmlns:a16="http://schemas.microsoft.com/office/drawing/2014/main" val="1112462973"/>
                    </a:ext>
                  </a:extLst>
                </a:gridCol>
                <a:gridCol w="2691043">
                  <a:extLst>
                    <a:ext uri="{9D8B030D-6E8A-4147-A177-3AD203B41FA5}">
                      <a16:colId xmlns:a16="http://schemas.microsoft.com/office/drawing/2014/main" val="208697031"/>
                    </a:ext>
                  </a:extLst>
                </a:gridCol>
                <a:gridCol w="1717290">
                  <a:extLst>
                    <a:ext uri="{9D8B030D-6E8A-4147-A177-3AD203B41FA5}">
                      <a16:colId xmlns:a16="http://schemas.microsoft.com/office/drawing/2014/main" val="2906595412"/>
                    </a:ext>
                  </a:extLst>
                </a:gridCol>
              </a:tblGrid>
              <a:tr h="355389">
                <a:tc>
                  <a:txBody>
                    <a:bodyPr/>
                    <a:lstStyle>
                      <a:lvl1pPr>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58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400" b="1" u="none" strike="noStrike" cap="none" normalizeH="0" baseline="0" dirty="0">
                          <a:ln>
                            <a:noFill/>
                          </a:ln>
                          <a:solidFill>
                            <a:schemeClr val="tx1">
                              <a:lumMod val="65000"/>
                              <a:lumOff val="35000"/>
                            </a:schemeClr>
                          </a:solidFill>
                          <a:effectLst/>
                        </a:rPr>
                        <a:t>VALOR</a:t>
                      </a:r>
                      <a:endParaRPr kumimoji="0" lang="es-CO" altLang="es-CO" sz="1400" b="1" i="0" u="none" strike="noStrike" cap="none" normalizeH="0" baseline="0" dirty="0">
                        <a:ln>
                          <a:noFill/>
                        </a:ln>
                        <a:solidFill>
                          <a:schemeClr val="tx1">
                            <a:lumMod val="65000"/>
                            <a:lumOff val="35000"/>
                          </a:schemeClr>
                        </a:solidFill>
                        <a:effectLst/>
                        <a:latin typeface="Calibri" panose="020F0502020204030204" pitchFamily="34" charset="0"/>
                        <a:ea typeface="Microsoft YaHei" panose="020B0503020204020204" pitchFamily="34" charset="-122"/>
                      </a:endParaRPr>
                    </a:p>
                  </a:txBody>
                  <a:tcPr anchor="ctr" horzOverflow="overflow"/>
                </a:tc>
                <a:tc>
                  <a:txBody>
                    <a:bodyPr/>
                    <a:lstStyle>
                      <a:lvl1pPr>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58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400" b="1" u="none" strike="noStrike" cap="none" normalizeH="0" baseline="0" dirty="0">
                          <a:ln>
                            <a:noFill/>
                          </a:ln>
                          <a:solidFill>
                            <a:schemeClr val="tx1">
                              <a:lumMod val="65000"/>
                              <a:lumOff val="35000"/>
                            </a:schemeClr>
                          </a:solidFill>
                          <a:effectLst/>
                        </a:rPr>
                        <a:t>BENEFICIARIOS</a:t>
                      </a:r>
                      <a:endParaRPr kumimoji="0" lang="es-CO" altLang="es-CO" sz="1400" b="1" i="0" u="none" strike="noStrike" cap="none" normalizeH="0" baseline="0" dirty="0">
                        <a:ln>
                          <a:noFill/>
                        </a:ln>
                        <a:solidFill>
                          <a:schemeClr val="tx1">
                            <a:lumMod val="65000"/>
                            <a:lumOff val="35000"/>
                          </a:schemeClr>
                        </a:solidFill>
                        <a:effectLst/>
                        <a:latin typeface="Calibri" panose="020F0502020204030204" pitchFamily="34" charset="0"/>
                        <a:ea typeface="Microsoft YaHei" panose="020B0503020204020204" pitchFamily="34" charset="-122"/>
                      </a:endParaRPr>
                    </a:p>
                  </a:txBody>
                  <a:tcPr anchor="ctr" horzOverflow="overflow"/>
                </a:tc>
                <a:tc>
                  <a:txBody>
                    <a:bodyPr/>
                    <a:lstStyle>
                      <a:lvl1pPr>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58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400" b="1" u="none" strike="noStrike" cap="none" normalizeH="0" baseline="0" dirty="0">
                          <a:ln>
                            <a:noFill/>
                          </a:ln>
                          <a:solidFill>
                            <a:schemeClr val="tx1">
                              <a:lumMod val="65000"/>
                              <a:lumOff val="35000"/>
                            </a:schemeClr>
                          </a:solidFill>
                          <a:effectLst/>
                        </a:rPr>
                        <a:t>FECHA ENTREGA</a:t>
                      </a:r>
                      <a:endParaRPr kumimoji="0" lang="es-CO" altLang="es-CO" sz="1400" b="1" i="0" u="none" strike="noStrike" cap="none" normalizeH="0" baseline="0" dirty="0">
                        <a:ln>
                          <a:noFill/>
                        </a:ln>
                        <a:solidFill>
                          <a:schemeClr val="tx1">
                            <a:lumMod val="65000"/>
                            <a:lumOff val="35000"/>
                          </a:schemeClr>
                        </a:solidFill>
                        <a:effectLst/>
                        <a:latin typeface="Calibri" panose="020F0502020204030204" pitchFamily="34" charset="0"/>
                        <a:ea typeface="Microsoft YaHei" panose="020B0503020204020204" pitchFamily="34" charset="-122"/>
                      </a:endParaRPr>
                    </a:p>
                  </a:txBody>
                  <a:tcPr anchor="ctr" horzOverflow="overflow"/>
                </a:tc>
                <a:extLst>
                  <a:ext uri="{0D108BD9-81ED-4DB2-BD59-A6C34878D82A}">
                    <a16:rowId xmlns:a16="http://schemas.microsoft.com/office/drawing/2014/main" val="3158871091"/>
                  </a:ext>
                </a:extLst>
              </a:tr>
              <a:tr h="855155">
                <a:tc>
                  <a:txBody>
                    <a:bodyPr/>
                    <a:lstStyle>
                      <a:lvl1pPr>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Calibri" panose="020F0502020204030204" pitchFamily="34" charset="0"/>
                          <a:ea typeface="Microsoft YaHei" panose="020B0503020204020204" pitchFamily="34" charset="-122"/>
                        </a:defRPr>
                      </a:lvl9pPr>
                    </a:lstStyle>
                    <a:p>
                      <a:pPr marL="0" marR="0" lvl="0" indent="0" algn="ctr" defTabSz="449263" rtl="0" eaLnBrk="1" fontAlgn="base" latinLnBrk="0" hangingPunct="1">
                        <a:lnSpc>
                          <a:spcPct val="58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s-CO" altLang="es-CO" sz="1600" b="1" u="none" strike="noStrike" cap="none" normalizeH="0" baseline="0" dirty="0">
                          <a:ln>
                            <a:noFill/>
                          </a:ln>
                          <a:solidFill>
                            <a:schemeClr val="tx1">
                              <a:lumMod val="65000"/>
                              <a:lumOff val="35000"/>
                            </a:schemeClr>
                          </a:solidFill>
                          <a:effectLst>
                            <a:outerShdw blurRad="38100" dist="38100" dir="2700000" algn="tl">
                              <a:srgbClr val="FFFFFF"/>
                            </a:outerShdw>
                          </a:effectLst>
                        </a:rPr>
                        <a:t>$400.000</a:t>
                      </a:r>
                      <a:endParaRPr kumimoji="0" lang="es-CO" altLang="es-CO" sz="1600" b="1" i="0" u="none" strike="noStrike" cap="none" normalizeH="0" baseline="0" dirty="0">
                        <a:ln>
                          <a:noFill/>
                        </a:ln>
                        <a:solidFill>
                          <a:schemeClr val="tx1">
                            <a:lumMod val="65000"/>
                            <a:lumOff val="35000"/>
                          </a:schemeClr>
                        </a:solidFill>
                        <a:effectLst>
                          <a:outerShdw blurRad="38100" dist="38100" dir="2700000" algn="tl">
                            <a:srgbClr val="FFFFFF"/>
                          </a:outerShdw>
                        </a:effectLst>
                        <a:latin typeface="Calibri" panose="020F0502020204030204" pitchFamily="34" charset="0"/>
                        <a:ea typeface="Microsoft YaHei" panose="020B0503020204020204" pitchFamily="34" charset="-122"/>
                      </a:endParaRPr>
                    </a:p>
                  </a:txBody>
                  <a:tcPr marL="68760" marR="68760" marT="0" marB="0" anchor="ctr" horzOverflow="overflow"/>
                </a:tc>
                <a:tc>
                  <a:txBody>
                    <a:bodyPr/>
                    <a:lstStyle>
                      <a:lvl1pPr marL="166688" indent="-166688">
                        <a:spcBef>
                          <a:spcPts val="8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9pPr>
                    </a:lstStyle>
                    <a:p>
                      <a:pPr marL="166688" marR="0" lvl="0" indent="-166688"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Char char="•"/>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r>
                        <a:rPr kumimoji="0" lang="es-MX" altLang="es-CO" sz="1200" b="0" u="none" strike="noStrike" cap="none" normalizeH="0" baseline="0" dirty="0">
                          <a:ln>
                            <a:noFill/>
                          </a:ln>
                          <a:solidFill>
                            <a:schemeClr val="tx1">
                              <a:lumMod val="65000"/>
                              <a:lumOff val="35000"/>
                            </a:schemeClr>
                          </a:solidFill>
                          <a:effectLst/>
                        </a:rPr>
                        <a:t>Proporcional al tiempo laborando</a:t>
                      </a:r>
                    </a:p>
                    <a:p>
                      <a:pPr marL="0" marR="0" lvl="0" indent="0"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None/>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endParaRPr kumimoji="0" lang="es-MX" altLang="es-CO" sz="1200" b="0" u="none" strike="noStrike" cap="none" normalizeH="0" baseline="0" dirty="0">
                        <a:ln>
                          <a:noFill/>
                        </a:ln>
                        <a:solidFill>
                          <a:schemeClr val="tx1">
                            <a:lumMod val="65000"/>
                            <a:lumOff val="35000"/>
                          </a:schemeClr>
                        </a:solidFill>
                        <a:effectLst/>
                      </a:endParaRPr>
                    </a:p>
                    <a:p>
                      <a:pPr marL="0" marR="0" lvl="0" indent="0"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None/>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r>
                        <a:rPr kumimoji="0" lang="es-MX" altLang="es-CO" sz="1200" b="0" u="none" strike="noStrike" cap="none" normalizeH="0" baseline="0" dirty="0">
                          <a:ln>
                            <a:noFill/>
                          </a:ln>
                          <a:solidFill>
                            <a:schemeClr val="tx1">
                              <a:lumMod val="65000"/>
                              <a:lumOff val="35000"/>
                            </a:schemeClr>
                          </a:solidFill>
                          <a:effectLst/>
                        </a:rPr>
                        <a:t> durante el año 2023</a:t>
                      </a:r>
                      <a:endParaRPr kumimoji="0" lang="es-CO" altLang="es-CO" sz="1200" b="0" i="0" u="none" strike="noStrike" cap="none" normalizeH="0" baseline="0" dirty="0">
                        <a:ln>
                          <a:noFill/>
                        </a:ln>
                        <a:solidFill>
                          <a:schemeClr val="tx1">
                            <a:lumMod val="65000"/>
                            <a:lumOff val="35000"/>
                          </a:schemeClr>
                        </a:solidFill>
                        <a:effectLst/>
                        <a:latin typeface="Calibri" panose="020F0502020204030204" pitchFamily="34" charset="0"/>
                        <a:ea typeface="Microsoft YaHei" panose="020B0503020204020204" pitchFamily="34" charset="-122"/>
                      </a:endParaRPr>
                    </a:p>
                  </a:txBody>
                  <a:tcPr marL="68760" marR="68760" marT="0" marB="0" anchor="ctr" horzOverflow="overflow"/>
                </a:tc>
                <a:tc>
                  <a:txBody>
                    <a:bodyPr/>
                    <a:lstStyle>
                      <a:lvl1pPr marL="166688" indent="-166688">
                        <a:spcBef>
                          <a:spcPts val="8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800">
                          <a:solidFill>
                            <a:srgbClr val="000000"/>
                          </a:solidFill>
                          <a:latin typeface="Calibri" panose="020F0502020204030204" pitchFamily="34" charset="0"/>
                          <a:ea typeface="Microsoft YaHei" panose="020B0503020204020204" pitchFamily="34" charset="-122"/>
                        </a:defRPr>
                      </a:lvl1pPr>
                      <a:lvl2pPr>
                        <a:spcBef>
                          <a:spcPts val="7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400">
                          <a:solidFill>
                            <a:srgbClr val="000000"/>
                          </a:solidFill>
                          <a:latin typeface="Calibri" panose="020F0502020204030204" pitchFamily="34" charset="0"/>
                          <a:ea typeface="Microsoft YaHei" panose="020B0503020204020204" pitchFamily="34" charset="-122"/>
                        </a:defRPr>
                      </a:lvl2pPr>
                      <a:lvl3pPr>
                        <a:spcBef>
                          <a:spcPts val="6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sz="2000">
                          <a:solidFill>
                            <a:srgbClr val="000000"/>
                          </a:solidFill>
                          <a:latin typeface="Calibri" panose="020F0502020204030204" pitchFamily="34" charset="0"/>
                          <a:ea typeface="Microsoft YaHei" panose="020B0503020204020204" pitchFamily="34" charset="-122"/>
                        </a:defRPr>
                      </a:lvl3pPr>
                      <a:lvl4pPr>
                        <a:spcBef>
                          <a:spcPts val="5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4pPr>
                      <a:lvl5pPr>
                        <a:spcBef>
                          <a:spcPts val="500"/>
                        </a:spcBef>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defRPr>
                          <a:solidFill>
                            <a:srgbClr val="000000"/>
                          </a:solidFill>
                          <a:latin typeface="Calibri" panose="020F0502020204030204" pitchFamily="34" charset="0"/>
                          <a:ea typeface="Microsoft YaHei" panose="020B0503020204020204" pitchFamily="34" charset="-122"/>
                        </a:defRPr>
                      </a:lvl9pPr>
                    </a:lstStyle>
                    <a:p>
                      <a:pPr marL="166688" marR="0" lvl="0" indent="-166688"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Char char="•"/>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r>
                        <a:rPr kumimoji="0" lang="es-CO" altLang="es-CO" sz="1200" b="0" u="none" strike="noStrike" cap="none" normalizeH="0" baseline="0" dirty="0">
                          <a:ln>
                            <a:noFill/>
                          </a:ln>
                          <a:solidFill>
                            <a:schemeClr val="tx1">
                              <a:lumMod val="65000"/>
                              <a:lumOff val="35000"/>
                            </a:schemeClr>
                          </a:solidFill>
                          <a:effectLst/>
                        </a:rPr>
                        <a:t>En Diciembre, si se</a:t>
                      </a:r>
                    </a:p>
                    <a:p>
                      <a:pPr marL="0" marR="0" lvl="0" indent="0"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None/>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endParaRPr kumimoji="0" lang="es-CO" altLang="es-CO" sz="1200" b="0" u="none" strike="noStrike" cap="none" normalizeH="0" baseline="0" dirty="0">
                        <a:ln>
                          <a:noFill/>
                        </a:ln>
                        <a:solidFill>
                          <a:schemeClr val="tx1">
                            <a:lumMod val="65000"/>
                            <a:lumOff val="35000"/>
                          </a:schemeClr>
                        </a:solidFill>
                        <a:effectLst/>
                      </a:endParaRPr>
                    </a:p>
                    <a:p>
                      <a:pPr marL="0" marR="0" lvl="0" indent="0" algn="l" defTabSz="449263" rtl="0" eaLnBrk="1" fontAlgn="base" latinLnBrk="0" hangingPunct="1">
                        <a:lnSpc>
                          <a:spcPct val="58000"/>
                        </a:lnSpc>
                        <a:spcBef>
                          <a:spcPct val="0"/>
                        </a:spcBef>
                        <a:spcAft>
                          <a:spcPct val="0"/>
                        </a:spcAft>
                        <a:buClr>
                          <a:srgbClr val="000000"/>
                        </a:buClr>
                        <a:buSzPct val="100000"/>
                        <a:buFont typeface="Arial" panose="020B0604020202020204" pitchFamily="34" charset="0"/>
                        <a:buNone/>
                        <a:tabLst>
                          <a:tab pos="166688" algn="l"/>
                          <a:tab pos="614363" algn="l"/>
                          <a:tab pos="1063625" algn="l"/>
                          <a:tab pos="1512888" algn="l"/>
                          <a:tab pos="1962150" algn="l"/>
                          <a:tab pos="2411413" algn="l"/>
                          <a:tab pos="2860675" algn="l"/>
                          <a:tab pos="3309938" algn="l"/>
                          <a:tab pos="3759200" algn="l"/>
                          <a:tab pos="4208463" algn="l"/>
                          <a:tab pos="4657725" algn="l"/>
                          <a:tab pos="5106988" algn="l"/>
                          <a:tab pos="5556250" algn="l"/>
                          <a:tab pos="6005513" algn="l"/>
                          <a:tab pos="6454775" algn="l"/>
                          <a:tab pos="6904038" algn="l"/>
                          <a:tab pos="7353300" algn="l"/>
                          <a:tab pos="7802563" algn="l"/>
                          <a:tab pos="8251825" algn="l"/>
                          <a:tab pos="8701088" algn="l"/>
                          <a:tab pos="9150350" algn="l"/>
                        </a:tabLst>
                      </a:pPr>
                      <a:r>
                        <a:rPr kumimoji="0" lang="es-CO" altLang="es-CO" sz="1200" b="0" u="none" strike="noStrike" cap="none" normalizeH="0" baseline="0" dirty="0">
                          <a:ln>
                            <a:noFill/>
                          </a:ln>
                          <a:solidFill>
                            <a:schemeClr val="tx1">
                              <a:lumMod val="65000"/>
                              <a:lumOff val="35000"/>
                            </a:schemeClr>
                          </a:solidFill>
                          <a:effectLst/>
                        </a:rPr>
                        <a:t> cumple la meta anual</a:t>
                      </a:r>
                      <a:endParaRPr kumimoji="0" lang="es-CO" altLang="es-CO" sz="1200" b="0" i="0" u="none" strike="noStrike" cap="none" normalizeH="0" baseline="0" dirty="0">
                        <a:ln>
                          <a:noFill/>
                        </a:ln>
                        <a:solidFill>
                          <a:schemeClr val="tx1">
                            <a:lumMod val="65000"/>
                            <a:lumOff val="35000"/>
                          </a:schemeClr>
                        </a:solidFill>
                        <a:effectLst/>
                        <a:latin typeface="Calibri" panose="020F0502020204030204" pitchFamily="34" charset="0"/>
                        <a:ea typeface="Microsoft YaHei" panose="020B0503020204020204" pitchFamily="34" charset="-122"/>
                      </a:endParaRPr>
                    </a:p>
                  </a:txBody>
                  <a:tcPr marL="68760" marR="68760" marT="0" marB="0" anchor="ctr" horzOverflow="overflow"/>
                </a:tc>
                <a:extLst>
                  <a:ext uri="{0D108BD9-81ED-4DB2-BD59-A6C34878D82A}">
                    <a16:rowId xmlns:a16="http://schemas.microsoft.com/office/drawing/2014/main" val="2587911413"/>
                  </a:ext>
                </a:extLst>
              </a:tr>
            </a:tbl>
          </a:graphicData>
        </a:graphic>
      </p:graphicFrame>
      <p:pic>
        <p:nvPicPr>
          <p:cNvPr id="1026" name="Picture 2">
            <a:extLst>
              <a:ext uri="{FF2B5EF4-FFF2-40B4-BE49-F238E27FC236}">
                <a16:creationId xmlns:a16="http://schemas.microsoft.com/office/drawing/2014/main" id="{48583630-76AF-A6C9-80D1-1684E8C20F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164216"/>
            <a:ext cx="1958759" cy="20497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 name="Picture 1"/>
          <p:cNvPicPr/>
          <p:nvPr/>
        </p:nvPicPr>
        <p:blipFill>
          <a:blip r:embed="rId2"/>
          <a:stretch/>
        </p:blipFill>
        <p:spPr>
          <a:xfrm>
            <a:off x="5062680" y="6375240"/>
            <a:ext cx="1606320" cy="1238400"/>
          </a:xfrm>
          <a:prstGeom prst="rect">
            <a:avLst/>
          </a:prstGeom>
          <a:ln>
            <a:noFill/>
          </a:ln>
        </p:spPr>
      </p:pic>
      <p:sp>
        <p:nvSpPr>
          <p:cNvPr id="1576"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1577" name="CustomShape 10"/>
          <p:cNvSpPr/>
          <p:nvPr/>
        </p:nvSpPr>
        <p:spPr>
          <a:xfrm>
            <a:off x="352440" y="1606680"/>
            <a:ext cx="5979960" cy="18986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20000"/>
          </a:bodyPr>
          <a:lstStyle/>
          <a:p>
            <a:pPr algn="just">
              <a:lnSpc>
                <a:spcPct val="100000"/>
              </a:lnSpc>
            </a:pPr>
            <a:r>
              <a:rPr lang="es-ES" sz="1400" b="0" strike="noStrike" spc="-1" dirty="0">
                <a:solidFill>
                  <a:schemeClr val="tx1">
                    <a:lumMod val="75000"/>
                    <a:lumOff val="25000"/>
                  </a:schemeClr>
                </a:solidFill>
                <a:latin typeface="Calibri"/>
              </a:rPr>
              <a:t>El salario emocional se entiende como una retribución no monetaria para generar nuevos dominios de acción en los empleados que generen efectos simbólicos entre productividad y calidad de vida, dentro de los que se encuentran los siguientes beneficios:</a:t>
            </a:r>
            <a:endParaRPr lang="es-CO" sz="1400" b="0" strike="noStrike" spc="-1" dirty="0">
              <a:solidFill>
                <a:schemeClr val="tx1">
                  <a:lumMod val="75000"/>
                  <a:lumOff val="25000"/>
                </a:schemeClr>
              </a:solidFill>
              <a:latin typeface="Arial"/>
            </a:endParaRPr>
          </a:p>
          <a:p>
            <a:pPr algn="just">
              <a:lnSpc>
                <a:spcPct val="100000"/>
              </a:lnSpc>
              <a:buClr>
                <a:srgbClr val="000000"/>
              </a:buClr>
              <a:buFont typeface="Arial"/>
              <a:buChar char="•"/>
            </a:pPr>
            <a:r>
              <a:rPr lang="es-ES" sz="1400" b="0" strike="noStrike" spc="-1" dirty="0">
                <a:solidFill>
                  <a:schemeClr val="tx1">
                    <a:lumMod val="75000"/>
                    <a:lumOff val="25000"/>
                  </a:schemeClr>
                </a:solidFill>
                <a:latin typeface="Calibri"/>
              </a:rPr>
              <a:t>Dia de la familia en la fecha de Cumpleaños</a:t>
            </a:r>
          </a:p>
          <a:p>
            <a:pPr algn="just">
              <a:lnSpc>
                <a:spcPct val="100000"/>
              </a:lnSpc>
              <a:buClr>
                <a:srgbClr val="000000"/>
              </a:buClr>
              <a:buFont typeface="Arial"/>
              <a:buChar char="•"/>
            </a:pPr>
            <a:r>
              <a:rPr lang="es-CO" sz="1400" spc="-1" dirty="0">
                <a:solidFill>
                  <a:schemeClr val="tx1">
                    <a:lumMod val="75000"/>
                    <a:lumOff val="25000"/>
                  </a:schemeClr>
                </a:solidFill>
                <a:latin typeface="Calibri"/>
              </a:rPr>
              <a:t>Dia de la familia </a:t>
            </a:r>
          </a:p>
          <a:p>
            <a:pPr algn="just">
              <a:lnSpc>
                <a:spcPct val="100000"/>
              </a:lnSpc>
              <a:buClr>
                <a:srgbClr val="000000"/>
              </a:buClr>
              <a:buFont typeface="Arial"/>
              <a:buChar char="•"/>
            </a:pPr>
            <a:r>
              <a:rPr lang="es-ES" sz="1400" b="0" strike="noStrike" spc="-1" dirty="0">
                <a:solidFill>
                  <a:schemeClr val="tx1">
                    <a:lumMod val="75000"/>
                    <a:lumOff val="25000"/>
                  </a:schemeClr>
                </a:solidFill>
                <a:latin typeface="Calibri"/>
              </a:rPr>
              <a:t>Jornadas laborales comprimidas</a:t>
            </a:r>
          </a:p>
          <a:p>
            <a:pPr algn="just">
              <a:lnSpc>
                <a:spcPct val="100000"/>
              </a:lnSpc>
              <a:buClr>
                <a:srgbClr val="000000"/>
              </a:buClr>
              <a:buFont typeface="Arial"/>
              <a:buChar char="•"/>
            </a:pPr>
            <a:r>
              <a:rPr lang="es-ES" sz="1400" b="0" strike="noStrike" spc="-1" dirty="0">
                <a:solidFill>
                  <a:schemeClr val="tx1">
                    <a:lumMod val="75000"/>
                    <a:lumOff val="25000"/>
                  </a:schemeClr>
                </a:solidFill>
                <a:latin typeface="Calibri"/>
              </a:rPr>
              <a:t>Descanso por tiempo compensado</a:t>
            </a:r>
            <a:endParaRPr lang="es-CO" sz="1400" b="0" strike="noStrike" spc="-1" dirty="0">
              <a:solidFill>
                <a:schemeClr val="tx1">
                  <a:lumMod val="75000"/>
                  <a:lumOff val="25000"/>
                </a:schemeClr>
              </a:solidFill>
              <a:latin typeface="Arial"/>
            </a:endParaRPr>
          </a:p>
          <a:p>
            <a:pPr algn="just">
              <a:lnSpc>
                <a:spcPct val="100000"/>
              </a:lnSpc>
              <a:buClr>
                <a:srgbClr val="000000"/>
              </a:buClr>
              <a:buFont typeface="Arial"/>
              <a:buChar char="•"/>
            </a:pPr>
            <a:r>
              <a:rPr lang="es-ES" sz="1400" b="0" strike="noStrike" spc="-1" dirty="0">
                <a:solidFill>
                  <a:schemeClr val="tx1">
                    <a:lumMod val="75000"/>
                    <a:lumOff val="25000"/>
                  </a:schemeClr>
                </a:solidFill>
                <a:latin typeface="Calibri"/>
              </a:rPr>
              <a:t>Descanso remunerado por graduación del empleado</a:t>
            </a:r>
          </a:p>
          <a:p>
            <a:pPr algn="just">
              <a:lnSpc>
                <a:spcPct val="100000"/>
              </a:lnSpc>
              <a:buClr>
                <a:srgbClr val="000000"/>
              </a:buClr>
              <a:buFont typeface="Arial"/>
              <a:buChar char="•"/>
            </a:pPr>
            <a:r>
              <a:rPr lang="es-ES" sz="1400" spc="-1" dirty="0">
                <a:solidFill>
                  <a:schemeClr val="tx1">
                    <a:lumMod val="75000"/>
                    <a:lumOff val="25000"/>
                  </a:schemeClr>
                </a:solidFill>
                <a:latin typeface="Calibri"/>
              </a:rPr>
              <a:t>Permiso médico – 1 Hora remunerada</a:t>
            </a:r>
          </a:p>
          <a:p>
            <a:pPr algn="just">
              <a:lnSpc>
                <a:spcPct val="100000"/>
              </a:lnSpc>
              <a:buClr>
                <a:srgbClr val="000000"/>
              </a:buClr>
              <a:buFont typeface="Arial"/>
              <a:buChar char="•"/>
            </a:pPr>
            <a:r>
              <a:rPr lang="es-ES" sz="1400" b="0" strike="noStrike" spc="-1" dirty="0">
                <a:solidFill>
                  <a:schemeClr val="tx1">
                    <a:lumMod val="75000"/>
                    <a:lumOff val="25000"/>
                  </a:schemeClr>
                </a:solidFill>
                <a:latin typeface="Calibri"/>
              </a:rPr>
              <a:t>Beneficio a tu salud</a:t>
            </a:r>
          </a:p>
          <a:p>
            <a:pPr algn="just">
              <a:lnSpc>
                <a:spcPct val="100000"/>
              </a:lnSpc>
              <a:buClr>
                <a:srgbClr val="000000"/>
              </a:buClr>
              <a:buFont typeface="Arial"/>
              <a:buChar char="•"/>
            </a:pPr>
            <a:endParaRPr lang="es-CO" sz="1400" b="0" strike="noStrike" spc="-1" dirty="0">
              <a:solidFill>
                <a:schemeClr val="tx1">
                  <a:lumMod val="75000"/>
                  <a:lumOff val="25000"/>
                </a:schemeClr>
              </a:solidFill>
              <a:latin typeface="Arial"/>
            </a:endParaRPr>
          </a:p>
        </p:txBody>
      </p:sp>
      <p:sp>
        <p:nvSpPr>
          <p:cNvPr id="1578" name="CustomShape 11"/>
          <p:cNvSpPr/>
          <p:nvPr/>
        </p:nvSpPr>
        <p:spPr>
          <a:xfrm>
            <a:off x="-119160" y="1143000"/>
            <a:ext cx="4222800" cy="415800"/>
          </a:xfrm>
          <a:custGeom>
            <a:avLst/>
            <a:gdLst/>
            <a:ahLst/>
            <a:cxnLst/>
            <a:rect l="0" t="0" r="r" b="b"/>
            <a:pathLst>
              <a:path w="11732" h="1157">
                <a:moveTo>
                  <a:pt x="192" y="0"/>
                </a:moveTo>
                <a:lnTo>
                  <a:pt x="193" y="0"/>
                </a:lnTo>
                <a:cubicBezTo>
                  <a:pt x="159" y="0"/>
                  <a:pt x="126" y="9"/>
                  <a:pt x="96" y="26"/>
                </a:cubicBezTo>
                <a:cubicBezTo>
                  <a:pt x="67" y="43"/>
                  <a:pt x="43" y="67"/>
                  <a:pt x="26" y="96"/>
                </a:cubicBezTo>
                <a:cubicBezTo>
                  <a:pt x="9" y="126"/>
                  <a:pt x="0" y="159"/>
                  <a:pt x="0" y="193"/>
                </a:cubicBezTo>
                <a:lnTo>
                  <a:pt x="0" y="963"/>
                </a:lnTo>
                <a:lnTo>
                  <a:pt x="0" y="963"/>
                </a:lnTo>
                <a:cubicBezTo>
                  <a:pt x="0" y="997"/>
                  <a:pt x="9" y="1030"/>
                  <a:pt x="26" y="1060"/>
                </a:cubicBezTo>
                <a:cubicBezTo>
                  <a:pt x="43" y="1089"/>
                  <a:pt x="67" y="1113"/>
                  <a:pt x="96" y="1130"/>
                </a:cubicBezTo>
                <a:cubicBezTo>
                  <a:pt x="126" y="1147"/>
                  <a:pt x="159" y="1156"/>
                  <a:pt x="193" y="1156"/>
                </a:cubicBezTo>
                <a:lnTo>
                  <a:pt x="11538" y="1156"/>
                </a:lnTo>
                <a:lnTo>
                  <a:pt x="11538" y="1156"/>
                </a:lnTo>
                <a:cubicBezTo>
                  <a:pt x="11572" y="1156"/>
                  <a:pt x="11605" y="1147"/>
                  <a:pt x="11635" y="1130"/>
                </a:cubicBezTo>
                <a:cubicBezTo>
                  <a:pt x="11664" y="1113"/>
                  <a:pt x="11688" y="1089"/>
                  <a:pt x="11705" y="1060"/>
                </a:cubicBezTo>
                <a:cubicBezTo>
                  <a:pt x="11722" y="1030"/>
                  <a:pt x="11731" y="997"/>
                  <a:pt x="11731" y="963"/>
                </a:cubicBezTo>
                <a:lnTo>
                  <a:pt x="11731" y="192"/>
                </a:lnTo>
                <a:lnTo>
                  <a:pt x="11731" y="193"/>
                </a:lnTo>
                <a:lnTo>
                  <a:pt x="11731" y="193"/>
                </a:lnTo>
                <a:cubicBezTo>
                  <a:pt x="11731" y="159"/>
                  <a:pt x="11722" y="126"/>
                  <a:pt x="11705" y="96"/>
                </a:cubicBezTo>
                <a:cubicBezTo>
                  <a:pt x="11688" y="67"/>
                  <a:pt x="11664" y="43"/>
                  <a:pt x="11635" y="26"/>
                </a:cubicBezTo>
                <a:cubicBezTo>
                  <a:pt x="11605" y="9"/>
                  <a:pt x="11572" y="0"/>
                  <a:pt x="11538" y="0"/>
                </a:cubicBezTo>
                <a:lnTo>
                  <a:pt x="192"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579" name="CustomShape 12"/>
          <p:cNvSpPr/>
          <p:nvPr/>
        </p:nvSpPr>
        <p:spPr>
          <a:xfrm>
            <a:off x="90000" y="1096920"/>
            <a:ext cx="323928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a:solidFill>
                  <a:srgbClr val="FFFFFF"/>
                </a:solidFill>
                <a:latin typeface="Calibri"/>
              </a:rPr>
              <a:t>2. SALARIO EMOCIONAL</a:t>
            </a:r>
            <a:endParaRPr lang="es-CO" sz="2400" b="0" strike="noStrike" spc="-1">
              <a:solidFill>
                <a:srgbClr val="FFFFFF"/>
              </a:solidFill>
              <a:latin typeface="Arial"/>
            </a:endParaRPr>
          </a:p>
        </p:txBody>
      </p:sp>
      <p:sp>
        <p:nvSpPr>
          <p:cNvPr id="1580" name="CustomShape 13"/>
          <p:cNvSpPr/>
          <p:nvPr/>
        </p:nvSpPr>
        <p:spPr>
          <a:xfrm>
            <a:off x="253307" y="3445968"/>
            <a:ext cx="5154480" cy="3682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800" b="1" strike="noStrike" spc="-1" dirty="0">
                <a:solidFill>
                  <a:schemeClr val="tx1">
                    <a:lumMod val="75000"/>
                    <a:lumOff val="25000"/>
                  </a:schemeClr>
                </a:solidFill>
                <a:latin typeface="Calibri"/>
              </a:rPr>
              <a:t>DESCANSO EN DÍA DE CUMPLEAÑOS</a:t>
            </a:r>
            <a:endParaRPr lang="es-CO" sz="1800" b="0" strike="noStrike" spc="-1" dirty="0">
              <a:solidFill>
                <a:schemeClr val="tx1">
                  <a:lumMod val="75000"/>
                  <a:lumOff val="25000"/>
                </a:schemeClr>
              </a:solidFill>
              <a:latin typeface="Arial"/>
            </a:endParaRPr>
          </a:p>
        </p:txBody>
      </p:sp>
      <p:sp>
        <p:nvSpPr>
          <p:cNvPr id="1581" name="CustomShape 14"/>
          <p:cNvSpPr/>
          <p:nvPr/>
        </p:nvSpPr>
        <p:spPr>
          <a:xfrm>
            <a:off x="2159640" y="3728570"/>
            <a:ext cx="4216320" cy="1602619"/>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Calibri"/>
              </a:rPr>
              <a:t>CEDCO otorgará a sus empleados una tarde completa por día de su cumpleaños. Para obtener este beneficio deberán reportarlo por correo interno  (Mozilla)  a  Talento  Humano y a Gerencia el viernes anterior a la semana del cumpleaños pues se debe tener en cuenta la disponibilidad y debe llevar una antigüedad mínima de 6 meses en la institución.</a:t>
            </a:r>
            <a:endParaRPr lang="es-CO" sz="1400" b="0" strike="noStrike" spc="-1" dirty="0">
              <a:solidFill>
                <a:schemeClr val="tx1">
                  <a:lumMod val="75000"/>
                  <a:lumOff val="25000"/>
                </a:schemeClr>
              </a:solidFill>
              <a:latin typeface="Arial"/>
            </a:endParaRPr>
          </a:p>
        </p:txBody>
      </p:sp>
      <p:sp>
        <p:nvSpPr>
          <p:cNvPr id="1583" name="CustomShape 16"/>
          <p:cNvSpPr/>
          <p:nvPr/>
        </p:nvSpPr>
        <p:spPr>
          <a:xfrm>
            <a:off x="210600" y="5772128"/>
            <a:ext cx="6054480" cy="224895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ES" sz="1400" b="0" strike="noStrike" spc="-1" dirty="0">
                <a:solidFill>
                  <a:schemeClr val="tx1">
                    <a:lumMod val="75000"/>
                    <a:lumOff val="25000"/>
                  </a:schemeClr>
                </a:solidFill>
                <a:latin typeface="Calibri"/>
              </a:rPr>
              <a:t>En CEDCO, se conmemorarán fechas especiales con el fin de agradecer y exaltar las labores realizadas por sus funcionarios. A continuación se enuncian algunas de ellas: </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 la mujer</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hombre</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niño</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 la madre</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padre</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optómetra</a:t>
            </a:r>
            <a:endParaRPr lang="es-CO" sz="1400" b="0" strike="noStrike" spc="-1" dirty="0">
              <a:solidFill>
                <a:schemeClr val="tx1">
                  <a:lumMod val="75000"/>
                  <a:lumOff val="25000"/>
                </a:schemeClr>
              </a:solidFill>
              <a:latin typeface="Arial"/>
            </a:endParaRPr>
          </a:p>
          <a:p>
            <a:pPr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oftalmólogo</a:t>
            </a:r>
            <a:endParaRPr lang="es-CO" sz="1400" b="0" strike="noStrike" spc="-1" dirty="0">
              <a:solidFill>
                <a:schemeClr val="tx1">
                  <a:lumMod val="75000"/>
                  <a:lumOff val="25000"/>
                </a:schemeClr>
              </a:solidFill>
              <a:latin typeface="Arial"/>
            </a:endParaRPr>
          </a:p>
        </p:txBody>
      </p:sp>
      <p:sp>
        <p:nvSpPr>
          <p:cNvPr id="1584" name="CustomShape 17"/>
          <p:cNvSpPr/>
          <p:nvPr/>
        </p:nvSpPr>
        <p:spPr>
          <a:xfrm>
            <a:off x="-36360" y="5402880"/>
            <a:ext cx="4222800" cy="415800"/>
          </a:xfrm>
          <a:custGeom>
            <a:avLst/>
            <a:gdLst/>
            <a:ahLst/>
            <a:cxnLst/>
            <a:rect l="0" t="0" r="r" b="b"/>
            <a:pathLst>
              <a:path w="11732" h="1157">
                <a:moveTo>
                  <a:pt x="192" y="0"/>
                </a:moveTo>
                <a:lnTo>
                  <a:pt x="193" y="0"/>
                </a:lnTo>
                <a:cubicBezTo>
                  <a:pt x="159" y="0"/>
                  <a:pt x="126" y="9"/>
                  <a:pt x="96" y="26"/>
                </a:cubicBezTo>
                <a:cubicBezTo>
                  <a:pt x="67" y="43"/>
                  <a:pt x="43" y="67"/>
                  <a:pt x="26" y="96"/>
                </a:cubicBezTo>
                <a:cubicBezTo>
                  <a:pt x="9" y="126"/>
                  <a:pt x="0" y="159"/>
                  <a:pt x="0" y="193"/>
                </a:cubicBezTo>
                <a:lnTo>
                  <a:pt x="0" y="963"/>
                </a:lnTo>
                <a:lnTo>
                  <a:pt x="0" y="963"/>
                </a:lnTo>
                <a:cubicBezTo>
                  <a:pt x="0" y="997"/>
                  <a:pt x="9" y="1030"/>
                  <a:pt x="26" y="1060"/>
                </a:cubicBezTo>
                <a:cubicBezTo>
                  <a:pt x="43" y="1089"/>
                  <a:pt x="67" y="1113"/>
                  <a:pt x="96" y="1130"/>
                </a:cubicBezTo>
                <a:cubicBezTo>
                  <a:pt x="126" y="1147"/>
                  <a:pt x="159" y="1156"/>
                  <a:pt x="193" y="1156"/>
                </a:cubicBezTo>
                <a:lnTo>
                  <a:pt x="11538" y="1156"/>
                </a:lnTo>
                <a:lnTo>
                  <a:pt x="11538" y="1156"/>
                </a:lnTo>
                <a:cubicBezTo>
                  <a:pt x="11572" y="1156"/>
                  <a:pt x="11605" y="1147"/>
                  <a:pt x="11635" y="1130"/>
                </a:cubicBezTo>
                <a:cubicBezTo>
                  <a:pt x="11664" y="1113"/>
                  <a:pt x="11688" y="1089"/>
                  <a:pt x="11705" y="1060"/>
                </a:cubicBezTo>
                <a:cubicBezTo>
                  <a:pt x="11722" y="1030"/>
                  <a:pt x="11731" y="997"/>
                  <a:pt x="11731" y="963"/>
                </a:cubicBezTo>
                <a:lnTo>
                  <a:pt x="11731" y="192"/>
                </a:lnTo>
                <a:lnTo>
                  <a:pt x="11731" y="193"/>
                </a:lnTo>
                <a:lnTo>
                  <a:pt x="11731" y="193"/>
                </a:lnTo>
                <a:cubicBezTo>
                  <a:pt x="11731" y="159"/>
                  <a:pt x="11722" y="126"/>
                  <a:pt x="11705" y="96"/>
                </a:cubicBezTo>
                <a:cubicBezTo>
                  <a:pt x="11688" y="67"/>
                  <a:pt x="11664" y="43"/>
                  <a:pt x="11635" y="26"/>
                </a:cubicBezTo>
                <a:cubicBezTo>
                  <a:pt x="11605" y="9"/>
                  <a:pt x="11572" y="0"/>
                  <a:pt x="11538" y="0"/>
                </a:cubicBezTo>
                <a:lnTo>
                  <a:pt x="192" y="0"/>
                </a:lnTo>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585" name="CustomShape 18"/>
          <p:cNvSpPr/>
          <p:nvPr/>
        </p:nvSpPr>
        <p:spPr>
          <a:xfrm>
            <a:off x="90000" y="5363362"/>
            <a:ext cx="302148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solidFill>
                  <a:srgbClr val="FFFFFF"/>
                </a:solidFill>
                <a:latin typeface="Calibri"/>
              </a:rPr>
              <a:t>3. RECONOCIMIENTOS</a:t>
            </a:r>
            <a:endParaRPr lang="es-CO" sz="2400" b="0" strike="noStrike" spc="-1" dirty="0">
              <a:solidFill>
                <a:srgbClr val="FFFFFF"/>
              </a:solidFill>
              <a:latin typeface="Arial"/>
            </a:endParaRPr>
          </a:p>
        </p:txBody>
      </p:sp>
      <p:sp>
        <p:nvSpPr>
          <p:cNvPr id="1586" name="CustomShape 19"/>
          <p:cNvSpPr/>
          <p:nvPr/>
        </p:nvSpPr>
        <p:spPr>
          <a:xfrm>
            <a:off x="2286000" y="6375240"/>
            <a:ext cx="3025800" cy="316073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del médico </a:t>
            </a:r>
          </a:p>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Día de amor y amistad</a:t>
            </a:r>
            <a:endParaRPr lang="es-CO" sz="1400" b="0" strike="noStrike" spc="-1" dirty="0">
              <a:solidFill>
                <a:schemeClr val="tx1">
                  <a:lumMod val="75000"/>
                  <a:lumOff val="25000"/>
                </a:schemeClr>
              </a:solidFill>
              <a:latin typeface="Arial"/>
            </a:endParaRPr>
          </a:p>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Mes CEDCO</a:t>
            </a:r>
          </a:p>
          <a:p>
            <a:pPr marL="284040" indent="-284040" algn="just">
              <a:lnSpc>
                <a:spcPct val="100000"/>
              </a:lnSpc>
              <a:buClr>
                <a:srgbClr val="666666"/>
              </a:buClr>
              <a:buFont typeface="Arial"/>
              <a:buChar char="•"/>
            </a:pPr>
            <a:r>
              <a:rPr lang="es-ES" sz="1400" spc="-1" dirty="0">
                <a:solidFill>
                  <a:schemeClr val="tx1">
                    <a:lumMod val="75000"/>
                    <a:lumOff val="25000"/>
                  </a:schemeClr>
                </a:solidFill>
                <a:latin typeface="Calibri"/>
              </a:rPr>
              <a:t>Festival de las cometas</a:t>
            </a:r>
            <a:endParaRPr lang="es-CO" sz="1400" b="0" strike="noStrike" spc="-1" dirty="0">
              <a:solidFill>
                <a:schemeClr val="tx1">
                  <a:lumMod val="75000"/>
                  <a:lumOff val="25000"/>
                </a:schemeClr>
              </a:solidFill>
              <a:latin typeface="Arial"/>
            </a:endParaRPr>
          </a:p>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Novenas navideñas </a:t>
            </a:r>
            <a:endParaRPr lang="es-CO" sz="1400" b="0" strike="noStrike" spc="-1" dirty="0">
              <a:solidFill>
                <a:schemeClr val="tx1">
                  <a:lumMod val="75000"/>
                  <a:lumOff val="25000"/>
                </a:schemeClr>
              </a:solidFill>
              <a:latin typeface="Arial"/>
            </a:endParaRPr>
          </a:p>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Celebración de fin de año</a:t>
            </a:r>
            <a:endParaRPr lang="es-CO" sz="1400" b="0" strike="noStrike" spc="-1" dirty="0">
              <a:solidFill>
                <a:schemeClr val="tx1">
                  <a:lumMod val="75000"/>
                  <a:lumOff val="25000"/>
                </a:schemeClr>
              </a:solidFill>
              <a:latin typeface="Arial"/>
            </a:endParaRPr>
          </a:p>
          <a:p>
            <a:pPr marL="284040" indent="-284040" algn="just">
              <a:lnSpc>
                <a:spcPct val="100000"/>
              </a:lnSpc>
              <a:buClr>
                <a:srgbClr val="666666"/>
              </a:buClr>
              <a:buFont typeface="Arial"/>
              <a:buChar char="•"/>
            </a:pPr>
            <a:r>
              <a:rPr lang="es-ES" sz="1400" b="0" strike="noStrike" spc="-1" dirty="0">
                <a:solidFill>
                  <a:schemeClr val="tx1">
                    <a:lumMod val="75000"/>
                    <a:lumOff val="25000"/>
                  </a:schemeClr>
                </a:solidFill>
                <a:latin typeface="Calibri"/>
                <a:ea typeface="Arial"/>
              </a:rPr>
              <a:t>Actividad social Fundación Posada </a:t>
            </a:r>
            <a:endParaRPr lang="es-CO" sz="1400" b="0" strike="noStrike" spc="-1" dirty="0">
              <a:solidFill>
                <a:schemeClr val="tx1">
                  <a:lumMod val="75000"/>
                  <a:lumOff val="25000"/>
                </a:schemeClr>
              </a:solidFill>
              <a:latin typeface="Arial"/>
            </a:endParaRPr>
          </a:p>
          <a:p>
            <a:pPr marL="284040" indent="-284040" algn="just">
              <a:lnSpc>
                <a:spcPct val="100000"/>
              </a:lnSpc>
            </a:pPr>
            <a:r>
              <a:rPr lang="es-ES" sz="1400" b="0" strike="noStrike" spc="-1" dirty="0">
                <a:solidFill>
                  <a:schemeClr val="tx1">
                    <a:lumMod val="75000"/>
                    <a:lumOff val="25000"/>
                  </a:schemeClr>
                </a:solidFill>
                <a:latin typeface="Calibri"/>
                <a:ea typeface="Arial"/>
              </a:rPr>
              <a:t>       del Peregrino</a:t>
            </a:r>
          </a:p>
          <a:p>
            <a:pPr marL="342900" lvl="0" indent="-342900">
              <a:lnSpc>
                <a:spcPct val="107000"/>
              </a:lnSpc>
              <a:spcAft>
                <a:spcPts val="800"/>
              </a:spcAft>
              <a:buFont typeface="Arial" panose="020B0604020202020204" pitchFamily="34" charset="0"/>
              <a:buChar char="•"/>
              <a:tabLst>
                <a:tab pos="457200" algn="l"/>
              </a:tabLst>
            </a:pPr>
            <a:r>
              <a:rPr lang="es-ES" sz="1400" dirty="0">
                <a:effectLst/>
                <a:latin typeface="Calibri" panose="020F0502020204030204" pitchFamily="34" charset="0"/>
                <a:ea typeface="Calibri" panose="020F0502020204030204" pitchFamily="34" charset="0"/>
                <a:cs typeface="Times New Roman" panose="02020603050405020304" pitchFamily="18" charset="0"/>
              </a:rPr>
              <a:t>Empleados con Antigüedad de 2-3 Años y mayor a 3 años</a:t>
            </a:r>
            <a:endParaRPr lang="es-CO"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s-ES" sz="1400" dirty="0">
                <a:effectLst/>
                <a:latin typeface="Calibri" panose="020F0502020204030204" pitchFamily="34" charset="0"/>
                <a:ea typeface="Calibri" panose="020F0502020204030204" pitchFamily="34" charset="0"/>
                <a:cs typeface="Times New Roman" panose="02020603050405020304" pitchFamily="18" charset="0"/>
              </a:rPr>
              <a:t>Directores, Coordinadores, Líderes, Integrantes del comité</a:t>
            </a:r>
            <a:endParaRPr lang="es-CO" sz="1400" dirty="0">
              <a:effectLst/>
              <a:latin typeface="Calibri" panose="020F0502020204030204" pitchFamily="34" charset="0"/>
              <a:ea typeface="Calibri" panose="020F0502020204030204" pitchFamily="34" charset="0"/>
              <a:cs typeface="Times New Roman" panose="02020603050405020304" pitchFamily="18" charset="0"/>
            </a:endParaRPr>
          </a:p>
          <a:p>
            <a:pPr marL="284040" indent="-284040" algn="just">
              <a:lnSpc>
                <a:spcPct val="100000"/>
              </a:lnSpc>
            </a:pPr>
            <a:endParaRPr lang="es-CO" sz="1400" b="0" strike="noStrike" spc="-1" dirty="0">
              <a:solidFill>
                <a:schemeClr val="tx1">
                  <a:lumMod val="75000"/>
                  <a:lumOff val="25000"/>
                </a:schemeClr>
              </a:solidFill>
              <a:latin typeface="Arial"/>
            </a:endParaRPr>
          </a:p>
        </p:txBody>
      </p:sp>
      <p:pic>
        <p:nvPicPr>
          <p:cNvPr id="1587" name="Picture 22"/>
          <p:cNvPicPr/>
          <p:nvPr/>
        </p:nvPicPr>
        <p:blipFill>
          <a:blip r:embed="rId3"/>
          <a:srcRect l="18638"/>
          <a:stretch/>
        </p:blipFill>
        <p:spPr>
          <a:xfrm>
            <a:off x="392760" y="3876192"/>
            <a:ext cx="1766880" cy="1224000"/>
          </a:xfrm>
          <a:prstGeom prst="rect">
            <a:avLst/>
          </a:prstGeom>
          <a:ln>
            <a:noFill/>
          </a:ln>
        </p:spPr>
      </p:pic>
      <p:sp>
        <p:nvSpPr>
          <p:cNvPr id="1588" name="CustomShape 20"/>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6"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7" name="CustomShape 18"/>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28"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29"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0"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1"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2"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3" name="CustomShape 19"/>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4"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endParaRPr lang="es-CO" sz="2800" b="0" strike="noStrike" spc="-1" dirty="0">
              <a:solidFill>
                <a:srgbClr val="FFFFFF"/>
              </a:solidFill>
              <a:latin typeface="Arial"/>
            </a:endParaRPr>
          </a:p>
        </p:txBody>
      </p:sp>
      <p:sp>
        <p:nvSpPr>
          <p:cNvPr id="35" name="CustomShape 16"/>
          <p:cNvSpPr/>
          <p:nvPr/>
        </p:nvSpPr>
        <p:spPr>
          <a:xfrm>
            <a:off x="4998720" y="0"/>
            <a:ext cx="187044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8500"/>
          </a:bodyPr>
          <a:lstStyle/>
          <a:p>
            <a:pPr algn="r">
              <a:lnSpc>
                <a:spcPct val="100000"/>
              </a:lnSpc>
            </a:pPr>
            <a:endParaRPr lang="es-CO" sz="2400" b="0" strike="noStrike" spc="-1" dirty="0">
              <a:solidFill>
                <a:srgbClr val="FFFFFF"/>
              </a:solidFill>
              <a:latin typeface="Arial"/>
            </a:endParaRPr>
          </a:p>
        </p:txBody>
      </p:sp>
      <p:sp>
        <p:nvSpPr>
          <p:cNvPr id="36"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2F2F2"/>
          </a:solidFill>
          <a:ln>
            <a:noFill/>
          </a:ln>
        </p:spPr>
        <p:style>
          <a:lnRef idx="0">
            <a:scrgbClr r="0" g="0" b="0"/>
          </a:lnRef>
          <a:fillRef idx="0">
            <a:scrgbClr r="0" g="0" b="0"/>
          </a:fillRef>
          <a:effectRef idx="0">
            <a:scrgbClr r="0" g="0" b="0"/>
          </a:effectRef>
          <a:fontRef idx="minor"/>
        </p:style>
        <p:txBody>
          <a:bodyPr/>
          <a:lstStyle/>
          <a:p>
            <a:endParaRPr lang="es-CO"/>
          </a:p>
        </p:txBody>
      </p:sp>
      <p:sp>
        <p:nvSpPr>
          <p:cNvPr id="37"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9D9D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8"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595959"/>
          </a:solidFill>
          <a:ln>
            <a:noFill/>
          </a:ln>
        </p:spPr>
        <p:style>
          <a:lnRef idx="0">
            <a:scrgbClr r="0" g="0" b="0"/>
          </a:lnRef>
          <a:fillRef idx="0">
            <a:scrgbClr r="0" g="0" b="0"/>
          </a:fillRef>
          <a:effectRef idx="0">
            <a:scrgbClr r="0" g="0" b="0"/>
          </a:effectRef>
          <a:fontRef idx="minor"/>
        </p:style>
        <p:txBody>
          <a:bodyPr/>
          <a:lstStyle/>
          <a:p>
            <a:endParaRPr lang="es-CO"/>
          </a:p>
        </p:txBody>
      </p:sp>
      <p:sp>
        <p:nvSpPr>
          <p:cNvPr id="39"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1" strike="noStrike" spc="-1" dirty="0">
                <a:solidFill>
                  <a:srgbClr val="FFFFFF"/>
                </a:solidFill>
                <a:latin typeface="Calibri"/>
              </a:rPr>
              <a:t>TALENTO HUMANO</a:t>
            </a:r>
            <a:endParaRPr lang="es-CO" sz="2800" b="1"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40" name="CustomShape 15"/>
          <p:cNvSpPr/>
          <p:nvPr/>
        </p:nvSpPr>
        <p:spPr>
          <a:xfrm>
            <a:off x="5013960" y="0"/>
            <a:ext cx="185520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1000" lnSpcReduction="10000"/>
          </a:bodyPr>
          <a:lstStyle/>
          <a:p>
            <a:pPr algn="r">
              <a:lnSpc>
                <a:spcPct val="100000"/>
              </a:lnSpc>
            </a:pPr>
            <a:r>
              <a:rPr lang="es-CO" sz="2000" b="0" strike="noStrike" spc="-1" dirty="0">
                <a:solidFill>
                  <a:srgbClr val="E6E6E6"/>
                </a:solidFill>
                <a:latin typeface="Calibri"/>
              </a:rPr>
              <a:t>Políticas de</a:t>
            </a:r>
            <a:endParaRPr lang="es-CO" sz="2000" b="0" strike="noStrike" spc="-1" dirty="0">
              <a:solidFill>
                <a:srgbClr val="FFFFFF"/>
              </a:solidFill>
              <a:latin typeface="Arial"/>
            </a:endParaRPr>
          </a:p>
          <a:p>
            <a:pPr algn="r">
              <a:lnSpc>
                <a:spcPct val="100000"/>
              </a:lnSpc>
            </a:pPr>
            <a:r>
              <a:rPr lang="es-CO" sz="2400" b="1" strike="noStrike" spc="-1" dirty="0">
                <a:solidFill>
                  <a:srgbClr val="E6E6E6"/>
                </a:solidFill>
                <a:latin typeface="Calibri"/>
              </a:rPr>
              <a:t>Operación</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sp>
        <p:nvSpPr>
          <p:cNvPr id="41"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42"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43"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E6E6E6"/>
          </a:solidFill>
          <a:ln>
            <a:noFill/>
          </a:ln>
        </p:spPr>
        <p:style>
          <a:lnRef idx="0">
            <a:scrgbClr r="0" g="0" b="0"/>
          </a:lnRef>
          <a:fillRef idx="0">
            <a:scrgbClr r="0" g="0" b="0"/>
          </a:fillRef>
          <a:effectRef idx="0">
            <a:scrgbClr r="0" g="0" b="0"/>
          </a:effectRef>
          <a:fontRef idx="minor"/>
        </p:style>
        <p:txBody>
          <a:bodyPr/>
          <a:lstStyle/>
          <a:p>
            <a:endParaRPr lang="es-CO"/>
          </a:p>
        </p:txBody>
      </p:sp>
      <p:sp>
        <p:nvSpPr>
          <p:cNvPr id="44"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BFBFBF"/>
          </a:solidFill>
          <a:ln>
            <a:noFill/>
          </a:ln>
        </p:spPr>
        <p:style>
          <a:lnRef idx="0">
            <a:scrgbClr r="0" g="0" b="0"/>
          </a:lnRef>
          <a:fillRef idx="0">
            <a:scrgbClr r="0" g="0" b="0"/>
          </a:fillRef>
          <a:effectRef idx="0">
            <a:scrgbClr r="0" g="0" b="0"/>
          </a:effectRef>
          <a:fontRef idx="minor"/>
        </p:style>
        <p:txBody>
          <a:bodyPr/>
          <a:lstStyle/>
          <a:p>
            <a:endParaRPr lang="es-CO"/>
          </a:p>
        </p:txBody>
      </p:sp>
      <p:sp>
        <p:nvSpPr>
          <p:cNvPr id="45" name="CustomShape 9"/>
          <p:cNvSpPr/>
          <p:nvPr/>
        </p:nvSpPr>
        <p:spPr>
          <a:xfrm rot="10800000">
            <a:off x="0" y="819396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lumMod val="65000"/>
              <a:lumOff val="3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46" name="Imagen 45"/>
          <p:cNvPicPr>
            <a:picLocks noChangeAspect="1"/>
          </p:cNvPicPr>
          <p:nvPr/>
        </p:nvPicPr>
        <p:blipFill rotWithShape="1">
          <a:blip r:embed="rId4">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1" name="Picture 1"/>
          <p:cNvPicPr/>
          <p:nvPr/>
        </p:nvPicPr>
        <p:blipFill>
          <a:blip r:embed="rId2"/>
          <a:stretch/>
        </p:blipFill>
        <p:spPr>
          <a:xfrm>
            <a:off x="17640" y="2833560"/>
            <a:ext cx="6858000" cy="4969080"/>
          </a:xfrm>
          <a:prstGeom prst="rect">
            <a:avLst/>
          </a:prstGeom>
          <a:ln>
            <a:noFill/>
          </a:ln>
        </p:spPr>
      </p:pic>
      <p:sp>
        <p:nvSpPr>
          <p:cNvPr id="1622" name="CustomShape 1"/>
          <p:cNvSpPr/>
          <p:nvPr/>
        </p:nvSpPr>
        <p:spPr>
          <a:xfrm rot="21540000">
            <a:off x="-12600" y="-28080"/>
            <a:ext cx="685620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23" name="CustomShape 2"/>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624" name="CustomShape 3"/>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pic>
        <p:nvPicPr>
          <p:cNvPr id="1625" name="Group 5"/>
          <p:cNvPicPr/>
          <p:nvPr/>
        </p:nvPicPr>
        <p:blipFill>
          <a:blip r:embed="rId3"/>
          <a:stretch/>
        </p:blipFill>
        <p:spPr>
          <a:xfrm>
            <a:off x="-19080" y="5168880"/>
            <a:ext cx="6889680" cy="3956040"/>
          </a:xfrm>
          <a:prstGeom prst="rect">
            <a:avLst/>
          </a:prstGeom>
          <a:ln>
            <a:noFill/>
          </a:ln>
        </p:spPr>
      </p:pic>
      <p:sp>
        <p:nvSpPr>
          <p:cNvPr id="1626" name="CustomShape 4"/>
          <p:cNvSpPr/>
          <p:nvPr/>
        </p:nvSpPr>
        <p:spPr>
          <a:xfrm>
            <a:off x="-230040" y="6783480"/>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627" name="CustomShape 5"/>
          <p:cNvSpPr/>
          <p:nvPr/>
        </p:nvSpPr>
        <p:spPr>
          <a:xfrm>
            <a:off x="-136440" y="7711920"/>
            <a:ext cx="3276360" cy="20116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1800" b="0" strike="noStrike" spc="-1">
                <a:solidFill>
                  <a:srgbClr val="808080"/>
                </a:solidFill>
                <a:latin typeface="Arial"/>
              </a:rPr>
              <a:t>INFRAESTRUCTURA Y  </a:t>
            </a:r>
            <a:endParaRPr lang="es-CO" sz="1800" b="0" strike="noStrike" spc="-1">
              <a:solidFill>
                <a:srgbClr val="FFFFFF"/>
              </a:solidFill>
              <a:latin typeface="Arial"/>
            </a:endParaRPr>
          </a:p>
          <a:p>
            <a:pPr algn="ctr">
              <a:lnSpc>
                <a:spcPct val="100000"/>
              </a:lnSpc>
            </a:pPr>
            <a:r>
              <a:rPr lang="es-CO" sz="3600" b="1" strike="noStrike" spc="-1">
                <a:solidFill>
                  <a:srgbClr val="808080"/>
                </a:solidFill>
                <a:latin typeface="Arial"/>
              </a:rPr>
              <a:t>TECNOLOGÍA</a:t>
            </a:r>
            <a:endParaRPr lang="es-CO" sz="3600" b="0" strike="noStrike" spc="-1">
              <a:solidFill>
                <a:srgbClr val="FFFFFF"/>
              </a:solidFill>
              <a:latin typeface="Arial"/>
            </a:endParaRPr>
          </a:p>
        </p:txBody>
      </p:sp>
      <p:sp>
        <p:nvSpPr>
          <p:cNvPr id="1628" name="CustomShape 6"/>
          <p:cNvSpPr/>
          <p:nvPr/>
        </p:nvSpPr>
        <p:spPr>
          <a:xfrm>
            <a:off x="-17640" y="-7920"/>
            <a:ext cx="6915240" cy="392904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29" name="CustomShape 7"/>
          <p:cNvSpPr/>
          <p:nvPr/>
        </p:nvSpPr>
        <p:spPr>
          <a:xfrm>
            <a:off x="-36360" y="1440"/>
            <a:ext cx="69339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0" name="CustomShape 8"/>
          <p:cNvSpPr/>
          <p:nvPr/>
        </p:nvSpPr>
        <p:spPr>
          <a:xfrm>
            <a:off x="-36360" y="-7920"/>
            <a:ext cx="6927840" cy="32115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1" name="CustomShape 9"/>
          <p:cNvSpPr/>
          <p:nvPr/>
        </p:nvSpPr>
        <p:spPr>
          <a:xfrm>
            <a:off x="-36360" y="-36360"/>
            <a:ext cx="6927840" cy="283212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632" name="CustomShape 10"/>
          <p:cNvSpPr/>
          <p:nvPr/>
        </p:nvSpPr>
        <p:spPr>
          <a:xfrm>
            <a:off x="87480" y="7192800"/>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3" name="CustomShape 11"/>
          <p:cNvSpPr/>
          <p:nvPr/>
        </p:nvSpPr>
        <p:spPr>
          <a:xfrm>
            <a:off x="1501920" y="7012080"/>
            <a:ext cx="298440" cy="331560"/>
          </a:xfrm>
          <a:prstGeom prst="ellipse">
            <a:avLst/>
          </a:pr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4" name="CustomShape 12"/>
          <p:cNvSpPr/>
          <p:nvPr/>
        </p:nvSpPr>
        <p:spPr>
          <a:xfrm>
            <a:off x="1876320" y="7230960"/>
            <a:ext cx="284400" cy="306360"/>
          </a:xfrm>
          <a:prstGeom prst="ellipse">
            <a:avLst/>
          </a:pr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5840" y="7343640"/>
            <a:ext cx="3041369" cy="170676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6" name="CustomShape 1"/>
          <p:cNvSpPr/>
          <p:nvPr/>
        </p:nvSpPr>
        <p:spPr>
          <a:xfrm>
            <a:off x="71280" y="-61920"/>
            <a:ext cx="686304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37" name="CustomShape 2"/>
          <p:cNvSpPr/>
          <p:nvPr/>
        </p:nvSpPr>
        <p:spPr>
          <a:xfrm>
            <a:off x="-76320" y="-31680"/>
            <a:ext cx="686304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38" name="CustomShape 3"/>
          <p:cNvSpPr/>
          <p:nvPr/>
        </p:nvSpPr>
        <p:spPr>
          <a:xfrm>
            <a:off x="0" y="936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2800" b="1" strike="noStrike" spc="-1" dirty="0">
                <a:solidFill>
                  <a:srgbClr val="FFFFFF"/>
                </a:solidFill>
                <a:latin typeface="Calibri"/>
              </a:rPr>
              <a:t>Infraestructura y</a:t>
            </a:r>
            <a:endParaRPr lang="es-CO" sz="2800" b="0" strike="noStrike" spc="-1" dirty="0">
              <a:solidFill>
                <a:srgbClr val="FFFFFF"/>
              </a:solidFill>
              <a:latin typeface="Arial"/>
            </a:endParaRPr>
          </a:p>
          <a:p>
            <a:pPr>
              <a:lnSpc>
                <a:spcPct val="100000"/>
              </a:lnSpc>
            </a:pPr>
            <a:r>
              <a:rPr lang="es-CO" sz="2800" b="1" strike="noStrike" spc="-1" dirty="0">
                <a:solidFill>
                  <a:srgbClr val="333333"/>
                </a:solidFill>
                <a:latin typeface="Calibri"/>
              </a:rPr>
              <a:t>	</a:t>
            </a:r>
            <a:r>
              <a:rPr lang="es-CO" sz="2800" b="1" strike="noStrike" spc="-1" dirty="0">
                <a:solidFill>
                  <a:srgbClr val="FFFFFF"/>
                </a:solidFill>
                <a:latin typeface="Calibri"/>
              </a:rPr>
              <a:t>Tecnología</a:t>
            </a:r>
            <a:r>
              <a:rPr lang="es-CO" sz="2800" b="1" strike="noStrike" spc="-1" dirty="0">
                <a:solidFill>
                  <a:srgbClr val="333333"/>
                </a:solidFill>
                <a:latin typeface="Calibri"/>
              </a:rPr>
              <a:t> </a:t>
            </a:r>
            <a:endParaRPr lang="es-CO" sz="2800" b="0" strike="noStrike" spc="-1" dirty="0">
              <a:solidFill>
                <a:srgbClr val="FFFFFF"/>
              </a:solidFill>
              <a:latin typeface="Arial"/>
            </a:endParaRPr>
          </a:p>
          <a:p>
            <a:pPr>
              <a:lnSpc>
                <a:spcPct val="100000"/>
              </a:lnSpc>
            </a:pPr>
            <a:endParaRPr lang="es-CO" sz="2800" b="0" strike="noStrike" spc="-1" dirty="0">
              <a:solidFill>
                <a:srgbClr val="FFFFFF"/>
              </a:solidFill>
              <a:latin typeface="Arial"/>
            </a:endParaRPr>
          </a:p>
        </p:txBody>
      </p:sp>
      <p:sp>
        <p:nvSpPr>
          <p:cNvPr id="1639" name="CustomShape 4"/>
          <p:cNvSpPr/>
          <p:nvPr/>
        </p:nvSpPr>
        <p:spPr>
          <a:xfrm>
            <a:off x="2268946" y="3960353"/>
            <a:ext cx="2479680" cy="6426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800" b="1" strike="noStrike" spc="-1">
                <a:solidFill>
                  <a:srgbClr val="FFFFFF"/>
                </a:solidFill>
                <a:latin typeface="Arial"/>
              </a:rPr>
              <a:t>INFRAESTRUCTURA Y TECNOLOGÍA</a:t>
            </a:r>
            <a:endParaRPr lang="es-CO" sz="1800" b="0" strike="noStrike" spc="-1">
              <a:solidFill>
                <a:srgbClr val="FFFFFF"/>
              </a:solidFill>
              <a:latin typeface="Arial"/>
            </a:endParaRPr>
          </a:p>
        </p:txBody>
      </p:sp>
      <p:sp>
        <p:nvSpPr>
          <p:cNvPr id="1640" name="CustomShape 5"/>
          <p:cNvSpPr/>
          <p:nvPr/>
        </p:nvSpPr>
        <p:spPr>
          <a:xfrm>
            <a:off x="531399" y="3983257"/>
            <a:ext cx="1295280" cy="7333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a:solidFill>
                  <a:srgbClr val="FFFFFF"/>
                </a:solidFill>
                <a:latin typeface="Arial"/>
              </a:rPr>
              <a:t>Herramientas de comunicación</a:t>
            </a:r>
            <a:endParaRPr lang="es-CO" sz="1400" b="0" strike="noStrike" spc="-1">
              <a:solidFill>
                <a:srgbClr val="FFFFFF"/>
              </a:solidFill>
              <a:latin typeface="Arial"/>
            </a:endParaRPr>
          </a:p>
        </p:txBody>
      </p:sp>
      <p:sp>
        <p:nvSpPr>
          <p:cNvPr id="1641" name="CustomShape 6"/>
          <p:cNvSpPr/>
          <p:nvPr/>
        </p:nvSpPr>
        <p:spPr>
          <a:xfrm>
            <a:off x="4428759" y="3972097"/>
            <a:ext cx="1547640" cy="7333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a:solidFill>
                  <a:srgbClr val="FFFFFF"/>
                </a:solidFill>
                <a:latin typeface="Arial"/>
              </a:rPr>
              <a:t>*Check-list</a:t>
            </a:r>
            <a:endParaRPr lang="es-CO" sz="1400" b="0" strike="noStrike" spc="-1">
              <a:solidFill>
                <a:srgbClr val="FFFFFF"/>
              </a:solidFill>
              <a:latin typeface="Arial"/>
            </a:endParaRPr>
          </a:p>
          <a:p>
            <a:pPr algn="ctr"/>
            <a:r>
              <a:rPr lang="es-MX" sz="1400" b="0" strike="noStrike" spc="-1">
                <a:solidFill>
                  <a:srgbClr val="FFFFFF"/>
                </a:solidFill>
                <a:latin typeface="Arial"/>
              </a:rPr>
              <a:t>*Acta de entrega de activos</a:t>
            </a:r>
            <a:endParaRPr lang="es-CO" sz="1400" b="0" strike="noStrike" spc="-1">
              <a:solidFill>
                <a:srgbClr val="FFFFFF"/>
              </a:solidFill>
              <a:latin typeface="Arial"/>
            </a:endParaRPr>
          </a:p>
        </p:txBody>
      </p:sp>
      <p:sp>
        <p:nvSpPr>
          <p:cNvPr id="1642" name="CustomShape 7"/>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43"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45" name="CustomShape 9"/>
          <p:cNvSpPr/>
          <p:nvPr/>
        </p:nvSpPr>
        <p:spPr>
          <a:xfrm>
            <a:off x="2800440" y="5353200"/>
            <a:ext cx="1547640" cy="9464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400" b="0" strike="noStrike" spc="-1">
                <a:solidFill>
                  <a:srgbClr val="FFFFFF"/>
                </a:solidFill>
                <a:latin typeface="Arial"/>
              </a:rPr>
              <a:t>Activos fijos</a:t>
            </a:r>
            <a:endParaRPr lang="es-CO" sz="1400" b="0" strike="noStrike" spc="-1">
              <a:solidFill>
                <a:srgbClr val="FFFFFF"/>
              </a:solidFill>
              <a:latin typeface="Arial"/>
            </a:endParaRPr>
          </a:p>
          <a:p>
            <a:r>
              <a:rPr lang="es-MX" sz="1400" b="0" strike="noStrike" spc="-1">
                <a:solidFill>
                  <a:srgbClr val="FFFFFF"/>
                </a:solidFill>
                <a:latin typeface="Arial"/>
              </a:rPr>
              <a:t>E.B.   -  E.C.</a:t>
            </a:r>
            <a:endParaRPr lang="es-CO" sz="1400" b="0" strike="noStrike" spc="-1">
              <a:solidFill>
                <a:srgbClr val="FFFFFF"/>
              </a:solidFill>
              <a:latin typeface="Arial"/>
            </a:endParaRPr>
          </a:p>
          <a:p>
            <a:r>
              <a:rPr lang="es-MX" sz="1400" b="0" strike="noStrike" spc="-1">
                <a:solidFill>
                  <a:srgbClr val="FFFFFF"/>
                </a:solidFill>
                <a:latin typeface="Arial"/>
              </a:rPr>
              <a:t>E.I.    -  O.A.        M.E.</a:t>
            </a:r>
            <a:endParaRPr lang="es-CO" sz="1400" b="0" strike="noStrike" spc="-1">
              <a:solidFill>
                <a:srgbClr val="FFFFFF"/>
              </a:solidFill>
              <a:latin typeface="Arial"/>
            </a:endParaRPr>
          </a:p>
        </p:txBody>
      </p:sp>
      <p:sp>
        <p:nvSpPr>
          <p:cNvPr id="1647" name="CustomShape 10"/>
          <p:cNvSpPr/>
          <p:nvPr/>
        </p:nvSpPr>
        <p:spPr>
          <a:xfrm>
            <a:off x="1644480" y="6411757"/>
            <a:ext cx="338616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000000"/>
                </a:solidFill>
                <a:latin typeface="Arial"/>
              </a:rPr>
              <a:t>Control de acceso biometrico</a:t>
            </a:r>
            <a:endParaRPr lang="es-CO" sz="1800" b="0" strike="noStrike" spc="-1">
              <a:solidFill>
                <a:srgbClr val="FFFFFF"/>
              </a:solidFill>
              <a:latin typeface="Arial"/>
            </a:endParaRPr>
          </a:p>
        </p:txBody>
      </p:sp>
      <p:pic>
        <p:nvPicPr>
          <p:cNvPr id="1648" name="Imagen 4"/>
          <p:cNvPicPr/>
          <p:nvPr/>
        </p:nvPicPr>
        <p:blipFill>
          <a:blip r:embed="rId2"/>
          <a:stretch/>
        </p:blipFill>
        <p:spPr>
          <a:xfrm>
            <a:off x="2870280" y="5294317"/>
            <a:ext cx="558720" cy="1103400"/>
          </a:xfrm>
          <a:prstGeom prst="rect">
            <a:avLst/>
          </a:prstGeom>
          <a:ln>
            <a:noFill/>
          </a:ln>
        </p:spPr>
      </p:pic>
      <p:sp>
        <p:nvSpPr>
          <p:cNvPr id="1649" name="CustomShape 11"/>
          <p:cNvSpPr/>
          <p:nvPr/>
        </p:nvSpPr>
        <p:spPr>
          <a:xfrm>
            <a:off x="1644480" y="5797597"/>
            <a:ext cx="1225800" cy="482400"/>
          </a:xfrm>
          <a:prstGeom prst="ellipse">
            <a:avLst/>
          </a:prstGeom>
          <a:solidFill>
            <a:srgbClr val="FFFFFF"/>
          </a:solidFill>
          <a:ln w="12600" cap="sq">
            <a:solidFill>
              <a:srgbClr val="CC00FF"/>
            </a:solidFill>
            <a:miter/>
          </a:ln>
        </p:spPr>
        <p:style>
          <a:lnRef idx="0">
            <a:scrgbClr r="0" g="0" b="0"/>
          </a:lnRef>
          <a:fillRef idx="0">
            <a:scrgbClr r="0" g="0" b="0"/>
          </a:fillRef>
          <a:effectRef idx="0">
            <a:scrgbClr r="0" g="0" b="0"/>
          </a:effectRef>
          <a:fontRef idx="minor"/>
        </p:style>
        <p:txBody>
          <a:bodyPr/>
          <a:lstStyle/>
          <a:p>
            <a:endParaRPr lang="es-CO"/>
          </a:p>
        </p:txBody>
      </p:sp>
      <p:sp>
        <p:nvSpPr>
          <p:cNvPr id="1650" name="CustomShape 12"/>
          <p:cNvSpPr/>
          <p:nvPr/>
        </p:nvSpPr>
        <p:spPr>
          <a:xfrm>
            <a:off x="1765080" y="5853037"/>
            <a:ext cx="106524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000000"/>
                </a:solidFill>
                <a:latin typeface="Arial"/>
              </a:rPr>
              <a:t>Gracias</a:t>
            </a:r>
            <a:endParaRPr lang="es-CO" sz="1800" b="0" strike="noStrike" spc="-1">
              <a:solidFill>
                <a:srgbClr val="FFFFFF"/>
              </a:solidFill>
              <a:latin typeface="Arial"/>
            </a:endParaRPr>
          </a:p>
        </p:txBody>
      </p:sp>
      <p:sp>
        <p:nvSpPr>
          <p:cNvPr id="1651" name="CustomShape 13"/>
          <p:cNvSpPr/>
          <p:nvPr/>
        </p:nvSpPr>
        <p:spPr>
          <a:xfrm>
            <a:off x="3454200" y="5770597"/>
            <a:ext cx="1225800" cy="482400"/>
          </a:xfrm>
          <a:prstGeom prst="ellipse">
            <a:avLst/>
          </a:prstGeom>
          <a:solidFill>
            <a:srgbClr val="FFFFFF"/>
          </a:solidFill>
          <a:ln w="12600" cap="sq">
            <a:solidFill>
              <a:srgbClr val="CC00FF"/>
            </a:solidFill>
            <a:miter/>
          </a:ln>
        </p:spPr>
        <p:style>
          <a:lnRef idx="0">
            <a:scrgbClr r="0" g="0" b="0"/>
          </a:lnRef>
          <a:fillRef idx="0">
            <a:scrgbClr r="0" g="0" b="0"/>
          </a:fillRef>
          <a:effectRef idx="0">
            <a:scrgbClr r="0" g="0" b="0"/>
          </a:effectRef>
          <a:fontRef idx="minor"/>
        </p:style>
        <p:txBody>
          <a:bodyPr/>
          <a:lstStyle/>
          <a:p>
            <a:endParaRPr lang="es-CO"/>
          </a:p>
        </p:txBody>
      </p:sp>
      <p:sp>
        <p:nvSpPr>
          <p:cNvPr id="1652" name="CustomShape 14"/>
          <p:cNvSpPr/>
          <p:nvPr/>
        </p:nvSpPr>
        <p:spPr>
          <a:xfrm>
            <a:off x="3697200" y="5827477"/>
            <a:ext cx="106524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000000"/>
                </a:solidFill>
                <a:latin typeface="Arial"/>
              </a:rPr>
              <a:t>Error</a:t>
            </a:r>
            <a:endParaRPr lang="es-CO" sz="1800" b="0" strike="noStrike" spc="-1">
              <a:solidFill>
                <a:srgbClr val="FFFFFF"/>
              </a:solidFill>
              <a:latin typeface="Arial"/>
            </a:endParaRPr>
          </a:p>
        </p:txBody>
      </p:sp>
      <p:sp>
        <p:nvSpPr>
          <p:cNvPr id="1653" name="CustomShape 15"/>
          <p:cNvSpPr/>
          <p:nvPr/>
        </p:nvSpPr>
        <p:spPr>
          <a:xfrm>
            <a:off x="298440" y="5826037"/>
            <a:ext cx="1346040" cy="558720"/>
          </a:xfrm>
          <a:prstGeom prst="rect">
            <a:avLst/>
          </a:prstGeom>
          <a:solidFill>
            <a:srgbClr val="FFCCFF"/>
          </a:solidFill>
          <a:ln w="12600" cap="sq">
            <a:solidFill>
              <a:srgbClr val="CC00FF"/>
            </a:solidFill>
            <a:miter/>
          </a:ln>
        </p:spPr>
        <p:style>
          <a:lnRef idx="0">
            <a:scrgbClr r="0" g="0" b="0"/>
          </a:lnRef>
          <a:fillRef idx="0">
            <a:scrgbClr r="0" g="0" b="0"/>
          </a:fillRef>
          <a:effectRef idx="0">
            <a:scrgbClr r="0" g="0" b="0"/>
          </a:effectRef>
          <a:fontRef idx="minor"/>
        </p:style>
        <p:txBody>
          <a:bodyPr/>
          <a:lstStyle/>
          <a:p>
            <a:endParaRPr lang="es-CO"/>
          </a:p>
        </p:txBody>
      </p:sp>
      <p:sp>
        <p:nvSpPr>
          <p:cNvPr id="1654" name="CustomShape 16"/>
          <p:cNvSpPr/>
          <p:nvPr/>
        </p:nvSpPr>
        <p:spPr>
          <a:xfrm>
            <a:off x="365040" y="5884717"/>
            <a:ext cx="1158840" cy="4590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200" b="0" strike="noStrike" spc="-1">
                <a:solidFill>
                  <a:srgbClr val="000000"/>
                </a:solidFill>
                <a:latin typeface="Arial"/>
              </a:rPr>
              <a:t>Se registro correctamente</a:t>
            </a:r>
            <a:endParaRPr lang="es-CO" sz="1200" b="0" strike="noStrike" spc="-1">
              <a:solidFill>
                <a:srgbClr val="FFFFFF"/>
              </a:solidFill>
              <a:latin typeface="Arial"/>
            </a:endParaRPr>
          </a:p>
        </p:txBody>
      </p:sp>
      <p:sp>
        <p:nvSpPr>
          <p:cNvPr id="1655" name="CustomShape 17"/>
          <p:cNvSpPr/>
          <p:nvPr/>
        </p:nvSpPr>
        <p:spPr>
          <a:xfrm>
            <a:off x="4681440" y="5464237"/>
            <a:ext cx="1711440" cy="1056960"/>
          </a:xfrm>
          <a:prstGeom prst="rect">
            <a:avLst/>
          </a:prstGeom>
          <a:solidFill>
            <a:srgbClr val="FFCCFF"/>
          </a:solidFill>
          <a:ln w="12600" cap="sq">
            <a:solidFill>
              <a:srgbClr val="CC00FF"/>
            </a:solidFill>
            <a:miter/>
          </a:ln>
        </p:spPr>
        <p:style>
          <a:lnRef idx="0">
            <a:scrgbClr r="0" g="0" b="0"/>
          </a:lnRef>
          <a:fillRef idx="0">
            <a:scrgbClr r="0" g="0" b="0"/>
          </a:fillRef>
          <a:effectRef idx="0">
            <a:scrgbClr r="0" g="0" b="0"/>
          </a:effectRef>
          <a:fontRef idx="minor"/>
        </p:style>
        <p:txBody>
          <a:bodyPr/>
          <a:lstStyle/>
          <a:p>
            <a:endParaRPr lang="es-CO"/>
          </a:p>
        </p:txBody>
      </p:sp>
      <p:sp>
        <p:nvSpPr>
          <p:cNvPr id="1656" name="CustomShape 18"/>
          <p:cNvSpPr/>
          <p:nvPr/>
        </p:nvSpPr>
        <p:spPr>
          <a:xfrm>
            <a:off x="4613040" y="5505277"/>
            <a:ext cx="1852920" cy="10065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171360" indent="-171360">
              <a:buClr>
                <a:srgbClr val="000000"/>
              </a:buClr>
              <a:buFont typeface="Arial"/>
              <a:buChar char="•"/>
            </a:pPr>
            <a:r>
              <a:rPr lang="es-MX" sz="1200" b="0" strike="noStrike" spc="-1">
                <a:solidFill>
                  <a:srgbClr val="000000"/>
                </a:solidFill>
                <a:latin typeface="Arial"/>
              </a:rPr>
              <a:t>Registro incorrecto</a:t>
            </a:r>
            <a:endParaRPr lang="es-CO" sz="1200" b="0" strike="noStrike" spc="-1">
              <a:solidFill>
                <a:srgbClr val="FFFFFF"/>
              </a:solidFill>
              <a:latin typeface="Arial"/>
            </a:endParaRPr>
          </a:p>
          <a:p>
            <a:pPr marL="171360" indent="-171360">
              <a:buClr>
                <a:srgbClr val="000000"/>
              </a:buClr>
              <a:buFont typeface="Arial"/>
              <a:buChar char="•"/>
            </a:pPr>
            <a:r>
              <a:rPr lang="es-MX" sz="1200" b="0" strike="noStrike" spc="-1">
                <a:solidFill>
                  <a:srgbClr val="000000"/>
                </a:solidFill>
                <a:latin typeface="Arial"/>
              </a:rPr>
              <a:t>No acomodan bien el dedo en el sensor</a:t>
            </a:r>
            <a:endParaRPr lang="es-CO" sz="1200" b="0" strike="noStrike" spc="-1">
              <a:solidFill>
                <a:srgbClr val="FFFFFF"/>
              </a:solidFill>
              <a:latin typeface="Arial"/>
            </a:endParaRPr>
          </a:p>
          <a:p>
            <a:pPr marL="171360" indent="-171360">
              <a:buClr>
                <a:srgbClr val="000000"/>
              </a:buClr>
              <a:buFont typeface="Arial"/>
              <a:buChar char="•"/>
            </a:pPr>
            <a:r>
              <a:rPr lang="es-MX" sz="1200" b="0" strike="noStrike" spc="-1">
                <a:solidFill>
                  <a:srgbClr val="000000"/>
                </a:solidFill>
                <a:latin typeface="Arial"/>
              </a:rPr>
              <a:t>Dedo mojado</a:t>
            </a:r>
            <a:endParaRPr lang="es-CO" sz="1200" b="0" strike="noStrike" spc="-1">
              <a:solidFill>
                <a:srgbClr val="FFFFFF"/>
              </a:solidFill>
              <a:latin typeface="Arial"/>
            </a:endParaRPr>
          </a:p>
          <a:p>
            <a:pPr marL="171360" indent="-171360">
              <a:buClr>
                <a:srgbClr val="000000"/>
              </a:buClr>
              <a:buFont typeface="Arial"/>
              <a:buChar char="•"/>
            </a:pPr>
            <a:r>
              <a:rPr lang="es-MX" sz="1200" b="0" strike="noStrike" spc="-1">
                <a:solidFill>
                  <a:srgbClr val="000000"/>
                </a:solidFill>
                <a:latin typeface="Arial"/>
              </a:rPr>
              <a:t>Dermatitis</a:t>
            </a:r>
            <a:endParaRPr lang="es-CO" sz="1200" b="0" strike="noStrike" spc="-1">
              <a:solidFill>
                <a:srgbClr val="FFFFFF"/>
              </a:solidFill>
              <a:latin typeface="Arial"/>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pic>
        <p:nvPicPr>
          <p:cNvPr id="4" name="Imagen 3">
            <a:extLst>
              <a:ext uri="{FF2B5EF4-FFF2-40B4-BE49-F238E27FC236}">
                <a16:creationId xmlns:a16="http://schemas.microsoft.com/office/drawing/2014/main" id="{D32D6B35-379B-5C3F-044F-F7101A7496D2}"/>
              </a:ext>
            </a:extLst>
          </p:cNvPr>
          <p:cNvPicPr>
            <a:picLocks noChangeAspect="1"/>
          </p:cNvPicPr>
          <p:nvPr/>
        </p:nvPicPr>
        <p:blipFill>
          <a:blip r:embed="rId4"/>
          <a:stretch>
            <a:fillRect/>
          </a:stretch>
        </p:blipFill>
        <p:spPr>
          <a:xfrm>
            <a:off x="511790" y="2022044"/>
            <a:ext cx="2141416" cy="2010340"/>
          </a:xfrm>
          <a:prstGeom prst="rect">
            <a:avLst/>
          </a:prstGeom>
        </p:spPr>
      </p:pic>
      <p:pic>
        <p:nvPicPr>
          <p:cNvPr id="5" name="Imagen 4">
            <a:extLst>
              <a:ext uri="{FF2B5EF4-FFF2-40B4-BE49-F238E27FC236}">
                <a16:creationId xmlns:a16="http://schemas.microsoft.com/office/drawing/2014/main" id="{18E6363F-9B73-8359-B01C-E10492332F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98" y="1798904"/>
            <a:ext cx="1796006" cy="3192901"/>
          </a:xfrm>
          <a:prstGeom prst="rect">
            <a:avLst/>
          </a:prstGeom>
        </p:spPr>
      </p:pic>
      <p:pic>
        <p:nvPicPr>
          <p:cNvPr id="7" name="Imagen 6">
            <a:extLst>
              <a:ext uri="{FF2B5EF4-FFF2-40B4-BE49-F238E27FC236}">
                <a16:creationId xmlns:a16="http://schemas.microsoft.com/office/drawing/2014/main" id="{D98614B7-9664-A473-C446-5FFEFB6189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12652" y="1796548"/>
            <a:ext cx="1796008" cy="3192901"/>
          </a:xfrm>
          <a:prstGeom prst="rect">
            <a:avLst/>
          </a:prstGeom>
        </p:spPr>
      </p:pic>
      <p:pic>
        <p:nvPicPr>
          <p:cNvPr id="13" name="Imagen 12">
            <a:extLst>
              <a:ext uri="{FF2B5EF4-FFF2-40B4-BE49-F238E27FC236}">
                <a16:creationId xmlns:a16="http://schemas.microsoft.com/office/drawing/2014/main" id="{76A76BF3-10E4-843A-5EC6-8FA6645789D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85131" y="1797268"/>
            <a:ext cx="1796007" cy="3192900"/>
          </a:xfrm>
          <a:prstGeom prst="rect">
            <a:avLst/>
          </a:prstGeom>
        </p:spPr>
      </p:pic>
      <p:pic>
        <p:nvPicPr>
          <p:cNvPr id="17" name="Imagen 16">
            <a:extLst>
              <a:ext uri="{FF2B5EF4-FFF2-40B4-BE49-F238E27FC236}">
                <a16:creationId xmlns:a16="http://schemas.microsoft.com/office/drawing/2014/main" id="{BBDCB791-B20A-26C0-90C9-8AAD092FA8E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60901" y="1796548"/>
            <a:ext cx="1796005" cy="31929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7" name="CustomShape 1"/>
          <p:cNvSpPr/>
          <p:nvPr/>
        </p:nvSpPr>
        <p:spPr>
          <a:xfrm>
            <a:off x="71280" y="-61920"/>
            <a:ext cx="686304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9" name="CustomShape 3"/>
          <p:cNvSpPr/>
          <p:nvPr/>
        </p:nvSpPr>
        <p:spPr>
          <a:xfrm>
            <a:off x="0" y="936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660" name="CustomShape 4"/>
          <p:cNvSpPr/>
          <p:nvPr/>
        </p:nvSpPr>
        <p:spPr>
          <a:xfrm>
            <a:off x="2023920" y="2719440"/>
            <a:ext cx="2954520" cy="2733480"/>
          </a:xfrm>
          <a:prstGeom prst="ellipse">
            <a:avLst/>
          </a:prstGeom>
          <a:solidFill>
            <a:srgbClr val="FF66FF"/>
          </a:solidFill>
          <a:ln w="9360" cap="sq">
            <a:solidFill>
              <a:srgbClr val="FFFFFF"/>
            </a:solidFill>
            <a:miter/>
          </a:ln>
        </p:spPr>
        <p:style>
          <a:lnRef idx="0">
            <a:scrgbClr r="0" g="0" b="0"/>
          </a:lnRef>
          <a:fillRef idx="0">
            <a:scrgbClr r="0" g="0" b="0"/>
          </a:fillRef>
          <a:effectRef idx="0">
            <a:scrgbClr r="0" g="0" b="0"/>
          </a:effectRef>
          <a:fontRef idx="minor"/>
        </p:style>
        <p:txBody>
          <a:bodyPr lIns="90000" tIns="46800" rIns="90000" bIns="46800">
            <a:noAutofit/>
          </a:bodyPr>
          <a:lstStyle/>
          <a:p>
            <a:pPr algn="ctr"/>
            <a:endParaRPr lang="es-CO" sz="1800" b="0" strike="noStrike" spc="-1">
              <a:solidFill>
                <a:srgbClr val="FFFFFF"/>
              </a:solidFill>
              <a:latin typeface="Arial"/>
            </a:endParaRPr>
          </a:p>
          <a:p>
            <a:pPr algn="ctr"/>
            <a:endParaRPr lang="es-CO" sz="1800" b="0" strike="noStrike" spc="-1">
              <a:solidFill>
                <a:srgbClr val="FFFFFF"/>
              </a:solidFill>
              <a:latin typeface="Arial"/>
            </a:endParaRPr>
          </a:p>
        </p:txBody>
      </p:sp>
      <p:sp>
        <p:nvSpPr>
          <p:cNvPr id="1661" name="CustomShape 5"/>
          <p:cNvSpPr/>
          <p:nvPr/>
        </p:nvSpPr>
        <p:spPr>
          <a:xfrm>
            <a:off x="2227320" y="3789360"/>
            <a:ext cx="2479680" cy="6426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800" b="1" strike="noStrike" spc="-1">
                <a:solidFill>
                  <a:srgbClr val="FFFFFF"/>
                </a:solidFill>
                <a:latin typeface="Arial"/>
              </a:rPr>
              <a:t>INFRAESTRUCTURA Y TECNOLOGÍA</a:t>
            </a:r>
            <a:endParaRPr lang="es-CO" sz="1800" b="0" strike="noStrike" spc="-1">
              <a:solidFill>
                <a:srgbClr val="FFFFFF"/>
              </a:solidFill>
              <a:latin typeface="Arial"/>
            </a:endParaRPr>
          </a:p>
        </p:txBody>
      </p:sp>
      <p:sp>
        <p:nvSpPr>
          <p:cNvPr id="1662" name="CustomShape 6"/>
          <p:cNvSpPr/>
          <p:nvPr/>
        </p:nvSpPr>
        <p:spPr>
          <a:xfrm>
            <a:off x="666720" y="3548160"/>
            <a:ext cx="1549440" cy="1487520"/>
          </a:xfrm>
          <a:prstGeom prst="ellipse">
            <a:avLst/>
          </a:prstGeom>
          <a:solidFill>
            <a:srgbClr val="FF66FF"/>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63" name="CustomShape 7"/>
          <p:cNvSpPr/>
          <p:nvPr/>
        </p:nvSpPr>
        <p:spPr>
          <a:xfrm>
            <a:off x="2727360" y="1762200"/>
            <a:ext cx="1547640" cy="1487520"/>
          </a:xfrm>
          <a:prstGeom prst="ellipse">
            <a:avLst/>
          </a:prstGeom>
          <a:solidFill>
            <a:srgbClr val="FF66FF"/>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64" name="CustomShape 8"/>
          <p:cNvSpPr/>
          <p:nvPr/>
        </p:nvSpPr>
        <p:spPr>
          <a:xfrm>
            <a:off x="4716360" y="3529080"/>
            <a:ext cx="1549440" cy="1485720"/>
          </a:xfrm>
          <a:prstGeom prst="ellipse">
            <a:avLst/>
          </a:prstGeom>
          <a:solidFill>
            <a:srgbClr val="FF66FF"/>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65" name="CustomShape 9"/>
          <p:cNvSpPr/>
          <p:nvPr/>
        </p:nvSpPr>
        <p:spPr>
          <a:xfrm>
            <a:off x="793800" y="3916440"/>
            <a:ext cx="1295280" cy="7333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a:solidFill>
                  <a:srgbClr val="FFFFFF"/>
                </a:solidFill>
                <a:latin typeface="Arial"/>
              </a:rPr>
              <a:t>Herramientas de comunicación</a:t>
            </a:r>
            <a:endParaRPr lang="es-CO" sz="1400" b="0" strike="noStrike" spc="-1">
              <a:solidFill>
                <a:srgbClr val="FFFFFF"/>
              </a:solidFill>
              <a:latin typeface="Arial"/>
            </a:endParaRPr>
          </a:p>
        </p:txBody>
      </p:sp>
      <p:sp>
        <p:nvSpPr>
          <p:cNvPr id="1666" name="CustomShape 10"/>
          <p:cNvSpPr/>
          <p:nvPr/>
        </p:nvSpPr>
        <p:spPr>
          <a:xfrm>
            <a:off x="4691160" y="3905280"/>
            <a:ext cx="1547640" cy="52540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dirty="0">
                <a:solidFill>
                  <a:srgbClr val="FFFFFF"/>
                </a:solidFill>
                <a:latin typeface="Arial"/>
              </a:rPr>
              <a:t>*Acta de entrega de activos</a:t>
            </a:r>
            <a:endParaRPr lang="es-CO" sz="1400" b="0" strike="noStrike" spc="-1" dirty="0">
              <a:solidFill>
                <a:srgbClr val="FFFFFF"/>
              </a:solidFill>
              <a:latin typeface="Arial"/>
            </a:endParaRPr>
          </a:p>
        </p:txBody>
      </p:sp>
      <p:sp>
        <p:nvSpPr>
          <p:cNvPr id="1667" name="CustomShape 11"/>
          <p:cNvSpPr/>
          <p:nvPr/>
        </p:nvSpPr>
        <p:spPr>
          <a:xfrm>
            <a:off x="2960640" y="2232000"/>
            <a:ext cx="1152720" cy="5202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a:solidFill>
                  <a:srgbClr val="FFFFFF"/>
                </a:solidFill>
                <a:latin typeface="Arial"/>
              </a:rPr>
              <a:t>Reportes de Intranet</a:t>
            </a:r>
            <a:endParaRPr lang="es-CO" sz="1400" b="0" strike="noStrike" spc="-1">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71" name="CustomShape 14"/>
          <p:cNvSpPr/>
          <p:nvPr/>
        </p:nvSpPr>
        <p:spPr>
          <a:xfrm>
            <a:off x="2695680" y="5060880"/>
            <a:ext cx="1682640" cy="1540080"/>
          </a:xfrm>
          <a:prstGeom prst="ellipse">
            <a:avLst/>
          </a:prstGeom>
          <a:solidFill>
            <a:srgbClr val="FF66FF"/>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72" name="CustomShape 15"/>
          <p:cNvSpPr/>
          <p:nvPr/>
        </p:nvSpPr>
        <p:spPr>
          <a:xfrm>
            <a:off x="2800440" y="5353200"/>
            <a:ext cx="1547640" cy="10684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400" b="0" strike="noStrike" spc="-1">
                <a:solidFill>
                  <a:srgbClr val="FFFFFF"/>
                </a:solidFill>
                <a:latin typeface="Arial"/>
              </a:rPr>
              <a:t>Activos fijos</a:t>
            </a:r>
            <a:endParaRPr lang="es-CO" sz="1400" b="0" strike="noStrike" spc="-1">
              <a:solidFill>
                <a:srgbClr val="FFFFFF"/>
              </a:solidFill>
              <a:latin typeface="Arial"/>
            </a:endParaRPr>
          </a:p>
          <a:p>
            <a:pPr algn="ctr"/>
            <a:r>
              <a:rPr lang="es-MX" sz="1000" b="0" strike="noStrike" spc="-1">
                <a:solidFill>
                  <a:srgbClr val="FFFFFF"/>
                </a:solidFill>
                <a:latin typeface="Arial"/>
              </a:rPr>
              <a:t>E.B.</a:t>
            </a:r>
            <a:endParaRPr lang="es-CO" sz="1000" b="0" strike="noStrike" spc="-1">
              <a:solidFill>
                <a:srgbClr val="FFFFFF"/>
              </a:solidFill>
              <a:latin typeface="Arial"/>
            </a:endParaRPr>
          </a:p>
          <a:p>
            <a:pPr algn="ctr"/>
            <a:r>
              <a:rPr lang="es-MX" sz="1000" b="0" strike="noStrike" spc="-1">
                <a:solidFill>
                  <a:srgbClr val="FFFFFF"/>
                </a:solidFill>
                <a:latin typeface="Arial"/>
              </a:rPr>
              <a:t>E.C.</a:t>
            </a:r>
            <a:endParaRPr lang="es-CO" sz="1000" b="0" strike="noStrike" spc="-1">
              <a:solidFill>
                <a:srgbClr val="FFFFFF"/>
              </a:solidFill>
              <a:latin typeface="Arial"/>
            </a:endParaRPr>
          </a:p>
          <a:p>
            <a:pPr algn="ctr"/>
            <a:r>
              <a:rPr lang="es-MX" sz="1000" b="0" strike="noStrike" spc="-1">
                <a:solidFill>
                  <a:srgbClr val="FFFFFF"/>
                </a:solidFill>
                <a:latin typeface="Arial"/>
              </a:rPr>
              <a:t>E.I. </a:t>
            </a:r>
            <a:endParaRPr lang="es-CO" sz="1000" b="0" strike="noStrike" spc="-1">
              <a:solidFill>
                <a:srgbClr val="FFFFFF"/>
              </a:solidFill>
              <a:latin typeface="Arial"/>
            </a:endParaRPr>
          </a:p>
          <a:p>
            <a:pPr algn="ctr"/>
            <a:r>
              <a:rPr lang="es-MX" sz="1000" b="0" strike="noStrike" spc="-1">
                <a:solidFill>
                  <a:srgbClr val="FFFFFF"/>
                </a:solidFill>
                <a:latin typeface="Arial"/>
              </a:rPr>
              <a:t>O.A.</a:t>
            </a:r>
            <a:endParaRPr lang="es-CO" sz="1000" b="0" strike="noStrike" spc="-1">
              <a:solidFill>
                <a:srgbClr val="FFFFFF"/>
              </a:solidFill>
              <a:latin typeface="Arial"/>
            </a:endParaRPr>
          </a:p>
          <a:p>
            <a:pPr algn="ctr"/>
            <a:r>
              <a:rPr lang="es-MX" sz="1000" b="0" strike="noStrike" spc="-1">
                <a:solidFill>
                  <a:srgbClr val="FFFFFF"/>
                </a:solidFill>
                <a:latin typeface="Arial"/>
              </a:rPr>
              <a:t>M.E.</a:t>
            </a:r>
            <a:endParaRPr lang="es-CO" sz="1000" b="0" strike="noStrike" spc="-1">
              <a:solidFill>
                <a:srgbClr val="FFFFFF"/>
              </a:solidFill>
              <a:latin typeface="Arial"/>
            </a:endParaRPr>
          </a:p>
        </p:txBody>
      </p:sp>
      <p:sp>
        <p:nvSpPr>
          <p:cNvPr id="1673" name="CustomShape 16"/>
          <p:cNvSpPr/>
          <p:nvPr/>
        </p:nvSpPr>
        <p:spPr>
          <a:xfrm>
            <a:off x="573120" y="4962600"/>
            <a:ext cx="1643040" cy="1468440"/>
          </a:xfrm>
          <a:custGeom>
            <a:avLst/>
            <a:gdLst/>
            <a:ahLst/>
            <a:cxnLst/>
            <a:rect l="0" t="0" r="r" b="b"/>
            <a:pathLst>
              <a:path w="4566" h="4081">
                <a:moveTo>
                  <a:pt x="680" y="0"/>
                </a:moveTo>
                <a:lnTo>
                  <a:pt x="680" y="0"/>
                </a:lnTo>
                <a:cubicBezTo>
                  <a:pt x="561" y="0"/>
                  <a:pt x="443" y="31"/>
                  <a:pt x="340" y="91"/>
                </a:cubicBezTo>
                <a:cubicBezTo>
                  <a:pt x="237" y="151"/>
                  <a:pt x="151" y="237"/>
                  <a:pt x="91" y="340"/>
                </a:cubicBezTo>
                <a:cubicBezTo>
                  <a:pt x="31" y="443"/>
                  <a:pt x="0" y="561"/>
                  <a:pt x="0" y="680"/>
                </a:cubicBezTo>
                <a:lnTo>
                  <a:pt x="0" y="3400"/>
                </a:lnTo>
                <a:lnTo>
                  <a:pt x="0" y="3400"/>
                </a:lnTo>
                <a:cubicBezTo>
                  <a:pt x="0" y="3519"/>
                  <a:pt x="31" y="3637"/>
                  <a:pt x="91" y="3740"/>
                </a:cubicBezTo>
                <a:cubicBezTo>
                  <a:pt x="151" y="3843"/>
                  <a:pt x="237" y="3929"/>
                  <a:pt x="340" y="3989"/>
                </a:cubicBezTo>
                <a:cubicBezTo>
                  <a:pt x="443" y="4049"/>
                  <a:pt x="561" y="4080"/>
                  <a:pt x="680" y="4080"/>
                </a:cubicBezTo>
                <a:lnTo>
                  <a:pt x="3885" y="4080"/>
                </a:lnTo>
                <a:lnTo>
                  <a:pt x="3885" y="4080"/>
                </a:lnTo>
                <a:cubicBezTo>
                  <a:pt x="4004" y="4080"/>
                  <a:pt x="4122" y="4049"/>
                  <a:pt x="4225" y="3989"/>
                </a:cubicBezTo>
                <a:cubicBezTo>
                  <a:pt x="4328" y="3929"/>
                  <a:pt x="4414" y="3843"/>
                  <a:pt x="4474" y="3740"/>
                </a:cubicBezTo>
                <a:cubicBezTo>
                  <a:pt x="4534" y="3637"/>
                  <a:pt x="4565" y="3519"/>
                  <a:pt x="4565" y="3400"/>
                </a:cubicBezTo>
                <a:lnTo>
                  <a:pt x="4565" y="680"/>
                </a:lnTo>
                <a:lnTo>
                  <a:pt x="4565" y="680"/>
                </a:lnTo>
                <a:lnTo>
                  <a:pt x="4565" y="680"/>
                </a:lnTo>
                <a:cubicBezTo>
                  <a:pt x="4565" y="561"/>
                  <a:pt x="4534" y="443"/>
                  <a:pt x="4474" y="340"/>
                </a:cubicBezTo>
                <a:cubicBezTo>
                  <a:pt x="4414" y="237"/>
                  <a:pt x="4328" y="151"/>
                  <a:pt x="4225" y="91"/>
                </a:cubicBezTo>
                <a:cubicBezTo>
                  <a:pt x="4122" y="31"/>
                  <a:pt x="4004" y="0"/>
                  <a:pt x="3885" y="0"/>
                </a:cubicBezTo>
                <a:lnTo>
                  <a:pt x="680"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Spark</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Correo Interno</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Correo externo</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Intranet</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3CX</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Línea Telefónica</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Línea WhatsApp</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1674" name="CustomShape 17"/>
          <p:cNvSpPr/>
          <p:nvPr/>
        </p:nvSpPr>
        <p:spPr>
          <a:xfrm>
            <a:off x="4734000" y="4960800"/>
            <a:ext cx="1512720" cy="646200"/>
          </a:xfrm>
          <a:custGeom>
            <a:avLst/>
            <a:gdLst/>
            <a:ahLst/>
            <a:cxnLst/>
            <a:rect l="0" t="0" r="r" b="b"/>
            <a:pathLst>
              <a:path w="4204" h="1797">
                <a:moveTo>
                  <a:pt x="299" y="0"/>
                </a:moveTo>
                <a:lnTo>
                  <a:pt x="299" y="0"/>
                </a:lnTo>
                <a:cubicBezTo>
                  <a:pt x="247" y="0"/>
                  <a:pt x="195" y="14"/>
                  <a:pt x="150" y="40"/>
                </a:cubicBezTo>
                <a:cubicBezTo>
                  <a:pt x="104" y="66"/>
                  <a:pt x="66" y="104"/>
                  <a:pt x="40" y="150"/>
                </a:cubicBezTo>
                <a:cubicBezTo>
                  <a:pt x="14" y="195"/>
                  <a:pt x="0" y="247"/>
                  <a:pt x="0" y="299"/>
                </a:cubicBezTo>
                <a:lnTo>
                  <a:pt x="0" y="1496"/>
                </a:lnTo>
                <a:lnTo>
                  <a:pt x="0" y="1497"/>
                </a:lnTo>
                <a:cubicBezTo>
                  <a:pt x="0" y="1549"/>
                  <a:pt x="14" y="1601"/>
                  <a:pt x="40" y="1646"/>
                </a:cubicBezTo>
                <a:cubicBezTo>
                  <a:pt x="66" y="1692"/>
                  <a:pt x="104" y="1730"/>
                  <a:pt x="150" y="1756"/>
                </a:cubicBezTo>
                <a:cubicBezTo>
                  <a:pt x="195" y="1782"/>
                  <a:pt x="247" y="1796"/>
                  <a:pt x="299" y="1796"/>
                </a:cubicBezTo>
                <a:lnTo>
                  <a:pt x="3903" y="1796"/>
                </a:lnTo>
                <a:lnTo>
                  <a:pt x="3904" y="1796"/>
                </a:lnTo>
                <a:cubicBezTo>
                  <a:pt x="3956" y="1796"/>
                  <a:pt x="4008" y="1782"/>
                  <a:pt x="4053" y="1756"/>
                </a:cubicBezTo>
                <a:cubicBezTo>
                  <a:pt x="4099" y="1730"/>
                  <a:pt x="4137" y="1692"/>
                  <a:pt x="4163" y="1646"/>
                </a:cubicBezTo>
                <a:cubicBezTo>
                  <a:pt x="4189" y="1601"/>
                  <a:pt x="4203" y="1549"/>
                  <a:pt x="4203" y="1497"/>
                </a:cubicBezTo>
                <a:lnTo>
                  <a:pt x="4203" y="299"/>
                </a:lnTo>
                <a:lnTo>
                  <a:pt x="4203" y="299"/>
                </a:lnTo>
                <a:lnTo>
                  <a:pt x="4203" y="299"/>
                </a:lnTo>
                <a:cubicBezTo>
                  <a:pt x="4203" y="247"/>
                  <a:pt x="4189" y="195"/>
                  <a:pt x="4163" y="150"/>
                </a:cubicBezTo>
                <a:cubicBezTo>
                  <a:pt x="4137" y="104"/>
                  <a:pt x="4099" y="66"/>
                  <a:pt x="4053" y="40"/>
                </a:cubicBezTo>
                <a:cubicBezTo>
                  <a:pt x="4008" y="14"/>
                  <a:pt x="3956" y="0"/>
                  <a:pt x="3904" y="0"/>
                </a:cubicBezTo>
                <a:lnTo>
                  <a:pt x="29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algn="just">
              <a:lnSpc>
                <a:spcPct val="100000"/>
              </a:lnSpc>
              <a:buClr>
                <a:srgbClr val="A6A6A6"/>
              </a:buClr>
            </a:pP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GIT.FR.36</a:t>
            </a:r>
            <a:endParaRPr lang="es-CO" sz="1200" b="0" strike="noStrike" spc="-1" dirty="0">
              <a:solidFill>
                <a:schemeClr val="tx1">
                  <a:lumMod val="75000"/>
                  <a:lumOff val="25000"/>
                </a:schemeClr>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1675" name="CustomShape 18"/>
          <p:cNvSpPr/>
          <p:nvPr/>
        </p:nvSpPr>
        <p:spPr>
          <a:xfrm>
            <a:off x="2638440" y="1263600"/>
            <a:ext cx="1681200" cy="646200"/>
          </a:xfrm>
          <a:custGeom>
            <a:avLst/>
            <a:gdLst/>
            <a:ahLst/>
            <a:cxnLst/>
            <a:rect l="0" t="0" r="r" b="b"/>
            <a:pathLst>
              <a:path w="4672" h="1797">
                <a:moveTo>
                  <a:pt x="299" y="0"/>
                </a:moveTo>
                <a:lnTo>
                  <a:pt x="299" y="0"/>
                </a:lnTo>
                <a:cubicBezTo>
                  <a:pt x="247" y="0"/>
                  <a:pt x="195" y="14"/>
                  <a:pt x="150" y="40"/>
                </a:cubicBezTo>
                <a:cubicBezTo>
                  <a:pt x="104" y="66"/>
                  <a:pt x="66" y="104"/>
                  <a:pt x="40" y="150"/>
                </a:cubicBezTo>
                <a:cubicBezTo>
                  <a:pt x="14" y="195"/>
                  <a:pt x="0" y="247"/>
                  <a:pt x="0" y="299"/>
                </a:cubicBezTo>
                <a:lnTo>
                  <a:pt x="0" y="1496"/>
                </a:lnTo>
                <a:lnTo>
                  <a:pt x="0" y="1497"/>
                </a:lnTo>
                <a:cubicBezTo>
                  <a:pt x="0" y="1549"/>
                  <a:pt x="14" y="1601"/>
                  <a:pt x="40" y="1646"/>
                </a:cubicBezTo>
                <a:cubicBezTo>
                  <a:pt x="66" y="1692"/>
                  <a:pt x="104" y="1730"/>
                  <a:pt x="150" y="1756"/>
                </a:cubicBezTo>
                <a:cubicBezTo>
                  <a:pt x="195" y="1782"/>
                  <a:pt x="247" y="1796"/>
                  <a:pt x="299" y="1796"/>
                </a:cubicBezTo>
                <a:lnTo>
                  <a:pt x="4371" y="1796"/>
                </a:lnTo>
                <a:lnTo>
                  <a:pt x="4372" y="1796"/>
                </a:lnTo>
                <a:cubicBezTo>
                  <a:pt x="4424" y="1796"/>
                  <a:pt x="4476" y="1782"/>
                  <a:pt x="4521" y="1756"/>
                </a:cubicBezTo>
                <a:cubicBezTo>
                  <a:pt x="4567" y="1730"/>
                  <a:pt x="4605" y="1692"/>
                  <a:pt x="4631" y="1646"/>
                </a:cubicBezTo>
                <a:cubicBezTo>
                  <a:pt x="4657" y="1601"/>
                  <a:pt x="4671" y="1549"/>
                  <a:pt x="4671" y="1497"/>
                </a:cubicBezTo>
                <a:lnTo>
                  <a:pt x="4671" y="299"/>
                </a:lnTo>
                <a:lnTo>
                  <a:pt x="4671" y="299"/>
                </a:lnTo>
                <a:lnTo>
                  <a:pt x="4671" y="299"/>
                </a:lnTo>
                <a:cubicBezTo>
                  <a:pt x="4671" y="247"/>
                  <a:pt x="4657" y="195"/>
                  <a:pt x="4631" y="150"/>
                </a:cubicBezTo>
                <a:cubicBezTo>
                  <a:pt x="4605" y="104"/>
                  <a:pt x="4567" y="66"/>
                  <a:pt x="4521" y="40"/>
                </a:cubicBezTo>
                <a:cubicBezTo>
                  <a:pt x="4476" y="14"/>
                  <a:pt x="4424" y="0"/>
                  <a:pt x="4372" y="0"/>
                </a:cubicBezTo>
                <a:lnTo>
                  <a:pt x="29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Prioridades tipo 1</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Prioridades tipo 2</a:t>
            </a:r>
            <a:endParaRPr lang="es-CO" sz="1200" b="0" strike="noStrike" spc="-1" dirty="0">
              <a:solidFill>
                <a:schemeClr val="tx1">
                  <a:lumMod val="75000"/>
                  <a:lumOff val="25000"/>
                </a:schemeClr>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1676" name="CustomShape 19"/>
          <p:cNvSpPr/>
          <p:nvPr/>
        </p:nvSpPr>
        <p:spPr>
          <a:xfrm>
            <a:off x="2405160" y="6523200"/>
            <a:ext cx="2359080" cy="1161720"/>
          </a:xfrm>
          <a:custGeom>
            <a:avLst/>
            <a:gdLst/>
            <a:ahLst/>
            <a:cxnLst/>
            <a:rect l="0" t="0" r="r" b="b"/>
            <a:pathLst>
              <a:path w="6555" h="3229">
                <a:moveTo>
                  <a:pt x="538" y="0"/>
                </a:moveTo>
                <a:lnTo>
                  <a:pt x="538" y="0"/>
                </a:lnTo>
                <a:cubicBezTo>
                  <a:pt x="444" y="0"/>
                  <a:pt x="351" y="25"/>
                  <a:pt x="269" y="72"/>
                </a:cubicBezTo>
                <a:cubicBezTo>
                  <a:pt x="187" y="119"/>
                  <a:pt x="119" y="187"/>
                  <a:pt x="72" y="269"/>
                </a:cubicBezTo>
                <a:cubicBezTo>
                  <a:pt x="25" y="351"/>
                  <a:pt x="0" y="444"/>
                  <a:pt x="0" y="538"/>
                </a:cubicBezTo>
                <a:lnTo>
                  <a:pt x="0" y="2690"/>
                </a:lnTo>
                <a:lnTo>
                  <a:pt x="0" y="2690"/>
                </a:lnTo>
                <a:cubicBezTo>
                  <a:pt x="0" y="2784"/>
                  <a:pt x="25" y="2877"/>
                  <a:pt x="72" y="2959"/>
                </a:cubicBezTo>
                <a:cubicBezTo>
                  <a:pt x="119" y="3041"/>
                  <a:pt x="187" y="3109"/>
                  <a:pt x="269" y="3156"/>
                </a:cubicBezTo>
                <a:cubicBezTo>
                  <a:pt x="351" y="3203"/>
                  <a:pt x="444" y="3228"/>
                  <a:pt x="538" y="3228"/>
                </a:cubicBezTo>
                <a:lnTo>
                  <a:pt x="6016" y="3228"/>
                </a:lnTo>
                <a:lnTo>
                  <a:pt x="6016" y="3228"/>
                </a:lnTo>
                <a:cubicBezTo>
                  <a:pt x="6110" y="3228"/>
                  <a:pt x="6203" y="3203"/>
                  <a:pt x="6285" y="3156"/>
                </a:cubicBezTo>
                <a:cubicBezTo>
                  <a:pt x="6367" y="3109"/>
                  <a:pt x="6435" y="3041"/>
                  <a:pt x="6482" y="2959"/>
                </a:cubicBezTo>
                <a:cubicBezTo>
                  <a:pt x="6529" y="2877"/>
                  <a:pt x="6554" y="2784"/>
                  <a:pt x="6554" y="2690"/>
                </a:cubicBezTo>
                <a:lnTo>
                  <a:pt x="6554" y="538"/>
                </a:lnTo>
                <a:lnTo>
                  <a:pt x="6554" y="538"/>
                </a:lnTo>
                <a:lnTo>
                  <a:pt x="6554" y="538"/>
                </a:lnTo>
                <a:cubicBezTo>
                  <a:pt x="6554" y="444"/>
                  <a:pt x="6529" y="351"/>
                  <a:pt x="6482" y="269"/>
                </a:cubicBezTo>
                <a:cubicBezTo>
                  <a:pt x="6435" y="187"/>
                  <a:pt x="6367" y="119"/>
                  <a:pt x="6285" y="72"/>
                </a:cubicBezTo>
                <a:cubicBezTo>
                  <a:pt x="6203" y="25"/>
                  <a:pt x="6110" y="0"/>
                  <a:pt x="6016" y="0"/>
                </a:cubicBezTo>
                <a:lnTo>
                  <a:pt x="538"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lnSpcReduction="10000"/>
          </a:bodyPr>
          <a:lstStyle/>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E.B: Equipos biomédicos</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E.I. Equipos Industriales</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E.C. Equipos de Computo</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M.E. muebles y enseres</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r>
              <a:rPr lang="es-ES" sz="1200" b="0" strike="noStrike" spc="-1" dirty="0">
                <a:solidFill>
                  <a:schemeClr val="tx1">
                    <a:lumMod val="75000"/>
                    <a:lumOff val="25000"/>
                  </a:schemeClr>
                </a:solidFill>
                <a:latin typeface="Calibri"/>
                <a:ea typeface="Arial"/>
              </a:rPr>
              <a:t>O.A. Otros activos</a:t>
            </a:r>
          </a:p>
          <a:p>
            <a:pPr marL="284040" indent="-284040" algn="just">
              <a:buClr>
                <a:srgbClr val="A6A6A6"/>
              </a:buClr>
              <a:buFont typeface="Arial"/>
              <a:buChar char="•"/>
            </a:pPr>
            <a:r>
              <a:rPr lang="es-ES" sz="1200" spc="-1" dirty="0">
                <a:solidFill>
                  <a:schemeClr val="tx1">
                    <a:lumMod val="75000"/>
                    <a:lumOff val="25000"/>
                  </a:schemeClr>
                </a:solidFill>
                <a:latin typeface="Calibri"/>
                <a:ea typeface="Arial"/>
              </a:rPr>
              <a:t>E</a:t>
            </a:r>
            <a:r>
              <a:rPr lang="es-ES" sz="1200" b="0" strike="noStrike" spc="-1" dirty="0">
                <a:solidFill>
                  <a:schemeClr val="tx1">
                    <a:lumMod val="75000"/>
                    <a:lumOff val="25000"/>
                  </a:schemeClr>
                </a:solidFill>
                <a:latin typeface="Calibri"/>
                <a:ea typeface="Arial"/>
              </a:rPr>
              <a:t>.A. </a:t>
            </a:r>
            <a:r>
              <a:rPr lang="es-MX" sz="1200" b="0" strike="noStrike" spc="-1" dirty="0">
                <a:solidFill>
                  <a:schemeClr val="tx1">
                    <a:lumMod val="75000"/>
                    <a:lumOff val="25000"/>
                  </a:schemeClr>
                </a:solidFill>
                <a:latin typeface="Calibri"/>
                <a:ea typeface="Arial"/>
              </a:rPr>
              <a:t>Equipos de Apoyo</a:t>
            </a: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endParaRPr lang="es-CO" sz="1200" b="0" strike="noStrike" spc="-1" dirty="0">
              <a:solidFill>
                <a:schemeClr val="tx1">
                  <a:lumMod val="75000"/>
                  <a:lumOff val="25000"/>
                </a:schemeClr>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pic>
        <p:nvPicPr>
          <p:cNvPr id="22" name="Imagen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7"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78"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79"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0"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1"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2" name="CustomShape 6"/>
          <p:cNvSpPr/>
          <p:nvPr/>
        </p:nvSpPr>
        <p:spPr>
          <a:xfrm rot="10800000">
            <a:off x="18720" y="70639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3"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4" name="CustomShape 8"/>
          <p:cNvSpPr/>
          <p:nvPr/>
        </p:nvSpPr>
        <p:spPr>
          <a:xfrm rot="10800000">
            <a:off x="-12600" y="815866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86" name="CustomShape 9"/>
          <p:cNvSpPr/>
          <p:nvPr/>
        </p:nvSpPr>
        <p:spPr>
          <a:xfrm>
            <a:off x="0" y="-1440"/>
            <a:ext cx="686268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687" name="CustomShape 10"/>
          <p:cNvSpPr/>
          <p:nvPr/>
        </p:nvSpPr>
        <p:spPr>
          <a:xfrm>
            <a:off x="5099040" y="2905200"/>
            <a:ext cx="1285920" cy="3070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b="0" strike="noStrike" spc="-1">
                <a:solidFill>
                  <a:srgbClr val="FFFFFF"/>
                </a:solidFill>
                <a:latin typeface="Arial"/>
              </a:rPr>
              <a:t>Activos fijos</a:t>
            </a:r>
            <a:endParaRPr lang="es-CO" sz="1400" b="0" strike="noStrike" spc="-1">
              <a:solidFill>
                <a:srgbClr val="FFFFFF"/>
              </a:solidFill>
              <a:latin typeface="Arial"/>
            </a:endParaRPr>
          </a:p>
        </p:txBody>
      </p:sp>
      <p:pic>
        <p:nvPicPr>
          <p:cNvPr id="1688" name="Picture 14"/>
          <p:cNvPicPr/>
          <p:nvPr/>
        </p:nvPicPr>
        <p:blipFill>
          <a:blip r:embed="rId2"/>
          <a:stretch/>
        </p:blipFill>
        <p:spPr>
          <a:xfrm>
            <a:off x="900000" y="1906560"/>
            <a:ext cx="1378080" cy="789120"/>
          </a:xfrm>
          <a:prstGeom prst="rect">
            <a:avLst/>
          </a:prstGeom>
          <a:ln>
            <a:noFill/>
          </a:ln>
        </p:spPr>
      </p:pic>
      <p:sp>
        <p:nvSpPr>
          <p:cNvPr id="1689" name="CustomShape 11"/>
          <p:cNvSpPr/>
          <p:nvPr/>
        </p:nvSpPr>
        <p:spPr>
          <a:xfrm>
            <a:off x="212760" y="1833480"/>
            <a:ext cx="1238040" cy="71280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0" name="CustomShape 12"/>
          <p:cNvSpPr/>
          <p:nvPr/>
        </p:nvSpPr>
        <p:spPr>
          <a:xfrm rot="10443000">
            <a:off x="1918440" y="2026440"/>
            <a:ext cx="986040" cy="770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1" name="CustomShape 13"/>
          <p:cNvSpPr/>
          <p:nvPr/>
        </p:nvSpPr>
        <p:spPr>
          <a:xfrm>
            <a:off x="3035160" y="1706400"/>
            <a:ext cx="3454560" cy="932040"/>
          </a:xfrm>
          <a:custGeom>
            <a:avLst/>
            <a:gdLst/>
            <a:ahLst/>
            <a:cxnLst/>
            <a:rect l="0" t="0" r="r" b="b"/>
            <a:pathLst>
              <a:path w="9598" h="2591">
                <a:moveTo>
                  <a:pt x="431" y="0"/>
                </a:moveTo>
                <a:lnTo>
                  <a:pt x="432" y="0"/>
                </a:lnTo>
                <a:cubicBezTo>
                  <a:pt x="356" y="0"/>
                  <a:pt x="281" y="20"/>
                  <a:pt x="216" y="58"/>
                </a:cubicBezTo>
                <a:cubicBezTo>
                  <a:pt x="150" y="96"/>
                  <a:pt x="96" y="150"/>
                  <a:pt x="58" y="216"/>
                </a:cubicBezTo>
                <a:cubicBezTo>
                  <a:pt x="20" y="281"/>
                  <a:pt x="0" y="356"/>
                  <a:pt x="0" y="432"/>
                </a:cubicBezTo>
                <a:lnTo>
                  <a:pt x="0" y="2158"/>
                </a:lnTo>
                <a:lnTo>
                  <a:pt x="0" y="2158"/>
                </a:lnTo>
                <a:cubicBezTo>
                  <a:pt x="0" y="2234"/>
                  <a:pt x="20" y="2309"/>
                  <a:pt x="58" y="2374"/>
                </a:cubicBezTo>
                <a:cubicBezTo>
                  <a:pt x="96" y="2440"/>
                  <a:pt x="150" y="2494"/>
                  <a:pt x="216" y="2532"/>
                </a:cubicBezTo>
                <a:cubicBezTo>
                  <a:pt x="281" y="2570"/>
                  <a:pt x="356" y="2590"/>
                  <a:pt x="432" y="2590"/>
                </a:cubicBezTo>
                <a:lnTo>
                  <a:pt x="9165" y="2590"/>
                </a:lnTo>
                <a:lnTo>
                  <a:pt x="9165" y="2590"/>
                </a:lnTo>
                <a:cubicBezTo>
                  <a:pt x="9241" y="2590"/>
                  <a:pt x="9316" y="2570"/>
                  <a:pt x="9381" y="2532"/>
                </a:cubicBezTo>
                <a:cubicBezTo>
                  <a:pt x="9447" y="2494"/>
                  <a:pt x="9501" y="2440"/>
                  <a:pt x="9539" y="2374"/>
                </a:cubicBezTo>
                <a:cubicBezTo>
                  <a:pt x="9577" y="2309"/>
                  <a:pt x="9597" y="2234"/>
                  <a:pt x="9597" y="2158"/>
                </a:cubicBezTo>
                <a:lnTo>
                  <a:pt x="9597" y="431"/>
                </a:lnTo>
                <a:lnTo>
                  <a:pt x="9597" y="432"/>
                </a:lnTo>
                <a:lnTo>
                  <a:pt x="9597" y="432"/>
                </a:lnTo>
                <a:cubicBezTo>
                  <a:pt x="9597" y="356"/>
                  <a:pt x="9577" y="281"/>
                  <a:pt x="9539" y="216"/>
                </a:cubicBezTo>
                <a:cubicBezTo>
                  <a:pt x="9501" y="150"/>
                  <a:pt x="9447" y="96"/>
                  <a:pt x="9381" y="58"/>
                </a:cubicBezTo>
                <a:cubicBezTo>
                  <a:pt x="9316" y="20"/>
                  <a:pt x="9241" y="0"/>
                  <a:pt x="9165" y="0"/>
                </a:cubicBezTo>
                <a:lnTo>
                  <a:pt x="431"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fontScale="89500" lnSpcReduction="10000"/>
          </a:bodyPr>
          <a:lstStyle/>
          <a:p>
            <a:pPr algn="ctr">
              <a:lnSpc>
                <a:spcPct val="100000"/>
              </a:lnSpc>
            </a:pPr>
            <a:r>
              <a:rPr lang="es-CO" sz="2000" b="1" strike="noStrike" spc="-1">
                <a:solidFill>
                  <a:srgbClr val="FFFFFF"/>
                </a:solidFill>
                <a:latin typeface="Calibri"/>
              </a:rPr>
              <a:t>SPARK</a:t>
            </a:r>
            <a:endParaRPr lang="es-CO" sz="2000" b="0" strike="noStrike" spc="-1">
              <a:solidFill>
                <a:srgbClr val="FFFFFF"/>
              </a:solidFill>
              <a:latin typeface="Arial"/>
            </a:endParaRPr>
          </a:p>
          <a:p>
            <a:pPr algn="ctr">
              <a:lnSpc>
                <a:spcPct val="100000"/>
              </a:lnSpc>
            </a:pPr>
            <a:r>
              <a:rPr lang="es-CO" sz="1400" b="0" strike="noStrike" spc="-1">
                <a:solidFill>
                  <a:srgbClr val="FFFFFF"/>
                </a:solidFill>
                <a:latin typeface="Calibri"/>
              </a:rPr>
              <a:t>Mecanismo de mensajería instantánea que</a:t>
            </a:r>
            <a:endParaRPr lang="es-CO" sz="1400" b="0" strike="noStrike" spc="-1">
              <a:solidFill>
                <a:srgbClr val="FFFFFF"/>
              </a:solidFill>
              <a:latin typeface="Arial"/>
            </a:endParaRPr>
          </a:p>
          <a:p>
            <a:pPr algn="ctr">
              <a:lnSpc>
                <a:spcPct val="100000"/>
              </a:lnSpc>
            </a:pPr>
            <a:r>
              <a:rPr lang="es-CO" sz="1400" b="0" strike="noStrike" spc="-1">
                <a:solidFill>
                  <a:srgbClr val="FFFFFF"/>
                </a:solidFill>
                <a:latin typeface="Calibri"/>
              </a:rPr>
              <a:t>Permite enviar difusiones o entablar conversaciones con una sola persona</a:t>
            </a:r>
            <a:endParaRPr lang="es-CO" sz="1400" b="0" strike="noStrike" spc="-1">
              <a:solidFill>
                <a:srgbClr val="FFFFFF"/>
              </a:solidFill>
              <a:latin typeface="Arial"/>
            </a:endParaRPr>
          </a:p>
        </p:txBody>
      </p:sp>
      <p:pic>
        <p:nvPicPr>
          <p:cNvPr id="1692" name="Picture 21"/>
          <p:cNvPicPr/>
          <p:nvPr/>
        </p:nvPicPr>
        <p:blipFill>
          <a:blip r:embed="rId3"/>
          <a:stretch/>
        </p:blipFill>
        <p:spPr>
          <a:xfrm>
            <a:off x="871560" y="3076560"/>
            <a:ext cx="1379520" cy="1111320"/>
          </a:xfrm>
          <a:prstGeom prst="rect">
            <a:avLst/>
          </a:prstGeom>
          <a:ln>
            <a:noFill/>
          </a:ln>
        </p:spPr>
      </p:pic>
      <p:sp>
        <p:nvSpPr>
          <p:cNvPr id="1693" name="CustomShape 14"/>
          <p:cNvSpPr/>
          <p:nvPr/>
        </p:nvSpPr>
        <p:spPr>
          <a:xfrm rot="10443000">
            <a:off x="1886760" y="3546360"/>
            <a:ext cx="1150920" cy="72720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4" name="CustomShape 15"/>
          <p:cNvSpPr/>
          <p:nvPr/>
        </p:nvSpPr>
        <p:spPr>
          <a:xfrm rot="21165000">
            <a:off x="272520" y="2935440"/>
            <a:ext cx="1155960" cy="71748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5" name="CustomShape 16"/>
          <p:cNvSpPr/>
          <p:nvPr/>
        </p:nvSpPr>
        <p:spPr>
          <a:xfrm>
            <a:off x="3230640" y="2708280"/>
            <a:ext cx="3100320" cy="1405080"/>
          </a:xfrm>
          <a:custGeom>
            <a:avLst/>
            <a:gdLst/>
            <a:ahLst/>
            <a:cxnLst/>
            <a:rect l="0" t="0" r="r" b="b"/>
            <a:pathLst>
              <a:path w="8614" h="3905">
                <a:moveTo>
                  <a:pt x="650" y="0"/>
                </a:moveTo>
                <a:lnTo>
                  <a:pt x="651" y="0"/>
                </a:lnTo>
                <a:cubicBezTo>
                  <a:pt x="536" y="0"/>
                  <a:pt x="424" y="30"/>
                  <a:pt x="325" y="87"/>
                </a:cubicBezTo>
                <a:cubicBezTo>
                  <a:pt x="226" y="144"/>
                  <a:pt x="144" y="226"/>
                  <a:pt x="87" y="325"/>
                </a:cubicBezTo>
                <a:cubicBezTo>
                  <a:pt x="30" y="424"/>
                  <a:pt x="0" y="536"/>
                  <a:pt x="0" y="651"/>
                </a:cubicBezTo>
                <a:lnTo>
                  <a:pt x="0" y="3253"/>
                </a:lnTo>
                <a:lnTo>
                  <a:pt x="0" y="3253"/>
                </a:lnTo>
                <a:cubicBezTo>
                  <a:pt x="0" y="3368"/>
                  <a:pt x="30" y="3480"/>
                  <a:pt x="87" y="3579"/>
                </a:cubicBezTo>
                <a:cubicBezTo>
                  <a:pt x="144" y="3678"/>
                  <a:pt x="226" y="3760"/>
                  <a:pt x="325" y="3817"/>
                </a:cubicBezTo>
                <a:cubicBezTo>
                  <a:pt x="424" y="3874"/>
                  <a:pt x="536" y="3904"/>
                  <a:pt x="651" y="3904"/>
                </a:cubicBezTo>
                <a:lnTo>
                  <a:pt x="7962" y="3903"/>
                </a:lnTo>
                <a:lnTo>
                  <a:pt x="7962" y="3904"/>
                </a:lnTo>
                <a:cubicBezTo>
                  <a:pt x="8077" y="3904"/>
                  <a:pt x="8189" y="3874"/>
                  <a:pt x="8288" y="3817"/>
                </a:cubicBezTo>
                <a:cubicBezTo>
                  <a:pt x="8387" y="3760"/>
                  <a:pt x="8469" y="3678"/>
                  <a:pt x="8526" y="3579"/>
                </a:cubicBezTo>
                <a:cubicBezTo>
                  <a:pt x="8583" y="3480"/>
                  <a:pt x="8613" y="3368"/>
                  <a:pt x="8613" y="3253"/>
                </a:cubicBezTo>
                <a:lnTo>
                  <a:pt x="8613" y="650"/>
                </a:lnTo>
                <a:lnTo>
                  <a:pt x="8613" y="651"/>
                </a:lnTo>
                <a:lnTo>
                  <a:pt x="8613" y="651"/>
                </a:lnTo>
                <a:cubicBezTo>
                  <a:pt x="8613" y="536"/>
                  <a:pt x="8583" y="424"/>
                  <a:pt x="8526" y="325"/>
                </a:cubicBezTo>
                <a:cubicBezTo>
                  <a:pt x="8469" y="226"/>
                  <a:pt x="8387" y="144"/>
                  <a:pt x="8288" y="87"/>
                </a:cubicBezTo>
                <a:cubicBezTo>
                  <a:pt x="8189" y="30"/>
                  <a:pt x="8077" y="0"/>
                  <a:pt x="7962" y="0"/>
                </a:cubicBezTo>
                <a:lnTo>
                  <a:pt x="650"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MX" sz="2000" b="1" strike="noStrike" spc="-1">
                <a:solidFill>
                  <a:srgbClr val="FFFFFF"/>
                </a:solidFill>
                <a:latin typeface="Calibri"/>
              </a:rPr>
              <a:t>CORREO INTERNO</a:t>
            </a:r>
            <a:endParaRPr lang="es-CO" sz="2000" b="0" strike="noStrike" spc="-1">
              <a:solidFill>
                <a:srgbClr val="FFFFFF"/>
              </a:solidFill>
              <a:latin typeface="Arial"/>
            </a:endParaRPr>
          </a:p>
          <a:p>
            <a:pPr algn="ctr">
              <a:lnSpc>
                <a:spcPct val="100000"/>
              </a:lnSpc>
            </a:pPr>
            <a:r>
              <a:rPr lang="es-MX" sz="1400" b="0" strike="noStrike" spc="-1">
                <a:solidFill>
                  <a:srgbClr val="FFFFFF"/>
                </a:solidFill>
                <a:latin typeface="Calibri"/>
              </a:rPr>
              <a:t>*Cada puesto de trabajo cuenta con correo electrónico interno ejem: consultorio1@cedco.com</a:t>
            </a:r>
            <a:endParaRPr lang="es-CO" sz="1400" b="0" strike="noStrike" spc="-1">
              <a:solidFill>
                <a:srgbClr val="FFFFFF"/>
              </a:solidFill>
              <a:latin typeface="Arial"/>
            </a:endParaRPr>
          </a:p>
          <a:p>
            <a:pPr algn="ctr">
              <a:lnSpc>
                <a:spcPct val="100000"/>
              </a:lnSpc>
            </a:pPr>
            <a:r>
              <a:rPr lang="es-MX" sz="1400" b="0" strike="noStrike" spc="-1">
                <a:solidFill>
                  <a:srgbClr val="FFFFFF"/>
                </a:solidFill>
                <a:latin typeface="Calibri"/>
              </a:rPr>
              <a:t>Recursohumano@cedco.com</a:t>
            </a:r>
            <a:endParaRPr lang="es-CO" sz="1400" b="0" strike="noStrike" spc="-1">
              <a:solidFill>
                <a:srgbClr val="FFFFFF"/>
              </a:solidFill>
              <a:latin typeface="Arial"/>
            </a:endParaRPr>
          </a:p>
        </p:txBody>
      </p:sp>
      <p:pic>
        <p:nvPicPr>
          <p:cNvPr id="1696" name="Imagen 4"/>
          <p:cNvPicPr/>
          <p:nvPr/>
        </p:nvPicPr>
        <p:blipFill>
          <a:blip r:embed="rId4"/>
          <a:stretch/>
        </p:blipFill>
        <p:spPr>
          <a:xfrm>
            <a:off x="831960" y="4549680"/>
            <a:ext cx="1646280" cy="981000"/>
          </a:xfrm>
          <a:prstGeom prst="rect">
            <a:avLst/>
          </a:prstGeom>
          <a:ln>
            <a:noFill/>
          </a:ln>
        </p:spPr>
      </p:pic>
      <p:sp>
        <p:nvSpPr>
          <p:cNvPr id="1697" name="CustomShape 17"/>
          <p:cNvSpPr/>
          <p:nvPr/>
        </p:nvSpPr>
        <p:spPr>
          <a:xfrm rot="10443000">
            <a:off x="1877400" y="5037120"/>
            <a:ext cx="1152360" cy="72720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8" name="CustomShape 18"/>
          <p:cNvSpPr/>
          <p:nvPr/>
        </p:nvSpPr>
        <p:spPr>
          <a:xfrm rot="21165000">
            <a:off x="141120" y="5718240"/>
            <a:ext cx="1155960" cy="71892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699" name="CustomShape 19"/>
          <p:cNvSpPr/>
          <p:nvPr/>
        </p:nvSpPr>
        <p:spPr>
          <a:xfrm>
            <a:off x="3230640" y="4200480"/>
            <a:ext cx="3063960" cy="1295280"/>
          </a:xfrm>
          <a:custGeom>
            <a:avLst/>
            <a:gdLst/>
            <a:ahLst/>
            <a:cxnLst/>
            <a:rect l="0" t="0" r="r" b="b"/>
            <a:pathLst>
              <a:path w="8513" h="3600">
                <a:moveTo>
                  <a:pt x="599" y="0"/>
                </a:moveTo>
                <a:lnTo>
                  <a:pt x="600" y="0"/>
                </a:lnTo>
                <a:cubicBezTo>
                  <a:pt x="495" y="0"/>
                  <a:pt x="391" y="28"/>
                  <a:pt x="300" y="80"/>
                </a:cubicBezTo>
                <a:cubicBezTo>
                  <a:pt x="209" y="133"/>
                  <a:pt x="133" y="209"/>
                  <a:pt x="80" y="300"/>
                </a:cubicBezTo>
                <a:cubicBezTo>
                  <a:pt x="28" y="391"/>
                  <a:pt x="0" y="495"/>
                  <a:pt x="0" y="600"/>
                </a:cubicBezTo>
                <a:lnTo>
                  <a:pt x="0" y="2999"/>
                </a:lnTo>
                <a:lnTo>
                  <a:pt x="0" y="2999"/>
                </a:lnTo>
                <a:cubicBezTo>
                  <a:pt x="0" y="3104"/>
                  <a:pt x="28" y="3208"/>
                  <a:pt x="80" y="3299"/>
                </a:cubicBezTo>
                <a:cubicBezTo>
                  <a:pt x="133" y="3390"/>
                  <a:pt x="209" y="3466"/>
                  <a:pt x="300" y="3519"/>
                </a:cubicBezTo>
                <a:cubicBezTo>
                  <a:pt x="391" y="3571"/>
                  <a:pt x="495" y="3599"/>
                  <a:pt x="600" y="3599"/>
                </a:cubicBezTo>
                <a:lnTo>
                  <a:pt x="7912" y="3599"/>
                </a:lnTo>
                <a:lnTo>
                  <a:pt x="7912" y="3599"/>
                </a:lnTo>
                <a:cubicBezTo>
                  <a:pt x="8017" y="3599"/>
                  <a:pt x="8121" y="3571"/>
                  <a:pt x="8212" y="3519"/>
                </a:cubicBezTo>
                <a:cubicBezTo>
                  <a:pt x="8303" y="3466"/>
                  <a:pt x="8379" y="3390"/>
                  <a:pt x="8432" y="3299"/>
                </a:cubicBezTo>
                <a:cubicBezTo>
                  <a:pt x="8484" y="3208"/>
                  <a:pt x="8512" y="3104"/>
                  <a:pt x="8512" y="2999"/>
                </a:cubicBezTo>
                <a:lnTo>
                  <a:pt x="8512" y="599"/>
                </a:lnTo>
                <a:lnTo>
                  <a:pt x="8512" y="600"/>
                </a:lnTo>
                <a:lnTo>
                  <a:pt x="8512" y="600"/>
                </a:lnTo>
                <a:cubicBezTo>
                  <a:pt x="8512" y="495"/>
                  <a:pt x="8484" y="391"/>
                  <a:pt x="8432" y="300"/>
                </a:cubicBezTo>
                <a:cubicBezTo>
                  <a:pt x="8379" y="209"/>
                  <a:pt x="8303" y="133"/>
                  <a:pt x="8212" y="80"/>
                </a:cubicBezTo>
                <a:cubicBezTo>
                  <a:pt x="8121" y="28"/>
                  <a:pt x="8017" y="0"/>
                  <a:pt x="7912" y="0"/>
                </a:cubicBezTo>
                <a:lnTo>
                  <a:pt x="599"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MX" sz="2000" b="1" strike="noStrike" spc="-1">
                <a:solidFill>
                  <a:srgbClr val="FFFFFF"/>
                </a:solidFill>
                <a:latin typeface="Calibri"/>
              </a:rPr>
              <a:t>CORREO EXTERNO</a:t>
            </a:r>
            <a:endParaRPr lang="es-CO" sz="2000" b="0" strike="noStrike" spc="-1">
              <a:solidFill>
                <a:srgbClr val="FFFFFF"/>
              </a:solidFill>
              <a:latin typeface="Arial"/>
            </a:endParaRPr>
          </a:p>
          <a:p>
            <a:pPr algn="ctr">
              <a:lnSpc>
                <a:spcPct val="100000"/>
              </a:lnSpc>
            </a:pPr>
            <a:r>
              <a:rPr lang="es-MX" sz="1400" b="0" strike="noStrike" spc="-1">
                <a:solidFill>
                  <a:srgbClr val="FFFFFF"/>
                </a:solidFill>
                <a:latin typeface="Calibri"/>
              </a:rPr>
              <a:t>Utilizado principalmente por coordinadores y lideres de cada proceso, para comunicación externa con proveedores y demás entidades.</a:t>
            </a:r>
            <a:endParaRPr lang="es-CO" sz="1400" b="0" strike="noStrike" spc="-1">
              <a:solidFill>
                <a:srgbClr val="FFFFFF"/>
              </a:solidFill>
              <a:latin typeface="Arial"/>
            </a:endParaRPr>
          </a:p>
        </p:txBody>
      </p:sp>
      <p:sp>
        <p:nvSpPr>
          <p:cNvPr id="1701" name="CustomShape 20"/>
          <p:cNvSpPr/>
          <p:nvPr/>
        </p:nvSpPr>
        <p:spPr>
          <a:xfrm>
            <a:off x="2968560" y="5602320"/>
            <a:ext cx="3732120" cy="2406600"/>
          </a:xfrm>
          <a:custGeom>
            <a:avLst/>
            <a:gdLst/>
            <a:ahLst/>
            <a:cxnLst/>
            <a:rect l="0" t="0" r="r" b="b"/>
            <a:pathLst>
              <a:path w="10369" h="6687">
                <a:moveTo>
                  <a:pt x="1114" y="0"/>
                </a:moveTo>
                <a:lnTo>
                  <a:pt x="1114" y="0"/>
                </a:lnTo>
                <a:cubicBezTo>
                  <a:pt x="919" y="0"/>
                  <a:pt x="727" y="51"/>
                  <a:pt x="557" y="149"/>
                </a:cubicBezTo>
                <a:cubicBezTo>
                  <a:pt x="388" y="247"/>
                  <a:pt x="247" y="388"/>
                  <a:pt x="149" y="557"/>
                </a:cubicBezTo>
                <a:cubicBezTo>
                  <a:pt x="51" y="727"/>
                  <a:pt x="0" y="919"/>
                  <a:pt x="0" y="1114"/>
                </a:cubicBezTo>
                <a:lnTo>
                  <a:pt x="0" y="5571"/>
                </a:lnTo>
                <a:lnTo>
                  <a:pt x="0" y="5572"/>
                </a:lnTo>
                <a:cubicBezTo>
                  <a:pt x="0" y="5767"/>
                  <a:pt x="51" y="5959"/>
                  <a:pt x="149" y="6129"/>
                </a:cubicBezTo>
                <a:cubicBezTo>
                  <a:pt x="247" y="6298"/>
                  <a:pt x="388" y="6439"/>
                  <a:pt x="557" y="6537"/>
                </a:cubicBezTo>
                <a:cubicBezTo>
                  <a:pt x="727" y="6635"/>
                  <a:pt x="919" y="6686"/>
                  <a:pt x="1114" y="6686"/>
                </a:cubicBezTo>
                <a:lnTo>
                  <a:pt x="9253" y="6686"/>
                </a:lnTo>
                <a:lnTo>
                  <a:pt x="9254" y="6686"/>
                </a:lnTo>
                <a:cubicBezTo>
                  <a:pt x="9449" y="6686"/>
                  <a:pt x="9641" y="6635"/>
                  <a:pt x="9811" y="6537"/>
                </a:cubicBezTo>
                <a:cubicBezTo>
                  <a:pt x="9980" y="6439"/>
                  <a:pt x="10121" y="6298"/>
                  <a:pt x="10219" y="6129"/>
                </a:cubicBezTo>
                <a:cubicBezTo>
                  <a:pt x="10317" y="5959"/>
                  <a:pt x="10368" y="5767"/>
                  <a:pt x="10368" y="5572"/>
                </a:cubicBezTo>
                <a:lnTo>
                  <a:pt x="10368" y="1114"/>
                </a:lnTo>
                <a:lnTo>
                  <a:pt x="10368" y="1114"/>
                </a:lnTo>
                <a:lnTo>
                  <a:pt x="10368" y="1114"/>
                </a:lnTo>
                <a:cubicBezTo>
                  <a:pt x="10368" y="919"/>
                  <a:pt x="10317" y="727"/>
                  <a:pt x="10219" y="557"/>
                </a:cubicBezTo>
                <a:cubicBezTo>
                  <a:pt x="10121" y="388"/>
                  <a:pt x="9980" y="247"/>
                  <a:pt x="9811" y="149"/>
                </a:cubicBezTo>
                <a:cubicBezTo>
                  <a:pt x="9641" y="51"/>
                  <a:pt x="9449" y="0"/>
                  <a:pt x="9254" y="0"/>
                </a:cubicBezTo>
                <a:lnTo>
                  <a:pt x="1114"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MX" sz="2000" b="1" strike="noStrike" spc="-1">
                <a:solidFill>
                  <a:srgbClr val="FFFFFF"/>
                </a:solidFill>
                <a:latin typeface="Calibri"/>
              </a:rPr>
              <a:t>INTRANET</a:t>
            </a:r>
            <a:endParaRPr lang="es-CO" sz="2000" b="0" strike="noStrike" spc="-1">
              <a:solidFill>
                <a:srgbClr val="FFFFFF"/>
              </a:solidFill>
              <a:latin typeface="Arial"/>
            </a:endParaRPr>
          </a:p>
          <a:p>
            <a:pPr algn="ctr">
              <a:lnSpc>
                <a:spcPct val="100000"/>
              </a:lnSpc>
            </a:pPr>
            <a:r>
              <a:rPr lang="es-MX" sz="1400" b="0" strike="noStrike" spc="-1">
                <a:solidFill>
                  <a:srgbClr val="FFFFFF"/>
                </a:solidFill>
                <a:latin typeface="Calibri"/>
              </a:rPr>
              <a:t>Herramienta para poder conocer, verificar y hacer seguimiento a los diferentes procesos de la institución. A través de esta plataforma se pueden realizar y/o consultar:</a:t>
            </a:r>
            <a:endParaRPr lang="es-CO" sz="1400" b="0" strike="noStrike" spc="-1">
              <a:solidFill>
                <a:srgbClr val="FFFFFF"/>
              </a:solidFill>
              <a:latin typeface="Arial"/>
            </a:endParaRPr>
          </a:p>
          <a:p>
            <a:pPr algn="ctr">
              <a:lnSpc>
                <a:spcPct val="100000"/>
              </a:lnSpc>
              <a:buClr>
                <a:srgbClr val="000000"/>
              </a:buClr>
              <a:buFont typeface="Arial"/>
              <a:buChar char="•"/>
            </a:pPr>
            <a:r>
              <a:rPr lang="es-MX" sz="1400" b="0" strike="noStrike" spc="-1">
                <a:solidFill>
                  <a:srgbClr val="FFFFFF"/>
                </a:solidFill>
                <a:latin typeface="Calibri"/>
              </a:rPr>
              <a:t>Reporte de fallas</a:t>
            </a:r>
            <a:endParaRPr lang="es-CO" sz="1400" b="0" strike="noStrike" spc="-1">
              <a:solidFill>
                <a:srgbClr val="FFFFFF"/>
              </a:solidFill>
              <a:latin typeface="Arial"/>
            </a:endParaRPr>
          </a:p>
          <a:p>
            <a:pPr algn="ctr">
              <a:lnSpc>
                <a:spcPct val="100000"/>
              </a:lnSpc>
              <a:buClr>
                <a:srgbClr val="000000"/>
              </a:buClr>
              <a:buFont typeface="Arial"/>
              <a:buChar char="•"/>
            </a:pPr>
            <a:r>
              <a:rPr lang="es-MX" sz="1400" b="0" strike="noStrike" spc="-1">
                <a:solidFill>
                  <a:srgbClr val="FFFFFF"/>
                </a:solidFill>
                <a:latin typeface="Calibri"/>
              </a:rPr>
              <a:t>Seguimiento de indicadores</a:t>
            </a:r>
            <a:endParaRPr lang="es-CO" sz="1400" b="0" strike="noStrike" spc="-1">
              <a:solidFill>
                <a:srgbClr val="FFFFFF"/>
              </a:solidFill>
              <a:latin typeface="Arial"/>
            </a:endParaRPr>
          </a:p>
          <a:p>
            <a:pPr algn="ctr">
              <a:lnSpc>
                <a:spcPct val="100000"/>
              </a:lnSpc>
              <a:buClr>
                <a:srgbClr val="000000"/>
              </a:buClr>
              <a:buFont typeface="Arial"/>
              <a:buChar char="•"/>
            </a:pPr>
            <a:r>
              <a:rPr lang="es-MX" sz="1400" b="0" strike="noStrike" spc="-1">
                <a:solidFill>
                  <a:srgbClr val="FFFFFF"/>
                </a:solidFill>
                <a:latin typeface="Calibri"/>
              </a:rPr>
              <a:t>Reporte de incidentes</a:t>
            </a:r>
            <a:endParaRPr lang="es-CO" sz="1400" b="0" strike="noStrike" spc="-1">
              <a:solidFill>
                <a:srgbClr val="FFFFFF"/>
              </a:solidFill>
              <a:latin typeface="Arial"/>
            </a:endParaRPr>
          </a:p>
          <a:p>
            <a:pPr algn="ctr">
              <a:lnSpc>
                <a:spcPct val="100000"/>
              </a:lnSpc>
              <a:buClr>
                <a:srgbClr val="000000"/>
              </a:buClr>
              <a:buFont typeface="Arial"/>
              <a:buChar char="•"/>
            </a:pPr>
            <a:r>
              <a:rPr lang="es-MX" sz="1400" b="0" strike="noStrike" spc="-1">
                <a:solidFill>
                  <a:srgbClr val="FFFFFF"/>
                </a:solidFill>
                <a:latin typeface="Calibri"/>
              </a:rPr>
              <a:t>Reporte de eventos adversos</a:t>
            </a:r>
            <a:endParaRPr lang="es-CO" sz="1400" b="0" strike="noStrike" spc="-1">
              <a:solidFill>
                <a:srgbClr val="FFFFFF"/>
              </a:solidFill>
              <a:latin typeface="Arial"/>
            </a:endParaRPr>
          </a:p>
          <a:p>
            <a:pPr algn="ctr">
              <a:lnSpc>
                <a:spcPct val="100000"/>
              </a:lnSpc>
              <a:buClr>
                <a:srgbClr val="000000"/>
              </a:buClr>
              <a:buFont typeface="Arial"/>
              <a:buChar char="•"/>
            </a:pPr>
            <a:r>
              <a:rPr lang="es-MX" sz="1400" b="0" strike="noStrike" spc="-1">
                <a:solidFill>
                  <a:srgbClr val="FFFFFF"/>
                </a:solidFill>
                <a:latin typeface="Calibri"/>
              </a:rPr>
              <a:t>Reportes de productos no conformes</a:t>
            </a:r>
            <a:endParaRPr lang="es-CO" sz="1400" b="0" strike="noStrike" spc="-1">
              <a:solidFill>
                <a:srgbClr val="FFFFFF"/>
              </a:solidFill>
              <a:latin typeface="Arial"/>
            </a:endParaRPr>
          </a:p>
        </p:txBody>
      </p:sp>
      <p:sp>
        <p:nvSpPr>
          <p:cNvPr id="1702" name="CustomShape 21"/>
          <p:cNvSpPr/>
          <p:nvPr/>
        </p:nvSpPr>
        <p:spPr>
          <a:xfrm rot="21165000">
            <a:off x="141120" y="4330800"/>
            <a:ext cx="1155960" cy="71892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1703" name="CustomShape 22"/>
          <p:cNvSpPr/>
          <p:nvPr/>
        </p:nvSpPr>
        <p:spPr>
          <a:xfrm rot="10443000">
            <a:off x="1799640" y="6729120"/>
            <a:ext cx="1152360" cy="7268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FFA3EE"/>
              </a:gs>
              <a:gs pos="100000">
                <a:srgbClr val="955D8A">
                  <a:alpha val="0"/>
                </a:srgbClr>
              </a:gs>
            </a:gsLst>
            <a:lin ang="10800000"/>
          </a:gradFill>
          <a:ln>
            <a:noFill/>
          </a:ln>
        </p:spPr>
        <p:style>
          <a:lnRef idx="0">
            <a:scrgbClr r="0" g="0" b="0"/>
          </a:lnRef>
          <a:fillRef idx="0">
            <a:scrgbClr r="0" g="0" b="0"/>
          </a:fillRef>
          <a:effectRef idx="0">
            <a:scrgbClr r="0" g="0" b="0"/>
          </a:effectRef>
          <a:fontRef idx="minor"/>
        </p:style>
        <p:txBody>
          <a:bodyPr/>
          <a:lstStyle/>
          <a:p>
            <a:endParaRPr lang="es-CO"/>
          </a:p>
        </p:txBody>
      </p:sp>
      <p:pic>
        <p:nvPicPr>
          <p:cNvPr id="1704" name="Imagen 2"/>
          <p:cNvPicPr/>
          <p:nvPr/>
        </p:nvPicPr>
        <p:blipFill>
          <a:blip r:embed="rId5"/>
          <a:stretch/>
        </p:blipFill>
        <p:spPr>
          <a:xfrm>
            <a:off x="330120" y="1120680"/>
            <a:ext cx="3867120" cy="552600"/>
          </a:xfrm>
          <a:prstGeom prst="rect">
            <a:avLst/>
          </a:prstGeom>
          <a:ln>
            <a:noFill/>
          </a:ln>
        </p:spPr>
      </p:pic>
      <p:pic>
        <p:nvPicPr>
          <p:cNvPr id="30" name="Imagen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pic>
        <p:nvPicPr>
          <p:cNvPr id="5" name="Imagen 4">
            <a:extLst>
              <a:ext uri="{FF2B5EF4-FFF2-40B4-BE49-F238E27FC236}">
                <a16:creationId xmlns:a16="http://schemas.microsoft.com/office/drawing/2014/main" id="{4F95D83C-9517-26FC-A417-C5A820C65718}"/>
              </a:ext>
            </a:extLst>
          </p:cNvPr>
          <p:cNvPicPr>
            <a:picLocks noChangeAspect="1"/>
          </p:cNvPicPr>
          <p:nvPr/>
        </p:nvPicPr>
        <p:blipFill>
          <a:blip r:embed="rId7"/>
          <a:stretch>
            <a:fillRect/>
          </a:stretch>
        </p:blipFill>
        <p:spPr>
          <a:xfrm>
            <a:off x="719100" y="6003266"/>
            <a:ext cx="1840846" cy="1075489"/>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0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0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0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0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10" name="CustomShape 6"/>
          <p:cNvSpPr/>
          <p:nvPr/>
        </p:nvSpPr>
        <p:spPr>
          <a:xfrm rot="10800000">
            <a:off x="18720" y="70639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1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12" name="CustomShape 8"/>
          <p:cNvSpPr/>
          <p:nvPr/>
        </p:nvSpPr>
        <p:spPr>
          <a:xfrm rot="10800000">
            <a:off x="-12600" y="8173176"/>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14" name="CustomShape 9"/>
          <p:cNvSpPr/>
          <p:nvPr/>
        </p:nvSpPr>
        <p:spPr>
          <a:xfrm>
            <a:off x="0" y="-1440"/>
            <a:ext cx="686268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715" name="CustomShape 10"/>
          <p:cNvSpPr/>
          <p:nvPr/>
        </p:nvSpPr>
        <p:spPr>
          <a:xfrm>
            <a:off x="3025800" y="4376880"/>
            <a:ext cx="3699000" cy="3481200"/>
          </a:xfrm>
          <a:custGeom>
            <a:avLst/>
            <a:gdLst/>
            <a:ahLst/>
            <a:cxnLst/>
            <a:rect l="0" t="0" r="r" b="b"/>
            <a:pathLst>
              <a:path w="10277" h="9672">
                <a:moveTo>
                  <a:pt x="1611" y="0"/>
                </a:moveTo>
                <a:lnTo>
                  <a:pt x="1612" y="0"/>
                </a:lnTo>
                <a:cubicBezTo>
                  <a:pt x="1329" y="0"/>
                  <a:pt x="1051" y="74"/>
                  <a:pt x="806" y="216"/>
                </a:cubicBezTo>
                <a:cubicBezTo>
                  <a:pt x="561" y="357"/>
                  <a:pt x="357" y="561"/>
                  <a:pt x="216" y="806"/>
                </a:cubicBezTo>
                <a:cubicBezTo>
                  <a:pt x="74" y="1051"/>
                  <a:pt x="0" y="1329"/>
                  <a:pt x="0" y="1612"/>
                </a:cubicBezTo>
                <a:lnTo>
                  <a:pt x="0" y="8059"/>
                </a:lnTo>
                <a:lnTo>
                  <a:pt x="0" y="8059"/>
                </a:lnTo>
                <a:cubicBezTo>
                  <a:pt x="0" y="8342"/>
                  <a:pt x="74" y="8620"/>
                  <a:pt x="216" y="8865"/>
                </a:cubicBezTo>
                <a:cubicBezTo>
                  <a:pt x="357" y="9110"/>
                  <a:pt x="561" y="9314"/>
                  <a:pt x="806" y="9455"/>
                </a:cubicBezTo>
                <a:cubicBezTo>
                  <a:pt x="1051" y="9597"/>
                  <a:pt x="1329" y="9671"/>
                  <a:pt x="1612" y="9671"/>
                </a:cubicBezTo>
                <a:lnTo>
                  <a:pt x="8664" y="9671"/>
                </a:lnTo>
                <a:lnTo>
                  <a:pt x="8664" y="9671"/>
                </a:lnTo>
                <a:cubicBezTo>
                  <a:pt x="8947" y="9671"/>
                  <a:pt x="9225" y="9597"/>
                  <a:pt x="9470" y="9455"/>
                </a:cubicBezTo>
                <a:cubicBezTo>
                  <a:pt x="9715" y="9314"/>
                  <a:pt x="9919" y="9110"/>
                  <a:pt x="10060" y="8865"/>
                </a:cubicBezTo>
                <a:cubicBezTo>
                  <a:pt x="10202" y="8620"/>
                  <a:pt x="10276" y="8342"/>
                  <a:pt x="10276" y="8059"/>
                </a:cubicBezTo>
                <a:lnTo>
                  <a:pt x="10276" y="1611"/>
                </a:lnTo>
                <a:lnTo>
                  <a:pt x="10276" y="1612"/>
                </a:lnTo>
                <a:lnTo>
                  <a:pt x="10276" y="1612"/>
                </a:lnTo>
                <a:cubicBezTo>
                  <a:pt x="10276" y="1329"/>
                  <a:pt x="10202" y="1051"/>
                  <a:pt x="10060" y="806"/>
                </a:cubicBezTo>
                <a:cubicBezTo>
                  <a:pt x="9919" y="561"/>
                  <a:pt x="9715" y="357"/>
                  <a:pt x="9470" y="216"/>
                </a:cubicBezTo>
                <a:cubicBezTo>
                  <a:pt x="9225" y="74"/>
                  <a:pt x="8947" y="0"/>
                  <a:pt x="8664" y="0"/>
                </a:cubicBezTo>
                <a:lnTo>
                  <a:pt x="1611"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CO" sz="1800" b="1" strike="noStrike" spc="-1">
                <a:solidFill>
                  <a:srgbClr val="FFFFFF"/>
                </a:solidFill>
                <a:latin typeface="Calibri"/>
              </a:rPr>
              <a:t>CONTACT CENTER</a:t>
            </a: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r>
              <a:rPr lang="es-CO" sz="1800" b="1" strike="noStrike" spc="-1">
                <a:solidFill>
                  <a:srgbClr val="FFFFFF"/>
                </a:solidFill>
                <a:latin typeface="Calibri"/>
              </a:rPr>
              <a:t>LINEA TELEFONICA 6854676</a:t>
            </a:r>
            <a:endParaRPr lang="es-CO" sz="1800" b="0" strike="noStrike" spc="-1">
              <a:solidFill>
                <a:srgbClr val="FFFFFF"/>
              </a:solidFill>
              <a:latin typeface="Arial"/>
            </a:endParaRPr>
          </a:p>
          <a:p>
            <a:pPr algn="ctr">
              <a:lnSpc>
                <a:spcPct val="100000"/>
              </a:lnSpc>
            </a:pPr>
            <a:r>
              <a:rPr lang="es-CO" sz="1800" b="1" strike="noStrike" spc="-1">
                <a:solidFill>
                  <a:srgbClr val="FFFFFF"/>
                </a:solidFill>
                <a:latin typeface="Calibri"/>
              </a:rPr>
              <a:t>LINEA DE WHATSAPP  </a:t>
            </a:r>
            <a:endParaRPr lang="es-CO" sz="1800" b="0" strike="noStrike" spc="-1">
              <a:solidFill>
                <a:srgbClr val="FFFFFF"/>
              </a:solidFill>
              <a:latin typeface="Arial"/>
            </a:endParaRPr>
          </a:p>
          <a:p>
            <a:pPr algn="ctr">
              <a:lnSpc>
                <a:spcPct val="100000"/>
              </a:lnSpc>
            </a:pPr>
            <a:r>
              <a:rPr lang="es-CO" sz="1800" b="1" strike="noStrike" spc="-1">
                <a:solidFill>
                  <a:srgbClr val="FFFFFF"/>
                </a:solidFill>
                <a:latin typeface="Calibri"/>
              </a:rPr>
              <a:t>311-2709782</a:t>
            </a: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r>
              <a:rPr lang="es-CO" sz="1600" b="1" strike="noStrike" spc="-1">
                <a:solidFill>
                  <a:srgbClr val="FFFFFF"/>
                </a:solidFill>
                <a:latin typeface="Calibri"/>
              </a:rPr>
              <a:t>Línea utilizada por nuestros pacientes para: </a:t>
            </a:r>
            <a:endParaRPr lang="es-CO" sz="1600" b="0" strike="noStrike" spc="-1">
              <a:solidFill>
                <a:srgbClr val="FFFFFF"/>
              </a:solidFill>
              <a:latin typeface="Arial"/>
            </a:endParaRPr>
          </a:p>
          <a:p>
            <a:pPr algn="ctr">
              <a:lnSpc>
                <a:spcPct val="100000"/>
              </a:lnSpc>
              <a:buClr>
                <a:srgbClr val="FFFFFF"/>
              </a:buClr>
              <a:buFont typeface="Arial"/>
              <a:buChar char="•"/>
            </a:pPr>
            <a:r>
              <a:rPr lang="es-CO" sz="1600" b="1" strike="noStrike" spc="-1">
                <a:solidFill>
                  <a:srgbClr val="FFFFFF"/>
                </a:solidFill>
                <a:latin typeface="Calibri"/>
              </a:rPr>
              <a:t>solicitud de citas</a:t>
            </a:r>
            <a:endParaRPr lang="es-CO" sz="1600" b="0" strike="noStrike" spc="-1">
              <a:solidFill>
                <a:srgbClr val="FFFFFF"/>
              </a:solidFill>
              <a:latin typeface="Arial"/>
            </a:endParaRPr>
          </a:p>
          <a:p>
            <a:pPr algn="ctr">
              <a:lnSpc>
                <a:spcPct val="100000"/>
              </a:lnSpc>
              <a:buClr>
                <a:srgbClr val="FFFFFF"/>
              </a:buClr>
              <a:buFont typeface="Arial"/>
              <a:buChar char="•"/>
            </a:pPr>
            <a:r>
              <a:rPr lang="es-CO" sz="1600" b="1" strike="noStrike" spc="-1">
                <a:solidFill>
                  <a:srgbClr val="FFFFFF"/>
                </a:solidFill>
                <a:latin typeface="Calibri"/>
              </a:rPr>
              <a:t>Reprogramación de citas</a:t>
            </a:r>
            <a:endParaRPr lang="es-CO" sz="1600" b="0" strike="noStrike" spc="-1">
              <a:solidFill>
                <a:srgbClr val="FFFFFF"/>
              </a:solidFill>
              <a:latin typeface="Arial"/>
            </a:endParaRPr>
          </a:p>
          <a:p>
            <a:pPr algn="ctr">
              <a:lnSpc>
                <a:spcPct val="100000"/>
              </a:lnSpc>
              <a:buClr>
                <a:srgbClr val="FFFFFF"/>
              </a:buClr>
              <a:buFont typeface="Arial"/>
              <a:buChar char="•"/>
            </a:pPr>
            <a:r>
              <a:rPr lang="es-CO" sz="1600" b="1" strike="noStrike" spc="-1">
                <a:solidFill>
                  <a:srgbClr val="FFFFFF"/>
                </a:solidFill>
                <a:latin typeface="Calibri"/>
              </a:rPr>
              <a:t>Cancelación de citas</a:t>
            </a:r>
            <a:endParaRPr lang="es-CO" sz="1600" b="0" strike="noStrike" spc="-1">
              <a:solidFill>
                <a:srgbClr val="FFFFFF"/>
              </a:solidFill>
              <a:latin typeface="Arial"/>
            </a:endParaRPr>
          </a:p>
          <a:p>
            <a:pPr algn="ctr">
              <a:lnSpc>
                <a:spcPct val="100000"/>
              </a:lnSpc>
              <a:buClr>
                <a:srgbClr val="FFFFFF"/>
              </a:buClr>
              <a:buFont typeface="Arial"/>
              <a:buChar char="•"/>
            </a:pPr>
            <a:r>
              <a:rPr lang="es-CO" sz="1600" b="1" strike="noStrike" spc="-1">
                <a:solidFill>
                  <a:srgbClr val="FFFFFF"/>
                </a:solidFill>
                <a:latin typeface="Calibri"/>
              </a:rPr>
              <a:t>Información general</a:t>
            </a:r>
            <a:endParaRPr lang="es-CO" sz="1600" b="0" strike="noStrike" spc="-1">
              <a:solidFill>
                <a:srgbClr val="FFFFFF"/>
              </a:solidFill>
              <a:latin typeface="Arial"/>
            </a:endParaRPr>
          </a:p>
        </p:txBody>
      </p:sp>
      <p:pic>
        <p:nvPicPr>
          <p:cNvPr id="1716" name="Imagen 2"/>
          <p:cNvPicPr/>
          <p:nvPr/>
        </p:nvPicPr>
        <p:blipFill>
          <a:blip r:embed="rId2"/>
          <a:stretch/>
        </p:blipFill>
        <p:spPr>
          <a:xfrm>
            <a:off x="330120" y="1120680"/>
            <a:ext cx="3867120" cy="552600"/>
          </a:xfrm>
          <a:prstGeom prst="rect">
            <a:avLst/>
          </a:prstGeom>
          <a:ln>
            <a:noFill/>
          </a:ln>
        </p:spPr>
      </p:pic>
      <p:pic>
        <p:nvPicPr>
          <p:cNvPr id="1717" name="Imagen 11"/>
          <p:cNvPicPr/>
          <p:nvPr/>
        </p:nvPicPr>
        <p:blipFill>
          <a:blip r:embed="rId3"/>
          <a:stretch/>
        </p:blipFill>
        <p:spPr>
          <a:xfrm>
            <a:off x="203040" y="1906560"/>
            <a:ext cx="2895840" cy="1752480"/>
          </a:xfrm>
          <a:prstGeom prst="rect">
            <a:avLst/>
          </a:prstGeom>
          <a:ln>
            <a:noFill/>
          </a:ln>
        </p:spPr>
      </p:pic>
      <p:sp>
        <p:nvSpPr>
          <p:cNvPr id="1718" name="CustomShape 11"/>
          <p:cNvSpPr/>
          <p:nvPr/>
        </p:nvSpPr>
        <p:spPr>
          <a:xfrm>
            <a:off x="3260880" y="1722600"/>
            <a:ext cx="3084480" cy="2412720"/>
          </a:xfrm>
          <a:custGeom>
            <a:avLst/>
            <a:gdLst/>
            <a:ahLst/>
            <a:cxnLst/>
            <a:rect l="0" t="0" r="r" b="b"/>
            <a:pathLst>
              <a:path w="8570" h="6704">
                <a:moveTo>
                  <a:pt x="1117" y="0"/>
                </a:moveTo>
                <a:lnTo>
                  <a:pt x="1117" y="0"/>
                </a:lnTo>
                <a:cubicBezTo>
                  <a:pt x="921" y="0"/>
                  <a:pt x="728" y="52"/>
                  <a:pt x="559" y="150"/>
                </a:cubicBezTo>
                <a:cubicBezTo>
                  <a:pt x="389" y="248"/>
                  <a:pt x="248" y="389"/>
                  <a:pt x="150" y="559"/>
                </a:cubicBezTo>
                <a:cubicBezTo>
                  <a:pt x="52" y="728"/>
                  <a:pt x="0" y="921"/>
                  <a:pt x="0" y="1117"/>
                </a:cubicBezTo>
                <a:lnTo>
                  <a:pt x="0" y="5585"/>
                </a:lnTo>
                <a:lnTo>
                  <a:pt x="0" y="5586"/>
                </a:lnTo>
                <a:cubicBezTo>
                  <a:pt x="0" y="5782"/>
                  <a:pt x="52" y="5975"/>
                  <a:pt x="150" y="6144"/>
                </a:cubicBezTo>
                <a:cubicBezTo>
                  <a:pt x="248" y="6314"/>
                  <a:pt x="389" y="6455"/>
                  <a:pt x="559" y="6553"/>
                </a:cubicBezTo>
                <a:cubicBezTo>
                  <a:pt x="728" y="6651"/>
                  <a:pt x="921" y="6703"/>
                  <a:pt x="1117" y="6703"/>
                </a:cubicBezTo>
                <a:lnTo>
                  <a:pt x="7451" y="6703"/>
                </a:lnTo>
                <a:lnTo>
                  <a:pt x="7452" y="6703"/>
                </a:lnTo>
                <a:cubicBezTo>
                  <a:pt x="7648" y="6703"/>
                  <a:pt x="7841" y="6651"/>
                  <a:pt x="8010" y="6553"/>
                </a:cubicBezTo>
                <a:cubicBezTo>
                  <a:pt x="8180" y="6455"/>
                  <a:pt x="8321" y="6314"/>
                  <a:pt x="8419" y="6144"/>
                </a:cubicBezTo>
                <a:cubicBezTo>
                  <a:pt x="8517" y="5975"/>
                  <a:pt x="8569" y="5782"/>
                  <a:pt x="8569" y="5586"/>
                </a:cubicBezTo>
                <a:lnTo>
                  <a:pt x="8569" y="1117"/>
                </a:lnTo>
                <a:lnTo>
                  <a:pt x="8569" y="1117"/>
                </a:lnTo>
                <a:lnTo>
                  <a:pt x="8569" y="1117"/>
                </a:lnTo>
                <a:cubicBezTo>
                  <a:pt x="8569" y="921"/>
                  <a:pt x="8517" y="728"/>
                  <a:pt x="8419" y="559"/>
                </a:cubicBezTo>
                <a:cubicBezTo>
                  <a:pt x="8321" y="389"/>
                  <a:pt x="8180" y="248"/>
                  <a:pt x="8010" y="150"/>
                </a:cubicBezTo>
                <a:cubicBezTo>
                  <a:pt x="7841" y="52"/>
                  <a:pt x="7648" y="0"/>
                  <a:pt x="7452" y="0"/>
                </a:cubicBezTo>
                <a:lnTo>
                  <a:pt x="1117" y="0"/>
                </a:lnTo>
              </a:path>
            </a:pathLst>
          </a:custGeom>
          <a:solidFill>
            <a:srgbClr val="FF66FF"/>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MX" sz="1800" b="1" strike="noStrike" spc="-1">
                <a:solidFill>
                  <a:srgbClr val="FFFFFF"/>
                </a:solidFill>
                <a:latin typeface="Calibri"/>
              </a:rPr>
              <a:t>3CX</a:t>
            </a:r>
            <a:endParaRPr lang="es-CO" sz="1800" b="0" strike="noStrike" spc="-1">
              <a:solidFill>
                <a:srgbClr val="FFFFFF"/>
              </a:solidFill>
              <a:latin typeface="Arial"/>
            </a:endParaRPr>
          </a:p>
          <a:p>
            <a:pPr algn="ctr">
              <a:lnSpc>
                <a:spcPct val="100000"/>
              </a:lnSpc>
            </a:pPr>
            <a:r>
              <a:rPr lang="es-MX" sz="1800" b="1" strike="noStrike" spc="-1">
                <a:solidFill>
                  <a:srgbClr val="FFFFFF"/>
                </a:solidFill>
                <a:latin typeface="Calibri"/>
              </a:rPr>
              <a:t>Central telefónica PBX </a:t>
            </a: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r>
              <a:rPr lang="es-MX" sz="1600" b="1" strike="noStrike" spc="-1">
                <a:solidFill>
                  <a:srgbClr val="FFFFFF"/>
                </a:solidFill>
                <a:latin typeface="Calibri"/>
              </a:rPr>
              <a:t>Herramienta de fácil acceso que sirve para realizar llamadas desde el PC y se utiliza para SALIDA de llamadas a nuestros pacientes.</a:t>
            </a:r>
            <a:endParaRPr lang="es-CO" sz="1600" b="0" strike="noStrike" spc="-1">
              <a:solidFill>
                <a:srgbClr val="FFFFFF"/>
              </a:solidFill>
              <a:latin typeface="Arial"/>
            </a:endParaRPr>
          </a:p>
        </p:txBody>
      </p:sp>
      <p:pic>
        <p:nvPicPr>
          <p:cNvPr id="1719" name="Imagen 13"/>
          <p:cNvPicPr/>
          <p:nvPr/>
        </p:nvPicPr>
        <p:blipFill>
          <a:blip r:embed="rId4"/>
          <a:stretch/>
        </p:blipFill>
        <p:spPr>
          <a:xfrm>
            <a:off x="203040" y="4292640"/>
            <a:ext cx="2767320" cy="3222720"/>
          </a:xfrm>
          <a:prstGeom prst="rect">
            <a:avLst/>
          </a:prstGeom>
          <a:ln>
            <a:noFill/>
          </a:ln>
        </p:spPr>
      </p:pic>
      <p:pic>
        <p:nvPicPr>
          <p:cNvPr id="17" name="Imagen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1"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2"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3"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4"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5"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26" name="CustomShape 7"/>
          <p:cNvSpPr/>
          <p:nvPr/>
        </p:nvSpPr>
        <p:spPr>
          <a:xfrm rot="10800000">
            <a:off x="-12600" y="8173176"/>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1728" name="Imagen 2"/>
          <p:cNvPicPr/>
          <p:nvPr/>
        </p:nvPicPr>
        <p:blipFill>
          <a:blip r:embed="rId2"/>
          <a:stretch/>
        </p:blipFill>
        <p:spPr>
          <a:xfrm>
            <a:off x="235080" y="947880"/>
            <a:ext cx="4886280" cy="734760"/>
          </a:xfrm>
          <a:prstGeom prst="rect">
            <a:avLst/>
          </a:prstGeom>
          <a:ln>
            <a:noFill/>
          </a:ln>
        </p:spPr>
      </p:pic>
      <p:sp>
        <p:nvSpPr>
          <p:cNvPr id="1729" name="CustomShape 8"/>
          <p:cNvSpPr/>
          <p:nvPr/>
        </p:nvSpPr>
        <p:spPr>
          <a:xfrm>
            <a:off x="347760" y="1760400"/>
            <a:ext cx="6019560" cy="52020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MX" sz="1400" b="0" strike="noStrike" spc="-1">
                <a:solidFill>
                  <a:srgbClr val="000000"/>
                </a:solidFill>
                <a:latin typeface="Calibri"/>
              </a:rPr>
              <a:t>Tenga en cuenta las siguientes pautas para solicitar apoyo a Infraestructura y Tecnología</a:t>
            </a:r>
            <a:endParaRPr lang="es-CO" sz="1400" b="0" strike="noStrike" spc="-1">
              <a:solidFill>
                <a:srgbClr val="FFFFFF"/>
              </a:solidFill>
              <a:latin typeface="Arial"/>
            </a:endParaRPr>
          </a:p>
        </p:txBody>
      </p:sp>
      <p:graphicFrame>
        <p:nvGraphicFramePr>
          <p:cNvPr id="1730" name="Table 9"/>
          <p:cNvGraphicFramePr/>
          <p:nvPr/>
        </p:nvGraphicFramePr>
        <p:xfrm>
          <a:off x="549360" y="2330280"/>
          <a:ext cx="5543640" cy="4284720"/>
        </p:xfrm>
        <a:graphic>
          <a:graphicData uri="http://schemas.openxmlformats.org/drawingml/2006/table">
            <a:tbl>
              <a:tblPr/>
              <a:tblGrid>
                <a:gridCol w="2773440">
                  <a:extLst>
                    <a:ext uri="{9D8B030D-6E8A-4147-A177-3AD203B41FA5}">
                      <a16:colId xmlns:a16="http://schemas.microsoft.com/office/drawing/2014/main" val="20000"/>
                    </a:ext>
                  </a:extLst>
                </a:gridCol>
                <a:gridCol w="2770200">
                  <a:extLst>
                    <a:ext uri="{9D8B030D-6E8A-4147-A177-3AD203B41FA5}">
                      <a16:colId xmlns:a16="http://schemas.microsoft.com/office/drawing/2014/main" val="20001"/>
                    </a:ext>
                  </a:extLst>
                </a:gridCol>
              </a:tblGrid>
              <a:tr h="663840">
                <a:tc>
                  <a:txBody>
                    <a:bodyPr/>
                    <a:lstStyle/>
                    <a:p>
                      <a:pPr algn="ctr">
                        <a:lnSpc>
                          <a:spcPct val="83000"/>
                        </a:lnSpc>
                      </a:pPr>
                      <a:endParaRPr lang="es-CO" sz="1800" b="0" strike="noStrike" spc="-1">
                        <a:solidFill>
                          <a:srgbClr val="FFFFFF"/>
                        </a:solidFill>
                        <a:latin typeface="Arial"/>
                      </a:endParaRPr>
                    </a:p>
                    <a:p>
                      <a:pPr algn="ctr">
                        <a:lnSpc>
                          <a:spcPct val="83000"/>
                        </a:lnSpc>
                      </a:pPr>
                      <a:r>
                        <a:rPr lang="es-CO" sz="1400" b="1" strike="noStrike" spc="-1">
                          <a:solidFill>
                            <a:srgbClr val="FFFFFF"/>
                          </a:solidFill>
                          <a:latin typeface="Calibri"/>
                        </a:rPr>
                        <a:t>CANAL DE SOLICITUD</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F9A9EA"/>
                    </a:solidFill>
                  </a:tcPr>
                </a:tc>
                <a:tc>
                  <a:txBody>
                    <a:bodyPr/>
                    <a:lstStyle/>
                    <a:p>
                      <a:pPr algn="ctr">
                        <a:lnSpc>
                          <a:spcPct val="83000"/>
                        </a:lnSpc>
                      </a:pPr>
                      <a:endParaRPr lang="es-CO" sz="1800" b="0" strike="noStrike" spc="-1">
                        <a:solidFill>
                          <a:srgbClr val="FFFFFF"/>
                        </a:solidFill>
                        <a:latin typeface="Arial"/>
                      </a:endParaRPr>
                    </a:p>
                    <a:p>
                      <a:pPr algn="ctr">
                        <a:lnSpc>
                          <a:spcPct val="83000"/>
                        </a:lnSpc>
                      </a:pPr>
                      <a:r>
                        <a:rPr lang="es-CO" sz="1400" b="1" strike="noStrike" spc="-1">
                          <a:solidFill>
                            <a:srgbClr val="FFFFFF"/>
                          </a:solidFill>
                          <a:latin typeface="Calibri"/>
                        </a:rPr>
                        <a:t>PRIORIDAD</a:t>
                      </a:r>
                      <a:endParaRPr lang="es-CO" sz="14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F9A9EA"/>
                    </a:solidFill>
                  </a:tcPr>
                </a:tc>
                <a:extLst>
                  <a:ext uri="{0D108BD9-81ED-4DB2-BD59-A6C34878D82A}">
                    <a16:rowId xmlns:a16="http://schemas.microsoft.com/office/drawing/2014/main" val="10000"/>
                  </a:ext>
                </a:extLst>
              </a:tr>
              <a:tr h="1928880">
                <a:tc>
                  <a:txBody>
                    <a:bodyPr/>
                    <a:lstStyle/>
                    <a:p>
                      <a:endParaRPr lang="es-CO" dirty="0"/>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F5E6FA"/>
                    </a:solidFill>
                  </a:tcPr>
                </a:tc>
                <a:tc>
                  <a:txBody>
                    <a:bodyPr/>
                    <a:lstStyle/>
                    <a:p>
                      <a:endParaRPr lang="es-CO"/>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F5E6FA"/>
                    </a:solidFill>
                  </a:tcPr>
                </a:tc>
                <a:extLst>
                  <a:ext uri="{0D108BD9-81ED-4DB2-BD59-A6C34878D82A}">
                    <a16:rowId xmlns:a16="http://schemas.microsoft.com/office/drawing/2014/main" val="10001"/>
                  </a:ext>
                </a:extLst>
              </a:tr>
              <a:tr h="1692000">
                <a:tc>
                  <a:txBody>
                    <a:bodyPr/>
                    <a:lstStyle/>
                    <a:p>
                      <a:endParaRPr lang="es-CO"/>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5E6FA"/>
                    </a:solidFill>
                  </a:tcPr>
                </a:tc>
                <a:tc>
                  <a:txBody>
                    <a:bodyPr/>
                    <a:lstStyle/>
                    <a:p>
                      <a:endParaRPr lang="es-CO" dirty="0"/>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5E6FA"/>
                    </a:solidFill>
                  </a:tcPr>
                </a:tc>
                <a:extLst>
                  <a:ext uri="{0D108BD9-81ED-4DB2-BD59-A6C34878D82A}">
                    <a16:rowId xmlns:a16="http://schemas.microsoft.com/office/drawing/2014/main" val="10002"/>
                  </a:ext>
                </a:extLst>
              </a:tr>
            </a:tbl>
          </a:graphicData>
        </a:graphic>
      </p:graphicFrame>
      <p:sp>
        <p:nvSpPr>
          <p:cNvPr id="1732" name="CustomShape 10"/>
          <p:cNvSpPr/>
          <p:nvPr/>
        </p:nvSpPr>
        <p:spPr>
          <a:xfrm>
            <a:off x="3422520" y="3049560"/>
            <a:ext cx="2670480" cy="17989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MX" sz="1400" b="1" strike="noStrike" spc="-1">
                <a:solidFill>
                  <a:srgbClr val="606060"/>
                </a:solidFill>
                <a:latin typeface="Calibri"/>
              </a:rPr>
              <a:t>Prioridad tipo 1:</a:t>
            </a:r>
            <a:endParaRPr lang="es-CO" sz="1400" b="0" strike="noStrike" spc="-1">
              <a:solidFill>
                <a:srgbClr val="FFFFFF"/>
              </a:solidFill>
              <a:latin typeface="Arial"/>
            </a:endParaRPr>
          </a:p>
          <a:p>
            <a:pPr>
              <a:lnSpc>
                <a:spcPct val="100000"/>
              </a:lnSpc>
            </a:pPr>
            <a:r>
              <a:rPr lang="es-MX" sz="1400" b="0" strike="noStrike" spc="-1">
                <a:solidFill>
                  <a:srgbClr val="606060"/>
                </a:solidFill>
                <a:latin typeface="Calibri"/>
              </a:rPr>
              <a:t>El funcionario no puede continuar con su trabajo hasta tanto no sea atendida su solicitud.</a:t>
            </a:r>
            <a:endParaRPr lang="es-CO" sz="1400" b="0" strike="noStrike" spc="-1">
              <a:solidFill>
                <a:srgbClr val="FFFFFF"/>
              </a:solidFill>
              <a:latin typeface="Arial"/>
            </a:endParaRPr>
          </a:p>
          <a:p>
            <a:pPr>
              <a:lnSpc>
                <a:spcPct val="100000"/>
              </a:lnSpc>
            </a:pPr>
            <a:endParaRPr lang="es-CO" sz="1400" b="0" strike="noStrike" spc="-1">
              <a:solidFill>
                <a:srgbClr val="FFFFFF"/>
              </a:solidFill>
              <a:latin typeface="Arial"/>
            </a:endParaRPr>
          </a:p>
          <a:p>
            <a:pPr>
              <a:lnSpc>
                <a:spcPct val="100000"/>
              </a:lnSpc>
            </a:pPr>
            <a:r>
              <a:rPr lang="es-MX" sz="1400" b="1" strike="noStrike" spc="-1">
                <a:solidFill>
                  <a:srgbClr val="606060"/>
                </a:solidFill>
                <a:latin typeface="Calibri"/>
              </a:rPr>
              <a:t>Nota: </a:t>
            </a:r>
            <a:r>
              <a:rPr lang="es-MX" sz="1400" b="0" strike="noStrike" spc="-1">
                <a:solidFill>
                  <a:srgbClr val="606060"/>
                </a:solidFill>
                <a:latin typeface="Calibri"/>
              </a:rPr>
              <a:t>Se recomienda que estas prioridades también se notifiquen por Spark.</a:t>
            </a:r>
            <a:endParaRPr lang="es-CO" sz="1400" b="0" strike="noStrike" spc="-1">
              <a:solidFill>
                <a:srgbClr val="FFFFFF"/>
              </a:solidFill>
              <a:latin typeface="Arial"/>
            </a:endParaRPr>
          </a:p>
        </p:txBody>
      </p:sp>
      <p:sp>
        <p:nvSpPr>
          <p:cNvPr id="1733" name="CustomShape 11"/>
          <p:cNvSpPr/>
          <p:nvPr/>
        </p:nvSpPr>
        <p:spPr>
          <a:xfrm>
            <a:off x="3321000" y="5337000"/>
            <a:ext cx="2670120" cy="9464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MX" sz="1400" b="1" strike="noStrike" spc="-1">
                <a:solidFill>
                  <a:srgbClr val="606060"/>
                </a:solidFill>
                <a:latin typeface="Calibri"/>
              </a:rPr>
              <a:t>Prioridad tipo 2:</a:t>
            </a:r>
            <a:endParaRPr lang="es-CO" sz="1400" b="0" strike="noStrike" spc="-1">
              <a:solidFill>
                <a:srgbClr val="FFFFFF"/>
              </a:solidFill>
              <a:latin typeface="Arial"/>
            </a:endParaRPr>
          </a:p>
          <a:p>
            <a:pPr>
              <a:lnSpc>
                <a:spcPct val="100000"/>
              </a:lnSpc>
            </a:pPr>
            <a:r>
              <a:rPr lang="es-MX" sz="1400" b="0" strike="noStrike" spc="-1">
                <a:solidFill>
                  <a:srgbClr val="606060"/>
                </a:solidFill>
                <a:latin typeface="Calibri"/>
              </a:rPr>
              <a:t>El funcionario puede continuar su trabajo mientras se reemplaza o se arregla el equipo o falla.</a:t>
            </a:r>
            <a:endParaRPr lang="es-CO" sz="1400" b="0" strike="noStrike" spc="-1">
              <a:solidFill>
                <a:srgbClr val="FFFFFF"/>
              </a:solidFill>
              <a:latin typeface="Arial"/>
            </a:endParaRPr>
          </a:p>
        </p:txBody>
      </p:sp>
      <p:pic>
        <p:nvPicPr>
          <p:cNvPr id="1734" name="Picture 38"/>
          <p:cNvPicPr/>
          <p:nvPr/>
        </p:nvPicPr>
        <p:blipFill>
          <a:blip r:embed="rId3"/>
          <a:stretch/>
        </p:blipFill>
        <p:spPr>
          <a:xfrm>
            <a:off x="1197459" y="4437156"/>
            <a:ext cx="1152360" cy="776520"/>
          </a:xfrm>
          <a:prstGeom prst="rect">
            <a:avLst/>
          </a:prstGeom>
          <a:ln>
            <a:noFill/>
          </a:ln>
        </p:spPr>
      </p:pic>
      <p:sp>
        <p:nvSpPr>
          <p:cNvPr id="1736" name="CustomShape 12"/>
          <p:cNvSpPr/>
          <p:nvPr/>
        </p:nvSpPr>
        <p:spPr>
          <a:xfrm>
            <a:off x="517680" y="6716880"/>
            <a:ext cx="5648040" cy="13726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MX" sz="1400" b="0" strike="noStrike" spc="-1">
                <a:solidFill>
                  <a:srgbClr val="000000"/>
                </a:solidFill>
                <a:latin typeface="Calibri"/>
              </a:rPr>
              <a:t>* Se recomienda reportar cualquier novedad presentada con los activos de la clínica.</a:t>
            </a:r>
            <a:endParaRPr lang="es-CO" sz="1400" b="0" strike="noStrike" spc="-1">
              <a:solidFill>
                <a:srgbClr val="FFFFFF"/>
              </a:solidFill>
              <a:latin typeface="Arial"/>
            </a:endParaRPr>
          </a:p>
          <a:p>
            <a:pPr>
              <a:lnSpc>
                <a:spcPct val="100000"/>
              </a:lnSpc>
            </a:pPr>
            <a:r>
              <a:rPr lang="es-MX" sz="1400" b="0" strike="noStrike" spc="-1">
                <a:solidFill>
                  <a:srgbClr val="000000"/>
                </a:solidFill>
                <a:latin typeface="Calibri"/>
              </a:rPr>
              <a:t>* Tener en cuenta que los reportes se van solucionando en la medida que van llegando o según su prioridad.</a:t>
            </a:r>
            <a:endParaRPr lang="es-CO" sz="1400" b="0" strike="noStrike" spc="-1">
              <a:solidFill>
                <a:srgbClr val="FFFFFF"/>
              </a:solidFill>
              <a:latin typeface="Arial"/>
            </a:endParaRPr>
          </a:p>
          <a:p>
            <a:pPr>
              <a:lnSpc>
                <a:spcPct val="100000"/>
              </a:lnSpc>
            </a:pPr>
            <a:r>
              <a:rPr lang="es-MX" sz="1400" b="0" strike="noStrike" spc="-1">
                <a:solidFill>
                  <a:srgbClr val="000000"/>
                </a:solidFill>
                <a:latin typeface="Calibri"/>
              </a:rPr>
              <a:t>* Los auxiliares de I&amp;T no realizaran apoyo hasta tanto el funcionario que lo requiere realice el reporte en intranet. </a:t>
            </a:r>
            <a:endParaRPr lang="es-CO" sz="1400" b="0" strike="noStrike" spc="-1">
              <a:solidFill>
                <a:srgbClr val="FFFFFF"/>
              </a:solidFill>
              <a:latin typeface="Arial"/>
            </a:endParaRPr>
          </a:p>
        </p:txBody>
      </p:sp>
      <p:sp>
        <p:nvSpPr>
          <p:cNvPr id="1737" name="CustomShape 13"/>
          <p:cNvSpPr/>
          <p:nvPr/>
        </p:nvSpPr>
        <p:spPr>
          <a:xfrm>
            <a:off x="6067440" y="3154320"/>
            <a:ext cx="533520" cy="609480"/>
          </a:xfrm>
          <a:prstGeom prst="ellipse">
            <a:avLst/>
          </a:pr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fontScale="85000" lnSpcReduction="20000"/>
          </a:bodyPr>
          <a:lstStyle/>
          <a:p>
            <a:pPr algn="ctr">
              <a:lnSpc>
                <a:spcPct val="100000"/>
              </a:lnSpc>
            </a:pPr>
            <a:r>
              <a:rPr lang="es-CO" sz="3200" b="0" strike="noStrike" spc="-1">
                <a:solidFill>
                  <a:srgbClr val="FFFFFF"/>
                </a:solidFill>
                <a:latin typeface="Arial"/>
              </a:rPr>
              <a:t>1</a:t>
            </a:r>
          </a:p>
        </p:txBody>
      </p:sp>
      <p:sp>
        <p:nvSpPr>
          <p:cNvPr id="1738" name="CustomShape 14"/>
          <p:cNvSpPr/>
          <p:nvPr/>
        </p:nvSpPr>
        <p:spPr>
          <a:xfrm>
            <a:off x="6093000" y="5380200"/>
            <a:ext cx="533160" cy="609480"/>
          </a:xfrm>
          <a:prstGeom prst="ellipse">
            <a:avLst/>
          </a:pr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fontScale="85000" lnSpcReduction="20000"/>
          </a:bodyPr>
          <a:lstStyle/>
          <a:p>
            <a:pPr algn="ctr">
              <a:lnSpc>
                <a:spcPct val="100000"/>
              </a:lnSpc>
            </a:pPr>
            <a:r>
              <a:rPr lang="es-CO" sz="3200" b="0" strike="noStrike" spc="-1">
                <a:solidFill>
                  <a:srgbClr val="FFFFFF"/>
                </a:solidFill>
                <a:latin typeface="Arial"/>
              </a:rPr>
              <a:t>2</a:t>
            </a:r>
          </a:p>
        </p:txBody>
      </p:sp>
      <p:sp>
        <p:nvSpPr>
          <p:cNvPr id="1739" name="CustomShape 15"/>
          <p:cNvSpPr/>
          <p:nvPr/>
        </p:nvSpPr>
        <p:spPr>
          <a:xfrm>
            <a:off x="0" y="-144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0" name="CustomShape 16"/>
          <p:cNvSpPr/>
          <p:nvPr/>
        </p:nvSpPr>
        <p:spPr>
          <a:xfrm>
            <a:off x="60480" y="-7920"/>
            <a:ext cx="686268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pic>
        <p:nvPicPr>
          <p:cNvPr id="23" name="Imagen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pic>
        <p:nvPicPr>
          <p:cNvPr id="3" name="Imagen 2">
            <a:extLst>
              <a:ext uri="{FF2B5EF4-FFF2-40B4-BE49-F238E27FC236}">
                <a16:creationId xmlns:a16="http://schemas.microsoft.com/office/drawing/2014/main" id="{1BA93312-7EA3-8C15-4BEA-53AA0F1E0611}"/>
              </a:ext>
            </a:extLst>
          </p:cNvPr>
          <p:cNvPicPr>
            <a:picLocks noChangeAspect="1"/>
          </p:cNvPicPr>
          <p:nvPr/>
        </p:nvPicPr>
        <p:blipFill>
          <a:blip r:embed="rId5"/>
          <a:stretch>
            <a:fillRect/>
          </a:stretch>
        </p:blipFill>
        <p:spPr>
          <a:xfrm>
            <a:off x="1197458" y="3113796"/>
            <a:ext cx="1303801" cy="1185480"/>
          </a:xfrm>
          <a:prstGeom prst="rect">
            <a:avLst/>
          </a:prstGeom>
        </p:spPr>
      </p:pic>
      <p:pic>
        <p:nvPicPr>
          <p:cNvPr id="5" name="Imagen 4">
            <a:extLst>
              <a:ext uri="{FF2B5EF4-FFF2-40B4-BE49-F238E27FC236}">
                <a16:creationId xmlns:a16="http://schemas.microsoft.com/office/drawing/2014/main" id="{A2C17E31-A74B-B7A9-3F96-29FA86420338}"/>
              </a:ext>
            </a:extLst>
          </p:cNvPr>
          <p:cNvPicPr>
            <a:picLocks noChangeAspect="1"/>
          </p:cNvPicPr>
          <p:nvPr/>
        </p:nvPicPr>
        <p:blipFill>
          <a:blip r:embed="rId5"/>
          <a:stretch>
            <a:fillRect/>
          </a:stretch>
        </p:blipFill>
        <p:spPr>
          <a:xfrm>
            <a:off x="1197459" y="5321598"/>
            <a:ext cx="1303801" cy="11854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 name="CustomShape 1"/>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095" name="CustomShape 2"/>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pic>
        <p:nvPicPr>
          <p:cNvPr id="1096" name="Picture 3"/>
          <p:cNvPicPr/>
          <p:nvPr/>
        </p:nvPicPr>
        <p:blipFill>
          <a:blip r:embed="rId2"/>
          <a:stretch/>
        </p:blipFill>
        <p:spPr>
          <a:xfrm>
            <a:off x="0" y="1473120"/>
            <a:ext cx="6897600" cy="4897440"/>
          </a:xfrm>
          <a:prstGeom prst="rect">
            <a:avLst/>
          </a:prstGeom>
          <a:ln>
            <a:noFill/>
          </a:ln>
        </p:spPr>
      </p:pic>
      <p:grpSp>
        <p:nvGrpSpPr>
          <p:cNvPr id="1097" name="Group 3"/>
          <p:cNvGrpSpPr/>
          <p:nvPr/>
        </p:nvGrpSpPr>
        <p:grpSpPr>
          <a:xfrm>
            <a:off x="0" y="5183280"/>
            <a:ext cx="6889680" cy="3959280"/>
            <a:chOff x="0" y="5183280"/>
            <a:chExt cx="6889680" cy="3959280"/>
          </a:xfrm>
        </p:grpSpPr>
        <p:sp>
          <p:nvSpPr>
            <p:cNvPr id="1098" name="CustomShape 4"/>
            <p:cNvSpPr/>
            <p:nvPr/>
          </p:nvSpPr>
          <p:spPr>
            <a:xfrm rot="10800000">
              <a:off x="0" y="5182920"/>
              <a:ext cx="6889680" cy="395928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099" name="CustomShape 5"/>
            <p:cNvSpPr/>
            <p:nvPr/>
          </p:nvSpPr>
          <p:spPr>
            <a:xfrm rot="10800000">
              <a:off x="0" y="5757480"/>
              <a:ext cx="6889680" cy="338472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0" name="CustomShape 6"/>
            <p:cNvSpPr/>
            <p:nvPr/>
          </p:nvSpPr>
          <p:spPr>
            <a:xfrm rot="10800000">
              <a:off x="0" y="5932440"/>
              <a:ext cx="6889680" cy="32097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A86DD5"/>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1" name="CustomShape 7"/>
            <p:cNvSpPr/>
            <p:nvPr/>
          </p:nvSpPr>
          <p:spPr>
            <a:xfrm rot="10800000">
              <a:off x="0" y="6313320"/>
              <a:ext cx="688968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grpSp>
      <p:sp>
        <p:nvSpPr>
          <p:cNvPr id="1102" name="CustomShape 8"/>
          <p:cNvSpPr/>
          <p:nvPr/>
        </p:nvSpPr>
        <p:spPr>
          <a:xfrm>
            <a:off x="-230040" y="6783480"/>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103" name="CustomShape 9"/>
          <p:cNvSpPr/>
          <p:nvPr/>
        </p:nvSpPr>
        <p:spPr>
          <a:xfrm>
            <a:off x="-36360" y="7704000"/>
            <a:ext cx="3095640" cy="20116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1800" b="0" strike="noStrike" spc="-1">
                <a:solidFill>
                  <a:srgbClr val="808080"/>
                </a:solidFill>
                <a:latin typeface="Arial"/>
              </a:rPr>
              <a:t>GESTIÓN </a:t>
            </a:r>
            <a:endParaRPr lang="es-CO" sz="1800" b="0" strike="noStrike" spc="-1">
              <a:solidFill>
                <a:srgbClr val="FFFFFF"/>
              </a:solidFill>
              <a:latin typeface="Arial"/>
            </a:endParaRPr>
          </a:p>
          <a:p>
            <a:pPr algn="ctr">
              <a:lnSpc>
                <a:spcPct val="100000"/>
              </a:lnSpc>
            </a:pPr>
            <a:r>
              <a:rPr lang="es-CO" sz="3600" b="1" strike="noStrike" spc="-1">
                <a:solidFill>
                  <a:srgbClr val="808080"/>
                </a:solidFill>
                <a:latin typeface="Arial"/>
              </a:rPr>
              <a:t>INTEGRAL</a:t>
            </a:r>
            <a:endParaRPr lang="es-CO" sz="3600" b="0" strike="noStrike" spc="-1">
              <a:solidFill>
                <a:srgbClr val="FFFFFF"/>
              </a:solidFill>
              <a:latin typeface="Arial"/>
            </a:endParaRPr>
          </a:p>
        </p:txBody>
      </p:sp>
      <p:sp>
        <p:nvSpPr>
          <p:cNvPr id="1104" name="CustomShape 10"/>
          <p:cNvSpPr/>
          <p:nvPr/>
        </p:nvSpPr>
        <p:spPr>
          <a:xfrm>
            <a:off x="-17640" y="-7920"/>
            <a:ext cx="6915240" cy="392904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5" name="CustomShape 11"/>
          <p:cNvSpPr/>
          <p:nvPr/>
        </p:nvSpPr>
        <p:spPr>
          <a:xfrm>
            <a:off x="-36360" y="1440"/>
            <a:ext cx="69339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6" name="CustomShape 12"/>
          <p:cNvSpPr/>
          <p:nvPr/>
        </p:nvSpPr>
        <p:spPr>
          <a:xfrm>
            <a:off x="-36360" y="-7920"/>
            <a:ext cx="6927840" cy="32115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A86DD5"/>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7" name="CustomShape 13"/>
          <p:cNvSpPr/>
          <p:nvPr/>
        </p:nvSpPr>
        <p:spPr>
          <a:xfrm>
            <a:off x="-36360" y="0"/>
            <a:ext cx="6927840" cy="28306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8" name="CustomShape 14"/>
          <p:cNvSpPr/>
          <p:nvPr/>
        </p:nvSpPr>
        <p:spPr>
          <a:xfrm>
            <a:off x="87480" y="7192800"/>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09" name="CustomShape 15"/>
          <p:cNvSpPr/>
          <p:nvPr/>
        </p:nvSpPr>
        <p:spPr>
          <a:xfrm>
            <a:off x="1501920" y="7012080"/>
            <a:ext cx="298440" cy="331560"/>
          </a:xfrm>
          <a:prstGeom prst="ellipse">
            <a:avLst/>
          </a:pr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0" name="CustomShape 16"/>
          <p:cNvSpPr/>
          <p:nvPr/>
        </p:nvSpPr>
        <p:spPr>
          <a:xfrm>
            <a:off x="1876320" y="7230960"/>
            <a:ext cx="284400" cy="306360"/>
          </a:xfrm>
          <a:prstGeom prst="ellipse">
            <a:avLst/>
          </a:pr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3090960" y="7578302"/>
            <a:ext cx="3673705" cy="1207319"/>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5"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6"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7" name="CustomShape 7"/>
          <p:cNvSpPr/>
          <p:nvPr/>
        </p:nvSpPr>
        <p:spPr>
          <a:xfrm rot="10800000">
            <a:off x="-12600" y="815866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49" name="CustomShape 8"/>
          <p:cNvSpPr/>
          <p:nvPr/>
        </p:nvSpPr>
        <p:spPr>
          <a:xfrm>
            <a:off x="254160" y="1743120"/>
            <a:ext cx="417672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Infraestructura y</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750" name="CustomShape 9"/>
          <p:cNvSpPr/>
          <p:nvPr/>
        </p:nvSpPr>
        <p:spPr>
          <a:xfrm>
            <a:off x="4938840" y="4680"/>
            <a:ext cx="1915920" cy="6843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89500" lnSpcReduction="10000"/>
          </a:bodyPr>
          <a:lstStyle/>
          <a:p>
            <a:pPr algn="r">
              <a:lnSpc>
                <a:spcPct val="100000"/>
              </a:lnSpc>
            </a:pPr>
            <a:r>
              <a:rPr lang="es-CO" sz="2000" b="0" strike="noStrike" spc="-1">
                <a:solidFill>
                  <a:srgbClr val="E6E6E6"/>
                </a:solidFill>
                <a:latin typeface="Calibri"/>
              </a:rPr>
              <a:t>	</a:t>
            </a:r>
            <a:r>
              <a:rPr lang="es-CO" sz="2400" b="1" strike="noStrike" spc="-1">
                <a:solidFill>
                  <a:srgbClr val="E6E6E6"/>
                </a:solidFill>
                <a:latin typeface="Calibri"/>
              </a:rPr>
              <a:t>Herramientas</a:t>
            </a:r>
            <a:endParaRPr lang="es-CO" sz="2400" b="0" strike="noStrike" spc="-1">
              <a:solidFill>
                <a:srgbClr val="FFFFFF"/>
              </a:solidFill>
              <a:latin typeface="Arial"/>
            </a:endParaRPr>
          </a:p>
        </p:txBody>
      </p:sp>
      <p:sp>
        <p:nvSpPr>
          <p:cNvPr id="1751" name="CustomShape 10"/>
          <p:cNvSpPr/>
          <p:nvPr/>
        </p:nvSpPr>
        <p:spPr>
          <a:xfrm>
            <a:off x="33480" y="1047600"/>
            <a:ext cx="5600520" cy="530280"/>
          </a:xfrm>
          <a:custGeom>
            <a:avLst/>
            <a:gdLst/>
            <a:ahLst/>
            <a:cxnLst/>
            <a:rect l="0" t="0" r="r" b="b"/>
            <a:pathLst>
              <a:path w="15559" h="1475">
                <a:moveTo>
                  <a:pt x="245" y="0"/>
                </a:moveTo>
                <a:lnTo>
                  <a:pt x="246" y="0"/>
                </a:lnTo>
                <a:cubicBezTo>
                  <a:pt x="203" y="0"/>
                  <a:pt x="160" y="11"/>
                  <a:pt x="123" y="33"/>
                </a:cubicBezTo>
                <a:cubicBezTo>
                  <a:pt x="85" y="54"/>
                  <a:pt x="54" y="85"/>
                  <a:pt x="33" y="123"/>
                </a:cubicBezTo>
                <a:cubicBezTo>
                  <a:pt x="11" y="160"/>
                  <a:pt x="0" y="203"/>
                  <a:pt x="0" y="246"/>
                </a:cubicBezTo>
                <a:lnTo>
                  <a:pt x="0" y="1228"/>
                </a:lnTo>
                <a:lnTo>
                  <a:pt x="0" y="1228"/>
                </a:lnTo>
                <a:cubicBezTo>
                  <a:pt x="0" y="1271"/>
                  <a:pt x="11" y="1314"/>
                  <a:pt x="33" y="1351"/>
                </a:cubicBezTo>
                <a:cubicBezTo>
                  <a:pt x="54" y="1389"/>
                  <a:pt x="85" y="1420"/>
                  <a:pt x="123" y="1441"/>
                </a:cubicBezTo>
                <a:cubicBezTo>
                  <a:pt x="160" y="1463"/>
                  <a:pt x="203" y="1474"/>
                  <a:pt x="246" y="1474"/>
                </a:cubicBezTo>
                <a:lnTo>
                  <a:pt x="15312" y="1474"/>
                </a:lnTo>
                <a:lnTo>
                  <a:pt x="15312" y="1474"/>
                </a:lnTo>
                <a:cubicBezTo>
                  <a:pt x="15355" y="1474"/>
                  <a:pt x="15398" y="1463"/>
                  <a:pt x="15435" y="1441"/>
                </a:cubicBezTo>
                <a:cubicBezTo>
                  <a:pt x="15473" y="1420"/>
                  <a:pt x="15504" y="1389"/>
                  <a:pt x="15525" y="1351"/>
                </a:cubicBezTo>
                <a:cubicBezTo>
                  <a:pt x="15547" y="1314"/>
                  <a:pt x="15558" y="1271"/>
                  <a:pt x="15558" y="1228"/>
                </a:cubicBezTo>
                <a:lnTo>
                  <a:pt x="15557" y="245"/>
                </a:lnTo>
                <a:lnTo>
                  <a:pt x="15558" y="246"/>
                </a:lnTo>
                <a:lnTo>
                  <a:pt x="15558" y="246"/>
                </a:lnTo>
                <a:cubicBezTo>
                  <a:pt x="15558" y="203"/>
                  <a:pt x="15547" y="160"/>
                  <a:pt x="15525" y="123"/>
                </a:cubicBezTo>
                <a:cubicBezTo>
                  <a:pt x="15504" y="85"/>
                  <a:pt x="15473" y="54"/>
                  <a:pt x="15435" y="33"/>
                </a:cubicBezTo>
                <a:cubicBezTo>
                  <a:pt x="15398" y="11"/>
                  <a:pt x="15355" y="0"/>
                  <a:pt x="15312" y="0"/>
                </a:cubicBezTo>
                <a:lnTo>
                  <a:pt x="245"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52" name="CustomShape 11"/>
          <p:cNvSpPr/>
          <p:nvPr/>
        </p:nvSpPr>
        <p:spPr>
          <a:xfrm>
            <a:off x="120600" y="1104840"/>
            <a:ext cx="560088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FFFFFF"/>
                </a:solidFill>
                <a:latin typeface="Arial"/>
              </a:rPr>
              <a:t>CHECK-LIST Y ACTAS DE ENTREGA DE ACTIVOS</a:t>
            </a:r>
            <a:endParaRPr lang="es-CO" sz="1800" b="0" strike="noStrike" spc="-1">
              <a:solidFill>
                <a:srgbClr val="FFFFFF"/>
              </a:solidFill>
              <a:latin typeface="Arial"/>
            </a:endParaRPr>
          </a:p>
        </p:txBody>
      </p:sp>
      <p:pic>
        <p:nvPicPr>
          <p:cNvPr id="1754" name="Imagen 4"/>
          <p:cNvPicPr/>
          <p:nvPr/>
        </p:nvPicPr>
        <p:blipFill>
          <a:blip r:embed="rId2"/>
          <a:stretch/>
        </p:blipFill>
        <p:spPr>
          <a:xfrm>
            <a:off x="950976" y="1724040"/>
            <a:ext cx="5286384" cy="1860808"/>
          </a:xfrm>
          <a:prstGeom prst="rect">
            <a:avLst/>
          </a:prstGeom>
          <a:ln>
            <a:noFill/>
          </a:ln>
        </p:spPr>
      </p:pic>
      <p:sp>
        <p:nvSpPr>
          <p:cNvPr id="1756" name="CustomShape 13"/>
          <p:cNvSpPr/>
          <p:nvPr/>
        </p:nvSpPr>
        <p:spPr>
          <a:xfrm>
            <a:off x="351000" y="3791128"/>
            <a:ext cx="6406920" cy="1818063"/>
          </a:xfrm>
          <a:custGeom>
            <a:avLst/>
            <a:gdLst/>
            <a:ahLst/>
            <a:cxnLst/>
            <a:rect l="l" t="t" r="r" b="b"/>
            <a:pathLst>
              <a:path w="21600" h="21600">
                <a:moveTo>
                  <a:pt x="0" y="0"/>
                </a:moveTo>
                <a:lnTo>
                  <a:pt x="21600" y="0"/>
                </a:lnTo>
                <a:lnTo>
                  <a:pt x="21600" y="21600"/>
                </a:lnTo>
                <a:lnTo>
                  <a:pt x="0" y="21600"/>
                </a:lnTo>
                <a:lnTo>
                  <a:pt x="0" y="0"/>
                </a:lnTo>
                <a:close/>
              </a:path>
            </a:pathLst>
          </a:custGeom>
          <a:noFill/>
          <a:ln w="9360" cap="sq">
            <a:solidFill>
              <a:srgbClr val="FF66FF"/>
            </a:solidFill>
            <a:miter/>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pPr>
            <a:r>
              <a:rPr lang="es-MX" sz="1400" b="1" strike="noStrike" spc="-1" dirty="0">
                <a:solidFill>
                  <a:srgbClr val="606060"/>
                </a:solidFill>
                <a:latin typeface="Calibri"/>
              </a:rPr>
              <a:t>ACTA DE ENTREGA DE ACTIVOS</a:t>
            </a:r>
            <a:endParaRPr lang="es-CO" sz="1400" b="0" strike="noStrike" spc="-1" dirty="0">
              <a:solidFill>
                <a:srgbClr val="FFFFFF"/>
              </a:solidFill>
              <a:latin typeface="Arial"/>
            </a:endParaRPr>
          </a:p>
          <a:p>
            <a:pPr>
              <a:lnSpc>
                <a:spcPct val="100000"/>
              </a:lnSpc>
            </a:pPr>
            <a:endParaRPr lang="es-CO" sz="1400" b="0" strike="noStrike" spc="-1" dirty="0">
              <a:solidFill>
                <a:srgbClr val="FFFFFF"/>
              </a:solidFill>
              <a:latin typeface="Arial"/>
            </a:endParaRPr>
          </a:p>
          <a:p>
            <a:pPr>
              <a:lnSpc>
                <a:spcPct val="100000"/>
              </a:lnSpc>
              <a:buClr>
                <a:srgbClr val="000000"/>
              </a:buClr>
              <a:buFont typeface="Arial"/>
              <a:buChar char="•"/>
            </a:pPr>
            <a:r>
              <a:rPr lang="es-MX" sz="1400" b="0" strike="noStrike" spc="-1" dirty="0">
                <a:solidFill>
                  <a:srgbClr val="000000"/>
                </a:solidFill>
                <a:latin typeface="Calibri"/>
              </a:rPr>
              <a:t>Este formato es utilizado para los funcionarios que tienen puestos de trabajo fijos</a:t>
            </a:r>
            <a:r>
              <a:rPr lang="es-MX" sz="1200" b="0" strike="noStrike" spc="-1" dirty="0">
                <a:solidFill>
                  <a:srgbClr val="000000"/>
                </a:solidFill>
                <a:latin typeface="Calibri"/>
              </a:rPr>
              <a:t>.</a:t>
            </a:r>
            <a:endParaRPr lang="es-CO" sz="1200" b="0" strike="noStrike" spc="-1" dirty="0">
              <a:solidFill>
                <a:srgbClr val="FFFFFF"/>
              </a:solidFill>
              <a:latin typeface="Arial"/>
            </a:endParaRPr>
          </a:p>
          <a:p>
            <a:pPr>
              <a:lnSpc>
                <a:spcPct val="100000"/>
              </a:lnSpc>
              <a:buClr>
                <a:srgbClr val="000000"/>
              </a:buClr>
              <a:buFont typeface="Arial"/>
              <a:buChar char="•"/>
            </a:pPr>
            <a:r>
              <a:rPr lang="es-CO" sz="1400" b="0" strike="noStrike" spc="-1" dirty="0">
                <a:solidFill>
                  <a:srgbClr val="000000"/>
                </a:solidFill>
                <a:latin typeface="Calibri"/>
              </a:rPr>
              <a:t>Antes de firmar se recomienda revisar uno a uno los activos y el estado en que los recibe.</a:t>
            </a:r>
            <a:endParaRPr lang="es-CO" sz="1400" b="0" strike="noStrike" spc="-1" dirty="0">
              <a:solidFill>
                <a:srgbClr val="FFFFFF"/>
              </a:solidFill>
              <a:latin typeface="Arial"/>
            </a:endParaRPr>
          </a:p>
          <a:p>
            <a:pPr>
              <a:lnSpc>
                <a:spcPct val="100000"/>
              </a:lnSpc>
              <a:buClr>
                <a:srgbClr val="000000"/>
              </a:buClr>
              <a:buFont typeface="Arial"/>
              <a:buChar char="•"/>
            </a:pPr>
            <a:r>
              <a:rPr lang="es-CO" sz="1400" b="0" strike="noStrike" spc="-1" dirty="0">
                <a:solidFill>
                  <a:srgbClr val="000000"/>
                </a:solidFill>
                <a:latin typeface="Calibri"/>
              </a:rPr>
              <a:t>Leer atentamente las clausulas de compromiso.</a:t>
            </a:r>
            <a:endParaRPr lang="es-CO" sz="1400" b="0" strike="noStrike" spc="-1" dirty="0">
              <a:solidFill>
                <a:srgbClr val="FFFFFF"/>
              </a:solidFill>
              <a:latin typeface="Arial"/>
            </a:endParaRPr>
          </a:p>
          <a:p>
            <a:pPr>
              <a:lnSpc>
                <a:spcPct val="100000"/>
              </a:lnSpc>
              <a:buClr>
                <a:srgbClr val="000000"/>
              </a:buClr>
              <a:buFont typeface="Arial"/>
              <a:buChar char="•"/>
            </a:pPr>
            <a:r>
              <a:rPr lang="es-CO" sz="1400" b="0" strike="noStrike" spc="-1" dirty="0">
                <a:solidFill>
                  <a:srgbClr val="000000"/>
                </a:solidFill>
                <a:latin typeface="Calibri"/>
              </a:rPr>
              <a:t>Al momento de retiro del funcionario se revisan nuevamente los activos y se firma el acta en devolución de activos.</a:t>
            </a:r>
            <a:endParaRPr lang="es-CO" sz="1400" b="0" strike="noStrike" spc="-1" dirty="0">
              <a:solidFill>
                <a:srgbClr val="FFFFFF"/>
              </a:solidFill>
              <a:latin typeface="Arial"/>
            </a:endParaRPr>
          </a:p>
        </p:txBody>
      </p:sp>
      <p:sp>
        <p:nvSpPr>
          <p:cNvPr id="1757" name="CustomShape 14"/>
          <p:cNvSpPr/>
          <p:nvPr/>
        </p:nvSpPr>
        <p:spPr>
          <a:xfrm>
            <a:off x="0" y="-144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58" name="CustomShape 15"/>
          <p:cNvSpPr/>
          <p:nvPr/>
        </p:nvSpPr>
        <p:spPr>
          <a:xfrm>
            <a:off x="57240" y="-66600"/>
            <a:ext cx="6767280" cy="12859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759" name="CustomShape 16"/>
          <p:cNvSpPr/>
          <p:nvPr/>
        </p:nvSpPr>
        <p:spPr>
          <a:xfrm>
            <a:off x="351000" y="6559560"/>
            <a:ext cx="2016000" cy="1469880"/>
          </a:xfrm>
          <a:custGeom>
            <a:avLst/>
            <a:gdLst/>
            <a:ahLst/>
            <a:cxnLst/>
            <a:rect l="0" t="0" r="r" b="b"/>
            <a:pathLst>
              <a:path w="5602" h="4085">
                <a:moveTo>
                  <a:pt x="680" y="0"/>
                </a:moveTo>
                <a:lnTo>
                  <a:pt x="681" y="0"/>
                </a:lnTo>
                <a:cubicBezTo>
                  <a:pt x="561" y="0"/>
                  <a:pt x="444" y="31"/>
                  <a:pt x="340" y="91"/>
                </a:cubicBezTo>
                <a:cubicBezTo>
                  <a:pt x="237" y="151"/>
                  <a:pt x="151" y="237"/>
                  <a:pt x="91" y="340"/>
                </a:cubicBezTo>
                <a:cubicBezTo>
                  <a:pt x="31" y="444"/>
                  <a:pt x="0" y="561"/>
                  <a:pt x="0" y="681"/>
                </a:cubicBezTo>
                <a:lnTo>
                  <a:pt x="0" y="3403"/>
                </a:lnTo>
                <a:lnTo>
                  <a:pt x="0" y="3403"/>
                </a:lnTo>
                <a:cubicBezTo>
                  <a:pt x="0" y="3523"/>
                  <a:pt x="31" y="3640"/>
                  <a:pt x="91" y="3744"/>
                </a:cubicBezTo>
                <a:cubicBezTo>
                  <a:pt x="151" y="3847"/>
                  <a:pt x="237" y="3933"/>
                  <a:pt x="340" y="3993"/>
                </a:cubicBezTo>
                <a:cubicBezTo>
                  <a:pt x="444" y="4053"/>
                  <a:pt x="561" y="4084"/>
                  <a:pt x="681" y="4084"/>
                </a:cubicBezTo>
                <a:lnTo>
                  <a:pt x="4920" y="4083"/>
                </a:lnTo>
                <a:lnTo>
                  <a:pt x="4920" y="4084"/>
                </a:lnTo>
                <a:cubicBezTo>
                  <a:pt x="5040" y="4084"/>
                  <a:pt x="5157" y="4053"/>
                  <a:pt x="5261" y="3993"/>
                </a:cubicBezTo>
                <a:cubicBezTo>
                  <a:pt x="5364" y="3933"/>
                  <a:pt x="5450" y="3847"/>
                  <a:pt x="5510" y="3744"/>
                </a:cubicBezTo>
                <a:cubicBezTo>
                  <a:pt x="5570" y="3640"/>
                  <a:pt x="5601" y="3523"/>
                  <a:pt x="5601" y="3403"/>
                </a:cubicBezTo>
                <a:lnTo>
                  <a:pt x="5601" y="680"/>
                </a:lnTo>
                <a:lnTo>
                  <a:pt x="5601" y="681"/>
                </a:lnTo>
                <a:lnTo>
                  <a:pt x="5601" y="681"/>
                </a:lnTo>
                <a:cubicBezTo>
                  <a:pt x="5601" y="561"/>
                  <a:pt x="5570" y="444"/>
                  <a:pt x="5510" y="340"/>
                </a:cubicBezTo>
                <a:cubicBezTo>
                  <a:pt x="5450" y="237"/>
                  <a:pt x="5364" y="151"/>
                  <a:pt x="5261" y="91"/>
                </a:cubicBezTo>
                <a:cubicBezTo>
                  <a:pt x="5157" y="31"/>
                  <a:pt x="5040" y="0"/>
                  <a:pt x="4920" y="0"/>
                </a:cubicBezTo>
                <a:lnTo>
                  <a:pt x="6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gn="ctr">
              <a:lnSpc>
                <a:spcPct val="100000"/>
              </a:lnSpc>
            </a:pPr>
            <a:r>
              <a:rPr lang="es-MX" sz="1400" b="0" strike="noStrike" spc="-1" dirty="0">
                <a:solidFill>
                  <a:srgbClr val="1D4021"/>
                </a:solidFill>
                <a:latin typeface="Calibri"/>
              </a:rPr>
              <a:t>Se prohíbe el traslado de los activos fijos por parte del personal sin previa notificación y autorización por parte del área de I&amp;T.</a:t>
            </a:r>
            <a:endParaRPr lang="es-CO" sz="1400" b="0" strike="noStrike" spc="-1" dirty="0">
              <a:solidFill>
                <a:srgbClr val="FFFFFF"/>
              </a:solidFill>
              <a:latin typeface="Arial"/>
            </a:endParaRPr>
          </a:p>
        </p:txBody>
      </p:sp>
      <p:sp>
        <p:nvSpPr>
          <p:cNvPr id="1760" name="CustomShape 17"/>
          <p:cNvSpPr/>
          <p:nvPr/>
        </p:nvSpPr>
        <p:spPr>
          <a:xfrm>
            <a:off x="2468520" y="6567480"/>
            <a:ext cx="2016000" cy="1469880"/>
          </a:xfrm>
          <a:custGeom>
            <a:avLst/>
            <a:gdLst/>
            <a:ahLst/>
            <a:cxnLst/>
            <a:rect l="0" t="0" r="r" b="b"/>
            <a:pathLst>
              <a:path w="5602" h="4085">
                <a:moveTo>
                  <a:pt x="680" y="0"/>
                </a:moveTo>
                <a:lnTo>
                  <a:pt x="681" y="0"/>
                </a:lnTo>
                <a:cubicBezTo>
                  <a:pt x="561" y="0"/>
                  <a:pt x="444" y="31"/>
                  <a:pt x="340" y="91"/>
                </a:cubicBezTo>
                <a:cubicBezTo>
                  <a:pt x="237" y="151"/>
                  <a:pt x="151" y="237"/>
                  <a:pt x="91" y="340"/>
                </a:cubicBezTo>
                <a:cubicBezTo>
                  <a:pt x="31" y="444"/>
                  <a:pt x="0" y="561"/>
                  <a:pt x="0" y="681"/>
                </a:cubicBezTo>
                <a:lnTo>
                  <a:pt x="0" y="3403"/>
                </a:lnTo>
                <a:lnTo>
                  <a:pt x="0" y="3403"/>
                </a:lnTo>
                <a:cubicBezTo>
                  <a:pt x="0" y="3523"/>
                  <a:pt x="31" y="3640"/>
                  <a:pt x="91" y="3744"/>
                </a:cubicBezTo>
                <a:cubicBezTo>
                  <a:pt x="151" y="3847"/>
                  <a:pt x="237" y="3933"/>
                  <a:pt x="340" y="3993"/>
                </a:cubicBezTo>
                <a:cubicBezTo>
                  <a:pt x="444" y="4053"/>
                  <a:pt x="561" y="4084"/>
                  <a:pt x="681" y="4084"/>
                </a:cubicBezTo>
                <a:lnTo>
                  <a:pt x="4920" y="4083"/>
                </a:lnTo>
                <a:lnTo>
                  <a:pt x="4920" y="4084"/>
                </a:lnTo>
                <a:cubicBezTo>
                  <a:pt x="5040" y="4084"/>
                  <a:pt x="5157" y="4053"/>
                  <a:pt x="5261" y="3993"/>
                </a:cubicBezTo>
                <a:cubicBezTo>
                  <a:pt x="5364" y="3933"/>
                  <a:pt x="5450" y="3847"/>
                  <a:pt x="5510" y="3744"/>
                </a:cubicBezTo>
                <a:cubicBezTo>
                  <a:pt x="5570" y="3640"/>
                  <a:pt x="5601" y="3523"/>
                  <a:pt x="5601" y="3403"/>
                </a:cubicBezTo>
                <a:lnTo>
                  <a:pt x="5601" y="680"/>
                </a:lnTo>
                <a:lnTo>
                  <a:pt x="5601" y="681"/>
                </a:lnTo>
                <a:lnTo>
                  <a:pt x="5601" y="681"/>
                </a:lnTo>
                <a:cubicBezTo>
                  <a:pt x="5601" y="561"/>
                  <a:pt x="5570" y="444"/>
                  <a:pt x="5510" y="340"/>
                </a:cubicBezTo>
                <a:cubicBezTo>
                  <a:pt x="5450" y="237"/>
                  <a:pt x="5364" y="151"/>
                  <a:pt x="5261" y="91"/>
                </a:cubicBezTo>
                <a:cubicBezTo>
                  <a:pt x="5157" y="31"/>
                  <a:pt x="5040" y="0"/>
                  <a:pt x="4920" y="0"/>
                </a:cubicBezTo>
                <a:lnTo>
                  <a:pt x="6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1D4021"/>
                </a:solidFill>
                <a:latin typeface="Calibri"/>
              </a:rPr>
              <a:t>En caso de ser necesario el traslado de algún activo, se debe notificar vía INTRANET y SPARK para llevar el control de estos movimientos.</a:t>
            </a:r>
            <a:endParaRPr lang="es-CO" sz="1400" b="0" strike="noStrike" spc="-1">
              <a:solidFill>
                <a:srgbClr val="FFFFFF"/>
              </a:solidFill>
              <a:latin typeface="Arial"/>
            </a:endParaRPr>
          </a:p>
        </p:txBody>
      </p:sp>
      <p:sp>
        <p:nvSpPr>
          <p:cNvPr id="1761" name="CustomShape 18"/>
          <p:cNvSpPr/>
          <p:nvPr/>
        </p:nvSpPr>
        <p:spPr>
          <a:xfrm>
            <a:off x="4584600" y="6551640"/>
            <a:ext cx="2016360" cy="1469880"/>
          </a:xfrm>
          <a:custGeom>
            <a:avLst/>
            <a:gdLst/>
            <a:ahLst/>
            <a:cxnLst/>
            <a:rect l="0" t="0" r="r" b="b"/>
            <a:pathLst>
              <a:path w="5603" h="4085">
                <a:moveTo>
                  <a:pt x="680" y="0"/>
                </a:moveTo>
                <a:lnTo>
                  <a:pt x="681" y="0"/>
                </a:lnTo>
                <a:cubicBezTo>
                  <a:pt x="561" y="0"/>
                  <a:pt x="444" y="31"/>
                  <a:pt x="340" y="91"/>
                </a:cubicBezTo>
                <a:cubicBezTo>
                  <a:pt x="237" y="151"/>
                  <a:pt x="151" y="237"/>
                  <a:pt x="91" y="340"/>
                </a:cubicBezTo>
                <a:cubicBezTo>
                  <a:pt x="31" y="444"/>
                  <a:pt x="0" y="561"/>
                  <a:pt x="0" y="681"/>
                </a:cubicBezTo>
                <a:lnTo>
                  <a:pt x="0" y="3403"/>
                </a:lnTo>
                <a:lnTo>
                  <a:pt x="0" y="3403"/>
                </a:lnTo>
                <a:cubicBezTo>
                  <a:pt x="0" y="3523"/>
                  <a:pt x="31" y="3640"/>
                  <a:pt x="91" y="3744"/>
                </a:cubicBezTo>
                <a:cubicBezTo>
                  <a:pt x="151" y="3847"/>
                  <a:pt x="237" y="3933"/>
                  <a:pt x="340" y="3993"/>
                </a:cubicBezTo>
                <a:cubicBezTo>
                  <a:pt x="444" y="4053"/>
                  <a:pt x="561" y="4084"/>
                  <a:pt x="681" y="4084"/>
                </a:cubicBezTo>
                <a:lnTo>
                  <a:pt x="4921" y="4083"/>
                </a:lnTo>
                <a:lnTo>
                  <a:pt x="4921" y="4084"/>
                </a:lnTo>
                <a:cubicBezTo>
                  <a:pt x="5041" y="4084"/>
                  <a:pt x="5158" y="4053"/>
                  <a:pt x="5262" y="3993"/>
                </a:cubicBezTo>
                <a:cubicBezTo>
                  <a:pt x="5365" y="3933"/>
                  <a:pt x="5451" y="3847"/>
                  <a:pt x="5511" y="3744"/>
                </a:cubicBezTo>
                <a:cubicBezTo>
                  <a:pt x="5571" y="3640"/>
                  <a:pt x="5602" y="3523"/>
                  <a:pt x="5602" y="3403"/>
                </a:cubicBezTo>
                <a:lnTo>
                  <a:pt x="5601" y="680"/>
                </a:lnTo>
                <a:lnTo>
                  <a:pt x="5602" y="681"/>
                </a:lnTo>
                <a:lnTo>
                  <a:pt x="5602" y="681"/>
                </a:lnTo>
                <a:cubicBezTo>
                  <a:pt x="5602" y="561"/>
                  <a:pt x="5571" y="444"/>
                  <a:pt x="5511" y="340"/>
                </a:cubicBezTo>
                <a:cubicBezTo>
                  <a:pt x="5451" y="237"/>
                  <a:pt x="5365" y="151"/>
                  <a:pt x="5262" y="91"/>
                </a:cubicBezTo>
                <a:cubicBezTo>
                  <a:pt x="5158" y="31"/>
                  <a:pt x="5041" y="0"/>
                  <a:pt x="4921" y="0"/>
                </a:cubicBezTo>
                <a:lnTo>
                  <a:pt x="6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marL="114120" algn="just">
              <a:lnSpc>
                <a:spcPct val="100000"/>
              </a:lnSpc>
            </a:pPr>
            <a:r>
              <a:rPr lang="es-MX" sz="1400" b="0" strike="noStrike" spc="-1">
                <a:solidFill>
                  <a:srgbClr val="1D4021"/>
                </a:solidFill>
                <a:latin typeface="Calibri"/>
              </a:rPr>
              <a:t>El funcionario que realice el movimiento del activo, deberá encargarse de hacer la devolución a su sitio inicial.</a:t>
            </a:r>
            <a:endParaRPr lang="es-CO" sz="1400" b="0" strike="noStrike" spc="-1">
              <a:solidFill>
                <a:srgbClr val="FFFFFF"/>
              </a:solidFill>
              <a:latin typeface="Arial"/>
            </a:endParaRPr>
          </a:p>
        </p:txBody>
      </p:sp>
      <p:sp>
        <p:nvSpPr>
          <p:cNvPr id="1762" name="CustomShape 19"/>
          <p:cNvSpPr/>
          <p:nvPr/>
        </p:nvSpPr>
        <p:spPr>
          <a:xfrm>
            <a:off x="596880" y="6180120"/>
            <a:ext cx="5294160" cy="353880"/>
          </a:xfrm>
          <a:custGeom>
            <a:avLst/>
            <a:gdLst/>
            <a:ahLst/>
            <a:cxnLst/>
            <a:rect l="0" t="0" r="r" b="b"/>
            <a:pathLst>
              <a:path w="14708" h="985">
                <a:moveTo>
                  <a:pt x="164" y="0"/>
                </a:moveTo>
                <a:lnTo>
                  <a:pt x="164" y="0"/>
                </a:lnTo>
                <a:cubicBezTo>
                  <a:pt x="135" y="0"/>
                  <a:pt x="107" y="8"/>
                  <a:pt x="82" y="22"/>
                </a:cubicBezTo>
                <a:cubicBezTo>
                  <a:pt x="57" y="36"/>
                  <a:pt x="36" y="57"/>
                  <a:pt x="22" y="82"/>
                </a:cubicBezTo>
                <a:cubicBezTo>
                  <a:pt x="8" y="107"/>
                  <a:pt x="0" y="135"/>
                  <a:pt x="0" y="164"/>
                </a:cubicBezTo>
                <a:lnTo>
                  <a:pt x="0" y="820"/>
                </a:lnTo>
                <a:lnTo>
                  <a:pt x="0" y="820"/>
                </a:lnTo>
                <a:cubicBezTo>
                  <a:pt x="0" y="849"/>
                  <a:pt x="8" y="877"/>
                  <a:pt x="22" y="902"/>
                </a:cubicBezTo>
                <a:cubicBezTo>
                  <a:pt x="36" y="927"/>
                  <a:pt x="57" y="948"/>
                  <a:pt x="82" y="962"/>
                </a:cubicBezTo>
                <a:cubicBezTo>
                  <a:pt x="107" y="976"/>
                  <a:pt x="135" y="984"/>
                  <a:pt x="164" y="984"/>
                </a:cubicBezTo>
                <a:lnTo>
                  <a:pt x="14542" y="984"/>
                </a:lnTo>
                <a:lnTo>
                  <a:pt x="14543" y="984"/>
                </a:lnTo>
                <a:cubicBezTo>
                  <a:pt x="14572" y="984"/>
                  <a:pt x="14600" y="976"/>
                  <a:pt x="14625" y="962"/>
                </a:cubicBezTo>
                <a:cubicBezTo>
                  <a:pt x="14650" y="948"/>
                  <a:pt x="14671" y="927"/>
                  <a:pt x="14685" y="902"/>
                </a:cubicBezTo>
                <a:cubicBezTo>
                  <a:pt x="14699" y="877"/>
                  <a:pt x="14707" y="849"/>
                  <a:pt x="14707" y="820"/>
                </a:cubicBezTo>
                <a:lnTo>
                  <a:pt x="14706" y="164"/>
                </a:lnTo>
                <a:lnTo>
                  <a:pt x="14707" y="164"/>
                </a:lnTo>
                <a:lnTo>
                  <a:pt x="14707" y="164"/>
                </a:lnTo>
                <a:cubicBezTo>
                  <a:pt x="14707" y="135"/>
                  <a:pt x="14699" y="107"/>
                  <a:pt x="14685" y="82"/>
                </a:cubicBezTo>
                <a:cubicBezTo>
                  <a:pt x="14671" y="57"/>
                  <a:pt x="14650" y="36"/>
                  <a:pt x="14625" y="22"/>
                </a:cubicBezTo>
                <a:cubicBezTo>
                  <a:pt x="14600" y="8"/>
                  <a:pt x="14572" y="0"/>
                  <a:pt x="14543" y="0"/>
                </a:cubicBezTo>
                <a:lnTo>
                  <a:pt x="164"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63" name="CustomShape 20"/>
          <p:cNvSpPr/>
          <p:nvPr/>
        </p:nvSpPr>
        <p:spPr>
          <a:xfrm>
            <a:off x="1347840" y="6185479"/>
            <a:ext cx="488952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FFFFFF"/>
                </a:solidFill>
                <a:latin typeface="Arial"/>
              </a:rPr>
              <a:t>POLITICA TRASLADO DE ACTIVOS</a:t>
            </a:r>
            <a:endParaRPr lang="es-CO" sz="1800" b="0" strike="noStrike" spc="-1">
              <a:solidFill>
                <a:srgbClr val="FFFFFF"/>
              </a:solidFill>
              <a:latin typeface="Arial"/>
            </a:endParaRPr>
          </a:p>
        </p:txBody>
      </p:sp>
      <p:pic>
        <p:nvPicPr>
          <p:cNvPr id="25" name="Imagen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4" name="Picture 1"/>
          <p:cNvPicPr/>
          <p:nvPr/>
        </p:nvPicPr>
        <p:blipFill>
          <a:blip r:embed="rId2"/>
          <a:stretch/>
        </p:blipFill>
        <p:spPr>
          <a:xfrm>
            <a:off x="-12600" y="622440"/>
            <a:ext cx="6856200" cy="3031920"/>
          </a:xfrm>
          <a:prstGeom prst="rect">
            <a:avLst/>
          </a:prstGeom>
          <a:ln>
            <a:noFill/>
          </a:ln>
        </p:spPr>
      </p:pic>
      <p:sp>
        <p:nvSpPr>
          <p:cNvPr id="176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6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6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6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69"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70"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71" name="CustomShape 7"/>
          <p:cNvSpPr/>
          <p:nvPr/>
        </p:nvSpPr>
        <p:spPr>
          <a:xfrm rot="10800000">
            <a:off x="-12600" y="8158662"/>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73" name="CustomShape 8"/>
          <p:cNvSpPr/>
          <p:nvPr/>
        </p:nvSpPr>
        <p:spPr>
          <a:xfrm>
            <a:off x="155520" y="3782880"/>
            <a:ext cx="598824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7F7F7F"/>
                </a:solidFill>
                <a:latin typeface="Calibri"/>
              </a:rPr>
              <a:t>E.B. EQUIPOS BIOMEDICOS</a:t>
            </a:r>
            <a:endParaRPr lang="es-CO" sz="2400" b="0" strike="noStrike" spc="-1">
              <a:solidFill>
                <a:srgbClr val="FFFFFF"/>
              </a:solidFill>
              <a:latin typeface="Arial"/>
            </a:endParaRPr>
          </a:p>
        </p:txBody>
      </p:sp>
      <p:sp>
        <p:nvSpPr>
          <p:cNvPr id="1774" name="CustomShape 9"/>
          <p:cNvSpPr/>
          <p:nvPr/>
        </p:nvSpPr>
        <p:spPr>
          <a:xfrm>
            <a:off x="4938840" y="4680"/>
            <a:ext cx="1915920" cy="6843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88000" lnSpcReduction="10000"/>
          </a:bodyPr>
          <a:lstStyle/>
          <a:p>
            <a:pPr algn="r">
              <a:lnSpc>
                <a:spcPct val="100000"/>
              </a:lnSpc>
            </a:pPr>
            <a:r>
              <a:rPr lang="es-CO" sz="2000" b="0" strike="noStrike" spc="-1">
                <a:solidFill>
                  <a:srgbClr val="E6E6E6"/>
                </a:solidFill>
                <a:latin typeface="Calibri"/>
              </a:rPr>
              <a:t>	</a:t>
            </a:r>
            <a:r>
              <a:rPr lang="es-CO" sz="2400" b="1" strike="noStrike" spc="-1">
                <a:solidFill>
                  <a:srgbClr val="E6E6E6"/>
                </a:solidFill>
                <a:latin typeface="Calibri"/>
              </a:rPr>
              <a:t>Activos Fijos</a:t>
            </a:r>
            <a:endParaRPr lang="es-CO" sz="2400" b="0" strike="noStrike" spc="-1">
              <a:solidFill>
                <a:srgbClr val="FFFFFF"/>
              </a:solidFill>
              <a:latin typeface="Arial"/>
            </a:endParaRPr>
          </a:p>
        </p:txBody>
      </p:sp>
      <p:sp>
        <p:nvSpPr>
          <p:cNvPr id="1775" name="CustomShape 10"/>
          <p:cNvSpPr/>
          <p:nvPr/>
        </p:nvSpPr>
        <p:spPr>
          <a:xfrm>
            <a:off x="1440" y="1155600"/>
            <a:ext cx="2982960" cy="623880"/>
          </a:xfrm>
          <a:custGeom>
            <a:avLst/>
            <a:gdLst/>
            <a:ahLst/>
            <a:cxnLst/>
            <a:rect l="0" t="0" r="r" b="b"/>
            <a:pathLst>
              <a:path w="8288" h="1735">
                <a:moveTo>
                  <a:pt x="289" y="0"/>
                </a:moveTo>
                <a:lnTo>
                  <a:pt x="289" y="0"/>
                </a:lnTo>
                <a:cubicBezTo>
                  <a:pt x="238" y="0"/>
                  <a:pt x="188" y="13"/>
                  <a:pt x="144" y="39"/>
                </a:cubicBezTo>
                <a:cubicBezTo>
                  <a:pt x="101" y="64"/>
                  <a:pt x="64" y="101"/>
                  <a:pt x="39" y="145"/>
                </a:cubicBezTo>
                <a:cubicBezTo>
                  <a:pt x="13" y="188"/>
                  <a:pt x="0" y="238"/>
                  <a:pt x="0" y="289"/>
                </a:cubicBezTo>
                <a:lnTo>
                  <a:pt x="0" y="1445"/>
                </a:lnTo>
                <a:lnTo>
                  <a:pt x="0" y="1445"/>
                </a:lnTo>
                <a:cubicBezTo>
                  <a:pt x="0" y="1496"/>
                  <a:pt x="13" y="1546"/>
                  <a:pt x="39" y="1590"/>
                </a:cubicBezTo>
                <a:cubicBezTo>
                  <a:pt x="64" y="1633"/>
                  <a:pt x="101" y="1670"/>
                  <a:pt x="145" y="1695"/>
                </a:cubicBezTo>
                <a:cubicBezTo>
                  <a:pt x="188" y="1721"/>
                  <a:pt x="238" y="1734"/>
                  <a:pt x="289" y="1734"/>
                </a:cubicBezTo>
                <a:lnTo>
                  <a:pt x="7998" y="1734"/>
                </a:lnTo>
                <a:lnTo>
                  <a:pt x="7998" y="1734"/>
                </a:lnTo>
                <a:cubicBezTo>
                  <a:pt x="8049" y="1734"/>
                  <a:pt x="8099" y="1721"/>
                  <a:pt x="8143" y="1695"/>
                </a:cubicBezTo>
                <a:cubicBezTo>
                  <a:pt x="8186" y="1670"/>
                  <a:pt x="8223" y="1633"/>
                  <a:pt x="8248" y="1590"/>
                </a:cubicBezTo>
                <a:cubicBezTo>
                  <a:pt x="8274" y="1546"/>
                  <a:pt x="8287" y="1496"/>
                  <a:pt x="8287" y="1445"/>
                </a:cubicBezTo>
                <a:lnTo>
                  <a:pt x="8287" y="289"/>
                </a:lnTo>
                <a:lnTo>
                  <a:pt x="8287" y="289"/>
                </a:lnTo>
                <a:lnTo>
                  <a:pt x="8287" y="289"/>
                </a:lnTo>
                <a:cubicBezTo>
                  <a:pt x="8287" y="238"/>
                  <a:pt x="8274" y="188"/>
                  <a:pt x="8248" y="145"/>
                </a:cubicBezTo>
                <a:cubicBezTo>
                  <a:pt x="8223" y="101"/>
                  <a:pt x="8186" y="64"/>
                  <a:pt x="8143" y="39"/>
                </a:cubicBezTo>
                <a:cubicBezTo>
                  <a:pt x="8099" y="13"/>
                  <a:pt x="8049" y="0"/>
                  <a:pt x="7998" y="0"/>
                </a:cubicBezTo>
                <a:lnTo>
                  <a:pt x="289"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76" name="CustomShape 11"/>
          <p:cNvSpPr/>
          <p:nvPr/>
        </p:nvSpPr>
        <p:spPr>
          <a:xfrm>
            <a:off x="117360" y="1260360"/>
            <a:ext cx="278136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FFFFFF"/>
                </a:solidFill>
                <a:latin typeface="Arial"/>
              </a:rPr>
              <a:t>CLASE DE ACTIVOS</a:t>
            </a:r>
            <a:endParaRPr lang="es-CO" sz="1800" b="0" strike="noStrike" spc="-1">
              <a:solidFill>
                <a:srgbClr val="FFFFFF"/>
              </a:solidFill>
              <a:latin typeface="Arial"/>
            </a:endParaRPr>
          </a:p>
        </p:txBody>
      </p:sp>
      <p:sp>
        <p:nvSpPr>
          <p:cNvPr id="1777" name="CustomShape 12"/>
          <p:cNvSpPr/>
          <p:nvPr/>
        </p:nvSpPr>
        <p:spPr>
          <a:xfrm>
            <a:off x="-7920" y="-270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78" name="CustomShape 13"/>
          <p:cNvSpPr/>
          <p:nvPr/>
        </p:nvSpPr>
        <p:spPr>
          <a:xfrm>
            <a:off x="-17640" y="-33480"/>
            <a:ext cx="6766200" cy="12859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pic>
        <p:nvPicPr>
          <p:cNvPr id="1779" name="Imagen 4"/>
          <p:cNvPicPr/>
          <p:nvPr/>
        </p:nvPicPr>
        <p:blipFill>
          <a:blip r:embed="rId3"/>
          <a:stretch/>
        </p:blipFill>
        <p:spPr>
          <a:xfrm>
            <a:off x="534960" y="5518080"/>
            <a:ext cx="1619280" cy="1462320"/>
          </a:xfrm>
          <a:prstGeom prst="rect">
            <a:avLst/>
          </a:prstGeom>
          <a:ln>
            <a:noFill/>
          </a:ln>
        </p:spPr>
      </p:pic>
      <p:pic>
        <p:nvPicPr>
          <p:cNvPr id="1780" name="Imagen 6"/>
          <p:cNvPicPr/>
          <p:nvPr/>
        </p:nvPicPr>
        <p:blipFill>
          <a:blip r:embed="rId4"/>
          <a:stretch/>
        </p:blipFill>
        <p:spPr>
          <a:xfrm>
            <a:off x="2676600" y="5614920"/>
            <a:ext cx="1677960" cy="1530360"/>
          </a:xfrm>
          <a:prstGeom prst="rect">
            <a:avLst/>
          </a:prstGeom>
          <a:ln>
            <a:noFill/>
          </a:ln>
        </p:spPr>
      </p:pic>
      <p:pic>
        <p:nvPicPr>
          <p:cNvPr id="1781" name="Imagen 8"/>
          <p:cNvPicPr/>
          <p:nvPr/>
        </p:nvPicPr>
        <p:blipFill>
          <a:blip r:embed="rId5"/>
          <a:stretch/>
        </p:blipFill>
        <p:spPr>
          <a:xfrm>
            <a:off x="4876920" y="5573880"/>
            <a:ext cx="1238040" cy="1752480"/>
          </a:xfrm>
          <a:prstGeom prst="rect">
            <a:avLst/>
          </a:prstGeom>
          <a:ln>
            <a:noFill/>
          </a:ln>
        </p:spPr>
      </p:pic>
      <p:sp>
        <p:nvSpPr>
          <p:cNvPr id="1782" name="CustomShape 14"/>
          <p:cNvSpPr/>
          <p:nvPr/>
        </p:nvSpPr>
        <p:spPr>
          <a:xfrm>
            <a:off x="477720" y="4338720"/>
            <a:ext cx="5823000" cy="1036440"/>
          </a:xfrm>
          <a:custGeom>
            <a:avLst/>
            <a:gdLst/>
            <a:ahLst/>
            <a:cxnLst/>
            <a:rect l="0" t="0" r="r" b="b"/>
            <a:pathLst>
              <a:path w="16177" h="2881">
                <a:moveTo>
                  <a:pt x="480" y="0"/>
                </a:moveTo>
                <a:lnTo>
                  <a:pt x="480" y="0"/>
                </a:lnTo>
                <a:cubicBezTo>
                  <a:pt x="396" y="0"/>
                  <a:pt x="313" y="22"/>
                  <a:pt x="240" y="64"/>
                </a:cubicBezTo>
                <a:cubicBezTo>
                  <a:pt x="167" y="106"/>
                  <a:pt x="106" y="167"/>
                  <a:pt x="64" y="240"/>
                </a:cubicBezTo>
                <a:cubicBezTo>
                  <a:pt x="22" y="313"/>
                  <a:pt x="0" y="396"/>
                  <a:pt x="0" y="480"/>
                </a:cubicBezTo>
                <a:lnTo>
                  <a:pt x="0" y="2400"/>
                </a:lnTo>
                <a:lnTo>
                  <a:pt x="0" y="2400"/>
                </a:lnTo>
                <a:cubicBezTo>
                  <a:pt x="0" y="2484"/>
                  <a:pt x="22" y="2567"/>
                  <a:pt x="64" y="2640"/>
                </a:cubicBezTo>
                <a:cubicBezTo>
                  <a:pt x="106" y="2713"/>
                  <a:pt x="167" y="2774"/>
                  <a:pt x="240" y="2816"/>
                </a:cubicBezTo>
                <a:cubicBezTo>
                  <a:pt x="313" y="2858"/>
                  <a:pt x="396" y="2880"/>
                  <a:pt x="480" y="2880"/>
                </a:cubicBezTo>
                <a:lnTo>
                  <a:pt x="15696" y="2880"/>
                </a:lnTo>
                <a:lnTo>
                  <a:pt x="15696" y="2880"/>
                </a:lnTo>
                <a:cubicBezTo>
                  <a:pt x="15780" y="2880"/>
                  <a:pt x="15863" y="2858"/>
                  <a:pt x="15936" y="2816"/>
                </a:cubicBezTo>
                <a:cubicBezTo>
                  <a:pt x="16009" y="2774"/>
                  <a:pt x="16070" y="2713"/>
                  <a:pt x="16112" y="2640"/>
                </a:cubicBezTo>
                <a:cubicBezTo>
                  <a:pt x="16154" y="2567"/>
                  <a:pt x="16176" y="2484"/>
                  <a:pt x="16176" y="2400"/>
                </a:cubicBezTo>
                <a:lnTo>
                  <a:pt x="16176" y="480"/>
                </a:lnTo>
                <a:lnTo>
                  <a:pt x="16176" y="480"/>
                </a:lnTo>
                <a:lnTo>
                  <a:pt x="16176" y="480"/>
                </a:lnTo>
                <a:cubicBezTo>
                  <a:pt x="16176" y="396"/>
                  <a:pt x="16154" y="313"/>
                  <a:pt x="16112" y="240"/>
                </a:cubicBezTo>
                <a:cubicBezTo>
                  <a:pt x="16070" y="167"/>
                  <a:pt x="16009" y="106"/>
                  <a:pt x="15936" y="64"/>
                </a:cubicBezTo>
                <a:cubicBezTo>
                  <a:pt x="15863" y="22"/>
                  <a:pt x="15780" y="0"/>
                  <a:pt x="15696" y="0"/>
                </a:cubicBezTo>
                <a:lnTo>
                  <a:pt x="4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202124"/>
                </a:solidFill>
                <a:latin typeface="Calibri"/>
                <a:ea typeface="Calibri"/>
              </a:rPr>
              <a:t>Es un dispositivo medico, eléctrico, electromecánico o hidráulico que sirve para ser usado en seres humanos con fines de prevención, diagnostico, y tratamiento de alguna enfermedad.</a:t>
            </a:r>
            <a:endParaRPr lang="es-CO" sz="1400" b="0" strike="noStrike" spc="-1">
              <a:solidFill>
                <a:srgbClr val="FFFFFF"/>
              </a:solidFill>
              <a:latin typeface="Arial"/>
            </a:endParaRPr>
          </a:p>
        </p:txBody>
      </p:sp>
      <p:pic>
        <p:nvPicPr>
          <p:cNvPr id="21" name="Imagen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3"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4"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5"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6"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7"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8"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89" name="CustomShape 7"/>
          <p:cNvSpPr/>
          <p:nvPr/>
        </p:nvSpPr>
        <p:spPr>
          <a:xfrm rot="10800000">
            <a:off x="-12600" y="8173176"/>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91" name="CustomShape 8"/>
          <p:cNvSpPr/>
          <p:nvPr/>
        </p:nvSpPr>
        <p:spPr>
          <a:xfrm>
            <a:off x="262080" y="1590840"/>
            <a:ext cx="598788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7F7F7F"/>
                </a:solidFill>
                <a:latin typeface="Calibri"/>
              </a:rPr>
              <a:t>E.I. EQUIPOS INDUSTRIALES</a:t>
            </a:r>
            <a:endParaRPr lang="es-CO" sz="2400" b="0" strike="noStrike" spc="-1">
              <a:solidFill>
                <a:srgbClr val="FFFFFF"/>
              </a:solidFill>
              <a:latin typeface="Arial"/>
            </a:endParaRPr>
          </a:p>
        </p:txBody>
      </p:sp>
      <p:sp>
        <p:nvSpPr>
          <p:cNvPr id="1792" name="CustomShape 9"/>
          <p:cNvSpPr/>
          <p:nvPr/>
        </p:nvSpPr>
        <p:spPr>
          <a:xfrm>
            <a:off x="4938840" y="4680"/>
            <a:ext cx="1915920" cy="6843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88000" lnSpcReduction="10000"/>
          </a:bodyPr>
          <a:lstStyle/>
          <a:p>
            <a:pPr algn="r">
              <a:lnSpc>
                <a:spcPct val="100000"/>
              </a:lnSpc>
            </a:pPr>
            <a:r>
              <a:rPr lang="es-CO" sz="2000" b="0" strike="noStrike" spc="-1">
                <a:solidFill>
                  <a:srgbClr val="E6E6E6"/>
                </a:solidFill>
                <a:latin typeface="Calibri"/>
              </a:rPr>
              <a:t>	</a:t>
            </a:r>
            <a:r>
              <a:rPr lang="es-CO" sz="2400" b="1" strike="noStrike" spc="-1">
                <a:solidFill>
                  <a:srgbClr val="E6E6E6"/>
                </a:solidFill>
                <a:latin typeface="Calibri"/>
              </a:rPr>
              <a:t>Activos Fijos</a:t>
            </a:r>
            <a:endParaRPr lang="es-CO" sz="2400" b="0" strike="noStrike" spc="-1">
              <a:solidFill>
                <a:srgbClr val="FFFFFF"/>
              </a:solidFill>
              <a:latin typeface="Arial"/>
            </a:endParaRPr>
          </a:p>
        </p:txBody>
      </p:sp>
      <p:sp>
        <p:nvSpPr>
          <p:cNvPr id="1793" name="CustomShape 10"/>
          <p:cNvSpPr/>
          <p:nvPr/>
        </p:nvSpPr>
        <p:spPr>
          <a:xfrm>
            <a:off x="-12600" y="1082520"/>
            <a:ext cx="2982960" cy="403560"/>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94" name="CustomShape 11"/>
          <p:cNvSpPr/>
          <p:nvPr/>
        </p:nvSpPr>
        <p:spPr>
          <a:xfrm>
            <a:off x="109440" y="1128600"/>
            <a:ext cx="278136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a:solidFill>
                  <a:srgbClr val="FFFFFF"/>
                </a:solidFill>
                <a:latin typeface="Arial"/>
              </a:rPr>
              <a:t>CLASE DE ACTIVOS</a:t>
            </a:r>
            <a:endParaRPr lang="es-CO" sz="1800" b="0" strike="noStrike" spc="-1">
              <a:solidFill>
                <a:srgbClr val="FFFFFF"/>
              </a:solidFill>
              <a:latin typeface="Arial"/>
            </a:endParaRPr>
          </a:p>
        </p:txBody>
      </p:sp>
      <p:sp>
        <p:nvSpPr>
          <p:cNvPr id="1795" name="CustomShape 12"/>
          <p:cNvSpPr/>
          <p:nvPr/>
        </p:nvSpPr>
        <p:spPr>
          <a:xfrm>
            <a:off x="-7920" y="-270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796" name="CustomShape 13"/>
          <p:cNvSpPr/>
          <p:nvPr/>
        </p:nvSpPr>
        <p:spPr>
          <a:xfrm>
            <a:off x="-17640" y="-33480"/>
            <a:ext cx="6766200" cy="12859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797" name="CustomShape 14"/>
          <p:cNvSpPr/>
          <p:nvPr/>
        </p:nvSpPr>
        <p:spPr>
          <a:xfrm>
            <a:off x="379440" y="2101680"/>
            <a:ext cx="5823000" cy="1036800"/>
          </a:xfrm>
          <a:custGeom>
            <a:avLst/>
            <a:gdLst/>
            <a:ahLst/>
            <a:cxnLst/>
            <a:rect l="0" t="0" r="r" b="b"/>
            <a:pathLst>
              <a:path w="16177" h="2882">
                <a:moveTo>
                  <a:pt x="480" y="0"/>
                </a:moveTo>
                <a:lnTo>
                  <a:pt x="480" y="0"/>
                </a:lnTo>
                <a:cubicBezTo>
                  <a:pt x="396" y="0"/>
                  <a:pt x="313" y="22"/>
                  <a:pt x="240" y="64"/>
                </a:cubicBezTo>
                <a:cubicBezTo>
                  <a:pt x="167" y="106"/>
                  <a:pt x="106" y="167"/>
                  <a:pt x="64" y="240"/>
                </a:cubicBezTo>
                <a:cubicBezTo>
                  <a:pt x="22" y="313"/>
                  <a:pt x="0" y="396"/>
                  <a:pt x="0" y="480"/>
                </a:cubicBezTo>
                <a:lnTo>
                  <a:pt x="0" y="2400"/>
                </a:lnTo>
                <a:lnTo>
                  <a:pt x="0" y="2401"/>
                </a:lnTo>
                <a:cubicBezTo>
                  <a:pt x="0" y="2485"/>
                  <a:pt x="22" y="2568"/>
                  <a:pt x="64" y="2641"/>
                </a:cubicBezTo>
                <a:cubicBezTo>
                  <a:pt x="106" y="2714"/>
                  <a:pt x="167" y="2775"/>
                  <a:pt x="240" y="2817"/>
                </a:cubicBezTo>
                <a:cubicBezTo>
                  <a:pt x="313" y="2859"/>
                  <a:pt x="396" y="2881"/>
                  <a:pt x="480" y="2881"/>
                </a:cubicBezTo>
                <a:lnTo>
                  <a:pt x="15695" y="2881"/>
                </a:lnTo>
                <a:lnTo>
                  <a:pt x="15696" y="2881"/>
                </a:lnTo>
                <a:cubicBezTo>
                  <a:pt x="15780" y="2881"/>
                  <a:pt x="15863" y="2859"/>
                  <a:pt x="15936" y="2817"/>
                </a:cubicBezTo>
                <a:cubicBezTo>
                  <a:pt x="16009" y="2775"/>
                  <a:pt x="16070" y="2714"/>
                  <a:pt x="16112" y="2641"/>
                </a:cubicBezTo>
                <a:cubicBezTo>
                  <a:pt x="16154" y="2568"/>
                  <a:pt x="16176" y="2485"/>
                  <a:pt x="16176" y="2401"/>
                </a:cubicBezTo>
                <a:lnTo>
                  <a:pt x="16176" y="480"/>
                </a:lnTo>
                <a:lnTo>
                  <a:pt x="16176" y="480"/>
                </a:lnTo>
                <a:lnTo>
                  <a:pt x="16176" y="480"/>
                </a:lnTo>
                <a:cubicBezTo>
                  <a:pt x="16176" y="396"/>
                  <a:pt x="16154" y="313"/>
                  <a:pt x="16112" y="240"/>
                </a:cubicBezTo>
                <a:cubicBezTo>
                  <a:pt x="16070" y="167"/>
                  <a:pt x="16009" y="106"/>
                  <a:pt x="15936" y="64"/>
                </a:cubicBezTo>
                <a:cubicBezTo>
                  <a:pt x="15863" y="22"/>
                  <a:pt x="15780" y="0"/>
                  <a:pt x="15696" y="0"/>
                </a:cubicBezTo>
                <a:lnTo>
                  <a:pt x="4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202124"/>
                </a:solidFill>
                <a:latin typeface="Calibri"/>
                <a:ea typeface="Calibri"/>
              </a:rPr>
              <a:t>Son equipos eléctricos, electromecánico, hidráulicos, mecánicos que sirven para medir, para entregar señales y suministrar confort por ejemplo: Aires acondicionados, planta eléctrica, transformador, reguladores, ups, neveras, ventiladores. </a:t>
            </a:r>
            <a:endParaRPr lang="es-CO" sz="1400" b="0" strike="noStrike" spc="-1">
              <a:solidFill>
                <a:srgbClr val="FFFFFF"/>
              </a:solidFill>
              <a:latin typeface="Arial"/>
            </a:endParaRPr>
          </a:p>
        </p:txBody>
      </p:sp>
      <p:pic>
        <p:nvPicPr>
          <p:cNvPr id="1798" name="Imagen 2"/>
          <p:cNvPicPr/>
          <p:nvPr/>
        </p:nvPicPr>
        <p:blipFill>
          <a:blip r:embed="rId2"/>
          <a:stretch/>
        </p:blipFill>
        <p:spPr>
          <a:xfrm>
            <a:off x="366840" y="3276720"/>
            <a:ext cx="2265120" cy="1077840"/>
          </a:xfrm>
          <a:prstGeom prst="rect">
            <a:avLst/>
          </a:prstGeom>
          <a:ln>
            <a:noFill/>
          </a:ln>
        </p:spPr>
      </p:pic>
      <p:pic>
        <p:nvPicPr>
          <p:cNvPr id="1799" name="Imagen 9"/>
          <p:cNvPicPr/>
          <p:nvPr/>
        </p:nvPicPr>
        <p:blipFill>
          <a:blip r:embed="rId3"/>
          <a:stretch/>
        </p:blipFill>
        <p:spPr>
          <a:xfrm>
            <a:off x="2687760" y="3168720"/>
            <a:ext cx="1952640" cy="1542960"/>
          </a:xfrm>
          <a:prstGeom prst="rect">
            <a:avLst/>
          </a:prstGeom>
          <a:ln>
            <a:noFill/>
          </a:ln>
        </p:spPr>
      </p:pic>
      <p:pic>
        <p:nvPicPr>
          <p:cNvPr id="1800" name="Imagen 11"/>
          <p:cNvPicPr/>
          <p:nvPr/>
        </p:nvPicPr>
        <p:blipFill>
          <a:blip r:embed="rId4"/>
          <a:stretch/>
        </p:blipFill>
        <p:spPr>
          <a:xfrm>
            <a:off x="4640400" y="3141720"/>
            <a:ext cx="1981080" cy="1657440"/>
          </a:xfrm>
          <a:prstGeom prst="rect">
            <a:avLst/>
          </a:prstGeom>
          <a:ln>
            <a:noFill/>
          </a:ln>
        </p:spPr>
      </p:pic>
      <p:sp>
        <p:nvSpPr>
          <p:cNvPr id="1801" name="CustomShape 15"/>
          <p:cNvSpPr/>
          <p:nvPr/>
        </p:nvSpPr>
        <p:spPr>
          <a:xfrm>
            <a:off x="297000" y="4879800"/>
            <a:ext cx="598788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7F7F7F"/>
                </a:solidFill>
                <a:latin typeface="Calibri"/>
              </a:rPr>
              <a:t>E.C. EQUIPOS DE COMPUTO</a:t>
            </a:r>
            <a:endParaRPr lang="es-CO" sz="2400" b="0" strike="noStrike" spc="-1">
              <a:solidFill>
                <a:srgbClr val="FFFFFF"/>
              </a:solidFill>
              <a:latin typeface="Arial"/>
            </a:endParaRPr>
          </a:p>
        </p:txBody>
      </p:sp>
      <p:sp>
        <p:nvSpPr>
          <p:cNvPr id="1802" name="CustomShape 16"/>
          <p:cNvSpPr/>
          <p:nvPr/>
        </p:nvSpPr>
        <p:spPr>
          <a:xfrm>
            <a:off x="423720" y="5372280"/>
            <a:ext cx="5823000" cy="1036440"/>
          </a:xfrm>
          <a:custGeom>
            <a:avLst/>
            <a:gdLst/>
            <a:ahLst/>
            <a:cxnLst/>
            <a:rect l="0" t="0" r="r" b="b"/>
            <a:pathLst>
              <a:path w="16177" h="2881">
                <a:moveTo>
                  <a:pt x="480" y="0"/>
                </a:moveTo>
                <a:lnTo>
                  <a:pt x="480" y="0"/>
                </a:lnTo>
                <a:cubicBezTo>
                  <a:pt x="396" y="0"/>
                  <a:pt x="313" y="22"/>
                  <a:pt x="240" y="64"/>
                </a:cubicBezTo>
                <a:cubicBezTo>
                  <a:pt x="167" y="106"/>
                  <a:pt x="106" y="167"/>
                  <a:pt x="64" y="240"/>
                </a:cubicBezTo>
                <a:cubicBezTo>
                  <a:pt x="22" y="313"/>
                  <a:pt x="0" y="396"/>
                  <a:pt x="0" y="480"/>
                </a:cubicBezTo>
                <a:lnTo>
                  <a:pt x="0" y="2400"/>
                </a:lnTo>
                <a:lnTo>
                  <a:pt x="0" y="2400"/>
                </a:lnTo>
                <a:cubicBezTo>
                  <a:pt x="0" y="2484"/>
                  <a:pt x="22" y="2567"/>
                  <a:pt x="64" y="2640"/>
                </a:cubicBezTo>
                <a:cubicBezTo>
                  <a:pt x="106" y="2713"/>
                  <a:pt x="167" y="2774"/>
                  <a:pt x="240" y="2816"/>
                </a:cubicBezTo>
                <a:cubicBezTo>
                  <a:pt x="313" y="2858"/>
                  <a:pt x="396" y="2880"/>
                  <a:pt x="480" y="2880"/>
                </a:cubicBezTo>
                <a:lnTo>
                  <a:pt x="15696" y="2880"/>
                </a:lnTo>
                <a:lnTo>
                  <a:pt x="15696" y="2880"/>
                </a:lnTo>
                <a:cubicBezTo>
                  <a:pt x="15780" y="2880"/>
                  <a:pt x="15863" y="2858"/>
                  <a:pt x="15936" y="2816"/>
                </a:cubicBezTo>
                <a:cubicBezTo>
                  <a:pt x="16009" y="2774"/>
                  <a:pt x="16070" y="2713"/>
                  <a:pt x="16112" y="2640"/>
                </a:cubicBezTo>
                <a:cubicBezTo>
                  <a:pt x="16154" y="2567"/>
                  <a:pt x="16176" y="2484"/>
                  <a:pt x="16176" y="2400"/>
                </a:cubicBezTo>
                <a:lnTo>
                  <a:pt x="16176" y="480"/>
                </a:lnTo>
                <a:lnTo>
                  <a:pt x="16176" y="480"/>
                </a:lnTo>
                <a:lnTo>
                  <a:pt x="16176" y="480"/>
                </a:lnTo>
                <a:cubicBezTo>
                  <a:pt x="16176" y="396"/>
                  <a:pt x="16154" y="313"/>
                  <a:pt x="16112" y="240"/>
                </a:cubicBezTo>
                <a:cubicBezTo>
                  <a:pt x="16070" y="167"/>
                  <a:pt x="16009" y="106"/>
                  <a:pt x="15936" y="64"/>
                </a:cubicBezTo>
                <a:cubicBezTo>
                  <a:pt x="15863" y="22"/>
                  <a:pt x="15780" y="0"/>
                  <a:pt x="15696" y="0"/>
                </a:cubicBezTo>
                <a:lnTo>
                  <a:pt x="4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202124"/>
                </a:solidFill>
                <a:latin typeface="Calibri"/>
                <a:ea typeface="Calibri"/>
              </a:rPr>
              <a:t>Son todos los componentes de hardware que se conectan a la unidad central de proceso (CPU) por medio de puertos de entrada y salida. Los más populares son el mouse, el monitor, el teclado, la CPU, la impresora y el escáner.</a:t>
            </a:r>
            <a:endParaRPr lang="es-CO" sz="1400" b="0" strike="noStrike" spc="-1">
              <a:solidFill>
                <a:srgbClr val="FFFFFF"/>
              </a:solidFill>
              <a:latin typeface="Arial"/>
            </a:endParaRPr>
          </a:p>
        </p:txBody>
      </p:sp>
      <p:pic>
        <p:nvPicPr>
          <p:cNvPr id="1803" name="Imagen 2"/>
          <p:cNvPicPr/>
          <p:nvPr/>
        </p:nvPicPr>
        <p:blipFill>
          <a:blip r:embed="rId5"/>
          <a:stretch/>
        </p:blipFill>
        <p:spPr>
          <a:xfrm>
            <a:off x="703440" y="6539040"/>
            <a:ext cx="1984320" cy="1217520"/>
          </a:xfrm>
          <a:prstGeom prst="rect">
            <a:avLst/>
          </a:prstGeom>
          <a:ln>
            <a:noFill/>
          </a:ln>
        </p:spPr>
      </p:pic>
      <p:pic>
        <p:nvPicPr>
          <p:cNvPr id="1804" name="Imagen 4"/>
          <p:cNvPicPr/>
          <p:nvPr/>
        </p:nvPicPr>
        <p:blipFill>
          <a:blip r:embed="rId6"/>
          <a:stretch/>
        </p:blipFill>
        <p:spPr>
          <a:xfrm>
            <a:off x="2813040" y="6591240"/>
            <a:ext cx="1486080" cy="1133640"/>
          </a:xfrm>
          <a:prstGeom prst="rect">
            <a:avLst/>
          </a:prstGeom>
          <a:ln>
            <a:noFill/>
          </a:ln>
        </p:spPr>
      </p:pic>
      <p:pic>
        <p:nvPicPr>
          <p:cNvPr id="1805" name="Imagen 6"/>
          <p:cNvPicPr/>
          <p:nvPr/>
        </p:nvPicPr>
        <p:blipFill>
          <a:blip r:embed="rId7"/>
          <a:stretch/>
        </p:blipFill>
        <p:spPr>
          <a:xfrm>
            <a:off x="4299120" y="6465960"/>
            <a:ext cx="1438200" cy="1485720"/>
          </a:xfrm>
          <a:prstGeom prst="rect">
            <a:avLst/>
          </a:prstGeom>
          <a:ln>
            <a:noFill/>
          </a:ln>
        </p:spPr>
      </p:pic>
      <p:pic>
        <p:nvPicPr>
          <p:cNvPr id="25" name="Imagen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6"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07"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08"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09"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0"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1"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2" name="CustomShape 7"/>
          <p:cNvSpPr/>
          <p:nvPr/>
        </p:nvSpPr>
        <p:spPr>
          <a:xfrm rot="10800000">
            <a:off x="-15874" y="8181387"/>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4" name="CustomShape 8"/>
          <p:cNvSpPr/>
          <p:nvPr/>
        </p:nvSpPr>
        <p:spPr>
          <a:xfrm>
            <a:off x="262080" y="1590840"/>
            <a:ext cx="598788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7F7F7F"/>
                </a:solidFill>
                <a:latin typeface="Calibri"/>
              </a:rPr>
              <a:t>M.E. MUEBLES Y ENSERES</a:t>
            </a:r>
            <a:endParaRPr lang="es-CO" sz="2400" b="0" strike="noStrike" spc="-1">
              <a:solidFill>
                <a:srgbClr val="FFFFFF"/>
              </a:solidFill>
              <a:latin typeface="Arial"/>
            </a:endParaRPr>
          </a:p>
        </p:txBody>
      </p:sp>
      <p:sp>
        <p:nvSpPr>
          <p:cNvPr id="1815" name="CustomShape 9"/>
          <p:cNvSpPr/>
          <p:nvPr/>
        </p:nvSpPr>
        <p:spPr>
          <a:xfrm>
            <a:off x="4938840" y="4680"/>
            <a:ext cx="1915920" cy="6843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88000" lnSpcReduction="10000"/>
          </a:bodyPr>
          <a:lstStyle/>
          <a:p>
            <a:pPr algn="r">
              <a:lnSpc>
                <a:spcPct val="100000"/>
              </a:lnSpc>
            </a:pPr>
            <a:r>
              <a:rPr lang="es-CO" sz="2000" b="0" strike="noStrike" spc="-1">
                <a:solidFill>
                  <a:srgbClr val="E6E6E6"/>
                </a:solidFill>
                <a:latin typeface="Calibri"/>
              </a:rPr>
              <a:t>	</a:t>
            </a:r>
            <a:r>
              <a:rPr lang="es-CO" sz="2400" b="1" strike="noStrike" spc="-1">
                <a:solidFill>
                  <a:srgbClr val="E6E6E6"/>
                </a:solidFill>
                <a:latin typeface="Calibri"/>
              </a:rPr>
              <a:t>Activos Fijos</a:t>
            </a:r>
            <a:endParaRPr lang="es-CO" sz="2400" b="0" strike="noStrike" spc="-1">
              <a:solidFill>
                <a:srgbClr val="FFFFFF"/>
              </a:solidFill>
              <a:latin typeface="Arial"/>
            </a:endParaRPr>
          </a:p>
        </p:txBody>
      </p:sp>
      <p:sp>
        <p:nvSpPr>
          <p:cNvPr id="1816" name="CustomShape 10"/>
          <p:cNvSpPr/>
          <p:nvPr/>
        </p:nvSpPr>
        <p:spPr>
          <a:xfrm>
            <a:off x="-12600" y="1082520"/>
            <a:ext cx="2982960" cy="403560"/>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7" name="CustomShape 11"/>
          <p:cNvSpPr/>
          <p:nvPr/>
        </p:nvSpPr>
        <p:spPr>
          <a:xfrm>
            <a:off x="109440" y="1128600"/>
            <a:ext cx="2781360" cy="3682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800" b="0" strike="noStrike" spc="-1" dirty="0">
                <a:solidFill>
                  <a:srgbClr val="FFFFFF"/>
                </a:solidFill>
                <a:latin typeface="Arial"/>
              </a:rPr>
              <a:t>CLASE DE ACTIVOS</a:t>
            </a:r>
            <a:endParaRPr lang="es-CO" sz="1800" b="0" strike="noStrike" spc="-1" dirty="0">
              <a:solidFill>
                <a:srgbClr val="FFFFFF"/>
              </a:solidFill>
              <a:latin typeface="Arial"/>
            </a:endParaRPr>
          </a:p>
        </p:txBody>
      </p:sp>
      <p:sp>
        <p:nvSpPr>
          <p:cNvPr id="1818" name="CustomShape 12"/>
          <p:cNvSpPr/>
          <p:nvPr/>
        </p:nvSpPr>
        <p:spPr>
          <a:xfrm>
            <a:off x="-7920" y="-270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19" name="CustomShape 13"/>
          <p:cNvSpPr/>
          <p:nvPr/>
        </p:nvSpPr>
        <p:spPr>
          <a:xfrm>
            <a:off x="-17640" y="-33480"/>
            <a:ext cx="6766200" cy="12859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820" name="CustomShape 14"/>
          <p:cNvSpPr/>
          <p:nvPr/>
        </p:nvSpPr>
        <p:spPr>
          <a:xfrm>
            <a:off x="379440" y="2101680"/>
            <a:ext cx="5823000" cy="1036800"/>
          </a:xfrm>
          <a:custGeom>
            <a:avLst/>
            <a:gdLst/>
            <a:ahLst/>
            <a:cxnLst/>
            <a:rect l="0" t="0" r="r" b="b"/>
            <a:pathLst>
              <a:path w="16177" h="2882">
                <a:moveTo>
                  <a:pt x="480" y="0"/>
                </a:moveTo>
                <a:lnTo>
                  <a:pt x="480" y="0"/>
                </a:lnTo>
                <a:cubicBezTo>
                  <a:pt x="396" y="0"/>
                  <a:pt x="313" y="22"/>
                  <a:pt x="240" y="64"/>
                </a:cubicBezTo>
                <a:cubicBezTo>
                  <a:pt x="167" y="106"/>
                  <a:pt x="106" y="167"/>
                  <a:pt x="64" y="240"/>
                </a:cubicBezTo>
                <a:cubicBezTo>
                  <a:pt x="22" y="313"/>
                  <a:pt x="0" y="396"/>
                  <a:pt x="0" y="480"/>
                </a:cubicBezTo>
                <a:lnTo>
                  <a:pt x="0" y="2400"/>
                </a:lnTo>
                <a:lnTo>
                  <a:pt x="0" y="2401"/>
                </a:lnTo>
                <a:cubicBezTo>
                  <a:pt x="0" y="2485"/>
                  <a:pt x="22" y="2568"/>
                  <a:pt x="64" y="2641"/>
                </a:cubicBezTo>
                <a:cubicBezTo>
                  <a:pt x="106" y="2714"/>
                  <a:pt x="167" y="2775"/>
                  <a:pt x="240" y="2817"/>
                </a:cubicBezTo>
                <a:cubicBezTo>
                  <a:pt x="313" y="2859"/>
                  <a:pt x="396" y="2881"/>
                  <a:pt x="480" y="2881"/>
                </a:cubicBezTo>
                <a:lnTo>
                  <a:pt x="15695" y="2881"/>
                </a:lnTo>
                <a:lnTo>
                  <a:pt x="15696" y="2881"/>
                </a:lnTo>
                <a:cubicBezTo>
                  <a:pt x="15780" y="2881"/>
                  <a:pt x="15863" y="2859"/>
                  <a:pt x="15936" y="2817"/>
                </a:cubicBezTo>
                <a:cubicBezTo>
                  <a:pt x="16009" y="2775"/>
                  <a:pt x="16070" y="2714"/>
                  <a:pt x="16112" y="2641"/>
                </a:cubicBezTo>
                <a:cubicBezTo>
                  <a:pt x="16154" y="2568"/>
                  <a:pt x="16176" y="2485"/>
                  <a:pt x="16176" y="2401"/>
                </a:cubicBezTo>
                <a:lnTo>
                  <a:pt x="16176" y="480"/>
                </a:lnTo>
                <a:lnTo>
                  <a:pt x="16176" y="480"/>
                </a:lnTo>
                <a:lnTo>
                  <a:pt x="16176" y="480"/>
                </a:lnTo>
                <a:cubicBezTo>
                  <a:pt x="16176" y="396"/>
                  <a:pt x="16154" y="313"/>
                  <a:pt x="16112" y="240"/>
                </a:cubicBezTo>
                <a:cubicBezTo>
                  <a:pt x="16070" y="167"/>
                  <a:pt x="16009" y="106"/>
                  <a:pt x="15936" y="64"/>
                </a:cubicBezTo>
                <a:cubicBezTo>
                  <a:pt x="15863" y="22"/>
                  <a:pt x="15780" y="0"/>
                  <a:pt x="15696" y="0"/>
                </a:cubicBezTo>
                <a:lnTo>
                  <a:pt x="4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000000"/>
                </a:solidFill>
                <a:latin typeface="Calibri"/>
                <a:ea typeface="Calibri"/>
              </a:rPr>
              <a:t>Es todo el mobiliario que utiliza la compañía para realizar sus actividades como por ejemplo, estanterías, mesas, sillas, archivadores, etc</a:t>
            </a:r>
            <a:endParaRPr lang="es-CO" sz="1400" b="0" strike="noStrike" spc="-1">
              <a:solidFill>
                <a:srgbClr val="FFFFFF"/>
              </a:solidFill>
              <a:latin typeface="Arial"/>
            </a:endParaRPr>
          </a:p>
        </p:txBody>
      </p:sp>
      <p:sp>
        <p:nvSpPr>
          <p:cNvPr id="1821" name="CustomShape 15"/>
          <p:cNvSpPr/>
          <p:nvPr/>
        </p:nvSpPr>
        <p:spPr>
          <a:xfrm>
            <a:off x="297000" y="4879800"/>
            <a:ext cx="5987880" cy="4597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400" b="1" strike="noStrike" spc="-1">
                <a:solidFill>
                  <a:srgbClr val="7F7F7F"/>
                </a:solidFill>
                <a:latin typeface="Calibri"/>
              </a:rPr>
              <a:t>O.A. OTROS ACTIVOS</a:t>
            </a:r>
            <a:endParaRPr lang="es-CO" sz="2400" b="0" strike="noStrike" spc="-1">
              <a:solidFill>
                <a:srgbClr val="FFFFFF"/>
              </a:solidFill>
              <a:latin typeface="Arial"/>
            </a:endParaRPr>
          </a:p>
        </p:txBody>
      </p:sp>
      <p:sp>
        <p:nvSpPr>
          <p:cNvPr id="1822" name="CustomShape 16"/>
          <p:cNvSpPr/>
          <p:nvPr/>
        </p:nvSpPr>
        <p:spPr>
          <a:xfrm>
            <a:off x="423720" y="5372280"/>
            <a:ext cx="5823000" cy="1036440"/>
          </a:xfrm>
          <a:custGeom>
            <a:avLst/>
            <a:gdLst/>
            <a:ahLst/>
            <a:cxnLst/>
            <a:rect l="0" t="0" r="r" b="b"/>
            <a:pathLst>
              <a:path w="16177" h="2881">
                <a:moveTo>
                  <a:pt x="480" y="0"/>
                </a:moveTo>
                <a:lnTo>
                  <a:pt x="480" y="0"/>
                </a:lnTo>
                <a:cubicBezTo>
                  <a:pt x="396" y="0"/>
                  <a:pt x="313" y="22"/>
                  <a:pt x="240" y="64"/>
                </a:cubicBezTo>
                <a:cubicBezTo>
                  <a:pt x="167" y="106"/>
                  <a:pt x="106" y="167"/>
                  <a:pt x="64" y="240"/>
                </a:cubicBezTo>
                <a:cubicBezTo>
                  <a:pt x="22" y="313"/>
                  <a:pt x="0" y="396"/>
                  <a:pt x="0" y="480"/>
                </a:cubicBezTo>
                <a:lnTo>
                  <a:pt x="0" y="2400"/>
                </a:lnTo>
                <a:lnTo>
                  <a:pt x="0" y="2400"/>
                </a:lnTo>
                <a:cubicBezTo>
                  <a:pt x="0" y="2484"/>
                  <a:pt x="22" y="2567"/>
                  <a:pt x="64" y="2640"/>
                </a:cubicBezTo>
                <a:cubicBezTo>
                  <a:pt x="106" y="2713"/>
                  <a:pt x="167" y="2774"/>
                  <a:pt x="240" y="2816"/>
                </a:cubicBezTo>
                <a:cubicBezTo>
                  <a:pt x="313" y="2858"/>
                  <a:pt x="396" y="2880"/>
                  <a:pt x="480" y="2880"/>
                </a:cubicBezTo>
                <a:lnTo>
                  <a:pt x="15696" y="2880"/>
                </a:lnTo>
                <a:lnTo>
                  <a:pt x="15696" y="2880"/>
                </a:lnTo>
                <a:cubicBezTo>
                  <a:pt x="15780" y="2880"/>
                  <a:pt x="15863" y="2858"/>
                  <a:pt x="15936" y="2816"/>
                </a:cubicBezTo>
                <a:cubicBezTo>
                  <a:pt x="16009" y="2774"/>
                  <a:pt x="16070" y="2713"/>
                  <a:pt x="16112" y="2640"/>
                </a:cubicBezTo>
                <a:cubicBezTo>
                  <a:pt x="16154" y="2567"/>
                  <a:pt x="16176" y="2484"/>
                  <a:pt x="16176" y="2400"/>
                </a:cubicBezTo>
                <a:lnTo>
                  <a:pt x="16176" y="480"/>
                </a:lnTo>
                <a:lnTo>
                  <a:pt x="16176" y="480"/>
                </a:lnTo>
                <a:lnTo>
                  <a:pt x="16176" y="480"/>
                </a:lnTo>
                <a:cubicBezTo>
                  <a:pt x="16176" y="396"/>
                  <a:pt x="16154" y="313"/>
                  <a:pt x="16112" y="240"/>
                </a:cubicBezTo>
                <a:cubicBezTo>
                  <a:pt x="16070" y="167"/>
                  <a:pt x="16009" y="106"/>
                  <a:pt x="15936" y="64"/>
                </a:cubicBezTo>
                <a:cubicBezTo>
                  <a:pt x="15863" y="22"/>
                  <a:pt x="15780" y="0"/>
                  <a:pt x="15696" y="0"/>
                </a:cubicBezTo>
                <a:lnTo>
                  <a:pt x="480" y="0"/>
                </a:lnTo>
              </a:path>
            </a:pathLst>
          </a:custGeom>
          <a:solidFill>
            <a:srgbClr val="F9A9EA"/>
          </a:solidFill>
          <a:ln w="9360" cap="sq">
            <a:solidFill>
              <a:srgbClr val="F9A9EA"/>
            </a:solidFill>
            <a:miter/>
          </a:ln>
        </p:spPr>
        <p:style>
          <a:lnRef idx="0">
            <a:scrgbClr r="0" g="0" b="0"/>
          </a:lnRef>
          <a:fillRef idx="0">
            <a:scrgbClr r="0" g="0" b="0"/>
          </a:fillRef>
          <a:effectRef idx="0">
            <a:scrgbClr r="0" g="0" b="0"/>
          </a:effectRef>
          <a:fontRef idx="minor"/>
        </p:style>
        <p:txBody>
          <a:bodyPr lIns="90000" tIns="46800" rIns="90000" bIns="46800" anchor="ctr">
            <a:normAutofit/>
          </a:bodyPr>
          <a:lstStyle/>
          <a:p>
            <a:pPr>
              <a:lnSpc>
                <a:spcPct val="100000"/>
              </a:lnSpc>
              <a:spcBef>
                <a:spcPts val="799"/>
              </a:spcBef>
            </a:pPr>
            <a:r>
              <a:rPr lang="es-MX" sz="1400" b="0" strike="noStrike" spc="-1">
                <a:solidFill>
                  <a:srgbClr val="202124"/>
                </a:solidFill>
                <a:latin typeface="Calibri"/>
                <a:ea typeface="Calibri"/>
              </a:rPr>
              <a:t>Son todos aquellos activos que no se encuentran clasificados en ninguna de las categorías anteriores y que por su importancia y uso dentro de la organización deben tener clasificación y código de inventario, con el fin de llevar un control adecuado de todos los activos de la clínica.</a:t>
            </a:r>
            <a:endParaRPr lang="es-CO" sz="1400" b="0" strike="noStrike" spc="-1">
              <a:solidFill>
                <a:srgbClr val="FFFFFF"/>
              </a:solidFill>
              <a:latin typeface="Arial"/>
            </a:endParaRPr>
          </a:p>
        </p:txBody>
      </p:sp>
      <p:pic>
        <p:nvPicPr>
          <p:cNvPr id="1823" name="Imagen 3"/>
          <p:cNvPicPr/>
          <p:nvPr/>
        </p:nvPicPr>
        <p:blipFill>
          <a:blip r:embed="rId2"/>
          <a:stretch/>
        </p:blipFill>
        <p:spPr>
          <a:xfrm>
            <a:off x="693720" y="3233880"/>
            <a:ext cx="1438200" cy="1419120"/>
          </a:xfrm>
          <a:prstGeom prst="rect">
            <a:avLst/>
          </a:prstGeom>
          <a:ln>
            <a:noFill/>
          </a:ln>
        </p:spPr>
      </p:pic>
      <p:pic>
        <p:nvPicPr>
          <p:cNvPr id="1824" name="Imagen 7"/>
          <p:cNvPicPr/>
          <p:nvPr/>
        </p:nvPicPr>
        <p:blipFill>
          <a:blip r:embed="rId3"/>
          <a:stretch/>
        </p:blipFill>
        <p:spPr>
          <a:xfrm>
            <a:off x="2573280" y="3274920"/>
            <a:ext cx="1297080" cy="1411560"/>
          </a:xfrm>
          <a:prstGeom prst="rect">
            <a:avLst/>
          </a:prstGeom>
          <a:ln>
            <a:noFill/>
          </a:ln>
        </p:spPr>
      </p:pic>
      <p:pic>
        <p:nvPicPr>
          <p:cNvPr id="1825" name="Imagen 9"/>
          <p:cNvPicPr/>
          <p:nvPr/>
        </p:nvPicPr>
        <p:blipFill>
          <a:blip r:embed="rId4"/>
          <a:stretch/>
        </p:blipFill>
        <p:spPr>
          <a:xfrm>
            <a:off x="4299120" y="3279600"/>
            <a:ext cx="1238040" cy="1409760"/>
          </a:xfrm>
          <a:prstGeom prst="rect">
            <a:avLst/>
          </a:prstGeom>
          <a:ln>
            <a:noFill/>
          </a:ln>
        </p:spPr>
      </p:pic>
      <p:pic>
        <p:nvPicPr>
          <p:cNvPr id="1826" name="Imagen 11"/>
          <p:cNvPicPr/>
          <p:nvPr/>
        </p:nvPicPr>
        <p:blipFill>
          <a:blip r:embed="rId5"/>
          <a:stretch/>
        </p:blipFill>
        <p:spPr>
          <a:xfrm>
            <a:off x="693720" y="6515280"/>
            <a:ext cx="914400" cy="1533240"/>
          </a:xfrm>
          <a:prstGeom prst="rect">
            <a:avLst/>
          </a:prstGeom>
          <a:ln>
            <a:noFill/>
          </a:ln>
        </p:spPr>
      </p:pic>
      <p:pic>
        <p:nvPicPr>
          <p:cNvPr id="1827" name="Imagen 13"/>
          <p:cNvPicPr/>
          <p:nvPr/>
        </p:nvPicPr>
        <p:blipFill>
          <a:blip r:embed="rId6"/>
          <a:stretch/>
        </p:blipFill>
        <p:spPr>
          <a:xfrm>
            <a:off x="1989000" y="6461280"/>
            <a:ext cx="1803600" cy="1609560"/>
          </a:xfrm>
          <a:prstGeom prst="rect">
            <a:avLst/>
          </a:prstGeom>
          <a:ln>
            <a:noFill/>
          </a:ln>
        </p:spPr>
      </p:pic>
      <p:pic>
        <p:nvPicPr>
          <p:cNvPr id="1828" name="Imagen 20"/>
          <p:cNvPicPr/>
          <p:nvPr/>
        </p:nvPicPr>
        <p:blipFill>
          <a:blip r:embed="rId7"/>
          <a:stretch/>
        </p:blipFill>
        <p:spPr>
          <a:xfrm>
            <a:off x="4219560" y="6518160"/>
            <a:ext cx="1066680" cy="1467000"/>
          </a:xfrm>
          <a:prstGeom prst="rect">
            <a:avLst/>
          </a:prstGeom>
          <a:ln>
            <a:noFill/>
          </a:ln>
        </p:spPr>
      </p:pic>
      <p:pic>
        <p:nvPicPr>
          <p:cNvPr id="25" name="Imagen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9"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0"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1"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2"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3" name="CustomShape 5"/>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4" name="CustomShape 6"/>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5" name="CustomShape 7"/>
          <p:cNvSpPr/>
          <p:nvPr/>
        </p:nvSpPr>
        <p:spPr>
          <a:xfrm rot="10800000">
            <a:off x="-61920" y="8156575"/>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9A9E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7" name="CustomShape 8"/>
          <p:cNvSpPr/>
          <p:nvPr/>
        </p:nvSpPr>
        <p:spPr>
          <a:xfrm>
            <a:off x="0" y="-14400"/>
            <a:ext cx="6881760" cy="105732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38" name="CustomShape 9"/>
          <p:cNvSpPr/>
          <p:nvPr/>
        </p:nvSpPr>
        <p:spPr>
          <a:xfrm>
            <a:off x="60480" y="-7920"/>
            <a:ext cx="686268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800" b="1" strike="noStrike" spc="-1">
                <a:solidFill>
                  <a:srgbClr val="FFFFFF"/>
                </a:solidFill>
                <a:latin typeface="Calibri"/>
              </a:rPr>
              <a:t>Infraestructura y</a:t>
            </a:r>
            <a:endParaRPr lang="es-CO" sz="2800" b="0" strike="noStrike" spc="-1">
              <a:solidFill>
                <a:srgbClr val="FFFFFF"/>
              </a:solidFill>
              <a:latin typeface="Arial"/>
            </a:endParaRPr>
          </a:p>
          <a:p>
            <a:pPr>
              <a:lnSpc>
                <a:spcPct val="100000"/>
              </a:lnSpc>
            </a:pPr>
            <a:r>
              <a:rPr lang="es-CO" sz="2800" b="1" strike="noStrike" spc="-1">
                <a:solidFill>
                  <a:srgbClr val="333333"/>
                </a:solidFill>
                <a:latin typeface="Calibri"/>
              </a:rPr>
              <a:t>	</a:t>
            </a:r>
            <a:r>
              <a:rPr lang="es-CO" sz="2800" b="1" strike="noStrike" spc="-1">
                <a:solidFill>
                  <a:srgbClr val="FFFFFF"/>
                </a:solidFill>
                <a:latin typeface="Calibri"/>
              </a:rPr>
              <a:t>Tecnología</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839" name="CustomShape 10"/>
          <p:cNvSpPr/>
          <p:nvPr/>
        </p:nvSpPr>
        <p:spPr>
          <a:xfrm>
            <a:off x="423720" y="1154160"/>
            <a:ext cx="5910480" cy="663480"/>
          </a:xfrm>
          <a:custGeom>
            <a:avLst/>
            <a:gdLst/>
            <a:ahLst/>
            <a:cxnLst/>
            <a:rect l="0" t="0" r="r" b="b"/>
            <a:pathLst>
              <a:path w="16420" h="1845">
                <a:moveTo>
                  <a:pt x="307" y="0"/>
                </a:moveTo>
                <a:lnTo>
                  <a:pt x="307" y="0"/>
                </a:lnTo>
                <a:cubicBezTo>
                  <a:pt x="253" y="0"/>
                  <a:pt x="200" y="14"/>
                  <a:pt x="154" y="41"/>
                </a:cubicBezTo>
                <a:cubicBezTo>
                  <a:pt x="107" y="68"/>
                  <a:pt x="68" y="107"/>
                  <a:pt x="41" y="154"/>
                </a:cubicBezTo>
                <a:cubicBezTo>
                  <a:pt x="14" y="200"/>
                  <a:pt x="0" y="253"/>
                  <a:pt x="0" y="307"/>
                </a:cubicBezTo>
                <a:lnTo>
                  <a:pt x="0" y="1536"/>
                </a:lnTo>
                <a:lnTo>
                  <a:pt x="0" y="1537"/>
                </a:lnTo>
                <a:cubicBezTo>
                  <a:pt x="0" y="1591"/>
                  <a:pt x="14" y="1644"/>
                  <a:pt x="41" y="1690"/>
                </a:cubicBezTo>
                <a:cubicBezTo>
                  <a:pt x="68" y="1737"/>
                  <a:pt x="107" y="1776"/>
                  <a:pt x="154" y="1803"/>
                </a:cubicBezTo>
                <a:cubicBezTo>
                  <a:pt x="200" y="1830"/>
                  <a:pt x="253" y="1844"/>
                  <a:pt x="307" y="1844"/>
                </a:cubicBezTo>
                <a:lnTo>
                  <a:pt x="16111" y="1844"/>
                </a:lnTo>
                <a:lnTo>
                  <a:pt x="16112" y="1844"/>
                </a:lnTo>
                <a:cubicBezTo>
                  <a:pt x="16166" y="1844"/>
                  <a:pt x="16219" y="1830"/>
                  <a:pt x="16265" y="1803"/>
                </a:cubicBezTo>
                <a:cubicBezTo>
                  <a:pt x="16312" y="1776"/>
                  <a:pt x="16351" y="1737"/>
                  <a:pt x="16378" y="1690"/>
                </a:cubicBezTo>
                <a:cubicBezTo>
                  <a:pt x="16405" y="1644"/>
                  <a:pt x="16419" y="1591"/>
                  <a:pt x="16419" y="1537"/>
                </a:cubicBezTo>
                <a:lnTo>
                  <a:pt x="16419" y="307"/>
                </a:lnTo>
                <a:lnTo>
                  <a:pt x="16419" y="307"/>
                </a:lnTo>
                <a:lnTo>
                  <a:pt x="16419" y="307"/>
                </a:lnTo>
                <a:cubicBezTo>
                  <a:pt x="16419" y="253"/>
                  <a:pt x="16405" y="200"/>
                  <a:pt x="16378" y="154"/>
                </a:cubicBezTo>
                <a:cubicBezTo>
                  <a:pt x="16351" y="107"/>
                  <a:pt x="16312" y="68"/>
                  <a:pt x="16265" y="41"/>
                </a:cubicBezTo>
                <a:cubicBezTo>
                  <a:pt x="16219" y="14"/>
                  <a:pt x="16166" y="0"/>
                  <a:pt x="16112" y="0"/>
                </a:cubicBezTo>
                <a:lnTo>
                  <a:pt x="307" y="0"/>
                </a:lnTo>
              </a:path>
            </a:pathLst>
          </a:custGeom>
          <a:solidFill>
            <a:srgbClr val="FF66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40" name="CustomShape 11"/>
          <p:cNvSpPr/>
          <p:nvPr/>
        </p:nvSpPr>
        <p:spPr>
          <a:xfrm>
            <a:off x="568440" y="1152360"/>
            <a:ext cx="5790960" cy="8240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r>
              <a:rPr lang="es-MX" sz="1600" b="0" strike="noStrike" spc="-1">
                <a:solidFill>
                  <a:srgbClr val="FFFFFF"/>
                </a:solidFill>
                <a:latin typeface="Arial"/>
              </a:rPr>
              <a:t>SEGÚN SU CARGO, ES IMPORTANTE QUE TENGA EN CUENTA LAS SIGUIENTES RECOMENDACIONES</a:t>
            </a:r>
            <a:endParaRPr lang="es-CO" sz="1600" b="0" strike="noStrike" spc="-1">
              <a:solidFill>
                <a:srgbClr val="FFFFFF"/>
              </a:solidFill>
              <a:latin typeface="Arial"/>
            </a:endParaRPr>
          </a:p>
          <a:p>
            <a:endParaRPr lang="es-CO" sz="1600" b="0" strike="noStrike" spc="-1">
              <a:solidFill>
                <a:srgbClr val="FFFFFF"/>
              </a:solidFill>
              <a:latin typeface="Arial"/>
            </a:endParaRPr>
          </a:p>
        </p:txBody>
      </p:sp>
      <p:graphicFrame>
        <p:nvGraphicFramePr>
          <p:cNvPr id="1841" name="Table 12"/>
          <p:cNvGraphicFramePr/>
          <p:nvPr>
            <p:extLst>
              <p:ext uri="{D42A27DB-BD31-4B8C-83A1-F6EECF244321}">
                <p14:modId xmlns:p14="http://schemas.microsoft.com/office/powerpoint/2010/main" val="3895165723"/>
              </p:ext>
            </p:extLst>
          </p:nvPr>
        </p:nvGraphicFramePr>
        <p:xfrm>
          <a:off x="372960" y="2022480"/>
          <a:ext cx="6100920" cy="5226120"/>
        </p:xfrm>
        <a:graphic>
          <a:graphicData uri="http://schemas.openxmlformats.org/drawingml/2006/table">
            <a:tbl>
              <a:tblPr/>
              <a:tblGrid>
                <a:gridCol w="2691000">
                  <a:extLst>
                    <a:ext uri="{9D8B030D-6E8A-4147-A177-3AD203B41FA5}">
                      <a16:colId xmlns:a16="http://schemas.microsoft.com/office/drawing/2014/main" val="20000"/>
                    </a:ext>
                  </a:extLst>
                </a:gridCol>
                <a:gridCol w="3409920">
                  <a:extLst>
                    <a:ext uri="{9D8B030D-6E8A-4147-A177-3AD203B41FA5}">
                      <a16:colId xmlns:a16="http://schemas.microsoft.com/office/drawing/2014/main" val="20001"/>
                    </a:ext>
                  </a:extLst>
                </a:gridCol>
              </a:tblGrid>
              <a:tr h="676440">
                <a:tc>
                  <a:txBody>
                    <a:bodyPr/>
                    <a:lstStyle/>
                    <a:p>
                      <a:pPr algn="ctr">
                        <a:lnSpc>
                          <a:spcPct val="100000"/>
                        </a:lnSpc>
                      </a:pPr>
                      <a:r>
                        <a:rPr lang="es-MX" sz="1800" b="1" strike="noStrike" spc="-1">
                          <a:solidFill>
                            <a:srgbClr val="FFFFFF"/>
                          </a:solidFill>
                          <a:latin typeface="Calibri"/>
                        </a:rPr>
                        <a:t>CARGO</a:t>
                      </a:r>
                      <a:endParaRPr lang="es-CO" sz="1800" b="0" strike="noStrike" spc="-1">
                        <a:solidFill>
                          <a:srgbClr val="FFFFFF"/>
                        </a:solidFill>
                        <a:latin typeface="Arial"/>
                      </a:endParaRPr>
                    </a:p>
                  </a:txBody>
                  <a:tcPr>
                    <a:lnL w="5760">
                      <a:solidFill>
                        <a:srgbClr val="FFFFFF"/>
                      </a:solidFill>
                    </a:lnL>
                    <a:lnR w="5760">
                      <a:solidFill>
                        <a:srgbClr val="FFFFFF"/>
                      </a:solidFill>
                    </a:lnR>
                    <a:lnT w="5760">
                      <a:solidFill>
                        <a:srgbClr val="FFFFFF"/>
                      </a:solidFill>
                    </a:lnT>
                    <a:lnB w="18720">
                      <a:solidFill>
                        <a:srgbClr val="FFFFFF"/>
                      </a:solidFill>
                    </a:lnB>
                    <a:solidFill>
                      <a:srgbClr val="FF66FF"/>
                    </a:solidFill>
                  </a:tcPr>
                </a:tc>
                <a:tc>
                  <a:txBody>
                    <a:bodyPr/>
                    <a:lstStyle/>
                    <a:p>
                      <a:pPr algn="ctr">
                        <a:lnSpc>
                          <a:spcPct val="100000"/>
                        </a:lnSpc>
                      </a:pPr>
                      <a:r>
                        <a:rPr lang="es-MX" sz="1800" b="1" strike="noStrike" spc="-1">
                          <a:solidFill>
                            <a:srgbClr val="FFFFFF"/>
                          </a:solidFill>
                          <a:latin typeface="Calibri"/>
                        </a:rPr>
                        <a:t>RECOMENDACIONES</a:t>
                      </a:r>
                      <a:endParaRPr lang="es-CO" sz="1800" b="0" strike="noStrike" spc="-1">
                        <a:solidFill>
                          <a:srgbClr val="FFFFFF"/>
                        </a:solidFill>
                        <a:latin typeface="Arial"/>
                      </a:endParaRPr>
                    </a:p>
                  </a:txBody>
                  <a:tcPr>
                    <a:lnL w="5760">
                      <a:solidFill>
                        <a:srgbClr val="FFFFFF"/>
                      </a:solidFill>
                    </a:lnL>
                    <a:lnR w="5760">
                      <a:solidFill>
                        <a:srgbClr val="FFFFFF"/>
                      </a:solidFill>
                    </a:lnR>
                    <a:lnT w="5760">
                      <a:solidFill>
                        <a:srgbClr val="FFFFFF"/>
                      </a:solidFill>
                    </a:lnT>
                    <a:lnB w="18720">
                      <a:solidFill>
                        <a:srgbClr val="FFFFFF"/>
                      </a:solidFill>
                    </a:lnB>
                    <a:solidFill>
                      <a:srgbClr val="FF66FF"/>
                    </a:solidFill>
                  </a:tcPr>
                </a:tc>
                <a:extLst>
                  <a:ext uri="{0D108BD9-81ED-4DB2-BD59-A6C34878D82A}">
                    <a16:rowId xmlns:a16="http://schemas.microsoft.com/office/drawing/2014/main" val="10000"/>
                  </a:ext>
                </a:extLst>
              </a:tr>
              <a:tr h="2751120">
                <a:tc>
                  <a:txBody>
                    <a:bodyPr/>
                    <a:lstStyle/>
                    <a:p>
                      <a:pPr algn="ctr">
                        <a:lnSpc>
                          <a:spcPct val="100000"/>
                        </a:lnSpc>
                      </a:pP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endParaRPr lang="es-CO" sz="1800" b="0" strike="noStrike" spc="-1">
                        <a:solidFill>
                          <a:srgbClr val="FFFFFF"/>
                        </a:solidFill>
                        <a:latin typeface="Arial"/>
                      </a:endParaRPr>
                    </a:p>
                    <a:p>
                      <a:pPr algn="ctr">
                        <a:lnSpc>
                          <a:spcPct val="100000"/>
                        </a:lnSpc>
                      </a:pPr>
                      <a:r>
                        <a:rPr lang="es-MX" sz="1400" b="0" strike="noStrike" spc="-1">
                          <a:solidFill>
                            <a:srgbClr val="000000"/>
                          </a:solidFill>
                          <a:latin typeface="Calibri"/>
                        </a:rPr>
                        <a:t>ESPECIALISTAS, OPTOMETRAS Y AUXILIARES DE CONSULTORIOS</a:t>
                      </a:r>
                      <a:endParaRPr lang="es-CO" sz="1400" b="0" strike="noStrike" spc="-1">
                        <a:solidFill>
                          <a:srgbClr val="FFFFFF"/>
                        </a:solidFill>
                        <a:latin typeface="Arial"/>
                      </a:endParaRPr>
                    </a:p>
                  </a:txBody>
                  <a:tcPr>
                    <a:lnL w="5760">
                      <a:solidFill>
                        <a:srgbClr val="FFFFFF"/>
                      </a:solidFill>
                    </a:lnL>
                    <a:lnR w="5760">
                      <a:solidFill>
                        <a:srgbClr val="FFFFFF"/>
                      </a:solidFill>
                    </a:lnR>
                    <a:lnT w="18720">
                      <a:solidFill>
                        <a:srgbClr val="FFFFFF"/>
                      </a:solidFill>
                    </a:lnT>
                    <a:lnB w="5760">
                      <a:solidFill>
                        <a:srgbClr val="FFFFFF"/>
                      </a:solidFill>
                    </a:lnB>
                    <a:solidFill>
                      <a:srgbClr val="FFCCFF"/>
                    </a:solidFill>
                  </a:tcPr>
                </a:tc>
                <a:tc>
                  <a:txBody>
                    <a:bodyPr/>
                    <a:lstStyle/>
                    <a:p>
                      <a:pPr marL="285480" indent="-285480">
                        <a:lnSpc>
                          <a:spcPct val="100000"/>
                        </a:lnSpc>
                        <a:buClr>
                          <a:srgbClr val="000000"/>
                        </a:buClr>
                        <a:buFont typeface="Arial"/>
                        <a:buChar char="•"/>
                      </a:pPr>
                      <a:r>
                        <a:rPr lang="es-MX" sz="1400" b="0" strike="noStrike" spc="-1" dirty="0">
                          <a:solidFill>
                            <a:srgbClr val="000000"/>
                          </a:solidFill>
                          <a:latin typeface="Calibri"/>
                        </a:rPr>
                        <a:t>Buen uso de equipos biomédicos</a:t>
                      </a:r>
                      <a:r>
                        <a:rPr lang="es-MX" sz="1200" b="0" strike="noStrike" spc="-1" dirty="0">
                          <a:solidFill>
                            <a:srgbClr val="000000"/>
                          </a:solidFill>
                          <a:latin typeface="Calibri"/>
                        </a:rPr>
                        <a:t>.</a:t>
                      </a:r>
                      <a:endParaRPr lang="es-CO" sz="12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Correcta limpieza de E.B. E.C. M.E.</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No traslado de activos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Reporte de fallas en intranet</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Cierre de consultorios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Correcto uso de impresoras y fotocopiadoras.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Política buen uso de aires acondicionados</a:t>
                      </a:r>
                      <a:endParaRPr lang="es-CO" sz="1400" b="0" strike="noStrike" spc="-1" dirty="0">
                        <a:solidFill>
                          <a:srgbClr val="FFFFFF"/>
                        </a:solidFill>
                        <a:latin typeface="Arial"/>
                      </a:endParaRPr>
                    </a:p>
                  </a:txBody>
                  <a:tcPr>
                    <a:lnL w="5760">
                      <a:solidFill>
                        <a:srgbClr val="FFFFFF"/>
                      </a:solidFill>
                    </a:lnL>
                    <a:lnR w="5760">
                      <a:solidFill>
                        <a:srgbClr val="FFFFFF"/>
                      </a:solidFill>
                    </a:lnR>
                    <a:lnT w="18720">
                      <a:solidFill>
                        <a:srgbClr val="FFFFFF"/>
                      </a:solidFill>
                    </a:lnT>
                    <a:lnB w="5760">
                      <a:solidFill>
                        <a:srgbClr val="FFFFFF"/>
                      </a:solidFill>
                    </a:lnB>
                    <a:solidFill>
                      <a:srgbClr val="FFCCFF"/>
                    </a:solidFill>
                  </a:tcPr>
                </a:tc>
                <a:extLst>
                  <a:ext uri="{0D108BD9-81ED-4DB2-BD59-A6C34878D82A}">
                    <a16:rowId xmlns:a16="http://schemas.microsoft.com/office/drawing/2014/main" val="10001"/>
                  </a:ext>
                </a:extLst>
              </a:tr>
              <a:tr h="1798560">
                <a:tc>
                  <a:txBody>
                    <a:bodyPr/>
                    <a:lstStyle/>
                    <a:p>
                      <a:pPr>
                        <a:lnSpc>
                          <a:spcPct val="100000"/>
                        </a:lnSpc>
                      </a:pPr>
                      <a:endParaRPr lang="es-CO" sz="1800" b="0" strike="noStrike" spc="-1">
                        <a:solidFill>
                          <a:srgbClr val="FFFFFF"/>
                        </a:solidFill>
                        <a:latin typeface="Arial"/>
                      </a:endParaRPr>
                    </a:p>
                    <a:p>
                      <a:pPr>
                        <a:lnSpc>
                          <a:spcPct val="100000"/>
                        </a:lnSpc>
                      </a:pPr>
                      <a:endParaRPr lang="es-CO" sz="1800" b="0" strike="noStrike" spc="-1">
                        <a:solidFill>
                          <a:srgbClr val="FFFFFF"/>
                        </a:solidFill>
                        <a:latin typeface="Arial"/>
                      </a:endParaRPr>
                    </a:p>
                    <a:p>
                      <a:pPr algn="ctr">
                        <a:lnSpc>
                          <a:spcPct val="100000"/>
                        </a:lnSpc>
                      </a:pPr>
                      <a:r>
                        <a:rPr lang="es-MX" sz="1400" b="0" strike="noStrike" spc="-1">
                          <a:solidFill>
                            <a:srgbClr val="000000"/>
                          </a:solidFill>
                          <a:latin typeface="Calibri"/>
                        </a:rPr>
                        <a:t>ADMISION Y DESPACHOS</a:t>
                      </a:r>
                      <a:endParaRPr lang="es-CO" sz="1400" b="0" strike="noStrike" spc="-1">
                        <a:solidFill>
                          <a:srgbClr val="FFFFFF"/>
                        </a:solidFill>
                        <a:latin typeface="Arial"/>
                      </a:endParaRPr>
                    </a:p>
                    <a:p>
                      <a:pPr algn="ctr">
                        <a:lnSpc>
                          <a:spcPct val="100000"/>
                        </a:lnSpc>
                      </a:pPr>
                      <a:r>
                        <a:rPr lang="es-MX" sz="1400" b="0" strike="noStrike" spc="-1">
                          <a:solidFill>
                            <a:srgbClr val="000000"/>
                          </a:solidFill>
                          <a:latin typeface="Calibri"/>
                        </a:rPr>
                        <a:t>ADMINITRATIVOS, CONTACT CENTER Y PRACTICANTES</a:t>
                      </a:r>
                      <a:endParaRPr lang="es-CO" sz="1400" b="0" strike="noStrike" spc="-1">
                        <a:solidFill>
                          <a:srgbClr val="FFFFFF"/>
                        </a:solidFill>
                        <a:latin typeface="Arial"/>
                      </a:endParaRPr>
                    </a:p>
                  </a:txBody>
                  <a:tcPr>
                    <a:lnL w="5760">
                      <a:solidFill>
                        <a:srgbClr val="FFFFFF"/>
                      </a:solidFill>
                    </a:lnL>
                    <a:lnR w="5760">
                      <a:solidFill>
                        <a:srgbClr val="FFFFFF"/>
                      </a:solidFill>
                    </a:lnR>
                    <a:lnT w="5760">
                      <a:solidFill>
                        <a:srgbClr val="FFFFFF"/>
                      </a:solidFill>
                    </a:lnT>
                    <a:lnB w="5760">
                      <a:solidFill>
                        <a:srgbClr val="FFFFFF"/>
                      </a:solidFill>
                    </a:lnB>
                    <a:solidFill>
                      <a:srgbClr val="FFCCFF"/>
                    </a:solidFill>
                  </a:tcPr>
                </a:tc>
                <a:tc>
                  <a:txBody>
                    <a:bodyPr/>
                    <a:lstStyle/>
                    <a:p>
                      <a:pPr marL="285480" indent="-285480">
                        <a:lnSpc>
                          <a:spcPct val="100000"/>
                        </a:lnSpc>
                        <a:buClr>
                          <a:srgbClr val="000000"/>
                        </a:buClr>
                        <a:buFont typeface="Arial"/>
                        <a:buChar char="•"/>
                      </a:pPr>
                      <a:r>
                        <a:rPr lang="es-CO" sz="1400" b="0" strike="noStrike" spc="-1" dirty="0">
                          <a:solidFill>
                            <a:srgbClr val="000000"/>
                          </a:solidFill>
                          <a:latin typeface="Calibri"/>
                        </a:rPr>
                        <a:t>No traslado de activos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Reporte de fallas en intranet</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Correcto uso de impresoras y fotocopiadoras.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Política buen uso de aires acondicionados</a:t>
                      </a:r>
                      <a:endParaRPr lang="es-CO" sz="1400" b="0" strike="noStrike" spc="-1" dirty="0">
                        <a:solidFill>
                          <a:srgbClr val="FFFFFF"/>
                        </a:solidFill>
                        <a:latin typeface="Arial"/>
                      </a:endParaRPr>
                    </a:p>
                    <a:p>
                      <a:pPr marL="285480" indent="-285480">
                        <a:lnSpc>
                          <a:spcPct val="100000"/>
                        </a:lnSpc>
                        <a:buClr>
                          <a:srgbClr val="000000"/>
                        </a:buClr>
                        <a:buFont typeface="Arial"/>
                        <a:buChar char="•"/>
                      </a:pPr>
                      <a:r>
                        <a:rPr lang="es-CO" sz="1400" b="0" strike="noStrike" spc="-1" dirty="0">
                          <a:solidFill>
                            <a:srgbClr val="000000"/>
                          </a:solidFill>
                          <a:latin typeface="Calibri"/>
                        </a:rPr>
                        <a:t>Correcta limpieza de E.C. y M.E.</a:t>
                      </a:r>
                      <a:endParaRPr lang="es-CO" sz="1400" b="0" strike="noStrike" spc="-1" dirty="0">
                        <a:solidFill>
                          <a:srgbClr val="FFFFFF"/>
                        </a:solidFill>
                        <a:latin typeface="Arial"/>
                      </a:endParaRPr>
                    </a:p>
                    <a:p>
                      <a:pPr marL="285480" indent="-285480">
                        <a:lnSpc>
                          <a:spcPct val="100000"/>
                        </a:lnSpc>
                      </a:pPr>
                      <a:endParaRPr lang="es-CO" sz="1400" b="0" strike="noStrike" spc="-1" dirty="0">
                        <a:solidFill>
                          <a:srgbClr val="FFFFFF"/>
                        </a:solidFill>
                        <a:latin typeface="Arial"/>
                      </a:endParaRPr>
                    </a:p>
                  </a:txBody>
                  <a:tcPr>
                    <a:lnL w="5760">
                      <a:solidFill>
                        <a:srgbClr val="FFFFFF"/>
                      </a:solidFill>
                    </a:lnL>
                    <a:lnR w="5760">
                      <a:solidFill>
                        <a:srgbClr val="FFFFFF"/>
                      </a:solidFill>
                    </a:lnR>
                    <a:lnT w="5760">
                      <a:solidFill>
                        <a:srgbClr val="FFFFFF"/>
                      </a:solidFill>
                    </a:lnT>
                    <a:lnB w="5760">
                      <a:solidFill>
                        <a:srgbClr val="FFFFFF"/>
                      </a:solidFill>
                    </a:lnB>
                    <a:solidFill>
                      <a:srgbClr val="FFCCFF"/>
                    </a:solidFill>
                  </a:tcPr>
                </a:tc>
                <a:extLst>
                  <a:ext uri="{0D108BD9-81ED-4DB2-BD59-A6C34878D82A}">
                    <a16:rowId xmlns:a16="http://schemas.microsoft.com/office/drawing/2014/main" val="10002"/>
                  </a:ext>
                </a:extLst>
              </a:tr>
            </a:tbl>
          </a:graphicData>
        </a:graphic>
      </p:graphicFrame>
      <p:pic>
        <p:nvPicPr>
          <p:cNvPr id="15" name="Imagen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1160" y="8184600"/>
            <a:ext cx="1956540" cy="1097974"/>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260A401-A316-F447-B4FB-4A549E7343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149" y="413246"/>
            <a:ext cx="6057901" cy="8508607"/>
          </a:xfrm>
          <a:prstGeom prst="rect">
            <a:avLst/>
          </a:prstGeom>
          <a:solidFill>
            <a:srgbClr val="000000">
              <a:shade val="95000"/>
            </a:srgbClr>
          </a:solidFill>
          <a:ln w="444500" cap="sq">
            <a:solidFill>
              <a:srgbClr val="FF99FF"/>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1393076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guridad de la información: Aspectos a tener en cuenta">
            <a:extLst>
              <a:ext uri="{FF2B5EF4-FFF2-40B4-BE49-F238E27FC236}">
                <a16:creationId xmlns:a16="http://schemas.microsoft.com/office/drawing/2014/main" id="{1ADC99A7-0C8C-398A-82DD-A45DD3F1C5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71775"/>
            <a:ext cx="6858000" cy="3600450"/>
          </a:xfrm>
          <a:prstGeom prst="rect">
            <a:avLst/>
          </a:prstGeom>
          <a:noFill/>
          <a:extLst>
            <a:ext uri="{909E8E84-426E-40DD-AFC4-6F175D3DCCD1}">
              <a14:hiddenFill xmlns:a14="http://schemas.microsoft.com/office/drawing/2010/main">
                <a:solidFill>
                  <a:srgbClr val="FFFFFF"/>
                </a:solidFill>
              </a14:hiddenFill>
            </a:ext>
          </a:extLst>
        </p:spPr>
      </p:pic>
      <p:sp>
        <p:nvSpPr>
          <p:cNvPr id="1622" name="CustomShape 1"/>
          <p:cNvSpPr/>
          <p:nvPr/>
        </p:nvSpPr>
        <p:spPr>
          <a:xfrm rot="21540000">
            <a:off x="-12599" y="-27986"/>
            <a:ext cx="684547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28" name="CustomShape 6"/>
          <p:cNvSpPr/>
          <p:nvPr/>
        </p:nvSpPr>
        <p:spPr>
          <a:xfrm>
            <a:off x="0" y="-199440"/>
            <a:ext cx="6858000" cy="392904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chemeClr val="tx1">
              <a:lumMod val="50000"/>
              <a:lumOff val="50000"/>
            </a:schemeClr>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629" name="CustomShape 7"/>
          <p:cNvSpPr/>
          <p:nvPr/>
        </p:nvSpPr>
        <p:spPr>
          <a:xfrm>
            <a:off x="17640" y="-281257"/>
            <a:ext cx="68403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0" name="CustomShape 8"/>
          <p:cNvSpPr/>
          <p:nvPr/>
        </p:nvSpPr>
        <p:spPr>
          <a:xfrm>
            <a:off x="-38160" y="-77510"/>
            <a:ext cx="6916998" cy="32115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chemeClr val="bg1">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1" name="CustomShape 9"/>
          <p:cNvSpPr/>
          <p:nvPr/>
        </p:nvSpPr>
        <p:spPr>
          <a:xfrm>
            <a:off x="-36360" y="-36360"/>
            <a:ext cx="6911576" cy="283212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dirty="0"/>
          </a:p>
        </p:txBody>
      </p:sp>
      <p:grpSp>
        <p:nvGrpSpPr>
          <p:cNvPr id="17" name="Group 4">
            <a:extLst>
              <a:ext uri="{FF2B5EF4-FFF2-40B4-BE49-F238E27FC236}">
                <a16:creationId xmlns:a16="http://schemas.microsoft.com/office/drawing/2014/main" id="{36CC1615-CBF1-826E-D33A-3E709543F3C2}"/>
              </a:ext>
            </a:extLst>
          </p:cNvPr>
          <p:cNvGrpSpPr/>
          <p:nvPr/>
        </p:nvGrpSpPr>
        <p:grpSpPr>
          <a:xfrm>
            <a:off x="0" y="5213160"/>
            <a:ext cx="6858000" cy="3959280"/>
            <a:chOff x="0" y="5182920"/>
            <a:chExt cx="6889680" cy="3959280"/>
          </a:xfrm>
          <a:solidFill>
            <a:schemeClr val="tx1"/>
          </a:solidFill>
        </p:grpSpPr>
        <p:sp>
          <p:nvSpPr>
            <p:cNvPr id="18" name="CustomShape 5">
              <a:extLst>
                <a:ext uri="{FF2B5EF4-FFF2-40B4-BE49-F238E27FC236}">
                  <a16:creationId xmlns:a16="http://schemas.microsoft.com/office/drawing/2014/main" id="{4057B8C2-D9CD-1937-05CF-CC726F5B700F}"/>
                </a:ext>
              </a:extLst>
            </p:cNvPr>
            <p:cNvSpPr/>
            <p:nvPr/>
          </p:nvSpPr>
          <p:spPr>
            <a:xfrm rot="10800000">
              <a:off x="0" y="5182920"/>
              <a:ext cx="6889680" cy="395928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19" name="CustomShape 6">
              <a:extLst>
                <a:ext uri="{FF2B5EF4-FFF2-40B4-BE49-F238E27FC236}">
                  <a16:creationId xmlns:a16="http://schemas.microsoft.com/office/drawing/2014/main" id="{218597F5-D42D-278D-A9CA-B3CEE061DA90}"/>
                </a:ext>
              </a:extLst>
            </p:cNvPr>
            <p:cNvSpPr/>
            <p:nvPr/>
          </p:nvSpPr>
          <p:spPr>
            <a:xfrm rot="10800000">
              <a:off x="0" y="5757480"/>
              <a:ext cx="6889680" cy="338472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20" name="CustomShape 7">
              <a:extLst>
                <a:ext uri="{FF2B5EF4-FFF2-40B4-BE49-F238E27FC236}">
                  <a16:creationId xmlns:a16="http://schemas.microsoft.com/office/drawing/2014/main" id="{FB9AFE98-4433-2DC2-4C78-D8FB13832AE6}"/>
                </a:ext>
              </a:extLst>
            </p:cNvPr>
            <p:cNvSpPr/>
            <p:nvPr/>
          </p:nvSpPr>
          <p:spPr>
            <a:xfrm rot="10800000">
              <a:off x="0" y="5932440"/>
              <a:ext cx="6889680" cy="32097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21" name="CustomShape 8">
              <a:extLst>
                <a:ext uri="{FF2B5EF4-FFF2-40B4-BE49-F238E27FC236}">
                  <a16:creationId xmlns:a16="http://schemas.microsoft.com/office/drawing/2014/main" id="{3E72DFE4-F0ED-63F0-9E26-20587427C09A}"/>
                </a:ext>
              </a:extLst>
            </p:cNvPr>
            <p:cNvSpPr/>
            <p:nvPr/>
          </p:nvSpPr>
          <p:spPr>
            <a:xfrm rot="10800000">
              <a:off x="0" y="6313320"/>
              <a:ext cx="688968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grpSp>
      <p:sp>
        <p:nvSpPr>
          <p:cNvPr id="1623" name="CustomShape 2"/>
          <p:cNvSpPr/>
          <p:nvPr/>
        </p:nvSpPr>
        <p:spPr>
          <a:xfrm>
            <a:off x="1875241" y="7097625"/>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624" name="CustomShape 3"/>
          <p:cNvSpPr/>
          <p:nvPr/>
        </p:nvSpPr>
        <p:spPr>
          <a:xfrm>
            <a:off x="2019601" y="7457985"/>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sp>
        <p:nvSpPr>
          <p:cNvPr id="1626" name="CustomShape 4"/>
          <p:cNvSpPr/>
          <p:nvPr/>
        </p:nvSpPr>
        <p:spPr>
          <a:xfrm>
            <a:off x="-155159" y="6753105"/>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627" name="CustomShape 5"/>
          <p:cNvSpPr/>
          <p:nvPr/>
        </p:nvSpPr>
        <p:spPr>
          <a:xfrm>
            <a:off x="-61559" y="7681545"/>
            <a:ext cx="3276360" cy="20116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1800" b="0" strike="noStrike" spc="-1" dirty="0">
                <a:solidFill>
                  <a:srgbClr val="808080"/>
                </a:solidFill>
                <a:latin typeface="Arial"/>
              </a:rPr>
              <a:t>GESTION DE LA   </a:t>
            </a:r>
            <a:endParaRPr lang="es-CO" sz="1800" b="0" strike="noStrike" spc="-1" dirty="0">
              <a:solidFill>
                <a:srgbClr val="FFFFFF"/>
              </a:solidFill>
              <a:latin typeface="Arial"/>
            </a:endParaRPr>
          </a:p>
          <a:p>
            <a:pPr algn="ctr">
              <a:lnSpc>
                <a:spcPct val="100000"/>
              </a:lnSpc>
            </a:pPr>
            <a:r>
              <a:rPr lang="es-CO" sz="3200" b="1" strike="noStrike" spc="-1" dirty="0">
                <a:solidFill>
                  <a:srgbClr val="808080"/>
                </a:solidFill>
                <a:latin typeface="Arial"/>
              </a:rPr>
              <a:t>INFORMACION</a:t>
            </a:r>
            <a:endParaRPr lang="es-CO" sz="3200" b="0" strike="noStrike" spc="-1" dirty="0">
              <a:solidFill>
                <a:srgbClr val="FFFFFF"/>
              </a:solidFill>
              <a:latin typeface="Arial"/>
            </a:endParaRPr>
          </a:p>
        </p:txBody>
      </p:sp>
      <p:sp>
        <p:nvSpPr>
          <p:cNvPr id="1632" name="CustomShape 10"/>
          <p:cNvSpPr/>
          <p:nvPr/>
        </p:nvSpPr>
        <p:spPr>
          <a:xfrm>
            <a:off x="162361" y="7162425"/>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chemeClr val="bg1">
              <a:lumMod val="6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3" name="CustomShape 11"/>
          <p:cNvSpPr/>
          <p:nvPr/>
        </p:nvSpPr>
        <p:spPr>
          <a:xfrm>
            <a:off x="1576801" y="6981705"/>
            <a:ext cx="298440" cy="331560"/>
          </a:xfrm>
          <a:prstGeom prst="ellipse">
            <a:avLst/>
          </a:prstGeom>
          <a:solidFill>
            <a:schemeClr val="tx2">
              <a:lumMod val="50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4" name="CustomShape 12"/>
          <p:cNvSpPr/>
          <p:nvPr/>
        </p:nvSpPr>
        <p:spPr>
          <a:xfrm>
            <a:off x="1951201" y="7200585"/>
            <a:ext cx="284400" cy="306360"/>
          </a:xfrm>
          <a:prstGeom prst="ellipse">
            <a:avLst/>
          </a:pr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3" name="Imagen 2">
            <a:extLst>
              <a:ext uri="{FF2B5EF4-FFF2-40B4-BE49-F238E27FC236}">
                <a16:creationId xmlns:a16="http://schemas.microsoft.com/office/drawing/2014/main" id="{7825A35C-7023-4CE4-4CD5-531EAB64F2F0}"/>
              </a:ext>
            </a:extLst>
          </p:cNvPr>
          <p:cNvPicPr>
            <a:picLocks noChangeAspect="1"/>
          </p:cNvPicPr>
          <p:nvPr/>
        </p:nvPicPr>
        <p:blipFill rotWithShape="1">
          <a:blip r:embed="rId3">
            <a:extLst>
              <a:ext uri="{28A0092B-C50C-407E-A947-70E740481C1C}">
                <a14:useLocalDpi xmlns:a14="http://schemas.microsoft.com/office/drawing/2010/main" val="0"/>
              </a:ext>
            </a:extLst>
          </a:blip>
          <a:srcRect l="27703" t="33615" r="25223" b="29857"/>
          <a:stretch/>
        </p:blipFill>
        <p:spPr>
          <a:xfrm>
            <a:off x="3643200" y="7488360"/>
            <a:ext cx="2986200" cy="1301265"/>
          </a:xfrm>
          <a:prstGeom prst="rect">
            <a:avLst/>
          </a:prstGeom>
        </p:spPr>
      </p:pic>
    </p:spTree>
    <p:extLst>
      <p:ext uri="{BB962C8B-B14F-4D97-AF65-F5344CB8AC3E}">
        <p14:creationId xmlns:p14="http://schemas.microsoft.com/office/powerpoint/2010/main" val="19139858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7" name="CustomShape 1"/>
          <p:cNvSpPr/>
          <p:nvPr/>
        </p:nvSpPr>
        <p:spPr>
          <a:xfrm>
            <a:off x="71280" y="-61920"/>
            <a:ext cx="686304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9" name="CustomShape 3"/>
          <p:cNvSpPr/>
          <p:nvPr/>
        </p:nvSpPr>
        <p:spPr>
          <a:xfrm>
            <a:off x="-12600" y="-15054"/>
            <a:ext cx="6881760" cy="10794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4000" b="1" strike="noStrike" spc="-1" dirty="0">
                <a:solidFill>
                  <a:srgbClr val="FFFFFF"/>
                </a:solidFill>
                <a:latin typeface="Calibri"/>
              </a:rPr>
              <a:t>GESTION DE LA INFORMACION</a:t>
            </a:r>
            <a:endParaRPr lang="es-CO" sz="4000" b="0" strike="noStrike" spc="-1" dirty="0">
              <a:solidFill>
                <a:srgbClr val="FFFFFF"/>
              </a:solidFill>
              <a:latin typeface="Arial"/>
            </a:endParaRPr>
          </a:p>
          <a:p>
            <a:pPr>
              <a:lnSpc>
                <a:spcPct val="100000"/>
              </a:lnSpc>
            </a:pPr>
            <a:endParaRPr lang="es-CO" sz="4000" b="0" strike="noStrike" spc="-1" dirty="0">
              <a:solidFill>
                <a:srgbClr val="FFFFFF"/>
              </a:solidFill>
              <a:latin typeface="Arial"/>
            </a:endParaRPr>
          </a:p>
        </p:txBody>
      </p:sp>
      <p:sp>
        <p:nvSpPr>
          <p:cNvPr id="1661" name="CustomShape 5"/>
          <p:cNvSpPr/>
          <p:nvPr/>
        </p:nvSpPr>
        <p:spPr>
          <a:xfrm>
            <a:off x="2209751" y="3541721"/>
            <a:ext cx="2479680" cy="37151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b="1" strike="noStrike" spc="-1" dirty="0">
                <a:solidFill>
                  <a:srgbClr val="FFFFFF"/>
                </a:solidFill>
                <a:latin typeface="Arial"/>
              </a:rPr>
              <a:t>TECNOVIGILANCIA</a:t>
            </a:r>
            <a:endParaRPr lang="es-CO" b="0" strike="noStrike" spc="-1" dirty="0">
              <a:solidFill>
                <a:srgbClr val="FFFFFF"/>
              </a:solidFill>
              <a:latin typeface="Arial"/>
            </a:endParaRPr>
          </a:p>
        </p:txBody>
      </p:sp>
      <p:sp>
        <p:nvSpPr>
          <p:cNvPr id="1665" name="CustomShape 9"/>
          <p:cNvSpPr/>
          <p:nvPr/>
        </p:nvSpPr>
        <p:spPr>
          <a:xfrm>
            <a:off x="860089" y="3603276"/>
            <a:ext cx="1295280" cy="30995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spc="-1" dirty="0">
                <a:solidFill>
                  <a:srgbClr val="FFFFFF"/>
                </a:solidFill>
                <a:latin typeface="Arial"/>
              </a:rPr>
              <a:t>1. ¿</a:t>
            </a:r>
            <a:r>
              <a:rPr lang="es-MX" sz="1400" b="0" strike="noStrike" spc="-1" dirty="0">
                <a:solidFill>
                  <a:srgbClr val="FFFFFF"/>
                </a:solidFill>
                <a:latin typeface="Arial"/>
              </a:rPr>
              <a:t>QUE ES?</a:t>
            </a:r>
            <a:endParaRPr lang="es-CO" sz="1400" b="0" strike="noStrike" spc="-1" dirty="0">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10">
            <a:extLst>
              <a:ext uri="{FF2B5EF4-FFF2-40B4-BE49-F238E27FC236}">
                <a16:creationId xmlns:a16="http://schemas.microsoft.com/office/drawing/2014/main" id="{EA0DB930-8355-9166-D8C1-62209D0ECA56}"/>
              </a:ext>
            </a:extLst>
          </p:cNvPr>
          <p:cNvSpPr/>
          <p:nvPr/>
        </p:nvSpPr>
        <p:spPr>
          <a:xfrm>
            <a:off x="-65355" y="1082520"/>
            <a:ext cx="3107492" cy="699316"/>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a:p>
        </p:txBody>
      </p:sp>
      <p:sp>
        <p:nvSpPr>
          <p:cNvPr id="2" name="CuadroTexto 1">
            <a:extLst>
              <a:ext uri="{FF2B5EF4-FFF2-40B4-BE49-F238E27FC236}">
                <a16:creationId xmlns:a16="http://schemas.microsoft.com/office/drawing/2014/main" id="{708B3B5B-7DCD-3C89-D661-64447D5FD5C1}"/>
              </a:ext>
            </a:extLst>
          </p:cNvPr>
          <p:cNvSpPr txBox="1"/>
          <p:nvPr/>
        </p:nvSpPr>
        <p:spPr>
          <a:xfrm>
            <a:off x="77025" y="1108890"/>
            <a:ext cx="2842020" cy="646331"/>
          </a:xfrm>
          <a:prstGeom prst="rect">
            <a:avLst/>
          </a:prstGeom>
          <a:noFill/>
        </p:spPr>
        <p:txBody>
          <a:bodyPr wrap="square" rtlCol="0">
            <a:spAutoFit/>
          </a:bodyPr>
          <a:lstStyle/>
          <a:p>
            <a:r>
              <a:rPr lang="es-MX" b="1" dirty="0">
                <a:solidFill>
                  <a:schemeClr val="bg1"/>
                </a:solidFill>
              </a:rPr>
              <a:t>¿QUE ES GESTION DE LA INFORMACION?</a:t>
            </a:r>
            <a:endParaRPr lang="es-CO" b="1" dirty="0">
              <a:solidFill>
                <a:schemeClr val="bg1"/>
              </a:solidFill>
            </a:endParaRPr>
          </a:p>
        </p:txBody>
      </p:sp>
      <p:sp>
        <p:nvSpPr>
          <p:cNvPr id="30" name="CustomShape 16">
            <a:extLst>
              <a:ext uri="{FF2B5EF4-FFF2-40B4-BE49-F238E27FC236}">
                <a16:creationId xmlns:a16="http://schemas.microsoft.com/office/drawing/2014/main" id="{4BEBFE73-F14D-67C7-91AA-5FA69D6D03D6}"/>
              </a:ext>
            </a:extLst>
          </p:cNvPr>
          <p:cNvSpPr/>
          <p:nvPr/>
        </p:nvSpPr>
        <p:spPr>
          <a:xfrm>
            <a:off x="34846" y="2047441"/>
            <a:ext cx="4171536" cy="2275194"/>
          </a:xfrm>
          <a:custGeom>
            <a:avLst/>
            <a:gdLst/>
            <a:ahLst/>
            <a:cxnLst/>
            <a:rect l="0" t="0" r="r" b="b"/>
            <a:pathLst>
              <a:path w="4566" h="4081">
                <a:moveTo>
                  <a:pt x="680" y="0"/>
                </a:moveTo>
                <a:lnTo>
                  <a:pt x="680" y="0"/>
                </a:lnTo>
                <a:cubicBezTo>
                  <a:pt x="561" y="0"/>
                  <a:pt x="443" y="31"/>
                  <a:pt x="340" y="91"/>
                </a:cubicBezTo>
                <a:cubicBezTo>
                  <a:pt x="237" y="151"/>
                  <a:pt x="151" y="237"/>
                  <a:pt x="91" y="340"/>
                </a:cubicBezTo>
                <a:cubicBezTo>
                  <a:pt x="31" y="443"/>
                  <a:pt x="0" y="561"/>
                  <a:pt x="0" y="680"/>
                </a:cubicBezTo>
                <a:lnTo>
                  <a:pt x="0" y="3400"/>
                </a:lnTo>
                <a:lnTo>
                  <a:pt x="0" y="3400"/>
                </a:lnTo>
                <a:cubicBezTo>
                  <a:pt x="0" y="3519"/>
                  <a:pt x="31" y="3637"/>
                  <a:pt x="91" y="3740"/>
                </a:cubicBezTo>
                <a:cubicBezTo>
                  <a:pt x="151" y="3843"/>
                  <a:pt x="237" y="3929"/>
                  <a:pt x="340" y="3989"/>
                </a:cubicBezTo>
                <a:cubicBezTo>
                  <a:pt x="443" y="4049"/>
                  <a:pt x="561" y="4080"/>
                  <a:pt x="680" y="4080"/>
                </a:cubicBezTo>
                <a:lnTo>
                  <a:pt x="3885" y="4080"/>
                </a:lnTo>
                <a:lnTo>
                  <a:pt x="3885" y="4080"/>
                </a:lnTo>
                <a:cubicBezTo>
                  <a:pt x="4004" y="4080"/>
                  <a:pt x="4122" y="4049"/>
                  <a:pt x="4225" y="3989"/>
                </a:cubicBezTo>
                <a:cubicBezTo>
                  <a:pt x="4328" y="3929"/>
                  <a:pt x="4414" y="3843"/>
                  <a:pt x="4474" y="3740"/>
                </a:cubicBezTo>
                <a:cubicBezTo>
                  <a:pt x="4534" y="3637"/>
                  <a:pt x="4565" y="3519"/>
                  <a:pt x="4565" y="3400"/>
                </a:cubicBezTo>
                <a:lnTo>
                  <a:pt x="4565" y="680"/>
                </a:lnTo>
                <a:lnTo>
                  <a:pt x="4565" y="680"/>
                </a:lnTo>
                <a:lnTo>
                  <a:pt x="4565" y="680"/>
                </a:lnTo>
                <a:cubicBezTo>
                  <a:pt x="4565" y="561"/>
                  <a:pt x="4534" y="443"/>
                  <a:pt x="4474" y="340"/>
                </a:cubicBezTo>
                <a:cubicBezTo>
                  <a:pt x="4414" y="237"/>
                  <a:pt x="4328" y="151"/>
                  <a:pt x="4225" y="91"/>
                </a:cubicBezTo>
                <a:cubicBezTo>
                  <a:pt x="4122" y="31"/>
                  <a:pt x="4004" y="0"/>
                  <a:pt x="3885" y="0"/>
                </a:cubicBezTo>
                <a:lnTo>
                  <a:pt x="680"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algn="just"/>
            <a:endParaRPr lang="es-CO" sz="1600" b="0" i="0" u="none" strike="noStrike" baseline="0" dirty="0">
              <a:solidFill>
                <a:srgbClr val="1A405F"/>
              </a:solidFill>
              <a:latin typeface="Poppins-Regular"/>
            </a:endParaRPr>
          </a:p>
          <a:p>
            <a:pPr algn="just"/>
            <a:r>
              <a:rPr lang="es-MX" dirty="0">
                <a:latin typeface="Poppins-Regular"/>
              </a:rPr>
              <a:t>Conjunto de procesos por los cuales se controla el ciclo de vida de la información, desde su obtención (por creación o captura), hasta su disposición final (su archivo o eliminación)</a:t>
            </a:r>
            <a:endParaRPr lang="es-CO" dirty="0">
              <a:latin typeface="Poppins-Regular"/>
            </a:endParaRPr>
          </a:p>
        </p:txBody>
      </p:sp>
      <p:sp>
        <p:nvSpPr>
          <p:cNvPr id="37" name="CustomShape 10">
            <a:extLst>
              <a:ext uri="{FF2B5EF4-FFF2-40B4-BE49-F238E27FC236}">
                <a16:creationId xmlns:a16="http://schemas.microsoft.com/office/drawing/2014/main" id="{2522BCD4-7131-668F-3FDF-0DFA78B156A7}"/>
              </a:ext>
            </a:extLst>
          </p:cNvPr>
          <p:cNvSpPr/>
          <p:nvPr/>
        </p:nvSpPr>
        <p:spPr>
          <a:xfrm>
            <a:off x="5228293" y="4821365"/>
            <a:ext cx="1695575" cy="636760"/>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39" name="CuadroTexto 38">
            <a:extLst>
              <a:ext uri="{FF2B5EF4-FFF2-40B4-BE49-F238E27FC236}">
                <a16:creationId xmlns:a16="http://schemas.microsoft.com/office/drawing/2014/main" id="{BD890A78-860E-C66B-E1E3-82A410BAC5BA}"/>
              </a:ext>
            </a:extLst>
          </p:cNvPr>
          <p:cNvSpPr txBox="1"/>
          <p:nvPr/>
        </p:nvSpPr>
        <p:spPr>
          <a:xfrm>
            <a:off x="5434308" y="4949646"/>
            <a:ext cx="1391966" cy="369332"/>
          </a:xfrm>
          <a:prstGeom prst="rect">
            <a:avLst/>
          </a:prstGeom>
          <a:noFill/>
        </p:spPr>
        <p:txBody>
          <a:bodyPr wrap="square" rtlCol="0">
            <a:spAutoFit/>
          </a:bodyPr>
          <a:lstStyle/>
          <a:p>
            <a:r>
              <a:rPr lang="es-MX" b="1" dirty="0">
                <a:solidFill>
                  <a:schemeClr val="bg1"/>
                </a:solidFill>
              </a:rPr>
              <a:t>OBJETIVO</a:t>
            </a:r>
            <a:endParaRPr lang="es-CO" b="1" dirty="0">
              <a:solidFill>
                <a:schemeClr val="bg1"/>
              </a:solidFill>
            </a:endParaRPr>
          </a:p>
        </p:txBody>
      </p:sp>
      <p:sp>
        <p:nvSpPr>
          <p:cNvPr id="40" name="CustomShape 17">
            <a:extLst>
              <a:ext uri="{FF2B5EF4-FFF2-40B4-BE49-F238E27FC236}">
                <a16:creationId xmlns:a16="http://schemas.microsoft.com/office/drawing/2014/main" id="{9297B432-608E-D627-F20E-1E243FEC8481}"/>
              </a:ext>
            </a:extLst>
          </p:cNvPr>
          <p:cNvSpPr/>
          <p:nvPr/>
        </p:nvSpPr>
        <p:spPr>
          <a:xfrm>
            <a:off x="2565954" y="5628409"/>
            <a:ext cx="4171535" cy="1878480"/>
          </a:xfrm>
          <a:custGeom>
            <a:avLst/>
            <a:gdLst/>
            <a:ahLst/>
            <a:cxnLst/>
            <a:rect l="0" t="0" r="r" b="b"/>
            <a:pathLst>
              <a:path w="4204" h="1797">
                <a:moveTo>
                  <a:pt x="299" y="0"/>
                </a:moveTo>
                <a:lnTo>
                  <a:pt x="299" y="0"/>
                </a:lnTo>
                <a:cubicBezTo>
                  <a:pt x="247" y="0"/>
                  <a:pt x="195" y="14"/>
                  <a:pt x="150" y="40"/>
                </a:cubicBezTo>
                <a:cubicBezTo>
                  <a:pt x="104" y="66"/>
                  <a:pt x="66" y="104"/>
                  <a:pt x="40" y="150"/>
                </a:cubicBezTo>
                <a:cubicBezTo>
                  <a:pt x="14" y="195"/>
                  <a:pt x="0" y="247"/>
                  <a:pt x="0" y="299"/>
                </a:cubicBezTo>
                <a:lnTo>
                  <a:pt x="0" y="1496"/>
                </a:lnTo>
                <a:lnTo>
                  <a:pt x="0" y="1497"/>
                </a:lnTo>
                <a:cubicBezTo>
                  <a:pt x="0" y="1549"/>
                  <a:pt x="14" y="1601"/>
                  <a:pt x="40" y="1646"/>
                </a:cubicBezTo>
                <a:cubicBezTo>
                  <a:pt x="66" y="1692"/>
                  <a:pt x="104" y="1730"/>
                  <a:pt x="150" y="1756"/>
                </a:cubicBezTo>
                <a:cubicBezTo>
                  <a:pt x="195" y="1782"/>
                  <a:pt x="247" y="1796"/>
                  <a:pt x="299" y="1796"/>
                </a:cubicBezTo>
                <a:lnTo>
                  <a:pt x="3903" y="1796"/>
                </a:lnTo>
                <a:lnTo>
                  <a:pt x="3904" y="1796"/>
                </a:lnTo>
                <a:cubicBezTo>
                  <a:pt x="3956" y="1796"/>
                  <a:pt x="4008" y="1782"/>
                  <a:pt x="4053" y="1756"/>
                </a:cubicBezTo>
                <a:cubicBezTo>
                  <a:pt x="4099" y="1730"/>
                  <a:pt x="4137" y="1692"/>
                  <a:pt x="4163" y="1646"/>
                </a:cubicBezTo>
                <a:cubicBezTo>
                  <a:pt x="4189" y="1601"/>
                  <a:pt x="4203" y="1549"/>
                  <a:pt x="4203" y="1497"/>
                </a:cubicBezTo>
                <a:lnTo>
                  <a:pt x="4203" y="299"/>
                </a:lnTo>
                <a:lnTo>
                  <a:pt x="4203" y="299"/>
                </a:lnTo>
                <a:lnTo>
                  <a:pt x="4203" y="299"/>
                </a:lnTo>
                <a:cubicBezTo>
                  <a:pt x="4203" y="247"/>
                  <a:pt x="4189" y="195"/>
                  <a:pt x="4163" y="150"/>
                </a:cubicBezTo>
                <a:cubicBezTo>
                  <a:pt x="4137" y="104"/>
                  <a:pt x="4099" y="66"/>
                  <a:pt x="4053" y="40"/>
                </a:cubicBezTo>
                <a:cubicBezTo>
                  <a:pt x="4008" y="14"/>
                  <a:pt x="3956" y="0"/>
                  <a:pt x="3904" y="0"/>
                </a:cubicBezTo>
                <a:lnTo>
                  <a:pt x="29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fontScale="62500" lnSpcReduction="20000"/>
          </a:bodyPr>
          <a:lstStyle/>
          <a:p>
            <a:pPr algn="just">
              <a:lnSpc>
                <a:spcPct val="115000"/>
              </a:lnSpc>
              <a:spcAft>
                <a:spcPts val="1000"/>
              </a:spcAft>
            </a:pPr>
            <a:endParaRPr lang="es-CO" sz="2000" dirty="0">
              <a:latin typeface="Poppins-Regular"/>
            </a:endParaRPr>
          </a:p>
          <a:p>
            <a:pPr algn="just">
              <a:lnSpc>
                <a:spcPct val="115000"/>
              </a:lnSpc>
              <a:spcAft>
                <a:spcPts val="1000"/>
              </a:spcAft>
            </a:pPr>
            <a:r>
              <a:rPr lang="es-CO" sz="2400" dirty="0">
                <a:latin typeface="Poppins-Regular"/>
              </a:rPr>
              <a:t>Proveer a los usuarios internos de CEDCO herramientas que permitan fortalecer la seguridad informática dentro de la organización, logrando así integridad, privacidad y control de toda la información de la institución</a:t>
            </a:r>
          </a:p>
          <a:p>
            <a:pPr marL="284040" indent="-284040" algn="just">
              <a:lnSpc>
                <a:spcPct val="100000"/>
              </a:lnSpc>
            </a:pPr>
            <a:endParaRPr lang="es-CO" sz="1200" b="0" strike="noStrike" spc="-1" dirty="0">
              <a:solidFill>
                <a:srgbClr val="FFFFFF"/>
              </a:solidFill>
              <a:latin typeface="Arial"/>
            </a:endParaRPr>
          </a:p>
        </p:txBody>
      </p:sp>
      <p:pic>
        <p:nvPicPr>
          <p:cNvPr id="4" name="Imagen 3">
            <a:extLst>
              <a:ext uri="{FF2B5EF4-FFF2-40B4-BE49-F238E27FC236}">
                <a16:creationId xmlns:a16="http://schemas.microsoft.com/office/drawing/2014/main" id="{439D79FD-F860-BC48-220A-E8EAC4C6B5EC}"/>
              </a:ext>
            </a:extLst>
          </p:cNvPr>
          <p:cNvPicPr>
            <a:picLocks noChangeAspect="1"/>
          </p:cNvPicPr>
          <p:nvPr/>
        </p:nvPicPr>
        <p:blipFill rotWithShape="1">
          <a:blip r:embed="rId2">
            <a:extLst>
              <a:ext uri="{28A0092B-C50C-407E-A947-70E740481C1C}">
                <a14:useLocalDpi xmlns:a14="http://schemas.microsoft.com/office/drawing/2010/main" val="0"/>
              </a:ext>
            </a:extLst>
          </a:blip>
          <a:srcRect l="27994" t="34517" r="27293" b="32662"/>
          <a:stretch/>
        </p:blipFill>
        <p:spPr>
          <a:xfrm>
            <a:off x="4293839" y="8145000"/>
            <a:ext cx="2564161" cy="1056960"/>
          </a:xfrm>
          <a:prstGeom prst="rect">
            <a:avLst/>
          </a:prstGeom>
        </p:spPr>
      </p:pic>
      <p:pic>
        <p:nvPicPr>
          <p:cNvPr id="1026" name="Picture 2" descr="Sistema de gestión de seguridad de la información: qué es y sus etapas">
            <a:extLst>
              <a:ext uri="{FF2B5EF4-FFF2-40B4-BE49-F238E27FC236}">
                <a16:creationId xmlns:a16="http://schemas.microsoft.com/office/drawing/2014/main" id="{2F0FD2EC-CD67-05E9-F175-99A6815AFF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912" r="13442"/>
          <a:stretch/>
        </p:blipFill>
        <p:spPr bwMode="auto">
          <a:xfrm>
            <a:off x="4293839" y="2726610"/>
            <a:ext cx="2479680" cy="134302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62F9FF19-CDA6-5295-8662-E668FAE8A789}"/>
              </a:ext>
            </a:extLst>
          </p:cNvPr>
          <p:cNvPicPr>
            <a:picLocks noChangeAspect="1"/>
          </p:cNvPicPr>
          <p:nvPr/>
        </p:nvPicPr>
        <p:blipFill>
          <a:blip r:embed="rId4"/>
          <a:stretch>
            <a:fillRect/>
          </a:stretch>
        </p:blipFill>
        <p:spPr>
          <a:xfrm>
            <a:off x="71280" y="5458139"/>
            <a:ext cx="2407283" cy="2143890"/>
          </a:xfrm>
          <a:prstGeom prst="rect">
            <a:avLst/>
          </a:prstGeom>
        </p:spPr>
      </p:pic>
    </p:spTree>
    <p:extLst>
      <p:ext uri="{BB962C8B-B14F-4D97-AF65-F5344CB8AC3E}">
        <p14:creationId xmlns:p14="http://schemas.microsoft.com/office/powerpoint/2010/main" val="36233790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7" name="CustomShape 1"/>
          <p:cNvSpPr/>
          <p:nvPr/>
        </p:nvSpPr>
        <p:spPr>
          <a:xfrm>
            <a:off x="71280" y="-61920"/>
            <a:ext cx="6863040" cy="92611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10000"/>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0794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Calibri"/>
              </a:rPr>
              <a:t>Infraestructura y</a:t>
            </a:r>
            <a:endParaRPr lang="es-CO" sz="3200" b="0" strike="noStrike" spc="-1" dirty="0">
              <a:solidFill>
                <a:srgbClr val="FFFFFF"/>
              </a:solidFill>
              <a:latin typeface="Arial"/>
            </a:endParaRPr>
          </a:p>
          <a:p>
            <a:pPr>
              <a:lnSpc>
                <a:spcPct val="100000"/>
              </a:lnSpc>
            </a:pPr>
            <a:r>
              <a:rPr lang="es-CO" sz="3200" b="1" strike="noStrike" spc="-1" dirty="0">
                <a:solidFill>
                  <a:srgbClr val="333333"/>
                </a:solidFill>
                <a:latin typeface="Calibri"/>
              </a:rPr>
              <a:t>	</a:t>
            </a:r>
            <a:r>
              <a:rPr lang="es-CO" sz="3200" b="1" strike="noStrike" spc="-1" dirty="0">
                <a:solidFill>
                  <a:srgbClr val="FFFFFF"/>
                </a:solidFill>
                <a:latin typeface="Calibri"/>
              </a:rPr>
              <a:t>Tecnología</a:t>
            </a:r>
            <a:r>
              <a:rPr lang="es-CO" sz="3200" b="1" strike="noStrike" spc="-1" dirty="0">
                <a:solidFill>
                  <a:srgbClr val="333333"/>
                </a:solidFill>
                <a:latin typeface="Calibri"/>
              </a:rPr>
              <a:t> </a:t>
            </a:r>
            <a:endParaRPr lang="es-CO" sz="3200" b="0" strike="noStrike" spc="-1" dirty="0">
              <a:solidFill>
                <a:srgbClr val="FFFFFF"/>
              </a:solidFill>
              <a:latin typeface="Arial"/>
            </a:endParaRPr>
          </a:p>
          <a:p>
            <a:pPr>
              <a:lnSpc>
                <a:spcPct val="100000"/>
              </a:lnSpc>
            </a:pPr>
            <a:endParaRPr lang="es-CO" sz="3200" b="0" strike="noStrike" spc="-1" dirty="0">
              <a:solidFill>
                <a:srgbClr val="FFFFFF"/>
              </a:solidFill>
              <a:latin typeface="Arial"/>
            </a:endParaRPr>
          </a:p>
        </p:txBody>
      </p:sp>
      <p:sp>
        <p:nvSpPr>
          <p:cNvPr id="1659" name="CustomShape 3"/>
          <p:cNvSpPr/>
          <p:nvPr/>
        </p:nvSpPr>
        <p:spPr>
          <a:xfrm>
            <a:off x="-12600" y="-15054"/>
            <a:ext cx="6881760" cy="1092714"/>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4000" b="1" strike="noStrike" spc="-1" dirty="0">
                <a:solidFill>
                  <a:srgbClr val="FFFFFF"/>
                </a:solidFill>
                <a:latin typeface="Calibri"/>
              </a:rPr>
              <a:t>GESTION DE LA INFORMACION</a:t>
            </a:r>
            <a:endParaRPr lang="es-CO" sz="4000" b="0" strike="noStrike" spc="-1" dirty="0">
              <a:solidFill>
                <a:srgbClr val="FFFFFF"/>
              </a:solidFill>
              <a:latin typeface="Arial"/>
            </a:endParaRPr>
          </a:p>
          <a:p>
            <a:pPr>
              <a:lnSpc>
                <a:spcPct val="100000"/>
              </a:lnSpc>
            </a:pPr>
            <a:endParaRPr lang="es-CO" sz="4000" b="0" strike="noStrike" spc="-1" dirty="0">
              <a:solidFill>
                <a:srgbClr val="FFFFFF"/>
              </a:solidFill>
              <a:latin typeface="Arial"/>
            </a:endParaRPr>
          </a:p>
        </p:txBody>
      </p:sp>
      <p:sp>
        <p:nvSpPr>
          <p:cNvPr id="1661" name="CustomShape 5"/>
          <p:cNvSpPr/>
          <p:nvPr/>
        </p:nvSpPr>
        <p:spPr>
          <a:xfrm>
            <a:off x="2209751" y="3541721"/>
            <a:ext cx="2479680" cy="37151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b="1" strike="noStrike" spc="-1" dirty="0">
                <a:solidFill>
                  <a:srgbClr val="FFFFFF"/>
                </a:solidFill>
                <a:latin typeface="Arial"/>
              </a:rPr>
              <a:t>TECNOVIGILANCIA</a:t>
            </a:r>
            <a:endParaRPr lang="es-CO" b="0" strike="noStrike" spc="-1" dirty="0">
              <a:solidFill>
                <a:srgbClr val="FFFFFF"/>
              </a:solidFill>
              <a:latin typeface="Arial"/>
            </a:endParaRPr>
          </a:p>
        </p:txBody>
      </p:sp>
      <p:sp>
        <p:nvSpPr>
          <p:cNvPr id="1665" name="CustomShape 9"/>
          <p:cNvSpPr/>
          <p:nvPr/>
        </p:nvSpPr>
        <p:spPr>
          <a:xfrm>
            <a:off x="860089" y="3603276"/>
            <a:ext cx="1295280" cy="30995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spc="-1" dirty="0">
                <a:solidFill>
                  <a:srgbClr val="FFFFFF"/>
                </a:solidFill>
                <a:latin typeface="Arial"/>
              </a:rPr>
              <a:t>1. ¿</a:t>
            </a:r>
            <a:r>
              <a:rPr lang="es-MX" sz="1400" b="0" strike="noStrike" spc="-1" dirty="0">
                <a:solidFill>
                  <a:srgbClr val="FFFFFF"/>
                </a:solidFill>
                <a:latin typeface="Arial"/>
              </a:rPr>
              <a:t>QUE ES?</a:t>
            </a:r>
            <a:endParaRPr lang="es-CO" sz="1400" b="0" strike="noStrike" spc="-1" dirty="0">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10">
            <a:extLst>
              <a:ext uri="{FF2B5EF4-FFF2-40B4-BE49-F238E27FC236}">
                <a16:creationId xmlns:a16="http://schemas.microsoft.com/office/drawing/2014/main" id="{EA0DB930-8355-9166-D8C1-62209D0ECA56}"/>
              </a:ext>
            </a:extLst>
          </p:cNvPr>
          <p:cNvSpPr/>
          <p:nvPr/>
        </p:nvSpPr>
        <p:spPr>
          <a:xfrm>
            <a:off x="-47770" y="1047780"/>
            <a:ext cx="1718308" cy="370809"/>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1"/>
          </a:solidFill>
          <a:ln>
            <a:noFill/>
          </a:ln>
        </p:spPr>
        <p:style>
          <a:lnRef idx="0">
            <a:scrgbClr r="0" g="0" b="0"/>
          </a:lnRef>
          <a:fillRef idx="0">
            <a:scrgbClr r="0" g="0" b="0"/>
          </a:fillRef>
          <a:effectRef idx="0">
            <a:scrgbClr r="0" g="0" b="0"/>
          </a:effectRef>
          <a:fontRef idx="minor"/>
        </p:style>
        <p:txBody>
          <a:bodyPr/>
          <a:lstStyle/>
          <a:p>
            <a:r>
              <a:rPr lang="es-MX" b="1" dirty="0">
                <a:solidFill>
                  <a:schemeClr val="bg1"/>
                </a:solidFill>
              </a:rPr>
              <a:t>ACCIONES</a:t>
            </a:r>
            <a:endParaRPr lang="es-CO" b="1" dirty="0">
              <a:solidFill>
                <a:schemeClr val="bg1"/>
              </a:solidFill>
            </a:endParaRPr>
          </a:p>
        </p:txBody>
      </p:sp>
      <p:pic>
        <p:nvPicPr>
          <p:cNvPr id="4" name="Imagen 3">
            <a:extLst>
              <a:ext uri="{FF2B5EF4-FFF2-40B4-BE49-F238E27FC236}">
                <a16:creationId xmlns:a16="http://schemas.microsoft.com/office/drawing/2014/main" id="{439D79FD-F860-BC48-220A-E8EAC4C6B5EC}"/>
              </a:ext>
            </a:extLst>
          </p:cNvPr>
          <p:cNvPicPr>
            <a:picLocks noChangeAspect="1"/>
          </p:cNvPicPr>
          <p:nvPr/>
        </p:nvPicPr>
        <p:blipFill rotWithShape="1">
          <a:blip r:embed="rId2">
            <a:extLst>
              <a:ext uri="{28A0092B-C50C-407E-A947-70E740481C1C}">
                <a14:useLocalDpi xmlns:a14="http://schemas.microsoft.com/office/drawing/2010/main" val="0"/>
              </a:ext>
            </a:extLst>
          </a:blip>
          <a:srcRect l="27994" t="34517" r="27293" b="32662"/>
          <a:stretch/>
        </p:blipFill>
        <p:spPr>
          <a:xfrm>
            <a:off x="4293839" y="8145000"/>
            <a:ext cx="2564161" cy="1056960"/>
          </a:xfrm>
          <a:prstGeom prst="rect">
            <a:avLst/>
          </a:prstGeom>
        </p:spPr>
      </p:pic>
      <p:graphicFrame>
        <p:nvGraphicFramePr>
          <p:cNvPr id="7" name="Diagrama 6">
            <a:extLst>
              <a:ext uri="{FF2B5EF4-FFF2-40B4-BE49-F238E27FC236}">
                <a16:creationId xmlns:a16="http://schemas.microsoft.com/office/drawing/2014/main" id="{C2C256F5-A8FC-76A8-492F-C27A2555B8E0}"/>
              </a:ext>
            </a:extLst>
          </p:cNvPr>
          <p:cNvGraphicFramePr/>
          <p:nvPr>
            <p:extLst>
              <p:ext uri="{D42A27DB-BD31-4B8C-83A1-F6EECF244321}">
                <p14:modId xmlns:p14="http://schemas.microsoft.com/office/powerpoint/2010/main" val="2472111083"/>
              </p:ext>
            </p:extLst>
          </p:nvPr>
        </p:nvGraphicFramePr>
        <p:xfrm>
          <a:off x="71280" y="1268733"/>
          <a:ext cx="6715440" cy="3381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hlinkClick r:id="rId8"/>
            <a:extLst>
              <a:ext uri="{FF2B5EF4-FFF2-40B4-BE49-F238E27FC236}">
                <a16:creationId xmlns:a16="http://schemas.microsoft.com/office/drawing/2014/main" id="{70B18434-1037-2A8C-EB4E-DF388F8CC22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925" t="10492" r="3478" b="10124"/>
          <a:stretch/>
        </p:blipFill>
        <p:spPr>
          <a:xfrm>
            <a:off x="4918034" y="804860"/>
            <a:ext cx="1874115" cy="1589537"/>
          </a:xfrm>
          <a:prstGeom prst="rect">
            <a:avLst/>
          </a:prstGeom>
        </p:spPr>
      </p:pic>
      <p:sp>
        <p:nvSpPr>
          <p:cNvPr id="10" name="Rectángulo 9">
            <a:extLst>
              <a:ext uri="{FF2B5EF4-FFF2-40B4-BE49-F238E27FC236}">
                <a16:creationId xmlns:a16="http://schemas.microsoft.com/office/drawing/2014/main" id="{E8D41E34-E2B2-27CB-9CEA-F32FC62020A5}"/>
              </a:ext>
            </a:extLst>
          </p:cNvPr>
          <p:cNvSpPr/>
          <p:nvPr/>
        </p:nvSpPr>
        <p:spPr>
          <a:xfrm>
            <a:off x="71280" y="4525825"/>
            <a:ext cx="6715440" cy="3349441"/>
          </a:xfrm>
          <a:prstGeom prst="rect">
            <a:avLst/>
          </a:prstGeom>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es-CO" b="1" dirty="0"/>
              <a:t>MEDICOS ESPECIALISTAS</a:t>
            </a:r>
          </a:p>
          <a:p>
            <a:pPr algn="ctr"/>
            <a:endParaRPr lang="es-CO" b="1" dirty="0"/>
          </a:p>
          <a:p>
            <a:pPr marL="285750" indent="-285750">
              <a:buFont typeface="Arial" panose="020B0604020202020204" pitchFamily="34" charset="0"/>
              <a:buChar char="•"/>
            </a:pPr>
            <a:r>
              <a:rPr lang="es-MX" b="1" dirty="0"/>
              <a:t>NO</a:t>
            </a:r>
            <a:r>
              <a:rPr lang="es-MX" dirty="0"/>
              <a:t> compartir su contraseña teniendo en cuenta que las historias clínicas de nuestros pacientes deben ser verificadas y emitidas únicamente por el especialista a cargo de la consulta.</a:t>
            </a:r>
          </a:p>
          <a:p>
            <a:pPr marL="285750" indent="-285750">
              <a:buFont typeface="Arial" panose="020B0604020202020204" pitchFamily="34" charset="0"/>
              <a:buChar char="•"/>
            </a:pPr>
            <a:r>
              <a:rPr lang="es-MX" dirty="0"/>
              <a:t>Al inicio de cada jornada se debe digitar directamente la clave y no socializarla con el auxiliar.</a:t>
            </a:r>
          </a:p>
          <a:p>
            <a:pPr marL="285750" indent="-285750">
              <a:buFont typeface="Arial" panose="020B0604020202020204" pitchFamily="34" charset="0"/>
              <a:buChar char="•"/>
            </a:pPr>
            <a:r>
              <a:rPr lang="es-MX" b="1" dirty="0"/>
              <a:t>RECUERDE LA RESPONSABILIDAD QUE TIENE CON LA INFORMACION DIGITADA EN LA HISTORIA CLINICA DE CADA PACIENTE</a:t>
            </a:r>
            <a:endParaRPr lang="es-CO" b="1" dirty="0"/>
          </a:p>
        </p:txBody>
      </p:sp>
      <p:pic>
        <p:nvPicPr>
          <p:cNvPr id="12" name="Imagen 11">
            <a:hlinkClick r:id="rId8"/>
            <a:extLst>
              <a:ext uri="{FF2B5EF4-FFF2-40B4-BE49-F238E27FC236}">
                <a16:creationId xmlns:a16="http://schemas.microsoft.com/office/drawing/2014/main" id="{236E4C85-20F4-E49C-44A7-0E5D137A67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97889" y="4554415"/>
            <a:ext cx="1471246" cy="612277"/>
          </a:xfrm>
          <a:prstGeom prst="rect">
            <a:avLst/>
          </a:prstGeom>
        </p:spPr>
      </p:pic>
    </p:spTree>
    <p:extLst>
      <p:ext uri="{BB962C8B-B14F-4D97-AF65-F5344CB8AC3E}">
        <p14:creationId xmlns:p14="http://schemas.microsoft.com/office/powerpoint/2010/main" val="3407591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7" name="CustomShape 1"/>
          <p:cNvSpPr/>
          <p:nvPr/>
        </p:nvSpPr>
        <p:spPr>
          <a:xfrm>
            <a:off x="71280" y="-61920"/>
            <a:ext cx="6863040" cy="92611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2500" lnSpcReduction="10000"/>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0794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Calibri"/>
              </a:rPr>
              <a:t>Infraestructura y</a:t>
            </a:r>
            <a:endParaRPr lang="es-CO" sz="3200" b="0" strike="noStrike" spc="-1" dirty="0">
              <a:solidFill>
                <a:srgbClr val="FFFFFF"/>
              </a:solidFill>
              <a:latin typeface="Arial"/>
            </a:endParaRPr>
          </a:p>
          <a:p>
            <a:pPr>
              <a:lnSpc>
                <a:spcPct val="100000"/>
              </a:lnSpc>
            </a:pPr>
            <a:r>
              <a:rPr lang="es-CO" sz="3200" b="1" strike="noStrike" spc="-1" dirty="0">
                <a:solidFill>
                  <a:srgbClr val="333333"/>
                </a:solidFill>
                <a:latin typeface="Calibri"/>
              </a:rPr>
              <a:t>	</a:t>
            </a:r>
            <a:r>
              <a:rPr lang="es-CO" sz="3200" b="1" strike="noStrike" spc="-1" dirty="0">
                <a:solidFill>
                  <a:srgbClr val="FFFFFF"/>
                </a:solidFill>
                <a:latin typeface="Calibri"/>
              </a:rPr>
              <a:t>Tecnología</a:t>
            </a:r>
            <a:r>
              <a:rPr lang="es-CO" sz="3200" b="1" strike="noStrike" spc="-1" dirty="0">
                <a:solidFill>
                  <a:srgbClr val="333333"/>
                </a:solidFill>
                <a:latin typeface="Calibri"/>
              </a:rPr>
              <a:t> </a:t>
            </a:r>
            <a:endParaRPr lang="es-CO" sz="3200" b="0" strike="noStrike" spc="-1" dirty="0">
              <a:solidFill>
                <a:srgbClr val="FFFFFF"/>
              </a:solidFill>
              <a:latin typeface="Arial"/>
            </a:endParaRPr>
          </a:p>
          <a:p>
            <a:pPr>
              <a:lnSpc>
                <a:spcPct val="100000"/>
              </a:lnSpc>
            </a:pPr>
            <a:endParaRPr lang="es-CO" sz="3200" b="0" strike="noStrike" spc="-1" dirty="0">
              <a:solidFill>
                <a:srgbClr val="FFFFFF"/>
              </a:solidFill>
              <a:latin typeface="Arial"/>
            </a:endParaRPr>
          </a:p>
        </p:txBody>
      </p:sp>
      <p:sp>
        <p:nvSpPr>
          <p:cNvPr id="1659" name="CustomShape 3"/>
          <p:cNvSpPr/>
          <p:nvPr/>
        </p:nvSpPr>
        <p:spPr>
          <a:xfrm>
            <a:off x="-12600" y="-15054"/>
            <a:ext cx="6881760" cy="1092714"/>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4000" b="1" strike="noStrike" spc="-1" dirty="0">
                <a:solidFill>
                  <a:srgbClr val="FFFFFF"/>
                </a:solidFill>
                <a:latin typeface="Calibri"/>
              </a:rPr>
              <a:t>GESTION DE LA INFORMACION</a:t>
            </a:r>
            <a:endParaRPr lang="es-CO" sz="4000" b="0" strike="noStrike" spc="-1" dirty="0">
              <a:solidFill>
                <a:srgbClr val="FFFFFF"/>
              </a:solidFill>
              <a:latin typeface="Arial"/>
            </a:endParaRPr>
          </a:p>
          <a:p>
            <a:pPr>
              <a:lnSpc>
                <a:spcPct val="100000"/>
              </a:lnSpc>
            </a:pPr>
            <a:endParaRPr lang="es-CO" sz="4000" b="0" strike="noStrike" spc="-1" dirty="0">
              <a:solidFill>
                <a:srgbClr val="FFFFFF"/>
              </a:solidFill>
              <a:latin typeface="Arial"/>
            </a:endParaRPr>
          </a:p>
        </p:txBody>
      </p:sp>
      <p:sp>
        <p:nvSpPr>
          <p:cNvPr id="1661" name="CustomShape 5"/>
          <p:cNvSpPr/>
          <p:nvPr/>
        </p:nvSpPr>
        <p:spPr>
          <a:xfrm>
            <a:off x="2209751" y="3541721"/>
            <a:ext cx="2479680" cy="37151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b="1" strike="noStrike" spc="-1" dirty="0">
                <a:solidFill>
                  <a:srgbClr val="FFFFFF"/>
                </a:solidFill>
                <a:latin typeface="Arial"/>
              </a:rPr>
              <a:t>TECNOVIGILANCIA</a:t>
            </a:r>
            <a:endParaRPr lang="es-CO" b="0" strike="noStrike" spc="-1" dirty="0">
              <a:solidFill>
                <a:srgbClr val="FFFFFF"/>
              </a:solidFill>
              <a:latin typeface="Arial"/>
            </a:endParaRPr>
          </a:p>
        </p:txBody>
      </p:sp>
      <p:sp>
        <p:nvSpPr>
          <p:cNvPr id="1665" name="CustomShape 9"/>
          <p:cNvSpPr/>
          <p:nvPr/>
        </p:nvSpPr>
        <p:spPr>
          <a:xfrm>
            <a:off x="860089" y="3603276"/>
            <a:ext cx="1295280" cy="30995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spc="-1" dirty="0">
                <a:solidFill>
                  <a:srgbClr val="FFFFFF"/>
                </a:solidFill>
                <a:latin typeface="Arial"/>
              </a:rPr>
              <a:t>1. ¿</a:t>
            </a:r>
            <a:r>
              <a:rPr lang="es-MX" sz="1400" b="0" strike="noStrike" spc="-1" dirty="0">
                <a:solidFill>
                  <a:srgbClr val="FFFFFF"/>
                </a:solidFill>
                <a:latin typeface="Arial"/>
              </a:rPr>
              <a:t>QUE ES?</a:t>
            </a:r>
            <a:endParaRPr lang="es-CO" sz="1400" b="0" strike="noStrike" spc="-1" dirty="0">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1"/>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10">
            <a:extLst>
              <a:ext uri="{FF2B5EF4-FFF2-40B4-BE49-F238E27FC236}">
                <a16:creationId xmlns:a16="http://schemas.microsoft.com/office/drawing/2014/main" id="{EA0DB930-8355-9166-D8C1-62209D0ECA56}"/>
              </a:ext>
            </a:extLst>
          </p:cNvPr>
          <p:cNvSpPr/>
          <p:nvPr/>
        </p:nvSpPr>
        <p:spPr>
          <a:xfrm>
            <a:off x="-47770" y="1082521"/>
            <a:ext cx="3476770" cy="336068"/>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1"/>
          </a:solidFill>
          <a:ln>
            <a:noFill/>
          </a:ln>
        </p:spPr>
        <p:style>
          <a:lnRef idx="0">
            <a:scrgbClr r="0" g="0" b="0"/>
          </a:lnRef>
          <a:fillRef idx="0">
            <a:scrgbClr r="0" g="0" b="0"/>
          </a:fillRef>
          <a:effectRef idx="0">
            <a:scrgbClr r="0" g="0" b="0"/>
          </a:effectRef>
          <a:fontRef idx="minor"/>
        </p:style>
        <p:txBody>
          <a:bodyPr/>
          <a:lstStyle/>
          <a:p>
            <a:r>
              <a:rPr lang="es-MX" b="1" dirty="0">
                <a:solidFill>
                  <a:schemeClr val="bg1"/>
                </a:solidFill>
              </a:rPr>
              <a:t>¿CÓMO REPORTAR?</a:t>
            </a:r>
            <a:endParaRPr lang="es-CO" b="1" dirty="0">
              <a:solidFill>
                <a:schemeClr val="bg1"/>
              </a:solidFill>
            </a:endParaRPr>
          </a:p>
        </p:txBody>
      </p:sp>
      <p:pic>
        <p:nvPicPr>
          <p:cNvPr id="4" name="Imagen 3">
            <a:extLst>
              <a:ext uri="{FF2B5EF4-FFF2-40B4-BE49-F238E27FC236}">
                <a16:creationId xmlns:a16="http://schemas.microsoft.com/office/drawing/2014/main" id="{439D79FD-F860-BC48-220A-E8EAC4C6B5EC}"/>
              </a:ext>
            </a:extLst>
          </p:cNvPr>
          <p:cNvPicPr>
            <a:picLocks noChangeAspect="1"/>
          </p:cNvPicPr>
          <p:nvPr/>
        </p:nvPicPr>
        <p:blipFill rotWithShape="1">
          <a:blip r:embed="rId2">
            <a:extLst>
              <a:ext uri="{28A0092B-C50C-407E-A947-70E740481C1C}">
                <a14:useLocalDpi xmlns:a14="http://schemas.microsoft.com/office/drawing/2010/main" val="0"/>
              </a:ext>
            </a:extLst>
          </a:blip>
          <a:srcRect l="27994" t="34517" r="27293" b="32662"/>
          <a:stretch/>
        </p:blipFill>
        <p:spPr>
          <a:xfrm>
            <a:off x="4293839" y="8145000"/>
            <a:ext cx="2564161" cy="1056960"/>
          </a:xfrm>
          <a:prstGeom prst="rect">
            <a:avLst/>
          </a:prstGeom>
        </p:spPr>
      </p:pic>
      <p:pic>
        <p:nvPicPr>
          <p:cNvPr id="5" name="Imagen 4">
            <a:extLst>
              <a:ext uri="{FF2B5EF4-FFF2-40B4-BE49-F238E27FC236}">
                <a16:creationId xmlns:a16="http://schemas.microsoft.com/office/drawing/2014/main" id="{33A9DD98-51D8-C1FB-10E2-27D0CFBB04ED}"/>
              </a:ext>
            </a:extLst>
          </p:cNvPr>
          <p:cNvPicPr>
            <a:picLocks noChangeAspect="1"/>
          </p:cNvPicPr>
          <p:nvPr/>
        </p:nvPicPr>
        <p:blipFill rotWithShape="1">
          <a:blip r:embed="rId3"/>
          <a:srcRect l="7524" r="11843"/>
          <a:stretch/>
        </p:blipFill>
        <p:spPr>
          <a:xfrm>
            <a:off x="271370" y="2168489"/>
            <a:ext cx="2127739" cy="2057687"/>
          </a:xfrm>
          <a:prstGeom prst="rect">
            <a:avLst/>
          </a:prstGeom>
        </p:spPr>
      </p:pic>
      <p:pic>
        <p:nvPicPr>
          <p:cNvPr id="7" name="Imagen 6">
            <a:extLst>
              <a:ext uri="{FF2B5EF4-FFF2-40B4-BE49-F238E27FC236}">
                <a16:creationId xmlns:a16="http://schemas.microsoft.com/office/drawing/2014/main" id="{CB28C76E-E796-142E-5CDA-E642D557B204}"/>
              </a:ext>
            </a:extLst>
          </p:cNvPr>
          <p:cNvPicPr>
            <a:picLocks noChangeAspect="1"/>
          </p:cNvPicPr>
          <p:nvPr/>
        </p:nvPicPr>
        <p:blipFill>
          <a:blip r:embed="rId4"/>
          <a:stretch>
            <a:fillRect/>
          </a:stretch>
        </p:blipFill>
        <p:spPr>
          <a:xfrm>
            <a:off x="2453491" y="2168489"/>
            <a:ext cx="2771835" cy="2611838"/>
          </a:xfrm>
          <a:prstGeom prst="rect">
            <a:avLst/>
          </a:prstGeom>
        </p:spPr>
      </p:pic>
      <p:sp>
        <p:nvSpPr>
          <p:cNvPr id="8" name="CuadroTexto 7">
            <a:extLst>
              <a:ext uri="{FF2B5EF4-FFF2-40B4-BE49-F238E27FC236}">
                <a16:creationId xmlns:a16="http://schemas.microsoft.com/office/drawing/2014/main" id="{E011695C-0C53-22C2-85E2-384CDEA2E84D}"/>
              </a:ext>
            </a:extLst>
          </p:cNvPr>
          <p:cNvSpPr txBox="1"/>
          <p:nvPr/>
        </p:nvSpPr>
        <p:spPr>
          <a:xfrm>
            <a:off x="71280" y="1508286"/>
            <a:ext cx="5749227" cy="646331"/>
          </a:xfrm>
          <a:prstGeom prst="rect">
            <a:avLst/>
          </a:prstGeom>
          <a:noFill/>
        </p:spPr>
        <p:txBody>
          <a:bodyPr wrap="square" rtlCol="0">
            <a:spAutoFit/>
          </a:bodyPr>
          <a:lstStyle/>
          <a:p>
            <a:r>
              <a:rPr lang="es-MX" b="1" dirty="0"/>
              <a:t>INTRANET – I&amp;T – REPORTE DE FALLAS Y SOLICITUDES – GESTION DE LA INFORMACION</a:t>
            </a:r>
            <a:endParaRPr lang="es-CO" b="1" dirty="0"/>
          </a:p>
        </p:txBody>
      </p:sp>
      <p:sp>
        <p:nvSpPr>
          <p:cNvPr id="9" name="CuadroTexto 8">
            <a:extLst>
              <a:ext uri="{FF2B5EF4-FFF2-40B4-BE49-F238E27FC236}">
                <a16:creationId xmlns:a16="http://schemas.microsoft.com/office/drawing/2014/main" id="{1B6AF803-AEEF-A1AA-AEF6-A161BE0C8DA0}"/>
              </a:ext>
            </a:extLst>
          </p:cNvPr>
          <p:cNvSpPr txBox="1"/>
          <p:nvPr/>
        </p:nvSpPr>
        <p:spPr>
          <a:xfrm>
            <a:off x="364624" y="5613280"/>
            <a:ext cx="5981152" cy="2585323"/>
          </a:xfrm>
          <a:prstGeom prst="rect">
            <a:avLst/>
          </a:prstGeom>
          <a:noFill/>
        </p:spPr>
        <p:txBody>
          <a:bodyPr wrap="square" rtlCol="0">
            <a:spAutoFit/>
          </a:bodyPr>
          <a:lstStyle/>
          <a:p>
            <a:pPr marL="285750" indent="-285750">
              <a:buFont typeface="Arial" panose="020B0604020202020204" pitchFamily="34" charset="0"/>
              <a:buChar char="•"/>
            </a:pPr>
            <a:r>
              <a:rPr lang="es-MX" b="1" dirty="0"/>
              <a:t>Solicitudes revisión de cámaras</a:t>
            </a:r>
          </a:p>
          <a:p>
            <a:pPr marL="285750" indent="-285750">
              <a:buFont typeface="Arial" panose="020B0604020202020204" pitchFamily="34" charset="0"/>
              <a:buChar char="•"/>
            </a:pPr>
            <a:r>
              <a:rPr lang="es-MX" b="1" dirty="0"/>
              <a:t>Correos electrónicos sospechosos</a:t>
            </a:r>
          </a:p>
          <a:p>
            <a:pPr marL="285750" indent="-285750">
              <a:buFont typeface="Arial" panose="020B0604020202020204" pitchFamily="34" charset="0"/>
              <a:buChar char="•"/>
            </a:pPr>
            <a:r>
              <a:rPr lang="es-MX" b="1" dirty="0"/>
              <a:t>Alertas de antivirus</a:t>
            </a:r>
          </a:p>
          <a:p>
            <a:pPr marL="285750" indent="-285750">
              <a:buFont typeface="Arial" panose="020B0604020202020204" pitchFamily="34" charset="0"/>
              <a:buChar char="•"/>
            </a:pPr>
            <a:r>
              <a:rPr lang="es-MX" b="1" dirty="0"/>
              <a:t>Acciones sospechosas de los funcionarios (Contraseñas Manager, HC)</a:t>
            </a:r>
          </a:p>
          <a:p>
            <a:pPr marL="285750" indent="-285750">
              <a:buFont typeface="Arial" panose="020B0604020202020204" pitchFamily="34" charset="0"/>
              <a:buChar char="•"/>
            </a:pPr>
            <a:r>
              <a:rPr lang="es-MX" b="1" dirty="0"/>
              <a:t>Falencias de seguridad física</a:t>
            </a:r>
          </a:p>
          <a:p>
            <a:pPr marL="285750" indent="-285750">
              <a:buFont typeface="Arial" panose="020B0604020202020204" pitchFamily="34" charset="0"/>
              <a:buChar char="•"/>
            </a:pPr>
            <a:r>
              <a:rPr lang="es-MX" b="1" dirty="0"/>
              <a:t>Cambio de contraseña (Correos Electrónicos Externos, Plataformas Institucionales, INTRANET)</a:t>
            </a:r>
          </a:p>
          <a:p>
            <a:pPr marL="285750" indent="-285750">
              <a:buFont typeface="Arial" panose="020B0604020202020204" pitchFamily="34" charset="0"/>
              <a:buChar char="•"/>
            </a:pPr>
            <a:endParaRPr lang="es-CO" dirty="0"/>
          </a:p>
        </p:txBody>
      </p:sp>
      <p:sp>
        <p:nvSpPr>
          <p:cNvPr id="18" name="CustomShape 10">
            <a:extLst>
              <a:ext uri="{FF2B5EF4-FFF2-40B4-BE49-F238E27FC236}">
                <a16:creationId xmlns:a16="http://schemas.microsoft.com/office/drawing/2014/main" id="{503B0068-AFDA-A822-485D-5A4ED3ED3294}"/>
              </a:ext>
            </a:extLst>
          </p:cNvPr>
          <p:cNvSpPr/>
          <p:nvPr/>
        </p:nvSpPr>
        <p:spPr>
          <a:xfrm>
            <a:off x="3449591" y="5045839"/>
            <a:ext cx="3476770" cy="336068"/>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1"/>
          </a:solidFill>
          <a:ln>
            <a:noFill/>
          </a:ln>
        </p:spPr>
        <p:style>
          <a:lnRef idx="0">
            <a:scrgbClr r="0" g="0" b="0"/>
          </a:lnRef>
          <a:fillRef idx="0">
            <a:scrgbClr r="0" g="0" b="0"/>
          </a:fillRef>
          <a:effectRef idx="0">
            <a:scrgbClr r="0" g="0" b="0"/>
          </a:effectRef>
          <a:fontRef idx="minor"/>
        </p:style>
        <p:txBody>
          <a:bodyPr/>
          <a:lstStyle/>
          <a:p>
            <a:r>
              <a:rPr lang="es-MX" b="1" dirty="0">
                <a:solidFill>
                  <a:schemeClr val="bg1"/>
                </a:solidFill>
              </a:rPr>
              <a:t>¿QUE PUEDO REPORTAR?</a:t>
            </a:r>
            <a:endParaRPr lang="es-CO" b="1" dirty="0">
              <a:solidFill>
                <a:schemeClr val="bg1"/>
              </a:solidFill>
            </a:endParaRPr>
          </a:p>
        </p:txBody>
      </p:sp>
    </p:spTree>
    <p:extLst>
      <p:ext uri="{BB962C8B-B14F-4D97-AF65-F5344CB8AC3E}">
        <p14:creationId xmlns:p14="http://schemas.microsoft.com/office/powerpoint/2010/main" val="2236430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3"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4"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5"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6"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7"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8"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19"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20" name="CustomShape 9"/>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22"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pic>
        <p:nvPicPr>
          <p:cNvPr id="1123" name="Picture 12"/>
          <p:cNvPicPr/>
          <p:nvPr/>
        </p:nvPicPr>
        <p:blipFill>
          <a:blip r:embed="rId2"/>
          <a:stretch/>
        </p:blipFill>
        <p:spPr>
          <a:xfrm>
            <a:off x="384120" y="1163520"/>
            <a:ext cx="6095880" cy="5213520"/>
          </a:xfrm>
          <a:prstGeom prst="rect">
            <a:avLst/>
          </a:prstGeom>
          <a:ln>
            <a:noFill/>
          </a:ln>
        </p:spPr>
      </p:pic>
      <p:sp>
        <p:nvSpPr>
          <p:cNvPr id="1124" name="CustomShape 11"/>
          <p:cNvSpPr/>
          <p:nvPr/>
        </p:nvSpPr>
        <p:spPr>
          <a:xfrm>
            <a:off x="4133880" y="1447920"/>
            <a:ext cx="1974960" cy="1295280"/>
          </a:xfrm>
          <a:custGeom>
            <a:avLst/>
            <a:gdLst/>
            <a:ahLst/>
            <a:cxnLst/>
            <a:rect l="0" t="0" r="r" b="b"/>
            <a:pathLst>
              <a:path w="5488" h="3600">
                <a:moveTo>
                  <a:pt x="599" y="0"/>
                </a:moveTo>
                <a:lnTo>
                  <a:pt x="600" y="0"/>
                </a:lnTo>
                <a:cubicBezTo>
                  <a:pt x="495" y="0"/>
                  <a:pt x="391" y="28"/>
                  <a:pt x="300" y="80"/>
                </a:cubicBezTo>
                <a:cubicBezTo>
                  <a:pt x="209" y="133"/>
                  <a:pt x="133" y="209"/>
                  <a:pt x="80" y="300"/>
                </a:cubicBezTo>
                <a:cubicBezTo>
                  <a:pt x="28" y="391"/>
                  <a:pt x="0" y="495"/>
                  <a:pt x="0" y="600"/>
                </a:cubicBezTo>
                <a:lnTo>
                  <a:pt x="0" y="2999"/>
                </a:lnTo>
                <a:lnTo>
                  <a:pt x="0" y="2999"/>
                </a:lnTo>
                <a:cubicBezTo>
                  <a:pt x="0" y="3104"/>
                  <a:pt x="28" y="3208"/>
                  <a:pt x="80" y="3299"/>
                </a:cubicBezTo>
                <a:cubicBezTo>
                  <a:pt x="133" y="3390"/>
                  <a:pt x="209" y="3466"/>
                  <a:pt x="300" y="3519"/>
                </a:cubicBezTo>
                <a:cubicBezTo>
                  <a:pt x="391" y="3571"/>
                  <a:pt x="495" y="3599"/>
                  <a:pt x="600" y="3599"/>
                </a:cubicBezTo>
                <a:lnTo>
                  <a:pt x="4887" y="3599"/>
                </a:lnTo>
                <a:lnTo>
                  <a:pt x="4887" y="3599"/>
                </a:lnTo>
                <a:cubicBezTo>
                  <a:pt x="4992" y="3599"/>
                  <a:pt x="5096" y="3571"/>
                  <a:pt x="5187" y="3519"/>
                </a:cubicBezTo>
                <a:cubicBezTo>
                  <a:pt x="5278" y="3466"/>
                  <a:pt x="5354" y="3390"/>
                  <a:pt x="5407" y="3299"/>
                </a:cubicBezTo>
                <a:cubicBezTo>
                  <a:pt x="5459" y="3208"/>
                  <a:pt x="5487" y="3104"/>
                  <a:pt x="5487" y="2999"/>
                </a:cubicBezTo>
                <a:lnTo>
                  <a:pt x="5487" y="599"/>
                </a:lnTo>
                <a:lnTo>
                  <a:pt x="5487" y="600"/>
                </a:lnTo>
                <a:lnTo>
                  <a:pt x="5487" y="600"/>
                </a:lnTo>
                <a:cubicBezTo>
                  <a:pt x="5487" y="495"/>
                  <a:pt x="5459" y="391"/>
                  <a:pt x="5407" y="300"/>
                </a:cubicBezTo>
                <a:cubicBezTo>
                  <a:pt x="5354" y="209"/>
                  <a:pt x="5278" y="133"/>
                  <a:pt x="5187" y="80"/>
                </a:cubicBezTo>
                <a:cubicBezTo>
                  <a:pt x="5096" y="28"/>
                  <a:pt x="4992" y="0"/>
                  <a:pt x="4887" y="0"/>
                </a:cubicBezTo>
                <a:lnTo>
                  <a:pt x="599" y="0"/>
                </a:lnTo>
              </a:path>
            </a:pathLst>
          </a:custGeom>
          <a:noFill/>
          <a:ln w="9360" cap="sq">
            <a:solidFill>
              <a:srgbClr val="7878DE"/>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Políticas de calidad</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Objetivos de calidad</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¿Cómo funciona CEDCO?</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Organigrama</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Documentos</a:t>
            </a:r>
          </a:p>
          <a:p>
            <a:pPr marL="284040" indent="-284040">
              <a:lnSpc>
                <a:spcPct val="100000"/>
              </a:lnSpc>
            </a:pPr>
            <a:endParaRPr lang="es-CO" sz="1200" b="0" strike="noStrike" spc="-1" dirty="0">
              <a:solidFill>
                <a:srgbClr val="FFFFFF"/>
              </a:solidFill>
              <a:latin typeface="Arial"/>
            </a:endParaRPr>
          </a:p>
          <a:p>
            <a:pPr marL="284040" indent="-284040">
              <a:lnSpc>
                <a:spcPct val="100000"/>
              </a:lnSpc>
            </a:pPr>
            <a:endParaRPr lang="es-CO" sz="1200" b="0" strike="noStrike" spc="-1" dirty="0">
              <a:solidFill>
                <a:srgbClr val="FFFFFF"/>
              </a:solidFill>
              <a:latin typeface="Arial"/>
            </a:endParaRPr>
          </a:p>
        </p:txBody>
      </p:sp>
      <p:sp>
        <p:nvSpPr>
          <p:cNvPr id="1125" name="CustomShape 12"/>
          <p:cNvSpPr/>
          <p:nvPr/>
        </p:nvSpPr>
        <p:spPr>
          <a:xfrm>
            <a:off x="1371600" y="5954760"/>
            <a:ext cx="1949400" cy="1911240"/>
          </a:xfrm>
          <a:custGeom>
            <a:avLst/>
            <a:gdLst/>
            <a:ahLst/>
            <a:cxnLst/>
            <a:rect l="0" t="0" r="r" b="b"/>
            <a:pathLst>
              <a:path w="5417" h="5311">
                <a:moveTo>
                  <a:pt x="885" y="0"/>
                </a:moveTo>
                <a:lnTo>
                  <a:pt x="885" y="0"/>
                </a:lnTo>
                <a:cubicBezTo>
                  <a:pt x="730" y="0"/>
                  <a:pt x="577" y="41"/>
                  <a:pt x="443" y="119"/>
                </a:cubicBezTo>
                <a:cubicBezTo>
                  <a:pt x="308" y="196"/>
                  <a:pt x="196" y="308"/>
                  <a:pt x="119" y="443"/>
                </a:cubicBezTo>
                <a:cubicBezTo>
                  <a:pt x="41" y="577"/>
                  <a:pt x="0" y="730"/>
                  <a:pt x="0" y="885"/>
                </a:cubicBezTo>
                <a:lnTo>
                  <a:pt x="0" y="4425"/>
                </a:lnTo>
                <a:lnTo>
                  <a:pt x="0" y="4425"/>
                </a:lnTo>
                <a:cubicBezTo>
                  <a:pt x="0" y="4580"/>
                  <a:pt x="41" y="4733"/>
                  <a:pt x="119" y="4868"/>
                </a:cubicBezTo>
                <a:cubicBezTo>
                  <a:pt x="196" y="5002"/>
                  <a:pt x="308" y="5114"/>
                  <a:pt x="443" y="5191"/>
                </a:cubicBezTo>
                <a:cubicBezTo>
                  <a:pt x="577" y="5269"/>
                  <a:pt x="730" y="5310"/>
                  <a:pt x="885" y="5310"/>
                </a:cubicBezTo>
                <a:lnTo>
                  <a:pt x="4531" y="5310"/>
                </a:lnTo>
                <a:lnTo>
                  <a:pt x="4531" y="5310"/>
                </a:lnTo>
                <a:cubicBezTo>
                  <a:pt x="4686" y="5310"/>
                  <a:pt x="4839" y="5269"/>
                  <a:pt x="4974" y="5191"/>
                </a:cubicBezTo>
                <a:cubicBezTo>
                  <a:pt x="5108" y="5114"/>
                  <a:pt x="5220" y="5002"/>
                  <a:pt x="5297" y="4868"/>
                </a:cubicBezTo>
                <a:cubicBezTo>
                  <a:pt x="5375" y="4733"/>
                  <a:pt x="5416" y="4580"/>
                  <a:pt x="5416" y="4425"/>
                </a:cubicBezTo>
                <a:lnTo>
                  <a:pt x="5416" y="885"/>
                </a:lnTo>
                <a:lnTo>
                  <a:pt x="5416" y="885"/>
                </a:lnTo>
                <a:lnTo>
                  <a:pt x="5416" y="885"/>
                </a:lnTo>
                <a:cubicBezTo>
                  <a:pt x="5416" y="730"/>
                  <a:pt x="5375" y="577"/>
                  <a:pt x="5297" y="443"/>
                </a:cubicBezTo>
                <a:cubicBezTo>
                  <a:pt x="5220" y="308"/>
                  <a:pt x="5108" y="196"/>
                  <a:pt x="4974" y="119"/>
                </a:cubicBezTo>
                <a:cubicBezTo>
                  <a:pt x="4839" y="41"/>
                  <a:pt x="4686" y="0"/>
                  <a:pt x="4531" y="0"/>
                </a:cubicBezTo>
                <a:lnTo>
                  <a:pt x="885" y="0"/>
                </a:lnTo>
              </a:path>
            </a:pathLst>
          </a:custGeom>
          <a:noFill/>
          <a:ln w="9360" cap="sq">
            <a:solidFill>
              <a:srgbClr val="7878DE"/>
            </a:solidFill>
            <a:miter/>
          </a:ln>
        </p:spPr>
        <p:style>
          <a:lnRef idx="0">
            <a:scrgbClr r="0" g="0" b="0"/>
          </a:lnRef>
          <a:fillRef idx="0">
            <a:scrgbClr r="0" g="0" b="0"/>
          </a:fillRef>
          <a:effectRef idx="0">
            <a:scrgbClr r="0" g="0" b="0"/>
          </a:effectRef>
          <a:fontRef idx="minor"/>
        </p:style>
        <p:txBody>
          <a:bodyPr lIns="90000" tIns="46800" rIns="90000" bIns="46800">
            <a:normAutofit lnSpcReduction="10000"/>
          </a:bodyPr>
          <a:lstStyle/>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Políticas de SST</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COPASST y comité convivencia</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Plan de respuesta ante emergencias </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Accidentes o incidentes de trabajo</a:t>
            </a:r>
          </a:p>
          <a:p>
            <a:pPr marL="284040" indent="-284040">
              <a:lnSpc>
                <a:spcPct val="100000"/>
              </a:lnSpc>
              <a:buClr>
                <a:srgbClr val="7030A0"/>
              </a:buClr>
              <a:buFont typeface="Arial"/>
              <a:buChar char="•"/>
            </a:pPr>
            <a:r>
              <a:rPr lang="es-MX" sz="1200" spc="-1" dirty="0">
                <a:solidFill>
                  <a:schemeClr val="tx1">
                    <a:lumMod val="75000"/>
                    <a:lumOff val="25000"/>
                  </a:schemeClr>
                </a:solidFill>
                <a:latin typeface="Arial"/>
              </a:rPr>
              <a:t>Identificación de peligros y valoración de riesgos.</a:t>
            </a:r>
            <a:endParaRPr lang="es-CO" sz="1200" b="0" strike="noStrike" spc="-1" dirty="0">
              <a:solidFill>
                <a:schemeClr val="tx1">
                  <a:lumMod val="75000"/>
                  <a:lumOff val="25000"/>
                </a:schemeClr>
              </a:solidFill>
              <a:latin typeface="Arial"/>
            </a:endParaRPr>
          </a:p>
          <a:p>
            <a:pPr marL="284040" indent="-284040">
              <a:lnSpc>
                <a:spcPct val="100000"/>
              </a:lnSpc>
            </a:pPr>
            <a:endParaRPr lang="es-CO" sz="1200" b="0" strike="noStrike" spc="-1" dirty="0">
              <a:solidFill>
                <a:srgbClr val="FFFFFF"/>
              </a:solidFill>
              <a:latin typeface="Arial"/>
            </a:endParaRPr>
          </a:p>
        </p:txBody>
      </p:sp>
      <p:sp>
        <p:nvSpPr>
          <p:cNvPr id="1126" name="CustomShape 13"/>
          <p:cNvSpPr/>
          <p:nvPr/>
        </p:nvSpPr>
        <p:spPr>
          <a:xfrm>
            <a:off x="3600360" y="5954760"/>
            <a:ext cx="1954440" cy="1874880"/>
          </a:xfrm>
          <a:custGeom>
            <a:avLst/>
            <a:gdLst/>
            <a:ahLst/>
            <a:cxnLst/>
            <a:rect l="0" t="0" r="r" b="b"/>
            <a:pathLst>
              <a:path w="5431" h="5210">
                <a:moveTo>
                  <a:pt x="868" y="0"/>
                </a:moveTo>
                <a:lnTo>
                  <a:pt x="868" y="0"/>
                </a:lnTo>
                <a:cubicBezTo>
                  <a:pt x="716" y="0"/>
                  <a:pt x="566" y="40"/>
                  <a:pt x="434" y="116"/>
                </a:cubicBezTo>
                <a:cubicBezTo>
                  <a:pt x="302" y="193"/>
                  <a:pt x="193" y="302"/>
                  <a:pt x="116" y="434"/>
                </a:cubicBezTo>
                <a:cubicBezTo>
                  <a:pt x="40" y="566"/>
                  <a:pt x="0" y="716"/>
                  <a:pt x="0" y="868"/>
                </a:cubicBezTo>
                <a:lnTo>
                  <a:pt x="0" y="4340"/>
                </a:lnTo>
                <a:lnTo>
                  <a:pt x="0" y="4341"/>
                </a:lnTo>
                <a:cubicBezTo>
                  <a:pt x="0" y="4493"/>
                  <a:pt x="40" y="4643"/>
                  <a:pt x="116" y="4775"/>
                </a:cubicBezTo>
                <a:cubicBezTo>
                  <a:pt x="193" y="4907"/>
                  <a:pt x="302" y="5016"/>
                  <a:pt x="434" y="5093"/>
                </a:cubicBezTo>
                <a:cubicBezTo>
                  <a:pt x="566" y="5169"/>
                  <a:pt x="716" y="5209"/>
                  <a:pt x="868" y="5209"/>
                </a:cubicBezTo>
                <a:lnTo>
                  <a:pt x="4561" y="5209"/>
                </a:lnTo>
                <a:lnTo>
                  <a:pt x="4562" y="5209"/>
                </a:lnTo>
                <a:cubicBezTo>
                  <a:pt x="4714" y="5209"/>
                  <a:pt x="4864" y="5169"/>
                  <a:pt x="4996" y="5093"/>
                </a:cubicBezTo>
                <a:cubicBezTo>
                  <a:pt x="5128" y="5016"/>
                  <a:pt x="5237" y="4907"/>
                  <a:pt x="5314" y="4775"/>
                </a:cubicBezTo>
                <a:cubicBezTo>
                  <a:pt x="5390" y="4643"/>
                  <a:pt x="5430" y="4493"/>
                  <a:pt x="5430" y="4341"/>
                </a:cubicBezTo>
                <a:lnTo>
                  <a:pt x="5430" y="868"/>
                </a:lnTo>
                <a:lnTo>
                  <a:pt x="5430" y="868"/>
                </a:lnTo>
                <a:lnTo>
                  <a:pt x="5430" y="868"/>
                </a:lnTo>
                <a:cubicBezTo>
                  <a:pt x="5430" y="716"/>
                  <a:pt x="5390" y="566"/>
                  <a:pt x="5314" y="434"/>
                </a:cubicBezTo>
                <a:cubicBezTo>
                  <a:pt x="5237" y="302"/>
                  <a:pt x="5128" y="193"/>
                  <a:pt x="4996" y="116"/>
                </a:cubicBezTo>
                <a:cubicBezTo>
                  <a:pt x="4864" y="40"/>
                  <a:pt x="4714" y="0"/>
                  <a:pt x="4562" y="0"/>
                </a:cubicBezTo>
                <a:lnTo>
                  <a:pt x="868" y="0"/>
                </a:lnTo>
              </a:path>
            </a:pathLst>
          </a:custGeom>
          <a:noFill/>
          <a:ln w="9360" cap="sq">
            <a:solidFill>
              <a:srgbClr val="7878DE"/>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Política ambiental</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Clasificación de los residuos</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Estrategias educativas</a:t>
            </a:r>
          </a:p>
          <a:p>
            <a:pPr marL="284040" indent="-284040">
              <a:lnSpc>
                <a:spcPct val="100000"/>
              </a:lnSpc>
              <a:buClr>
                <a:srgbClr val="7030A0"/>
              </a:buClr>
              <a:buFont typeface="Arial"/>
              <a:buChar char="•"/>
            </a:pPr>
            <a:r>
              <a:rPr lang="es-CO" sz="1200" b="0" strike="noStrike" spc="-1" dirty="0">
                <a:solidFill>
                  <a:schemeClr val="tx1">
                    <a:lumMod val="75000"/>
                    <a:lumOff val="25000"/>
                  </a:schemeClr>
                </a:solidFill>
                <a:latin typeface="Arial"/>
              </a:rPr>
              <a:t>Normas de bioseguridad</a:t>
            </a:r>
          </a:p>
          <a:p>
            <a:pPr marL="284040" indent="-284040">
              <a:lnSpc>
                <a:spcPct val="100000"/>
              </a:lnSpc>
            </a:pPr>
            <a:endParaRPr lang="es-CO" sz="1200" b="0" strike="noStrike" spc="-1" dirty="0">
              <a:solidFill>
                <a:srgbClr val="FFFFFF"/>
              </a:solidFill>
              <a:latin typeface="Arial"/>
            </a:endParaRPr>
          </a:p>
        </p:txBody>
      </p:sp>
      <p:pic>
        <p:nvPicPr>
          <p:cNvPr id="17" name="Imagen 16"/>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EC4A493-10B7-05AC-E074-CDA28635DEDE}"/>
              </a:ext>
            </a:extLst>
          </p:cNvPr>
          <p:cNvPicPr>
            <a:picLocks noChangeAspect="1"/>
          </p:cNvPicPr>
          <p:nvPr/>
        </p:nvPicPr>
        <p:blipFill>
          <a:blip r:embed="rId2"/>
          <a:stretch>
            <a:fillRect/>
          </a:stretch>
        </p:blipFill>
        <p:spPr>
          <a:xfrm>
            <a:off x="9845" y="2697707"/>
            <a:ext cx="6858000" cy="3219351"/>
          </a:xfrm>
          <a:prstGeom prst="rect">
            <a:avLst/>
          </a:prstGeom>
        </p:spPr>
      </p:pic>
      <p:grpSp>
        <p:nvGrpSpPr>
          <p:cNvPr id="19" name="Group 4">
            <a:extLst>
              <a:ext uri="{FF2B5EF4-FFF2-40B4-BE49-F238E27FC236}">
                <a16:creationId xmlns:a16="http://schemas.microsoft.com/office/drawing/2014/main" id="{BBE9C19A-1921-F0B5-C58A-96B51747C29F}"/>
              </a:ext>
            </a:extLst>
          </p:cNvPr>
          <p:cNvGrpSpPr/>
          <p:nvPr/>
        </p:nvGrpSpPr>
        <p:grpSpPr>
          <a:xfrm>
            <a:off x="-41525" y="5183029"/>
            <a:ext cx="6889680" cy="3959280"/>
            <a:chOff x="0" y="5183280"/>
            <a:chExt cx="6889680" cy="3959280"/>
          </a:xfrm>
          <a:solidFill>
            <a:schemeClr val="tx2">
              <a:lumMod val="75000"/>
            </a:schemeClr>
          </a:solidFill>
        </p:grpSpPr>
        <p:sp>
          <p:nvSpPr>
            <p:cNvPr id="20" name="CustomShape 5">
              <a:extLst>
                <a:ext uri="{FF2B5EF4-FFF2-40B4-BE49-F238E27FC236}">
                  <a16:creationId xmlns:a16="http://schemas.microsoft.com/office/drawing/2014/main" id="{C524141C-035E-7FED-ED7C-425CE13B4E2F}"/>
                </a:ext>
              </a:extLst>
            </p:cNvPr>
            <p:cNvSpPr/>
            <p:nvPr/>
          </p:nvSpPr>
          <p:spPr>
            <a:xfrm rot="10800000">
              <a:off x="0" y="5182920"/>
              <a:ext cx="6889680" cy="395928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21" name="CustomShape 6">
              <a:extLst>
                <a:ext uri="{FF2B5EF4-FFF2-40B4-BE49-F238E27FC236}">
                  <a16:creationId xmlns:a16="http://schemas.microsoft.com/office/drawing/2014/main" id="{527E3C4C-B51A-730C-D17A-07F56E0C3319}"/>
                </a:ext>
              </a:extLst>
            </p:cNvPr>
            <p:cNvSpPr/>
            <p:nvPr/>
          </p:nvSpPr>
          <p:spPr>
            <a:xfrm rot="10800000">
              <a:off x="0" y="5757480"/>
              <a:ext cx="6889680" cy="338472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22" name="CustomShape 7">
              <a:extLst>
                <a:ext uri="{FF2B5EF4-FFF2-40B4-BE49-F238E27FC236}">
                  <a16:creationId xmlns:a16="http://schemas.microsoft.com/office/drawing/2014/main" id="{BFD82FAC-029A-E7CD-3312-48BE59A1C23D}"/>
                </a:ext>
              </a:extLst>
            </p:cNvPr>
            <p:cNvSpPr/>
            <p:nvPr/>
          </p:nvSpPr>
          <p:spPr>
            <a:xfrm rot="10800000">
              <a:off x="0" y="5932440"/>
              <a:ext cx="6889680" cy="32097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8">
              <a:extLst>
                <a:ext uri="{FF2B5EF4-FFF2-40B4-BE49-F238E27FC236}">
                  <a16:creationId xmlns:a16="http://schemas.microsoft.com/office/drawing/2014/main" id="{AAF14598-E4A6-AA14-13E5-6167AFF0AA69}"/>
                </a:ext>
              </a:extLst>
            </p:cNvPr>
            <p:cNvSpPr/>
            <p:nvPr/>
          </p:nvSpPr>
          <p:spPr>
            <a:xfrm rot="10800000">
              <a:off x="0" y="6313320"/>
              <a:ext cx="688968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grpSp>
      <p:sp>
        <p:nvSpPr>
          <p:cNvPr id="1622" name="CustomShape 1"/>
          <p:cNvSpPr/>
          <p:nvPr/>
        </p:nvSpPr>
        <p:spPr>
          <a:xfrm rot="21540000">
            <a:off x="-159861" y="-60212"/>
            <a:ext cx="685620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23" name="CustomShape 2"/>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624" name="CustomShape 3"/>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sp>
        <p:nvSpPr>
          <p:cNvPr id="1626" name="CustomShape 4"/>
          <p:cNvSpPr/>
          <p:nvPr/>
        </p:nvSpPr>
        <p:spPr>
          <a:xfrm>
            <a:off x="-136440" y="6568783"/>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627" name="CustomShape 5"/>
          <p:cNvSpPr/>
          <p:nvPr/>
        </p:nvSpPr>
        <p:spPr>
          <a:xfrm>
            <a:off x="-89640" y="7857922"/>
            <a:ext cx="3159000" cy="101448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2400" b="1" strike="noStrike" spc="-1" dirty="0">
                <a:solidFill>
                  <a:srgbClr val="808080"/>
                </a:solidFill>
                <a:latin typeface="Arial"/>
              </a:rPr>
              <a:t>TECNOVIGILANCIA</a:t>
            </a:r>
            <a:endParaRPr lang="es-CO" sz="2400" b="1" strike="noStrike" spc="-1" dirty="0">
              <a:solidFill>
                <a:srgbClr val="FFFFFF"/>
              </a:solidFill>
              <a:latin typeface="Arial"/>
            </a:endParaRPr>
          </a:p>
        </p:txBody>
      </p:sp>
      <p:sp>
        <p:nvSpPr>
          <p:cNvPr id="1628" name="CustomShape 6"/>
          <p:cNvSpPr/>
          <p:nvPr/>
        </p:nvSpPr>
        <p:spPr>
          <a:xfrm>
            <a:off x="-89640" y="-1"/>
            <a:ext cx="6937795" cy="3277257"/>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chemeClr val="accent1">
              <a:lumMod val="40000"/>
              <a:lumOff val="60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29" name="CustomShape 7"/>
          <p:cNvSpPr/>
          <p:nvPr/>
        </p:nvSpPr>
        <p:spPr>
          <a:xfrm>
            <a:off x="-163710" y="-33485"/>
            <a:ext cx="6933960" cy="2983398"/>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0" name="CustomShape 8"/>
          <p:cNvSpPr/>
          <p:nvPr/>
        </p:nvSpPr>
        <p:spPr>
          <a:xfrm>
            <a:off x="-79685" y="43474"/>
            <a:ext cx="6927840" cy="2963882"/>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chemeClr val="tx2">
              <a:lumMod val="60000"/>
              <a:lumOff val="40000"/>
            </a:schemeClr>
          </a:solidFill>
          <a:ln>
            <a:noFill/>
          </a:ln>
        </p:spPr>
        <p:style>
          <a:lnRef idx="0">
            <a:scrgbClr r="0" g="0" b="0"/>
          </a:lnRef>
          <a:fillRef idx="0">
            <a:scrgbClr r="0" g="0" b="0"/>
          </a:fillRef>
          <a:effectRef idx="0">
            <a:scrgbClr r="0" g="0" b="0"/>
          </a:effectRef>
          <a:fontRef idx="minor"/>
        </p:style>
        <p:txBody>
          <a:bodyPr/>
          <a:lstStyle/>
          <a:p>
            <a:endParaRPr lang="es-CO" dirty="0"/>
          </a:p>
        </p:txBody>
      </p:sp>
      <p:sp>
        <p:nvSpPr>
          <p:cNvPr id="1631" name="CustomShape 9"/>
          <p:cNvSpPr/>
          <p:nvPr/>
        </p:nvSpPr>
        <p:spPr>
          <a:xfrm>
            <a:off x="-79685" y="1837"/>
            <a:ext cx="6927840" cy="283212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2" name="CustomShape 10"/>
          <p:cNvSpPr/>
          <p:nvPr/>
        </p:nvSpPr>
        <p:spPr>
          <a:xfrm>
            <a:off x="87418" y="6910695"/>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chemeClr val="tx2">
              <a:lumMod val="60000"/>
              <a:lumOff val="40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33" name="CustomShape 11"/>
          <p:cNvSpPr/>
          <p:nvPr/>
        </p:nvSpPr>
        <p:spPr>
          <a:xfrm>
            <a:off x="1524460" y="6734341"/>
            <a:ext cx="298440" cy="331560"/>
          </a:xfrm>
          <a:prstGeom prst="ellipse">
            <a:avLst/>
          </a:prstGeom>
          <a:solidFill>
            <a:schemeClr val="tx2">
              <a:lumMod val="60000"/>
              <a:lumOff val="40000"/>
            </a:schemeClr>
          </a:solidFill>
          <a:ln>
            <a:solidFill>
              <a:schemeClr val="accent1"/>
            </a:solidFill>
          </a:ln>
        </p:spPr>
        <p:style>
          <a:lnRef idx="0">
            <a:scrgbClr r="0" g="0" b="0"/>
          </a:lnRef>
          <a:fillRef idx="0">
            <a:scrgbClr r="0" g="0" b="0"/>
          </a:fillRef>
          <a:effectRef idx="0">
            <a:scrgbClr r="0" g="0" b="0"/>
          </a:effectRef>
          <a:fontRef idx="minor"/>
        </p:style>
        <p:txBody>
          <a:bodyPr/>
          <a:lstStyle/>
          <a:p>
            <a:endParaRPr lang="es-CO"/>
          </a:p>
        </p:txBody>
      </p:sp>
      <p:pic>
        <p:nvPicPr>
          <p:cNvPr id="30" name="Imagen 29">
            <a:extLst>
              <a:ext uri="{FF2B5EF4-FFF2-40B4-BE49-F238E27FC236}">
                <a16:creationId xmlns:a16="http://schemas.microsoft.com/office/drawing/2014/main" id="{77C29BB5-3ABF-5E12-0288-0D7062C0D6A7}"/>
              </a:ext>
            </a:extLst>
          </p:cNvPr>
          <p:cNvPicPr>
            <a:picLocks noChangeAspect="1"/>
          </p:cNvPicPr>
          <p:nvPr/>
        </p:nvPicPr>
        <p:blipFill>
          <a:blip r:embed="rId3"/>
          <a:stretch>
            <a:fillRect/>
          </a:stretch>
        </p:blipFill>
        <p:spPr>
          <a:xfrm>
            <a:off x="1070706" y="8261798"/>
            <a:ext cx="945294" cy="723558"/>
          </a:xfrm>
          <a:prstGeom prst="rect">
            <a:avLst/>
          </a:prstGeom>
        </p:spPr>
      </p:pic>
      <p:pic>
        <p:nvPicPr>
          <p:cNvPr id="3" name="Imagen 2">
            <a:extLst>
              <a:ext uri="{FF2B5EF4-FFF2-40B4-BE49-F238E27FC236}">
                <a16:creationId xmlns:a16="http://schemas.microsoft.com/office/drawing/2014/main" id="{E38B31DB-3B79-B2F6-1088-DEA02CD71E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6000" y="6039135"/>
            <a:ext cx="6226909" cy="3496793"/>
          </a:xfrm>
          <a:prstGeom prst="rect">
            <a:avLst/>
          </a:prstGeom>
        </p:spPr>
      </p:pic>
    </p:spTree>
    <p:extLst>
      <p:ext uri="{BB962C8B-B14F-4D97-AF65-F5344CB8AC3E}">
        <p14:creationId xmlns:p14="http://schemas.microsoft.com/office/powerpoint/2010/main" val="30830879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7" name="CustomShape 1"/>
          <p:cNvSpPr/>
          <p:nvPr/>
        </p:nvSpPr>
        <p:spPr>
          <a:xfrm>
            <a:off x="71280" y="-61920"/>
            <a:ext cx="686304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9" name="CustomShape 3"/>
          <p:cNvSpPr/>
          <p:nvPr/>
        </p:nvSpPr>
        <p:spPr>
          <a:xfrm>
            <a:off x="-12600" y="-15054"/>
            <a:ext cx="6881760" cy="10794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4000" b="1" strike="noStrike" spc="-1" dirty="0">
                <a:solidFill>
                  <a:srgbClr val="FFFFFF"/>
                </a:solidFill>
                <a:latin typeface="Calibri"/>
              </a:rPr>
              <a:t>TECNOVIGILANCIA</a:t>
            </a:r>
            <a:endParaRPr lang="es-CO" sz="4000" b="0" strike="noStrike" spc="-1" dirty="0">
              <a:solidFill>
                <a:srgbClr val="FFFFFF"/>
              </a:solidFill>
              <a:latin typeface="Arial"/>
            </a:endParaRPr>
          </a:p>
          <a:p>
            <a:pPr>
              <a:lnSpc>
                <a:spcPct val="100000"/>
              </a:lnSpc>
            </a:pPr>
            <a:endParaRPr lang="es-CO" sz="4000" b="0" strike="noStrike" spc="-1" dirty="0">
              <a:solidFill>
                <a:srgbClr val="FFFFFF"/>
              </a:solidFill>
              <a:latin typeface="Arial"/>
            </a:endParaRPr>
          </a:p>
        </p:txBody>
      </p:sp>
      <p:sp>
        <p:nvSpPr>
          <p:cNvPr id="1661" name="CustomShape 5"/>
          <p:cNvSpPr/>
          <p:nvPr/>
        </p:nvSpPr>
        <p:spPr>
          <a:xfrm>
            <a:off x="2209751" y="3541721"/>
            <a:ext cx="2479680" cy="37151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b="1" strike="noStrike" spc="-1" dirty="0">
                <a:solidFill>
                  <a:srgbClr val="FFFFFF"/>
                </a:solidFill>
                <a:latin typeface="Arial"/>
              </a:rPr>
              <a:t>TECNOVIGILANCIA</a:t>
            </a:r>
            <a:endParaRPr lang="es-CO" b="0" strike="noStrike" spc="-1" dirty="0">
              <a:solidFill>
                <a:srgbClr val="FFFFFF"/>
              </a:solidFill>
              <a:latin typeface="Arial"/>
            </a:endParaRPr>
          </a:p>
        </p:txBody>
      </p:sp>
      <p:sp>
        <p:nvSpPr>
          <p:cNvPr id="1665" name="CustomShape 9"/>
          <p:cNvSpPr/>
          <p:nvPr/>
        </p:nvSpPr>
        <p:spPr>
          <a:xfrm>
            <a:off x="860089" y="3603276"/>
            <a:ext cx="1295280" cy="30995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sz="1400" spc="-1" dirty="0">
                <a:solidFill>
                  <a:srgbClr val="FFFFFF"/>
                </a:solidFill>
                <a:latin typeface="Arial"/>
              </a:rPr>
              <a:t>1. ¿</a:t>
            </a:r>
            <a:r>
              <a:rPr lang="es-MX" sz="1400" b="0" strike="noStrike" spc="-1" dirty="0">
                <a:solidFill>
                  <a:srgbClr val="FFFFFF"/>
                </a:solidFill>
                <a:latin typeface="Arial"/>
              </a:rPr>
              <a:t>QUE ES?</a:t>
            </a:r>
            <a:endParaRPr lang="es-CO" sz="1400" b="0" strike="noStrike" spc="-1" dirty="0">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8" name="CustomShape 10">
            <a:extLst>
              <a:ext uri="{FF2B5EF4-FFF2-40B4-BE49-F238E27FC236}">
                <a16:creationId xmlns:a16="http://schemas.microsoft.com/office/drawing/2014/main" id="{EA0DB930-8355-9166-D8C1-62209D0ECA56}"/>
              </a:ext>
            </a:extLst>
          </p:cNvPr>
          <p:cNvSpPr/>
          <p:nvPr/>
        </p:nvSpPr>
        <p:spPr>
          <a:xfrm>
            <a:off x="-12600" y="1082520"/>
            <a:ext cx="3834792" cy="699316"/>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 name="CuadroTexto 1">
            <a:extLst>
              <a:ext uri="{FF2B5EF4-FFF2-40B4-BE49-F238E27FC236}">
                <a16:creationId xmlns:a16="http://schemas.microsoft.com/office/drawing/2014/main" id="{708B3B5B-7DCD-3C89-D661-64447D5FD5C1}"/>
              </a:ext>
            </a:extLst>
          </p:cNvPr>
          <p:cNvSpPr txBox="1"/>
          <p:nvPr/>
        </p:nvSpPr>
        <p:spPr>
          <a:xfrm>
            <a:off x="58590" y="1232003"/>
            <a:ext cx="3692412" cy="369332"/>
          </a:xfrm>
          <a:prstGeom prst="rect">
            <a:avLst/>
          </a:prstGeom>
          <a:noFill/>
        </p:spPr>
        <p:txBody>
          <a:bodyPr wrap="square" rtlCol="0">
            <a:spAutoFit/>
          </a:bodyPr>
          <a:lstStyle/>
          <a:p>
            <a:r>
              <a:rPr lang="es-MX" b="1" dirty="0">
                <a:solidFill>
                  <a:schemeClr val="bg1"/>
                </a:solidFill>
              </a:rPr>
              <a:t>QUE ES TECNOVIGILANCIA</a:t>
            </a:r>
            <a:endParaRPr lang="es-CO" b="1" dirty="0">
              <a:solidFill>
                <a:schemeClr val="bg1"/>
              </a:solidFill>
            </a:endParaRPr>
          </a:p>
        </p:txBody>
      </p:sp>
      <p:sp>
        <p:nvSpPr>
          <p:cNvPr id="30" name="CustomShape 16">
            <a:extLst>
              <a:ext uri="{FF2B5EF4-FFF2-40B4-BE49-F238E27FC236}">
                <a16:creationId xmlns:a16="http://schemas.microsoft.com/office/drawing/2014/main" id="{4BEBFE73-F14D-67C7-91AA-5FA69D6D03D6}"/>
              </a:ext>
            </a:extLst>
          </p:cNvPr>
          <p:cNvSpPr/>
          <p:nvPr/>
        </p:nvSpPr>
        <p:spPr>
          <a:xfrm>
            <a:off x="71281" y="1996816"/>
            <a:ext cx="4171536" cy="2481178"/>
          </a:xfrm>
          <a:custGeom>
            <a:avLst/>
            <a:gdLst/>
            <a:ahLst/>
            <a:cxnLst/>
            <a:rect l="0" t="0" r="r" b="b"/>
            <a:pathLst>
              <a:path w="4566" h="4081">
                <a:moveTo>
                  <a:pt x="680" y="0"/>
                </a:moveTo>
                <a:lnTo>
                  <a:pt x="680" y="0"/>
                </a:lnTo>
                <a:cubicBezTo>
                  <a:pt x="561" y="0"/>
                  <a:pt x="443" y="31"/>
                  <a:pt x="340" y="91"/>
                </a:cubicBezTo>
                <a:cubicBezTo>
                  <a:pt x="237" y="151"/>
                  <a:pt x="151" y="237"/>
                  <a:pt x="91" y="340"/>
                </a:cubicBezTo>
                <a:cubicBezTo>
                  <a:pt x="31" y="443"/>
                  <a:pt x="0" y="561"/>
                  <a:pt x="0" y="680"/>
                </a:cubicBezTo>
                <a:lnTo>
                  <a:pt x="0" y="3400"/>
                </a:lnTo>
                <a:lnTo>
                  <a:pt x="0" y="3400"/>
                </a:lnTo>
                <a:cubicBezTo>
                  <a:pt x="0" y="3519"/>
                  <a:pt x="31" y="3637"/>
                  <a:pt x="91" y="3740"/>
                </a:cubicBezTo>
                <a:cubicBezTo>
                  <a:pt x="151" y="3843"/>
                  <a:pt x="237" y="3929"/>
                  <a:pt x="340" y="3989"/>
                </a:cubicBezTo>
                <a:cubicBezTo>
                  <a:pt x="443" y="4049"/>
                  <a:pt x="561" y="4080"/>
                  <a:pt x="680" y="4080"/>
                </a:cubicBezTo>
                <a:lnTo>
                  <a:pt x="3885" y="4080"/>
                </a:lnTo>
                <a:lnTo>
                  <a:pt x="3885" y="4080"/>
                </a:lnTo>
                <a:cubicBezTo>
                  <a:pt x="4004" y="4080"/>
                  <a:pt x="4122" y="4049"/>
                  <a:pt x="4225" y="3989"/>
                </a:cubicBezTo>
                <a:cubicBezTo>
                  <a:pt x="4328" y="3929"/>
                  <a:pt x="4414" y="3843"/>
                  <a:pt x="4474" y="3740"/>
                </a:cubicBezTo>
                <a:cubicBezTo>
                  <a:pt x="4534" y="3637"/>
                  <a:pt x="4565" y="3519"/>
                  <a:pt x="4565" y="3400"/>
                </a:cubicBezTo>
                <a:lnTo>
                  <a:pt x="4565" y="680"/>
                </a:lnTo>
                <a:lnTo>
                  <a:pt x="4565" y="680"/>
                </a:lnTo>
                <a:lnTo>
                  <a:pt x="4565" y="680"/>
                </a:lnTo>
                <a:cubicBezTo>
                  <a:pt x="4565" y="561"/>
                  <a:pt x="4534" y="443"/>
                  <a:pt x="4474" y="340"/>
                </a:cubicBezTo>
                <a:cubicBezTo>
                  <a:pt x="4414" y="237"/>
                  <a:pt x="4328" y="151"/>
                  <a:pt x="4225" y="91"/>
                </a:cubicBezTo>
                <a:cubicBezTo>
                  <a:pt x="4122" y="31"/>
                  <a:pt x="4004" y="0"/>
                  <a:pt x="3885" y="0"/>
                </a:cubicBezTo>
                <a:lnTo>
                  <a:pt x="680"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lnSpcReduction="10000"/>
          </a:bodyPr>
          <a:lstStyle/>
          <a:p>
            <a:pPr algn="just"/>
            <a:endParaRPr lang="es-CO" sz="1600" b="0" i="0" u="none" strike="noStrike" baseline="0" dirty="0">
              <a:solidFill>
                <a:srgbClr val="1A405F"/>
              </a:solidFill>
              <a:latin typeface="Poppins-Regular"/>
            </a:endParaRPr>
          </a:p>
          <a:p>
            <a:pPr algn="just"/>
            <a:r>
              <a:rPr lang="es-CO" sz="1600" b="0" i="0" u="none" strike="noStrike" baseline="0" dirty="0">
                <a:solidFill>
                  <a:srgbClr val="1A405F"/>
                </a:solidFill>
                <a:latin typeface="Poppins-Regular"/>
              </a:rPr>
              <a:t>Conjunto de actividades encaminadas a la prevención, detección, investigación y </a:t>
            </a:r>
            <a:r>
              <a:rPr lang="es-MX" sz="1600" b="0" i="0" u="none" strike="noStrike" baseline="0" dirty="0">
                <a:solidFill>
                  <a:srgbClr val="1A405F"/>
                </a:solidFill>
                <a:latin typeface="Poppins-Regular"/>
              </a:rPr>
              <a:t>difusión oportuna de información sobre </a:t>
            </a:r>
            <a:r>
              <a:rPr lang="es-CO" sz="1600" b="0" i="0" u="none" strike="noStrike" baseline="0" dirty="0">
                <a:solidFill>
                  <a:srgbClr val="1A405F"/>
                </a:solidFill>
                <a:latin typeface="Poppins-Regular"/>
              </a:rPr>
              <a:t>eventos adversos con dispositivos médicos </a:t>
            </a:r>
            <a:r>
              <a:rPr lang="es-MX" sz="1600" b="0" i="0" u="none" strike="noStrike" baseline="0" dirty="0">
                <a:solidFill>
                  <a:srgbClr val="1A405F"/>
                </a:solidFill>
                <a:latin typeface="Poppins-Regular"/>
              </a:rPr>
              <a:t>y equipos biomédicos durante su uso, que puedan generar algún daño al paciente, usuario, operador o medio ambiente que lo </a:t>
            </a:r>
            <a:r>
              <a:rPr lang="es-CO" sz="1600" b="0" i="0" u="none" strike="noStrike" baseline="0" dirty="0">
                <a:solidFill>
                  <a:srgbClr val="1A405F"/>
                </a:solidFill>
                <a:latin typeface="Poppins-Regular"/>
              </a:rPr>
              <a:t>rodea</a:t>
            </a:r>
            <a:r>
              <a:rPr lang="es-CO" sz="1800" b="0" i="0" u="none" strike="noStrike" baseline="0" dirty="0">
                <a:solidFill>
                  <a:srgbClr val="1A405F"/>
                </a:solidFill>
                <a:latin typeface="Poppins-Regular"/>
              </a:rPr>
              <a:t>.</a:t>
            </a:r>
            <a:endParaRPr lang="es-CO" sz="1200" b="0" strike="noStrike" spc="-1" dirty="0">
              <a:solidFill>
                <a:srgbClr val="FFFFFF"/>
              </a:solidFill>
              <a:latin typeface="Arial"/>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pic>
        <p:nvPicPr>
          <p:cNvPr id="8" name="Imagen 7">
            <a:extLst>
              <a:ext uri="{FF2B5EF4-FFF2-40B4-BE49-F238E27FC236}">
                <a16:creationId xmlns:a16="http://schemas.microsoft.com/office/drawing/2014/main" id="{3B6548B8-CD92-26C1-C508-87B73872F8B1}"/>
              </a:ext>
            </a:extLst>
          </p:cNvPr>
          <p:cNvPicPr>
            <a:picLocks noChangeAspect="1"/>
          </p:cNvPicPr>
          <p:nvPr/>
        </p:nvPicPr>
        <p:blipFill>
          <a:blip r:embed="rId2"/>
          <a:stretch>
            <a:fillRect/>
          </a:stretch>
        </p:blipFill>
        <p:spPr>
          <a:xfrm>
            <a:off x="4331320" y="2260154"/>
            <a:ext cx="2448964" cy="1599871"/>
          </a:xfrm>
          <a:prstGeom prst="rect">
            <a:avLst/>
          </a:prstGeom>
        </p:spPr>
      </p:pic>
      <p:sp>
        <p:nvSpPr>
          <p:cNvPr id="37" name="CustomShape 10">
            <a:extLst>
              <a:ext uri="{FF2B5EF4-FFF2-40B4-BE49-F238E27FC236}">
                <a16:creationId xmlns:a16="http://schemas.microsoft.com/office/drawing/2014/main" id="{2522BCD4-7131-668F-3FDF-0DFA78B156A7}"/>
              </a:ext>
            </a:extLst>
          </p:cNvPr>
          <p:cNvSpPr/>
          <p:nvPr/>
        </p:nvSpPr>
        <p:spPr>
          <a:xfrm>
            <a:off x="1874102" y="4726401"/>
            <a:ext cx="4956149" cy="699316"/>
          </a:xfrm>
          <a:custGeom>
            <a:avLst/>
            <a:gdLst/>
            <a:ahLst/>
            <a:cxnLst/>
            <a:rect l="0" t="0" r="r" b="b"/>
            <a:pathLst>
              <a:path w="8288" h="1123">
                <a:moveTo>
                  <a:pt x="187" y="0"/>
                </a:moveTo>
                <a:lnTo>
                  <a:pt x="187" y="0"/>
                </a:lnTo>
                <a:cubicBezTo>
                  <a:pt x="154" y="0"/>
                  <a:pt x="122" y="9"/>
                  <a:pt x="93" y="25"/>
                </a:cubicBezTo>
                <a:cubicBezTo>
                  <a:pt x="65" y="41"/>
                  <a:pt x="41" y="65"/>
                  <a:pt x="25" y="94"/>
                </a:cubicBezTo>
                <a:cubicBezTo>
                  <a:pt x="9" y="122"/>
                  <a:pt x="0" y="154"/>
                  <a:pt x="0" y="187"/>
                </a:cubicBezTo>
                <a:lnTo>
                  <a:pt x="0" y="935"/>
                </a:lnTo>
                <a:lnTo>
                  <a:pt x="0" y="935"/>
                </a:lnTo>
                <a:cubicBezTo>
                  <a:pt x="0" y="968"/>
                  <a:pt x="9" y="1000"/>
                  <a:pt x="25" y="1029"/>
                </a:cubicBezTo>
                <a:cubicBezTo>
                  <a:pt x="41" y="1057"/>
                  <a:pt x="65" y="1081"/>
                  <a:pt x="94" y="1097"/>
                </a:cubicBezTo>
                <a:cubicBezTo>
                  <a:pt x="122" y="1113"/>
                  <a:pt x="154" y="1122"/>
                  <a:pt x="187" y="1122"/>
                </a:cubicBezTo>
                <a:lnTo>
                  <a:pt x="8100" y="1122"/>
                </a:lnTo>
                <a:lnTo>
                  <a:pt x="8100" y="1122"/>
                </a:lnTo>
                <a:cubicBezTo>
                  <a:pt x="8133" y="1122"/>
                  <a:pt x="8165" y="1113"/>
                  <a:pt x="8194" y="1097"/>
                </a:cubicBezTo>
                <a:cubicBezTo>
                  <a:pt x="8222" y="1081"/>
                  <a:pt x="8246" y="1057"/>
                  <a:pt x="8262" y="1029"/>
                </a:cubicBezTo>
                <a:cubicBezTo>
                  <a:pt x="8278" y="1000"/>
                  <a:pt x="8287" y="968"/>
                  <a:pt x="8287" y="935"/>
                </a:cubicBezTo>
                <a:lnTo>
                  <a:pt x="8287" y="187"/>
                </a:lnTo>
                <a:lnTo>
                  <a:pt x="8287" y="187"/>
                </a:lnTo>
                <a:lnTo>
                  <a:pt x="8287" y="187"/>
                </a:lnTo>
                <a:cubicBezTo>
                  <a:pt x="8287" y="154"/>
                  <a:pt x="8278" y="122"/>
                  <a:pt x="8262" y="94"/>
                </a:cubicBezTo>
                <a:cubicBezTo>
                  <a:pt x="8246" y="65"/>
                  <a:pt x="8222" y="41"/>
                  <a:pt x="8194" y="25"/>
                </a:cubicBezTo>
                <a:cubicBezTo>
                  <a:pt x="8165" y="9"/>
                  <a:pt x="8133" y="0"/>
                  <a:pt x="8100" y="0"/>
                </a:cubicBezTo>
                <a:lnTo>
                  <a:pt x="187" y="0"/>
                </a:lnTo>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39" name="CuadroTexto 38">
            <a:extLst>
              <a:ext uri="{FF2B5EF4-FFF2-40B4-BE49-F238E27FC236}">
                <a16:creationId xmlns:a16="http://schemas.microsoft.com/office/drawing/2014/main" id="{BD890A78-860E-C66B-E1E3-82A410BAC5BA}"/>
              </a:ext>
            </a:extLst>
          </p:cNvPr>
          <p:cNvSpPr txBox="1"/>
          <p:nvPr/>
        </p:nvSpPr>
        <p:spPr>
          <a:xfrm>
            <a:off x="1874102" y="4896218"/>
            <a:ext cx="4914436" cy="369332"/>
          </a:xfrm>
          <a:prstGeom prst="rect">
            <a:avLst/>
          </a:prstGeom>
          <a:noFill/>
        </p:spPr>
        <p:txBody>
          <a:bodyPr wrap="square" rtlCol="0">
            <a:spAutoFit/>
          </a:bodyPr>
          <a:lstStyle/>
          <a:p>
            <a:r>
              <a:rPr lang="es-MX" b="1" dirty="0">
                <a:solidFill>
                  <a:schemeClr val="bg1"/>
                </a:solidFill>
              </a:rPr>
              <a:t>COMO PUEDO APOYAR ESTE PROGRAMA</a:t>
            </a:r>
            <a:endParaRPr lang="es-CO" b="1" dirty="0">
              <a:solidFill>
                <a:schemeClr val="bg1"/>
              </a:solidFill>
            </a:endParaRPr>
          </a:p>
        </p:txBody>
      </p:sp>
      <p:sp>
        <p:nvSpPr>
          <p:cNvPr id="40" name="CustomShape 17">
            <a:extLst>
              <a:ext uri="{FF2B5EF4-FFF2-40B4-BE49-F238E27FC236}">
                <a16:creationId xmlns:a16="http://schemas.microsoft.com/office/drawing/2014/main" id="{9297B432-608E-D627-F20E-1E243FEC8481}"/>
              </a:ext>
            </a:extLst>
          </p:cNvPr>
          <p:cNvSpPr/>
          <p:nvPr/>
        </p:nvSpPr>
        <p:spPr>
          <a:xfrm>
            <a:off x="2495772" y="5641817"/>
            <a:ext cx="4171535" cy="1878480"/>
          </a:xfrm>
          <a:custGeom>
            <a:avLst/>
            <a:gdLst/>
            <a:ahLst/>
            <a:cxnLst/>
            <a:rect l="0" t="0" r="r" b="b"/>
            <a:pathLst>
              <a:path w="4204" h="1797">
                <a:moveTo>
                  <a:pt x="299" y="0"/>
                </a:moveTo>
                <a:lnTo>
                  <a:pt x="299" y="0"/>
                </a:lnTo>
                <a:cubicBezTo>
                  <a:pt x="247" y="0"/>
                  <a:pt x="195" y="14"/>
                  <a:pt x="150" y="40"/>
                </a:cubicBezTo>
                <a:cubicBezTo>
                  <a:pt x="104" y="66"/>
                  <a:pt x="66" y="104"/>
                  <a:pt x="40" y="150"/>
                </a:cubicBezTo>
                <a:cubicBezTo>
                  <a:pt x="14" y="195"/>
                  <a:pt x="0" y="247"/>
                  <a:pt x="0" y="299"/>
                </a:cubicBezTo>
                <a:lnTo>
                  <a:pt x="0" y="1496"/>
                </a:lnTo>
                <a:lnTo>
                  <a:pt x="0" y="1497"/>
                </a:lnTo>
                <a:cubicBezTo>
                  <a:pt x="0" y="1549"/>
                  <a:pt x="14" y="1601"/>
                  <a:pt x="40" y="1646"/>
                </a:cubicBezTo>
                <a:cubicBezTo>
                  <a:pt x="66" y="1692"/>
                  <a:pt x="104" y="1730"/>
                  <a:pt x="150" y="1756"/>
                </a:cubicBezTo>
                <a:cubicBezTo>
                  <a:pt x="195" y="1782"/>
                  <a:pt x="247" y="1796"/>
                  <a:pt x="299" y="1796"/>
                </a:cubicBezTo>
                <a:lnTo>
                  <a:pt x="3903" y="1796"/>
                </a:lnTo>
                <a:lnTo>
                  <a:pt x="3904" y="1796"/>
                </a:lnTo>
                <a:cubicBezTo>
                  <a:pt x="3956" y="1796"/>
                  <a:pt x="4008" y="1782"/>
                  <a:pt x="4053" y="1756"/>
                </a:cubicBezTo>
                <a:cubicBezTo>
                  <a:pt x="4099" y="1730"/>
                  <a:pt x="4137" y="1692"/>
                  <a:pt x="4163" y="1646"/>
                </a:cubicBezTo>
                <a:cubicBezTo>
                  <a:pt x="4189" y="1601"/>
                  <a:pt x="4203" y="1549"/>
                  <a:pt x="4203" y="1497"/>
                </a:cubicBezTo>
                <a:lnTo>
                  <a:pt x="4203" y="299"/>
                </a:lnTo>
                <a:lnTo>
                  <a:pt x="4203" y="299"/>
                </a:lnTo>
                <a:lnTo>
                  <a:pt x="4203" y="299"/>
                </a:lnTo>
                <a:cubicBezTo>
                  <a:pt x="4203" y="247"/>
                  <a:pt x="4189" y="195"/>
                  <a:pt x="4163" y="150"/>
                </a:cubicBezTo>
                <a:cubicBezTo>
                  <a:pt x="4137" y="104"/>
                  <a:pt x="4099" y="66"/>
                  <a:pt x="4053" y="40"/>
                </a:cubicBezTo>
                <a:cubicBezTo>
                  <a:pt x="4008" y="14"/>
                  <a:pt x="3956" y="0"/>
                  <a:pt x="3904" y="0"/>
                </a:cubicBezTo>
                <a:lnTo>
                  <a:pt x="299" y="0"/>
                </a:lnTo>
              </a:path>
            </a:pathLst>
          </a:custGeom>
          <a:noFill/>
          <a:ln w="9360" cap="sq">
            <a:solidFill>
              <a:srgbClr val="B3B3B3"/>
            </a:solidFill>
            <a:miter/>
          </a:ln>
        </p:spPr>
        <p:style>
          <a:lnRef idx="0">
            <a:scrgbClr r="0" g="0" b="0"/>
          </a:lnRef>
          <a:fillRef idx="0">
            <a:scrgbClr r="0" g="0" b="0"/>
          </a:fillRef>
          <a:effectRef idx="0">
            <a:scrgbClr r="0" g="0" b="0"/>
          </a:effectRef>
          <a:fontRef idx="minor"/>
        </p:style>
        <p:txBody>
          <a:bodyPr lIns="90000" tIns="46800" rIns="90000" bIns="46800">
            <a:normAutofit fontScale="92500" lnSpcReduction="10000"/>
          </a:bodyPr>
          <a:lstStyle/>
          <a:p>
            <a:pPr algn="just"/>
            <a:r>
              <a:rPr lang="es-CO" sz="1600" b="0" i="0" u="none" strike="noStrike" baseline="0" dirty="0">
                <a:solidFill>
                  <a:srgbClr val="1A405F"/>
                </a:solidFill>
                <a:latin typeface="Poppins-Regular"/>
              </a:rPr>
              <a:t>Reportando toda evidencia o sospecha de eventos adversos y/o incidentes adversos relacionados con dispositivos médicos o </a:t>
            </a:r>
            <a:r>
              <a:rPr lang="es-MX" sz="1600" b="0" i="0" u="none" strike="noStrike" baseline="0" dirty="0">
                <a:solidFill>
                  <a:srgbClr val="1A405F"/>
                </a:solidFill>
                <a:latin typeface="Poppins-Regular"/>
              </a:rPr>
              <a:t>equipos biomédicos. Así mismo, se debe reportar toda evidencia y/o sospecha de defectos o adulteración en los dispositivos </a:t>
            </a:r>
            <a:r>
              <a:rPr lang="es-CO" sz="1600" b="0" i="0" u="none" strike="noStrike" baseline="0" dirty="0">
                <a:solidFill>
                  <a:srgbClr val="1A405F"/>
                </a:solidFill>
                <a:latin typeface="Poppins-Regular"/>
              </a:rPr>
              <a:t>médicos o equipos biomédicos.</a:t>
            </a:r>
            <a:endParaRPr lang="es-CO" sz="16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pic>
        <p:nvPicPr>
          <p:cNvPr id="12" name="Imagen 11">
            <a:extLst>
              <a:ext uri="{FF2B5EF4-FFF2-40B4-BE49-F238E27FC236}">
                <a16:creationId xmlns:a16="http://schemas.microsoft.com/office/drawing/2014/main" id="{99505AA2-76A9-13BF-2E8A-D7410A9D9276}"/>
              </a:ext>
            </a:extLst>
          </p:cNvPr>
          <p:cNvPicPr>
            <a:picLocks noChangeAspect="1"/>
          </p:cNvPicPr>
          <p:nvPr/>
        </p:nvPicPr>
        <p:blipFill>
          <a:blip r:embed="rId3"/>
          <a:stretch>
            <a:fillRect/>
          </a:stretch>
        </p:blipFill>
        <p:spPr>
          <a:xfrm>
            <a:off x="155401" y="5793697"/>
            <a:ext cx="2340371" cy="1344468"/>
          </a:xfrm>
          <a:prstGeom prst="rect">
            <a:avLst/>
          </a:prstGeom>
        </p:spPr>
      </p:pic>
      <p:pic>
        <p:nvPicPr>
          <p:cNvPr id="4" name="Imagen 3">
            <a:extLst>
              <a:ext uri="{FF2B5EF4-FFF2-40B4-BE49-F238E27FC236}">
                <a16:creationId xmlns:a16="http://schemas.microsoft.com/office/drawing/2014/main" id="{439D79FD-F860-BC48-220A-E8EAC4C6B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449" y="7033405"/>
            <a:ext cx="5734706" cy="3220390"/>
          </a:xfrm>
          <a:prstGeom prst="rect">
            <a:avLst/>
          </a:prstGeom>
        </p:spPr>
      </p:pic>
    </p:spTree>
    <p:extLst>
      <p:ext uri="{BB962C8B-B14F-4D97-AF65-F5344CB8AC3E}">
        <p14:creationId xmlns:p14="http://schemas.microsoft.com/office/powerpoint/2010/main" val="37364830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643F1E9-E582-FBF8-BFE4-FDE15BABF925}"/>
              </a:ext>
            </a:extLst>
          </p:cNvPr>
          <p:cNvPicPr>
            <a:picLocks noChangeAspect="1"/>
          </p:cNvPicPr>
          <p:nvPr/>
        </p:nvPicPr>
        <p:blipFill>
          <a:blip r:embed="rId2"/>
          <a:stretch>
            <a:fillRect/>
          </a:stretch>
        </p:blipFill>
        <p:spPr>
          <a:xfrm>
            <a:off x="2266728" y="7092688"/>
            <a:ext cx="1152556" cy="778597"/>
          </a:xfrm>
          <a:prstGeom prst="rect">
            <a:avLst/>
          </a:prstGeom>
        </p:spPr>
      </p:pic>
      <p:pic>
        <p:nvPicPr>
          <p:cNvPr id="4" name="Imagen 3">
            <a:extLst>
              <a:ext uri="{FF2B5EF4-FFF2-40B4-BE49-F238E27FC236}">
                <a16:creationId xmlns:a16="http://schemas.microsoft.com/office/drawing/2014/main" id="{F353FEDE-A2A4-9E9D-BDD5-0E26F00C4A73}"/>
              </a:ext>
            </a:extLst>
          </p:cNvPr>
          <p:cNvPicPr>
            <a:picLocks noChangeAspect="1"/>
          </p:cNvPicPr>
          <p:nvPr/>
        </p:nvPicPr>
        <p:blipFill>
          <a:blip r:embed="rId3"/>
          <a:stretch>
            <a:fillRect/>
          </a:stretch>
        </p:blipFill>
        <p:spPr>
          <a:xfrm>
            <a:off x="2266728" y="5542526"/>
            <a:ext cx="1141932" cy="1506976"/>
          </a:xfrm>
          <a:prstGeom prst="rect">
            <a:avLst/>
          </a:prstGeom>
        </p:spPr>
      </p:pic>
      <p:sp>
        <p:nvSpPr>
          <p:cNvPr id="1657" name="CustomShape 1"/>
          <p:cNvSpPr/>
          <p:nvPr/>
        </p:nvSpPr>
        <p:spPr>
          <a:xfrm>
            <a:off x="71280" y="-61920"/>
            <a:ext cx="686304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8" name="CustomShape 2"/>
          <p:cNvSpPr/>
          <p:nvPr/>
        </p:nvSpPr>
        <p:spPr>
          <a:xfrm>
            <a:off x="-76320" y="-31680"/>
            <a:ext cx="6863040" cy="1369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a:solidFill>
                  <a:srgbClr val="FFFFFF"/>
                </a:solidFill>
                <a:latin typeface="Calibri"/>
              </a:rPr>
              <a:t>Infraestructura y</a:t>
            </a:r>
            <a:endParaRPr lang="es-CO" sz="3200" b="0" strike="noStrike" spc="-1">
              <a:solidFill>
                <a:srgbClr val="FFFFFF"/>
              </a:solidFill>
              <a:latin typeface="Arial"/>
            </a:endParaRPr>
          </a:p>
          <a:p>
            <a:pPr>
              <a:lnSpc>
                <a:spcPct val="100000"/>
              </a:lnSpc>
            </a:pPr>
            <a:r>
              <a:rPr lang="es-CO" sz="3200" b="1" strike="noStrike" spc="-1">
                <a:solidFill>
                  <a:srgbClr val="333333"/>
                </a:solidFill>
                <a:latin typeface="Calibri"/>
              </a:rPr>
              <a:t>	</a:t>
            </a:r>
            <a:r>
              <a:rPr lang="es-CO" sz="3200" b="1" strike="noStrike" spc="-1">
                <a:solidFill>
                  <a:srgbClr val="FFFFFF"/>
                </a:solidFill>
                <a:latin typeface="Calibri"/>
              </a:rPr>
              <a:t>Tecnología</a:t>
            </a:r>
            <a:r>
              <a:rPr lang="es-CO" sz="3200" b="1" strike="noStrike" spc="-1">
                <a:solidFill>
                  <a:srgbClr val="333333"/>
                </a:solidFill>
                <a:latin typeface="Calibri"/>
              </a:rPr>
              <a:t> </a:t>
            </a:r>
            <a:endParaRPr lang="es-CO" sz="3200" b="0" strike="noStrike" spc="-1">
              <a:solidFill>
                <a:srgbClr val="FFFFFF"/>
              </a:solidFill>
              <a:latin typeface="Arial"/>
            </a:endParaRPr>
          </a:p>
          <a:p>
            <a:pPr>
              <a:lnSpc>
                <a:spcPct val="100000"/>
              </a:lnSpc>
            </a:pPr>
            <a:endParaRPr lang="es-CO" sz="3200" b="0" strike="noStrike" spc="-1">
              <a:solidFill>
                <a:srgbClr val="FFFFFF"/>
              </a:solidFill>
              <a:latin typeface="Arial"/>
            </a:endParaRPr>
          </a:p>
        </p:txBody>
      </p:sp>
      <p:sp>
        <p:nvSpPr>
          <p:cNvPr id="1659" name="CustomShape 3"/>
          <p:cNvSpPr/>
          <p:nvPr/>
        </p:nvSpPr>
        <p:spPr>
          <a:xfrm>
            <a:off x="-12600" y="-15054"/>
            <a:ext cx="6881760" cy="10794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wrap="none" lIns="90000" tIns="46800" rIns="90000" bIns="46800" anchor="ctr">
            <a:noAutofit/>
          </a:bodyPr>
          <a:lstStyle/>
          <a:p>
            <a:pPr>
              <a:lnSpc>
                <a:spcPct val="100000"/>
              </a:lnSpc>
            </a:pPr>
            <a:r>
              <a:rPr lang="es-CO" sz="4000" b="1" strike="noStrike" spc="-1" dirty="0">
                <a:solidFill>
                  <a:srgbClr val="FFFFFF"/>
                </a:solidFill>
                <a:latin typeface="Calibri"/>
              </a:rPr>
              <a:t>TECNOVIGILANCIA</a:t>
            </a:r>
            <a:endParaRPr lang="es-CO" sz="4000" b="0" strike="noStrike" spc="-1" dirty="0">
              <a:solidFill>
                <a:srgbClr val="FFFFFF"/>
              </a:solidFill>
              <a:latin typeface="Arial"/>
            </a:endParaRPr>
          </a:p>
          <a:p>
            <a:pPr>
              <a:lnSpc>
                <a:spcPct val="100000"/>
              </a:lnSpc>
            </a:pPr>
            <a:endParaRPr lang="es-CO" sz="4000" b="0" strike="noStrike" spc="-1" dirty="0">
              <a:solidFill>
                <a:srgbClr val="FFFFFF"/>
              </a:solidFill>
              <a:latin typeface="Arial"/>
            </a:endParaRPr>
          </a:p>
        </p:txBody>
      </p:sp>
      <p:sp>
        <p:nvSpPr>
          <p:cNvPr id="1660" name="CustomShape 4"/>
          <p:cNvSpPr/>
          <p:nvPr/>
        </p:nvSpPr>
        <p:spPr>
          <a:xfrm>
            <a:off x="114135" y="1541962"/>
            <a:ext cx="2954520" cy="2733480"/>
          </a:xfrm>
          <a:prstGeom prst="ellipse">
            <a:avLst/>
          </a:prstGeom>
          <a:solidFill>
            <a:schemeClr val="tx2">
              <a:lumMod val="75000"/>
            </a:schemeClr>
          </a:solidFill>
          <a:ln w="9360" cap="sq">
            <a:solidFill>
              <a:srgbClr val="FFFFFF"/>
            </a:solidFill>
            <a:miter/>
          </a:ln>
        </p:spPr>
        <p:style>
          <a:lnRef idx="0">
            <a:scrgbClr r="0" g="0" b="0"/>
          </a:lnRef>
          <a:fillRef idx="0">
            <a:scrgbClr r="0" g="0" b="0"/>
          </a:fillRef>
          <a:effectRef idx="0">
            <a:scrgbClr r="0" g="0" b="0"/>
          </a:effectRef>
          <a:fontRef idx="minor"/>
        </p:style>
        <p:txBody>
          <a:bodyPr lIns="90000" tIns="46800" rIns="90000" bIns="46800">
            <a:noAutofit/>
          </a:bodyPr>
          <a:lstStyle/>
          <a:p>
            <a:pPr algn="ctr"/>
            <a:endParaRPr lang="es-CO" sz="1800" b="0" strike="noStrike" spc="-1">
              <a:solidFill>
                <a:srgbClr val="FFFFFF"/>
              </a:solidFill>
              <a:latin typeface="Arial"/>
            </a:endParaRPr>
          </a:p>
          <a:p>
            <a:pPr algn="ctr"/>
            <a:endParaRPr lang="es-CO" sz="1800" b="0" strike="noStrike" spc="-1">
              <a:solidFill>
                <a:srgbClr val="FFFFFF"/>
              </a:solidFill>
              <a:latin typeface="Arial"/>
            </a:endParaRPr>
          </a:p>
        </p:txBody>
      </p:sp>
      <p:sp>
        <p:nvSpPr>
          <p:cNvPr id="1661" name="CustomShape 5"/>
          <p:cNvSpPr/>
          <p:nvPr/>
        </p:nvSpPr>
        <p:spPr>
          <a:xfrm>
            <a:off x="296962" y="2790679"/>
            <a:ext cx="2479680" cy="37151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r>
              <a:rPr lang="es-MX" b="1" strike="noStrike" spc="-1" dirty="0">
                <a:solidFill>
                  <a:srgbClr val="FFFFFF"/>
                </a:solidFill>
                <a:latin typeface="Arial"/>
              </a:rPr>
              <a:t>TECNOVIGILANCIA</a:t>
            </a:r>
            <a:endParaRPr lang="es-CO" b="0" strike="noStrike" spc="-1" dirty="0">
              <a:solidFill>
                <a:srgbClr val="FFFFFF"/>
              </a:solidFill>
              <a:latin typeface="Arial"/>
            </a:endParaRPr>
          </a:p>
        </p:txBody>
      </p:sp>
      <p:sp>
        <p:nvSpPr>
          <p:cNvPr id="1663" name="CustomShape 7"/>
          <p:cNvSpPr/>
          <p:nvPr/>
        </p:nvSpPr>
        <p:spPr>
          <a:xfrm>
            <a:off x="1873594" y="1248399"/>
            <a:ext cx="1547640" cy="1487520"/>
          </a:xfrm>
          <a:prstGeom prst="ellipse">
            <a:avLst/>
          </a:prstGeom>
          <a:solidFill>
            <a:schemeClr val="tx2">
              <a:lumMod val="75000"/>
            </a:schemeClr>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67" name="CustomShape 11"/>
          <p:cNvSpPr/>
          <p:nvPr/>
        </p:nvSpPr>
        <p:spPr>
          <a:xfrm>
            <a:off x="2003372" y="1609847"/>
            <a:ext cx="1314360" cy="71006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ctr"/>
            <a:r>
              <a:rPr lang="es-MX" sz="1000" b="0" strike="noStrike" spc="-1" dirty="0">
                <a:solidFill>
                  <a:srgbClr val="FFFFFF"/>
                </a:solidFill>
                <a:latin typeface="Arial"/>
              </a:rPr>
              <a:t> ¿QUIENES SON LOS RESPONSABLES DEL PROGRAMA?</a:t>
            </a:r>
            <a:endParaRPr lang="es-CO" sz="1000" b="0" strike="noStrike" spc="-1" dirty="0">
              <a:solidFill>
                <a:srgbClr val="FFFFFF"/>
              </a:solidFill>
              <a:latin typeface="Arial"/>
            </a:endParaRPr>
          </a:p>
        </p:txBody>
      </p:sp>
      <p:sp>
        <p:nvSpPr>
          <p:cNvPr id="1668" name="CustomShape 12"/>
          <p:cNvSpPr/>
          <p:nvPr/>
        </p:nvSpPr>
        <p:spPr>
          <a:xfrm rot="10800000">
            <a:off x="-22680" y="781632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5E6F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69" name="CustomShape 13"/>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tx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671" name="CustomShape 14"/>
          <p:cNvSpPr/>
          <p:nvPr/>
        </p:nvSpPr>
        <p:spPr>
          <a:xfrm>
            <a:off x="1886468" y="3366676"/>
            <a:ext cx="1602437" cy="1440671"/>
          </a:xfrm>
          <a:prstGeom prst="ellipse">
            <a:avLst/>
          </a:prstGeom>
          <a:solidFill>
            <a:schemeClr val="tx2">
              <a:lumMod val="75000"/>
            </a:schemeClr>
          </a:solidFill>
          <a:ln w="9360" cap="sq">
            <a:solidFill>
              <a:srgbClr val="FFFFFF"/>
            </a:solidFill>
            <a:miter/>
          </a:ln>
        </p:spPr>
        <p:style>
          <a:lnRef idx="0">
            <a:scrgbClr r="0" g="0" b="0"/>
          </a:lnRef>
          <a:fillRef idx="0">
            <a:scrgbClr r="0" g="0" b="0"/>
          </a:fillRef>
          <a:effectRef idx="0">
            <a:scrgbClr r="0" g="0" b="0"/>
          </a:effectRef>
          <a:fontRef idx="minor"/>
        </p:style>
        <p:txBody>
          <a:bodyPr/>
          <a:lstStyle/>
          <a:p>
            <a:endParaRPr lang="es-CO"/>
          </a:p>
        </p:txBody>
      </p:sp>
      <p:sp>
        <p:nvSpPr>
          <p:cNvPr id="1672" name="CustomShape 15"/>
          <p:cNvSpPr/>
          <p:nvPr/>
        </p:nvSpPr>
        <p:spPr>
          <a:xfrm>
            <a:off x="2006258" y="3828316"/>
            <a:ext cx="1602437" cy="43306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r>
              <a:rPr lang="es-MX" sz="1100" b="0" strike="noStrike" spc="-1" dirty="0">
                <a:solidFill>
                  <a:srgbClr val="FFFFFF"/>
                </a:solidFill>
                <a:latin typeface="Arial"/>
              </a:rPr>
              <a:t>QUIENES PUEDEN REPORTAR</a:t>
            </a:r>
            <a:endParaRPr lang="es-CO" sz="1100" b="0" strike="noStrike" spc="-1" dirty="0">
              <a:solidFill>
                <a:srgbClr val="FFFFFF"/>
              </a:solidFill>
              <a:latin typeface="Arial"/>
            </a:endParaRPr>
          </a:p>
        </p:txBody>
      </p:sp>
      <p:sp>
        <p:nvSpPr>
          <p:cNvPr id="1675" name="CustomShape 18"/>
          <p:cNvSpPr/>
          <p:nvPr/>
        </p:nvSpPr>
        <p:spPr>
          <a:xfrm>
            <a:off x="3996213" y="1555419"/>
            <a:ext cx="2532885" cy="1369799"/>
          </a:xfrm>
          <a:custGeom>
            <a:avLst/>
            <a:gdLst/>
            <a:ahLst/>
            <a:cxnLst/>
            <a:rect l="0" t="0" r="r" b="b"/>
            <a:pathLst>
              <a:path w="4672" h="1797">
                <a:moveTo>
                  <a:pt x="299" y="0"/>
                </a:moveTo>
                <a:lnTo>
                  <a:pt x="299" y="0"/>
                </a:lnTo>
                <a:cubicBezTo>
                  <a:pt x="247" y="0"/>
                  <a:pt x="195" y="14"/>
                  <a:pt x="150" y="40"/>
                </a:cubicBezTo>
                <a:cubicBezTo>
                  <a:pt x="104" y="66"/>
                  <a:pt x="66" y="104"/>
                  <a:pt x="40" y="150"/>
                </a:cubicBezTo>
                <a:cubicBezTo>
                  <a:pt x="14" y="195"/>
                  <a:pt x="0" y="247"/>
                  <a:pt x="0" y="299"/>
                </a:cubicBezTo>
                <a:lnTo>
                  <a:pt x="0" y="1496"/>
                </a:lnTo>
                <a:lnTo>
                  <a:pt x="0" y="1497"/>
                </a:lnTo>
                <a:cubicBezTo>
                  <a:pt x="0" y="1549"/>
                  <a:pt x="14" y="1601"/>
                  <a:pt x="40" y="1646"/>
                </a:cubicBezTo>
                <a:cubicBezTo>
                  <a:pt x="66" y="1692"/>
                  <a:pt x="104" y="1730"/>
                  <a:pt x="150" y="1756"/>
                </a:cubicBezTo>
                <a:cubicBezTo>
                  <a:pt x="195" y="1782"/>
                  <a:pt x="247" y="1796"/>
                  <a:pt x="299" y="1796"/>
                </a:cubicBezTo>
                <a:lnTo>
                  <a:pt x="4371" y="1796"/>
                </a:lnTo>
                <a:lnTo>
                  <a:pt x="4372" y="1796"/>
                </a:lnTo>
                <a:cubicBezTo>
                  <a:pt x="4424" y="1796"/>
                  <a:pt x="4476" y="1782"/>
                  <a:pt x="4521" y="1756"/>
                </a:cubicBezTo>
                <a:cubicBezTo>
                  <a:pt x="4567" y="1730"/>
                  <a:pt x="4605" y="1692"/>
                  <a:pt x="4631" y="1646"/>
                </a:cubicBezTo>
                <a:cubicBezTo>
                  <a:pt x="4657" y="1601"/>
                  <a:pt x="4671" y="1549"/>
                  <a:pt x="4671" y="1497"/>
                </a:cubicBezTo>
                <a:lnTo>
                  <a:pt x="4671" y="299"/>
                </a:lnTo>
                <a:lnTo>
                  <a:pt x="4671" y="299"/>
                </a:lnTo>
                <a:lnTo>
                  <a:pt x="4671" y="299"/>
                </a:lnTo>
                <a:cubicBezTo>
                  <a:pt x="4671" y="247"/>
                  <a:pt x="4657" y="195"/>
                  <a:pt x="4631" y="150"/>
                </a:cubicBezTo>
                <a:cubicBezTo>
                  <a:pt x="4605" y="104"/>
                  <a:pt x="4567" y="66"/>
                  <a:pt x="4521" y="40"/>
                </a:cubicBezTo>
                <a:cubicBezTo>
                  <a:pt x="4476" y="14"/>
                  <a:pt x="4424" y="0"/>
                  <a:pt x="4372" y="0"/>
                </a:cubicBezTo>
                <a:lnTo>
                  <a:pt x="299" y="0"/>
                </a:lnTo>
              </a:path>
            </a:pathLst>
          </a:custGeom>
          <a:solidFill>
            <a:schemeClr val="bg1"/>
          </a:solidFill>
          <a:ln w="9360" cap="sq">
            <a:solidFill>
              <a:schemeClr val="bg1">
                <a:lumMod val="65000"/>
              </a:schemeClr>
            </a:solidFill>
            <a:miter/>
          </a:ln>
        </p:spPr>
        <p:style>
          <a:lnRef idx="0">
            <a:scrgbClr r="0" g="0" b="0"/>
          </a:lnRef>
          <a:fillRef idx="0">
            <a:scrgbClr r="0" g="0" b="0"/>
          </a:fillRef>
          <a:effectRef idx="0">
            <a:scrgbClr r="0" g="0" b="0"/>
          </a:effectRef>
          <a:fontRef idx="minor"/>
        </p:style>
        <p:txBody>
          <a:bodyPr lIns="90000" tIns="46800" rIns="90000" bIns="46800">
            <a:noAutofit/>
          </a:bodyPr>
          <a:lstStyle/>
          <a:p>
            <a:pPr algn="just">
              <a:lnSpc>
                <a:spcPct val="80000"/>
              </a:lnSpc>
            </a:pPr>
            <a:endParaRPr lang="es-CO" sz="1100" dirty="0">
              <a:solidFill>
                <a:srgbClr val="1A405F"/>
              </a:solidFill>
              <a:latin typeface="Poppins-Regular"/>
            </a:endParaRPr>
          </a:p>
          <a:p>
            <a:pPr algn="just">
              <a:lnSpc>
                <a:spcPct val="80000"/>
              </a:lnSpc>
            </a:pPr>
            <a:r>
              <a:rPr lang="es-CO" sz="1100" dirty="0">
                <a:solidFill>
                  <a:srgbClr val="1A405F"/>
                </a:solidFill>
                <a:latin typeface="Poppins-Regular"/>
              </a:rPr>
              <a:t>El programa institucional de</a:t>
            </a:r>
          </a:p>
          <a:p>
            <a:pPr algn="just">
              <a:lnSpc>
                <a:spcPct val="80000"/>
              </a:lnSpc>
            </a:pPr>
            <a:r>
              <a:rPr lang="es-CO" sz="1100" dirty="0">
                <a:solidFill>
                  <a:srgbClr val="1A405F"/>
                </a:solidFill>
                <a:latin typeface="Poppins-Regular"/>
              </a:rPr>
              <a:t>Tecnovigilancia está liderado por:</a:t>
            </a:r>
          </a:p>
          <a:p>
            <a:pPr algn="just">
              <a:lnSpc>
                <a:spcPct val="80000"/>
              </a:lnSpc>
            </a:pPr>
            <a:endParaRPr lang="es-CO" sz="1100" dirty="0">
              <a:solidFill>
                <a:srgbClr val="1A405F"/>
              </a:solidFill>
              <a:latin typeface="Poppins-Regular"/>
            </a:endParaRPr>
          </a:p>
          <a:p>
            <a:pPr algn="just">
              <a:lnSpc>
                <a:spcPct val="80000"/>
              </a:lnSpc>
            </a:pPr>
            <a:r>
              <a:rPr lang="es-CO" sz="1100" dirty="0">
                <a:solidFill>
                  <a:srgbClr val="1A405F"/>
                </a:solidFill>
                <a:latin typeface="Poppins-Regular"/>
              </a:rPr>
              <a:t>* Regente de farmacia</a:t>
            </a:r>
          </a:p>
          <a:p>
            <a:pPr algn="just">
              <a:lnSpc>
                <a:spcPct val="80000"/>
              </a:lnSpc>
            </a:pPr>
            <a:r>
              <a:rPr lang="es-CO" sz="1100" dirty="0">
                <a:solidFill>
                  <a:srgbClr val="1A405F"/>
                </a:solidFill>
                <a:latin typeface="Poppins-Regular"/>
              </a:rPr>
              <a:t>* Coord de Infraestructura y Tecnología</a:t>
            </a:r>
          </a:p>
        </p:txBody>
      </p:sp>
      <p:sp>
        <p:nvSpPr>
          <p:cNvPr id="1676" name="CustomShape 19"/>
          <p:cNvSpPr/>
          <p:nvPr/>
        </p:nvSpPr>
        <p:spPr>
          <a:xfrm>
            <a:off x="4305997" y="3169053"/>
            <a:ext cx="2252138" cy="1653357"/>
          </a:xfrm>
          <a:custGeom>
            <a:avLst/>
            <a:gdLst/>
            <a:ahLst/>
            <a:cxnLst/>
            <a:rect l="0" t="0" r="r" b="b"/>
            <a:pathLst>
              <a:path w="6555" h="3229">
                <a:moveTo>
                  <a:pt x="538" y="0"/>
                </a:moveTo>
                <a:lnTo>
                  <a:pt x="538" y="0"/>
                </a:lnTo>
                <a:cubicBezTo>
                  <a:pt x="444" y="0"/>
                  <a:pt x="351" y="25"/>
                  <a:pt x="269" y="72"/>
                </a:cubicBezTo>
                <a:cubicBezTo>
                  <a:pt x="187" y="119"/>
                  <a:pt x="119" y="187"/>
                  <a:pt x="72" y="269"/>
                </a:cubicBezTo>
                <a:cubicBezTo>
                  <a:pt x="25" y="351"/>
                  <a:pt x="0" y="444"/>
                  <a:pt x="0" y="538"/>
                </a:cubicBezTo>
                <a:lnTo>
                  <a:pt x="0" y="2690"/>
                </a:lnTo>
                <a:lnTo>
                  <a:pt x="0" y="2690"/>
                </a:lnTo>
                <a:cubicBezTo>
                  <a:pt x="0" y="2784"/>
                  <a:pt x="25" y="2877"/>
                  <a:pt x="72" y="2959"/>
                </a:cubicBezTo>
                <a:cubicBezTo>
                  <a:pt x="119" y="3041"/>
                  <a:pt x="187" y="3109"/>
                  <a:pt x="269" y="3156"/>
                </a:cubicBezTo>
                <a:cubicBezTo>
                  <a:pt x="351" y="3203"/>
                  <a:pt x="444" y="3228"/>
                  <a:pt x="538" y="3228"/>
                </a:cubicBezTo>
                <a:lnTo>
                  <a:pt x="6016" y="3228"/>
                </a:lnTo>
                <a:lnTo>
                  <a:pt x="6016" y="3228"/>
                </a:lnTo>
                <a:cubicBezTo>
                  <a:pt x="6110" y="3228"/>
                  <a:pt x="6203" y="3203"/>
                  <a:pt x="6285" y="3156"/>
                </a:cubicBezTo>
                <a:cubicBezTo>
                  <a:pt x="6367" y="3109"/>
                  <a:pt x="6435" y="3041"/>
                  <a:pt x="6482" y="2959"/>
                </a:cubicBezTo>
                <a:cubicBezTo>
                  <a:pt x="6529" y="2877"/>
                  <a:pt x="6554" y="2784"/>
                  <a:pt x="6554" y="2690"/>
                </a:cubicBezTo>
                <a:lnTo>
                  <a:pt x="6554" y="538"/>
                </a:lnTo>
                <a:lnTo>
                  <a:pt x="6554" y="538"/>
                </a:lnTo>
                <a:lnTo>
                  <a:pt x="6554" y="538"/>
                </a:lnTo>
                <a:cubicBezTo>
                  <a:pt x="6554" y="444"/>
                  <a:pt x="6529" y="351"/>
                  <a:pt x="6482" y="269"/>
                </a:cubicBezTo>
                <a:cubicBezTo>
                  <a:pt x="6435" y="187"/>
                  <a:pt x="6367" y="119"/>
                  <a:pt x="6285" y="72"/>
                </a:cubicBezTo>
                <a:cubicBezTo>
                  <a:pt x="6203" y="25"/>
                  <a:pt x="6110" y="0"/>
                  <a:pt x="6016" y="0"/>
                </a:cubicBezTo>
                <a:lnTo>
                  <a:pt x="538" y="0"/>
                </a:lnTo>
              </a:path>
            </a:pathLst>
          </a:custGeom>
          <a:noFill/>
          <a:ln w="9360" cap="sq">
            <a:solidFill>
              <a:schemeClr val="bg1">
                <a:lumMod val="65000"/>
              </a:schemeClr>
            </a:solidFill>
            <a:miter/>
          </a:ln>
        </p:spPr>
        <p:style>
          <a:lnRef idx="0">
            <a:scrgbClr r="0" g="0" b="0"/>
          </a:lnRef>
          <a:fillRef idx="0">
            <a:scrgbClr r="0" g="0" b="0"/>
          </a:fillRef>
          <a:effectRef idx="0">
            <a:scrgbClr r="0" g="0" b="0"/>
          </a:effectRef>
          <a:fontRef idx="minor"/>
        </p:style>
        <p:txBody>
          <a:bodyPr lIns="90000" tIns="46800" rIns="90000" bIns="46800">
            <a:normAutofit fontScale="47500" lnSpcReduction="20000"/>
          </a:bodyPr>
          <a:lstStyle/>
          <a:p>
            <a:pPr algn="just"/>
            <a:endParaRPr lang="es-MX" sz="2300" dirty="0">
              <a:solidFill>
                <a:srgbClr val="1A405F"/>
              </a:solidFill>
              <a:latin typeface="Poppins-Regular"/>
            </a:endParaRPr>
          </a:p>
          <a:p>
            <a:pPr algn="just"/>
            <a:r>
              <a:rPr lang="es-MX" sz="2300" dirty="0">
                <a:solidFill>
                  <a:srgbClr val="1A405F"/>
                </a:solidFill>
                <a:latin typeface="Poppins-Regular"/>
              </a:rPr>
              <a:t>Los funcionarios asistenciales y administrativos de la Institución, pacientes y/o </a:t>
            </a:r>
            <a:r>
              <a:rPr lang="es-CO" sz="2300" dirty="0">
                <a:solidFill>
                  <a:srgbClr val="1A405F"/>
                </a:solidFill>
                <a:latin typeface="Poppins-Regular"/>
              </a:rPr>
              <a:t>familiares de pacientes, que evidencien o </a:t>
            </a:r>
            <a:r>
              <a:rPr lang="es-MX" sz="2300" dirty="0">
                <a:solidFill>
                  <a:srgbClr val="1A405F"/>
                </a:solidFill>
                <a:latin typeface="Poppins-Regular"/>
              </a:rPr>
              <a:t>sospechen la ocurrencia de una reacción </a:t>
            </a:r>
            <a:r>
              <a:rPr lang="es-CO" sz="2300" dirty="0">
                <a:solidFill>
                  <a:srgbClr val="1A405F"/>
                </a:solidFill>
                <a:latin typeface="Poppins-Regular"/>
              </a:rPr>
              <a:t>adversa.</a:t>
            </a:r>
          </a:p>
          <a:p>
            <a:pPr algn="just"/>
            <a:r>
              <a:rPr lang="es-MX" sz="2300" dirty="0">
                <a:solidFill>
                  <a:srgbClr val="1A405F"/>
                </a:solidFill>
                <a:latin typeface="Poppins-Regular"/>
              </a:rPr>
              <a:t>Este reporte se debe realizar de manera inmediata.</a:t>
            </a:r>
            <a:endParaRPr lang="es-CO" sz="2300" dirty="0">
              <a:solidFill>
                <a:srgbClr val="1A405F"/>
              </a:solidFill>
              <a:latin typeface="Poppins-Regular"/>
            </a:endParaRPr>
          </a:p>
          <a:p>
            <a:pPr indent="-284040" algn="just">
              <a:buClr>
                <a:srgbClr val="A6A6A6"/>
              </a:buClr>
              <a:buFont typeface="Arial"/>
              <a:buChar char="•"/>
            </a:pPr>
            <a:endParaRPr lang="es-CO" sz="2300" dirty="0">
              <a:solidFill>
                <a:srgbClr val="1A405F"/>
              </a:solidFill>
              <a:latin typeface="Poppins-Regular"/>
            </a:endParaRPr>
          </a:p>
          <a:p>
            <a:pPr indent="-284040" algn="just">
              <a:buClr>
                <a:srgbClr val="A6A6A6"/>
              </a:buClr>
              <a:buFont typeface="Arial"/>
              <a:buChar char="•"/>
            </a:pPr>
            <a:endParaRPr lang="es-CO" sz="2300" dirty="0">
              <a:solidFill>
                <a:srgbClr val="1A405F"/>
              </a:solidFill>
              <a:latin typeface="Poppins-Regular"/>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24" name="CuadroTexto 23">
            <a:extLst>
              <a:ext uri="{FF2B5EF4-FFF2-40B4-BE49-F238E27FC236}">
                <a16:creationId xmlns:a16="http://schemas.microsoft.com/office/drawing/2014/main" id="{FEA1EAC1-ADEB-6ACF-36F8-F6D7DDEDE67E}"/>
              </a:ext>
            </a:extLst>
          </p:cNvPr>
          <p:cNvSpPr txBox="1"/>
          <p:nvPr/>
        </p:nvSpPr>
        <p:spPr>
          <a:xfrm>
            <a:off x="3737129" y="5978259"/>
            <a:ext cx="2791970" cy="830997"/>
          </a:xfrm>
          <a:prstGeom prst="rect">
            <a:avLst/>
          </a:prstGeom>
          <a:noFill/>
          <a:ln>
            <a:solidFill>
              <a:schemeClr val="tx2">
                <a:lumMod val="75000"/>
              </a:schemeClr>
            </a:solidFill>
          </a:ln>
        </p:spPr>
        <p:txBody>
          <a:bodyPr wrap="square">
            <a:spAutoFit/>
          </a:bodyPr>
          <a:lstStyle/>
          <a:p>
            <a:pPr algn="l"/>
            <a:r>
              <a:rPr lang="es-CO" sz="1200" b="1" dirty="0">
                <a:solidFill>
                  <a:schemeClr val="tx2">
                    <a:lumMod val="75000"/>
                  </a:schemeClr>
                </a:solidFill>
                <a:latin typeface="Poppins-Regular"/>
              </a:rPr>
              <a:t>PACIENTES:</a:t>
            </a:r>
          </a:p>
          <a:p>
            <a:pPr algn="l"/>
            <a:r>
              <a:rPr lang="es-CO" sz="1200" b="0" i="0" u="none" strike="noStrike" baseline="0" dirty="0">
                <a:solidFill>
                  <a:srgbClr val="1A405F"/>
                </a:solidFill>
                <a:latin typeface="Poppins-Regular"/>
              </a:rPr>
              <a:t>Mediante formato SP.FR.04</a:t>
            </a:r>
          </a:p>
          <a:p>
            <a:pPr algn="l"/>
            <a:r>
              <a:rPr lang="es-CO" sz="1200" b="0" i="0" u="none" strike="noStrike" baseline="0" dirty="0">
                <a:solidFill>
                  <a:srgbClr val="1A405F"/>
                </a:solidFill>
                <a:latin typeface="Poppins-Regular"/>
              </a:rPr>
              <a:t>disponible en el buzón de sugerencias</a:t>
            </a:r>
            <a:r>
              <a:rPr lang="es-CO" sz="1200" b="0" i="0" u="none" strike="noStrike" baseline="0" dirty="0">
                <a:solidFill>
                  <a:srgbClr val="FDFDFB"/>
                </a:solidFill>
                <a:latin typeface="Poppins-Regular"/>
              </a:rPr>
              <a:t>.</a:t>
            </a:r>
            <a:endParaRPr lang="es-CO" sz="1200" dirty="0"/>
          </a:p>
        </p:txBody>
      </p:sp>
      <p:sp>
        <p:nvSpPr>
          <p:cNvPr id="25" name="CuadroTexto 24">
            <a:extLst>
              <a:ext uri="{FF2B5EF4-FFF2-40B4-BE49-F238E27FC236}">
                <a16:creationId xmlns:a16="http://schemas.microsoft.com/office/drawing/2014/main" id="{02F48660-7986-3B09-3FB9-A6A21C029CF1}"/>
              </a:ext>
            </a:extLst>
          </p:cNvPr>
          <p:cNvSpPr txBox="1"/>
          <p:nvPr/>
        </p:nvSpPr>
        <p:spPr>
          <a:xfrm>
            <a:off x="3737129" y="6992768"/>
            <a:ext cx="2791970" cy="784830"/>
          </a:xfrm>
          <a:prstGeom prst="rect">
            <a:avLst/>
          </a:prstGeom>
          <a:noFill/>
          <a:ln>
            <a:solidFill>
              <a:schemeClr val="tx2">
                <a:lumMod val="75000"/>
              </a:schemeClr>
            </a:solidFill>
          </a:ln>
        </p:spPr>
        <p:txBody>
          <a:bodyPr wrap="square">
            <a:spAutoFit/>
          </a:bodyPr>
          <a:lstStyle/>
          <a:p>
            <a:pPr algn="l"/>
            <a:r>
              <a:rPr lang="es-CO" sz="1200" b="1" i="0" u="none" strike="noStrike" baseline="0" dirty="0">
                <a:solidFill>
                  <a:schemeClr val="tx2">
                    <a:lumMod val="75000"/>
                  </a:schemeClr>
                </a:solidFill>
                <a:latin typeface="Poppins-Regular"/>
              </a:rPr>
              <a:t>EMPLEADOS: </a:t>
            </a:r>
          </a:p>
          <a:p>
            <a:pPr algn="l"/>
            <a:r>
              <a:rPr lang="es-CO" sz="1200" b="0" i="0" u="none" strike="noStrike" baseline="0" dirty="0">
                <a:solidFill>
                  <a:srgbClr val="1A405F"/>
                </a:solidFill>
                <a:latin typeface="Poppins-Regular"/>
              </a:rPr>
              <a:t>Mediante la Intranet “Reportes Fármaco y </a:t>
            </a:r>
            <a:r>
              <a:rPr lang="es-CO" sz="1200" dirty="0">
                <a:solidFill>
                  <a:srgbClr val="1A405F"/>
                </a:solidFill>
                <a:latin typeface="Poppins-Regular"/>
              </a:rPr>
              <a:t>Tecno”.</a:t>
            </a:r>
          </a:p>
          <a:p>
            <a:pPr algn="l"/>
            <a:r>
              <a:rPr lang="es-CO" sz="900" b="0" i="0" u="none" strike="noStrike" baseline="0" dirty="0">
                <a:solidFill>
                  <a:srgbClr val="FDFDFB"/>
                </a:solidFill>
                <a:latin typeface="Poppins-Regular"/>
              </a:rPr>
              <a:t>a.</a:t>
            </a:r>
            <a:endParaRPr lang="es-CO" sz="900" dirty="0"/>
          </a:p>
        </p:txBody>
      </p:sp>
      <p:sp>
        <p:nvSpPr>
          <p:cNvPr id="26" name="CuadroTexto 25">
            <a:extLst>
              <a:ext uri="{FF2B5EF4-FFF2-40B4-BE49-F238E27FC236}">
                <a16:creationId xmlns:a16="http://schemas.microsoft.com/office/drawing/2014/main" id="{665C43B7-F965-C2E3-197F-5E47D2D0125C}"/>
              </a:ext>
            </a:extLst>
          </p:cNvPr>
          <p:cNvSpPr txBox="1"/>
          <p:nvPr/>
        </p:nvSpPr>
        <p:spPr>
          <a:xfrm>
            <a:off x="4139911" y="5279315"/>
            <a:ext cx="2532885" cy="430887"/>
          </a:xfrm>
          <a:prstGeom prst="rect">
            <a:avLst/>
          </a:prstGeom>
          <a:solidFill>
            <a:schemeClr val="tx2">
              <a:lumMod val="75000"/>
            </a:schemeClr>
          </a:solidFill>
          <a:ln>
            <a:solidFill>
              <a:schemeClr val="tx2">
                <a:lumMod val="75000"/>
              </a:schemeClr>
            </a:solidFill>
          </a:ln>
        </p:spPr>
        <p:txBody>
          <a:bodyPr wrap="square">
            <a:spAutoFit/>
          </a:bodyPr>
          <a:lstStyle/>
          <a:p>
            <a:pPr algn="ctr"/>
            <a:r>
              <a:rPr lang="es-CO" sz="1100" dirty="0">
                <a:solidFill>
                  <a:schemeClr val="bg1"/>
                </a:solidFill>
                <a:latin typeface="Poppins-Regular"/>
              </a:rPr>
              <a:t>MEDIOS PARA REALIZAR EL REPORTE</a:t>
            </a:r>
            <a:r>
              <a:rPr lang="es-CO" sz="1100" b="0" i="0" u="none" strike="noStrike" baseline="0" dirty="0">
                <a:solidFill>
                  <a:schemeClr val="bg1"/>
                </a:solidFill>
                <a:latin typeface="Poppins-Regular"/>
              </a:rPr>
              <a:t>.</a:t>
            </a:r>
            <a:endParaRPr lang="es-CO" sz="1100" dirty="0">
              <a:solidFill>
                <a:schemeClr val="bg1"/>
              </a:solidFill>
            </a:endParaRPr>
          </a:p>
        </p:txBody>
      </p:sp>
      <p:sp>
        <p:nvSpPr>
          <p:cNvPr id="9" name="Flecha: hacia abajo 8">
            <a:extLst>
              <a:ext uri="{FF2B5EF4-FFF2-40B4-BE49-F238E27FC236}">
                <a16:creationId xmlns:a16="http://schemas.microsoft.com/office/drawing/2014/main" id="{6E0B84BC-9CB3-F57E-5B5C-6E16DFBF54B3}"/>
              </a:ext>
            </a:extLst>
          </p:cNvPr>
          <p:cNvSpPr/>
          <p:nvPr/>
        </p:nvSpPr>
        <p:spPr>
          <a:xfrm rot="16200000">
            <a:off x="3737770" y="3786007"/>
            <a:ext cx="391872" cy="4124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Flecha: hacia abajo 27">
            <a:extLst>
              <a:ext uri="{FF2B5EF4-FFF2-40B4-BE49-F238E27FC236}">
                <a16:creationId xmlns:a16="http://schemas.microsoft.com/office/drawing/2014/main" id="{70FB7E0D-73F4-BFB6-9560-96A1CB8FDA45}"/>
              </a:ext>
            </a:extLst>
          </p:cNvPr>
          <p:cNvSpPr/>
          <p:nvPr/>
        </p:nvSpPr>
        <p:spPr>
          <a:xfrm rot="16200000">
            <a:off x="3521629" y="1864227"/>
            <a:ext cx="444887" cy="3792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Flecha: hacia abajo 28">
            <a:extLst>
              <a:ext uri="{FF2B5EF4-FFF2-40B4-BE49-F238E27FC236}">
                <a16:creationId xmlns:a16="http://schemas.microsoft.com/office/drawing/2014/main" id="{AAEE93A2-A34C-418E-FD50-D1FB141646E1}"/>
              </a:ext>
            </a:extLst>
          </p:cNvPr>
          <p:cNvSpPr/>
          <p:nvPr/>
        </p:nvSpPr>
        <p:spPr>
          <a:xfrm>
            <a:off x="5198423" y="4833255"/>
            <a:ext cx="467285" cy="3665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CustomShape 19">
            <a:extLst>
              <a:ext uri="{FF2B5EF4-FFF2-40B4-BE49-F238E27FC236}">
                <a16:creationId xmlns:a16="http://schemas.microsoft.com/office/drawing/2014/main" id="{E116FB92-6D2D-0371-EA8C-44E84C6E5B21}"/>
              </a:ext>
            </a:extLst>
          </p:cNvPr>
          <p:cNvSpPr/>
          <p:nvPr/>
        </p:nvSpPr>
        <p:spPr>
          <a:xfrm>
            <a:off x="218967" y="5913758"/>
            <a:ext cx="1915724" cy="2243600"/>
          </a:xfrm>
          <a:custGeom>
            <a:avLst/>
            <a:gdLst/>
            <a:ahLst/>
            <a:cxnLst/>
            <a:rect l="0" t="0" r="r" b="b"/>
            <a:pathLst>
              <a:path w="6555" h="3229">
                <a:moveTo>
                  <a:pt x="538" y="0"/>
                </a:moveTo>
                <a:lnTo>
                  <a:pt x="538" y="0"/>
                </a:lnTo>
                <a:cubicBezTo>
                  <a:pt x="444" y="0"/>
                  <a:pt x="351" y="25"/>
                  <a:pt x="269" y="72"/>
                </a:cubicBezTo>
                <a:cubicBezTo>
                  <a:pt x="187" y="119"/>
                  <a:pt x="119" y="187"/>
                  <a:pt x="72" y="269"/>
                </a:cubicBezTo>
                <a:cubicBezTo>
                  <a:pt x="25" y="351"/>
                  <a:pt x="0" y="444"/>
                  <a:pt x="0" y="538"/>
                </a:cubicBezTo>
                <a:lnTo>
                  <a:pt x="0" y="2690"/>
                </a:lnTo>
                <a:lnTo>
                  <a:pt x="0" y="2690"/>
                </a:lnTo>
                <a:cubicBezTo>
                  <a:pt x="0" y="2784"/>
                  <a:pt x="25" y="2877"/>
                  <a:pt x="72" y="2959"/>
                </a:cubicBezTo>
                <a:cubicBezTo>
                  <a:pt x="119" y="3041"/>
                  <a:pt x="187" y="3109"/>
                  <a:pt x="269" y="3156"/>
                </a:cubicBezTo>
                <a:cubicBezTo>
                  <a:pt x="351" y="3203"/>
                  <a:pt x="444" y="3228"/>
                  <a:pt x="538" y="3228"/>
                </a:cubicBezTo>
                <a:lnTo>
                  <a:pt x="6016" y="3228"/>
                </a:lnTo>
                <a:lnTo>
                  <a:pt x="6016" y="3228"/>
                </a:lnTo>
                <a:cubicBezTo>
                  <a:pt x="6110" y="3228"/>
                  <a:pt x="6203" y="3203"/>
                  <a:pt x="6285" y="3156"/>
                </a:cubicBezTo>
                <a:cubicBezTo>
                  <a:pt x="6367" y="3109"/>
                  <a:pt x="6435" y="3041"/>
                  <a:pt x="6482" y="2959"/>
                </a:cubicBezTo>
                <a:cubicBezTo>
                  <a:pt x="6529" y="2877"/>
                  <a:pt x="6554" y="2784"/>
                  <a:pt x="6554" y="2690"/>
                </a:cubicBezTo>
                <a:lnTo>
                  <a:pt x="6554" y="538"/>
                </a:lnTo>
                <a:lnTo>
                  <a:pt x="6554" y="538"/>
                </a:lnTo>
                <a:lnTo>
                  <a:pt x="6554" y="538"/>
                </a:lnTo>
                <a:cubicBezTo>
                  <a:pt x="6554" y="444"/>
                  <a:pt x="6529" y="351"/>
                  <a:pt x="6482" y="269"/>
                </a:cubicBezTo>
                <a:cubicBezTo>
                  <a:pt x="6435" y="187"/>
                  <a:pt x="6367" y="119"/>
                  <a:pt x="6285" y="72"/>
                </a:cubicBezTo>
                <a:cubicBezTo>
                  <a:pt x="6203" y="25"/>
                  <a:pt x="6110" y="0"/>
                  <a:pt x="6016" y="0"/>
                </a:cubicBezTo>
                <a:lnTo>
                  <a:pt x="538" y="0"/>
                </a:lnTo>
              </a:path>
            </a:pathLst>
          </a:custGeom>
          <a:noFill/>
          <a:ln w="9360" cap="sq">
            <a:solidFill>
              <a:schemeClr val="bg1">
                <a:lumMod val="65000"/>
              </a:schemeClr>
            </a:solidFill>
            <a:miter/>
          </a:ln>
        </p:spPr>
        <p:style>
          <a:lnRef idx="0">
            <a:scrgbClr r="0" g="0" b="0"/>
          </a:lnRef>
          <a:fillRef idx="0">
            <a:scrgbClr r="0" g="0" b="0"/>
          </a:fillRef>
          <a:effectRef idx="0">
            <a:scrgbClr r="0" g="0" b="0"/>
          </a:effectRef>
          <a:fontRef idx="minor"/>
        </p:style>
        <p:txBody>
          <a:bodyPr lIns="90000" tIns="46800" rIns="90000" bIns="46800">
            <a:normAutofit fontScale="25000" lnSpcReduction="20000"/>
          </a:bodyPr>
          <a:lstStyle/>
          <a:p>
            <a:pPr algn="just"/>
            <a:endParaRPr lang="es-MX" sz="3100" dirty="0">
              <a:solidFill>
                <a:schemeClr val="tx2">
                  <a:lumMod val="75000"/>
                </a:schemeClr>
              </a:solidFill>
              <a:latin typeface="Poppins-Regular"/>
            </a:endParaRPr>
          </a:p>
          <a:p>
            <a:pPr algn="just">
              <a:buClr>
                <a:srgbClr val="A6A6A6"/>
              </a:buClr>
            </a:pPr>
            <a:r>
              <a:rPr lang="es-MX" sz="4800" dirty="0">
                <a:solidFill>
                  <a:srgbClr val="1A405F"/>
                </a:solidFill>
                <a:latin typeface="Poppins-Regular"/>
              </a:rPr>
              <a:t>El diligenciamiento del formulario NO TIENE IMPLICACIONES LEGALES, este documento de carácter confidencial para aumentar el perfil de seguridad de los medicamentos y dispositivos médicos empleados en la Institución. Su única </a:t>
            </a:r>
            <a:r>
              <a:rPr lang="es-MX" sz="4800" dirty="0">
                <a:solidFill>
                  <a:schemeClr val="tx2">
                    <a:lumMod val="75000"/>
                  </a:schemeClr>
                </a:solidFill>
                <a:latin typeface="Poppins-Regular"/>
              </a:rPr>
              <a:t>finalidad </a:t>
            </a:r>
            <a:r>
              <a:rPr lang="es-MX" sz="4800" b="0" i="0" u="none" strike="noStrike" dirty="0">
                <a:solidFill>
                  <a:schemeClr val="tx2">
                    <a:lumMod val="75000"/>
                  </a:schemeClr>
                </a:solidFill>
                <a:effectLst/>
              </a:rPr>
              <a:t>es recolectar información.</a:t>
            </a:r>
            <a:endParaRPr lang="es-CO" sz="4800" dirty="0">
              <a:solidFill>
                <a:schemeClr val="tx2">
                  <a:lumMod val="75000"/>
                </a:schemeClr>
              </a:solidFill>
              <a:latin typeface="Poppins-Regular"/>
            </a:endParaRPr>
          </a:p>
          <a:p>
            <a:pPr indent="-284040" algn="just">
              <a:buClr>
                <a:srgbClr val="A6A6A6"/>
              </a:buClr>
              <a:buFont typeface="Arial"/>
              <a:buChar char="•"/>
            </a:pPr>
            <a:endParaRPr lang="es-CO" sz="2300" dirty="0">
              <a:solidFill>
                <a:srgbClr val="1A405F"/>
              </a:solidFill>
              <a:latin typeface="Poppins-Regular"/>
            </a:endParaRPr>
          </a:p>
          <a:p>
            <a:pPr marL="284040" indent="-284040" algn="just">
              <a:lnSpc>
                <a:spcPct val="100000"/>
              </a:lnSpc>
              <a:buClr>
                <a:srgbClr val="A6A6A6"/>
              </a:buClr>
              <a:buFont typeface="Arial"/>
              <a:buChar char="•"/>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pic>
        <p:nvPicPr>
          <p:cNvPr id="30" name="Imagen 29">
            <a:extLst>
              <a:ext uri="{FF2B5EF4-FFF2-40B4-BE49-F238E27FC236}">
                <a16:creationId xmlns:a16="http://schemas.microsoft.com/office/drawing/2014/main" id="{5FF0E82B-CEB7-D54F-7360-9B6B99072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449" y="7033405"/>
            <a:ext cx="5734706" cy="3220390"/>
          </a:xfrm>
          <a:prstGeom prst="rect">
            <a:avLst/>
          </a:prstGeom>
        </p:spPr>
      </p:pic>
    </p:spTree>
    <p:extLst>
      <p:ext uri="{BB962C8B-B14F-4D97-AF65-F5344CB8AC3E}">
        <p14:creationId xmlns:p14="http://schemas.microsoft.com/office/powerpoint/2010/main" val="5165908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1873" y="3203640"/>
            <a:ext cx="4407933" cy="2797944"/>
          </a:xfrm>
          <a:prstGeom prst="rect">
            <a:avLst/>
          </a:prstGeom>
        </p:spPr>
      </p:pic>
      <p:sp>
        <p:nvSpPr>
          <p:cNvPr id="1843" name="CustomShape 1"/>
          <p:cNvSpPr/>
          <p:nvPr/>
        </p:nvSpPr>
        <p:spPr>
          <a:xfrm rot="21540000">
            <a:off x="-12600" y="-28080"/>
            <a:ext cx="685620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44" name="CustomShape 2"/>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1845" name="CustomShape 3"/>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grpSp>
        <p:nvGrpSpPr>
          <p:cNvPr id="1846" name="Group 4"/>
          <p:cNvGrpSpPr/>
          <p:nvPr/>
        </p:nvGrpSpPr>
        <p:grpSpPr>
          <a:xfrm>
            <a:off x="0" y="5260680"/>
            <a:ext cx="6889680" cy="3959280"/>
            <a:chOff x="0" y="5183280"/>
            <a:chExt cx="6889680" cy="3959280"/>
          </a:xfrm>
          <a:solidFill>
            <a:schemeClr val="accent2"/>
          </a:solidFill>
        </p:grpSpPr>
        <p:sp>
          <p:nvSpPr>
            <p:cNvPr id="1847" name="CustomShape 5"/>
            <p:cNvSpPr/>
            <p:nvPr/>
          </p:nvSpPr>
          <p:spPr>
            <a:xfrm rot="10800000">
              <a:off x="0" y="5182920"/>
              <a:ext cx="6889680" cy="395928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1848" name="CustomShape 6"/>
            <p:cNvSpPr/>
            <p:nvPr/>
          </p:nvSpPr>
          <p:spPr>
            <a:xfrm rot="10800000">
              <a:off x="0" y="5757480"/>
              <a:ext cx="6889680" cy="338472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1849" name="CustomShape 7"/>
            <p:cNvSpPr/>
            <p:nvPr/>
          </p:nvSpPr>
          <p:spPr>
            <a:xfrm rot="10800000">
              <a:off x="0" y="5932440"/>
              <a:ext cx="6889680" cy="32097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sp>
          <p:nvSpPr>
            <p:cNvPr id="1850" name="CustomShape 8"/>
            <p:cNvSpPr/>
            <p:nvPr/>
          </p:nvSpPr>
          <p:spPr>
            <a:xfrm rot="10800000">
              <a:off x="0" y="6313320"/>
              <a:ext cx="688968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grpFill/>
            <a:ln>
              <a:noFill/>
            </a:ln>
          </p:spPr>
          <p:style>
            <a:lnRef idx="0">
              <a:scrgbClr r="0" g="0" b="0"/>
            </a:lnRef>
            <a:fillRef idx="0">
              <a:scrgbClr r="0" g="0" b="0"/>
            </a:fillRef>
            <a:effectRef idx="0">
              <a:scrgbClr r="0" g="0" b="0"/>
            </a:effectRef>
            <a:fontRef idx="minor"/>
          </p:style>
          <p:txBody>
            <a:bodyPr/>
            <a:lstStyle/>
            <a:p>
              <a:endParaRPr lang="es-CO"/>
            </a:p>
          </p:txBody>
        </p:sp>
      </p:grpSp>
      <p:sp>
        <p:nvSpPr>
          <p:cNvPr id="1851" name="CustomShape 9"/>
          <p:cNvSpPr/>
          <p:nvPr/>
        </p:nvSpPr>
        <p:spPr>
          <a:xfrm>
            <a:off x="-88146" y="6751948"/>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1852" name="CustomShape 10"/>
          <p:cNvSpPr/>
          <p:nvPr/>
        </p:nvSpPr>
        <p:spPr>
          <a:xfrm>
            <a:off x="-26078" y="7824156"/>
            <a:ext cx="3276360" cy="19940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3600" b="1" strike="noStrike" spc="-1" dirty="0">
                <a:latin typeface="Arial"/>
              </a:rPr>
              <a:t>PROGRAMAS</a:t>
            </a:r>
            <a:endParaRPr lang="es-CO" sz="3600" b="0" strike="noStrike" spc="-1" dirty="0">
              <a:latin typeface="Arial"/>
            </a:endParaRPr>
          </a:p>
          <a:p>
            <a:pPr algn="ctr">
              <a:lnSpc>
                <a:spcPct val="100000"/>
              </a:lnSpc>
            </a:pPr>
            <a:r>
              <a:rPr lang="es-MX" sz="2000" b="1" spc="-1" dirty="0">
                <a:latin typeface="Arial"/>
              </a:rPr>
              <a:t>INSTITUCIONALES</a:t>
            </a:r>
            <a:endParaRPr lang="es-CO" sz="2000" b="0" strike="noStrike" spc="-1" dirty="0">
              <a:latin typeface="Arial"/>
            </a:endParaRPr>
          </a:p>
        </p:txBody>
      </p:sp>
      <p:sp>
        <p:nvSpPr>
          <p:cNvPr id="1853" name="CustomShape 11"/>
          <p:cNvSpPr/>
          <p:nvPr/>
        </p:nvSpPr>
        <p:spPr>
          <a:xfrm>
            <a:off x="-17640" y="-7920"/>
            <a:ext cx="6915240" cy="3929040"/>
          </a:xfrm>
          <a:custGeom>
            <a:avLst/>
            <a:gdLst/>
            <a:ahLst/>
            <a:cxnLst/>
            <a:rect l="l" t="t" r="r" b="b"/>
            <a:pathLst>
              <a:path w="2529" h="1247">
                <a:moveTo>
                  <a:pt x="2529" y="400"/>
                </a:moveTo>
                <a:cubicBezTo>
                  <a:pt x="515" y="0"/>
                  <a:pt x="515" y="0"/>
                  <a:pt x="515" y="0"/>
                </a:cubicBezTo>
                <a:cubicBezTo>
                  <a:pt x="0" y="0"/>
                  <a:pt x="0" y="0"/>
                  <a:pt x="0" y="0"/>
                </a:cubicBezTo>
                <a:cubicBezTo>
                  <a:pt x="0" y="960"/>
                  <a:pt x="0" y="960"/>
                  <a:pt x="0" y="960"/>
                </a:cubicBezTo>
                <a:cubicBezTo>
                  <a:pt x="258" y="1023"/>
                  <a:pt x="604" y="1058"/>
                  <a:pt x="1033" y="991"/>
                </a:cubicBezTo>
                <a:cubicBezTo>
                  <a:pt x="1909" y="853"/>
                  <a:pt x="2359" y="1088"/>
                  <a:pt x="2529" y="1247"/>
                </a:cubicBezTo>
                <a:lnTo>
                  <a:pt x="2529" y="400"/>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4" name="CustomShape 12"/>
          <p:cNvSpPr/>
          <p:nvPr/>
        </p:nvSpPr>
        <p:spPr>
          <a:xfrm>
            <a:off x="-36360" y="1440"/>
            <a:ext cx="69339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5" name="CustomShape 13"/>
          <p:cNvSpPr/>
          <p:nvPr/>
        </p:nvSpPr>
        <p:spPr>
          <a:xfrm>
            <a:off x="-36360" y="-7920"/>
            <a:ext cx="6927840" cy="3211560"/>
          </a:xfrm>
          <a:custGeom>
            <a:avLst/>
            <a:gdLst/>
            <a:ahLst/>
            <a:cxnLst/>
            <a:rect l="l" t="t" r="r" b="b"/>
            <a:pathLst>
              <a:path w="2529" h="1011">
                <a:moveTo>
                  <a:pt x="2529" y="400"/>
                </a:moveTo>
                <a:cubicBezTo>
                  <a:pt x="515" y="0"/>
                  <a:pt x="515" y="0"/>
                  <a:pt x="515" y="0"/>
                </a:cubicBezTo>
                <a:cubicBezTo>
                  <a:pt x="0" y="0"/>
                  <a:pt x="0" y="0"/>
                  <a:pt x="0" y="0"/>
                </a:cubicBezTo>
                <a:cubicBezTo>
                  <a:pt x="0" y="907"/>
                  <a:pt x="0" y="907"/>
                  <a:pt x="0" y="907"/>
                </a:cubicBezTo>
                <a:cubicBezTo>
                  <a:pt x="263" y="961"/>
                  <a:pt x="621" y="983"/>
                  <a:pt x="1065" y="897"/>
                </a:cubicBezTo>
                <a:cubicBezTo>
                  <a:pt x="1910" y="733"/>
                  <a:pt x="2335" y="885"/>
                  <a:pt x="2529" y="1011"/>
                </a:cubicBezTo>
                <a:lnTo>
                  <a:pt x="2529" y="400"/>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6" name="CustomShape 14"/>
          <p:cNvSpPr/>
          <p:nvPr/>
        </p:nvSpPr>
        <p:spPr>
          <a:xfrm>
            <a:off x="-36360" y="0"/>
            <a:ext cx="6927840" cy="28306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chemeClr val="accent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7" name="CustomShape 15"/>
          <p:cNvSpPr/>
          <p:nvPr/>
        </p:nvSpPr>
        <p:spPr>
          <a:xfrm>
            <a:off x="87480" y="7192800"/>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8" name="CustomShape 16"/>
          <p:cNvSpPr/>
          <p:nvPr/>
        </p:nvSpPr>
        <p:spPr>
          <a:xfrm>
            <a:off x="1501920" y="7012080"/>
            <a:ext cx="298440" cy="331560"/>
          </a:xfrm>
          <a:prstGeom prst="ellipse">
            <a:avLst/>
          </a:pr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59" name="CustomShape 17"/>
          <p:cNvSpPr/>
          <p:nvPr/>
        </p:nvSpPr>
        <p:spPr>
          <a:xfrm>
            <a:off x="1876320" y="7230960"/>
            <a:ext cx="284400" cy="306360"/>
          </a:xfrm>
          <a:prstGeom prst="ellipse">
            <a:avLst/>
          </a:pr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4" name="Imagen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0798" y="7390938"/>
            <a:ext cx="3041369" cy="170676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4" name="CustomShape 4"/>
          <p:cNvSpPr/>
          <p:nvPr/>
        </p:nvSpPr>
        <p:spPr>
          <a:xfrm>
            <a:off x="-12600" y="0"/>
            <a:ext cx="6881760" cy="1352726"/>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5" name="CustomShape 5"/>
          <p:cNvSpPr/>
          <p:nvPr/>
        </p:nvSpPr>
        <p:spPr>
          <a:xfrm>
            <a:off x="-12600" y="14326"/>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68" name="CustomShape 8"/>
          <p:cNvSpPr/>
          <p:nvPr/>
        </p:nvSpPr>
        <p:spPr>
          <a:xfrm rot="10800000">
            <a:off x="-12600" y="8102856"/>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70"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4000" b="1" strike="noStrike" spc="-1" dirty="0">
                <a:solidFill>
                  <a:srgbClr val="FFFFFF"/>
                </a:solidFill>
                <a:latin typeface="Arial" pitchFamily="34" charset="0"/>
                <a:cs typeface="Arial" pitchFamily="34" charset="0"/>
              </a:rPr>
              <a:t>Programas </a:t>
            </a:r>
            <a:r>
              <a:rPr lang="es-MX" sz="3600" i="1" spc="-1" dirty="0">
                <a:solidFill>
                  <a:srgbClr val="FFFFFF"/>
                </a:solidFill>
                <a:latin typeface="Arial" pitchFamily="34" charset="0"/>
                <a:cs typeface="Arial" pitchFamily="34" charset="0"/>
              </a:rPr>
              <a:t>Institucionale</a:t>
            </a:r>
            <a:r>
              <a:rPr lang="es-MX" sz="3600" spc="-1" dirty="0">
                <a:solidFill>
                  <a:srgbClr val="FFFFFF"/>
                </a:solidFill>
                <a:latin typeface="Arial" pitchFamily="34" charset="0"/>
                <a:cs typeface="Arial" pitchFamily="34" charset="0"/>
              </a:rPr>
              <a:t>s</a:t>
            </a:r>
            <a:endParaRPr lang="es-CO" sz="3600" b="0" strike="noStrike" spc="-1" dirty="0">
              <a:solidFill>
                <a:srgbClr val="FFFFFF"/>
              </a:solidFill>
              <a:latin typeface="Arial" pitchFamily="34" charset="0"/>
              <a:cs typeface="Arial" pitchFamily="34" charset="0"/>
            </a:endParaRPr>
          </a:p>
        </p:txBody>
      </p:sp>
      <p:sp>
        <p:nvSpPr>
          <p:cNvPr id="1873" name="CustomShape 11"/>
          <p:cNvSpPr/>
          <p:nvPr/>
        </p:nvSpPr>
        <p:spPr>
          <a:xfrm>
            <a:off x="432268" y="4566165"/>
            <a:ext cx="1539720" cy="719839"/>
          </a:xfrm>
          <a:custGeom>
            <a:avLst/>
            <a:gdLst/>
            <a:ahLst/>
            <a:cxnLst/>
            <a:rect l="0" t="0" r="r" b="b"/>
            <a:pathLst>
              <a:path w="5201" h="2295">
                <a:moveTo>
                  <a:pt x="382" y="0"/>
                </a:moveTo>
                <a:lnTo>
                  <a:pt x="382" y="0"/>
                </a:lnTo>
                <a:cubicBezTo>
                  <a:pt x="315" y="0"/>
                  <a:pt x="249" y="18"/>
                  <a:pt x="191" y="51"/>
                </a:cubicBezTo>
                <a:cubicBezTo>
                  <a:pt x="133" y="85"/>
                  <a:pt x="85" y="133"/>
                  <a:pt x="51" y="191"/>
                </a:cubicBezTo>
                <a:cubicBezTo>
                  <a:pt x="18" y="249"/>
                  <a:pt x="0" y="315"/>
                  <a:pt x="0" y="382"/>
                </a:cubicBezTo>
                <a:lnTo>
                  <a:pt x="0" y="1911"/>
                </a:lnTo>
                <a:lnTo>
                  <a:pt x="0" y="1912"/>
                </a:lnTo>
                <a:cubicBezTo>
                  <a:pt x="0" y="1979"/>
                  <a:pt x="18" y="2045"/>
                  <a:pt x="51" y="2103"/>
                </a:cubicBezTo>
                <a:cubicBezTo>
                  <a:pt x="85" y="2161"/>
                  <a:pt x="133" y="2209"/>
                  <a:pt x="191" y="2243"/>
                </a:cubicBezTo>
                <a:cubicBezTo>
                  <a:pt x="249" y="2276"/>
                  <a:pt x="315" y="2294"/>
                  <a:pt x="382" y="2294"/>
                </a:cubicBezTo>
                <a:lnTo>
                  <a:pt x="4817" y="2294"/>
                </a:lnTo>
                <a:lnTo>
                  <a:pt x="4818" y="2294"/>
                </a:lnTo>
                <a:cubicBezTo>
                  <a:pt x="4885" y="2294"/>
                  <a:pt x="4951" y="2276"/>
                  <a:pt x="5009" y="2243"/>
                </a:cubicBezTo>
                <a:cubicBezTo>
                  <a:pt x="5067" y="2209"/>
                  <a:pt x="5115" y="2161"/>
                  <a:pt x="5149" y="2103"/>
                </a:cubicBezTo>
                <a:cubicBezTo>
                  <a:pt x="5182" y="2045"/>
                  <a:pt x="5200" y="1979"/>
                  <a:pt x="5200" y="1912"/>
                </a:cubicBezTo>
                <a:lnTo>
                  <a:pt x="5200" y="382"/>
                </a:lnTo>
                <a:lnTo>
                  <a:pt x="5200" y="382"/>
                </a:lnTo>
                <a:lnTo>
                  <a:pt x="5200" y="382"/>
                </a:lnTo>
                <a:cubicBezTo>
                  <a:pt x="5200" y="315"/>
                  <a:pt x="5182" y="249"/>
                  <a:pt x="5149" y="191"/>
                </a:cubicBezTo>
                <a:cubicBezTo>
                  <a:pt x="5115" y="133"/>
                  <a:pt x="5067" y="85"/>
                  <a:pt x="5009" y="51"/>
                </a:cubicBezTo>
                <a:cubicBezTo>
                  <a:pt x="4951" y="18"/>
                  <a:pt x="4885" y="0"/>
                  <a:pt x="4818" y="0"/>
                </a:cubicBezTo>
                <a:lnTo>
                  <a:pt x="382" y="0"/>
                </a:lnTo>
              </a:path>
            </a:pathLst>
          </a:custGeom>
          <a:noFill/>
          <a:ln w="9360" cap="sq">
            <a:solidFill>
              <a:schemeClr val="accent6">
                <a:lumMod val="50000"/>
              </a:schemeClr>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algn="just">
              <a:lnSpc>
                <a:spcPct val="100000"/>
              </a:lnSpc>
              <a:buClr>
                <a:srgbClr val="FA8504"/>
              </a:buClr>
            </a:pPr>
            <a:r>
              <a:rPr lang="es-CO" sz="1200" b="0" strike="noStrike" spc="-1" dirty="0">
                <a:solidFill>
                  <a:schemeClr val="tx1">
                    <a:lumMod val="75000"/>
                    <a:lumOff val="25000"/>
                  </a:schemeClr>
                </a:solidFill>
                <a:latin typeface="Arial"/>
              </a:rPr>
              <a:t>Generalidades y actividades del programa</a:t>
            </a:r>
          </a:p>
          <a:p>
            <a:pPr marL="284040" indent="-284040" algn="ctr">
              <a:lnSpc>
                <a:spcPct val="100000"/>
              </a:lnSpc>
            </a:pPr>
            <a:endParaRPr lang="es-CO" sz="1200" b="0" strike="noStrike" spc="-1" dirty="0">
              <a:solidFill>
                <a:srgbClr val="FFFFFF"/>
              </a:solidFill>
              <a:latin typeface="Arial"/>
            </a:endParaRPr>
          </a:p>
          <a:p>
            <a:pPr marL="284040" indent="-284040" algn="ctr">
              <a:lnSpc>
                <a:spcPct val="100000"/>
              </a:lnSpc>
            </a:pPr>
            <a:endParaRPr lang="es-CO" sz="1200" b="0" strike="noStrike" spc="-1" dirty="0">
              <a:solidFill>
                <a:srgbClr val="FFFFFF"/>
              </a:solidFill>
              <a:latin typeface="Arial"/>
            </a:endParaRPr>
          </a:p>
        </p:txBody>
      </p:sp>
      <p:sp>
        <p:nvSpPr>
          <p:cNvPr id="1874" name="CustomShape 12"/>
          <p:cNvSpPr/>
          <p:nvPr/>
        </p:nvSpPr>
        <p:spPr>
          <a:xfrm>
            <a:off x="1939820" y="7090814"/>
            <a:ext cx="1673280" cy="928440"/>
          </a:xfrm>
          <a:custGeom>
            <a:avLst/>
            <a:gdLst/>
            <a:ahLst/>
            <a:cxnLst/>
            <a:rect l="0" t="0" r="r" b="b"/>
            <a:pathLst>
              <a:path w="4650" h="2581">
                <a:moveTo>
                  <a:pt x="429" y="0"/>
                </a:moveTo>
                <a:lnTo>
                  <a:pt x="430" y="0"/>
                </a:lnTo>
                <a:cubicBezTo>
                  <a:pt x="355" y="0"/>
                  <a:pt x="280" y="20"/>
                  <a:pt x="215" y="58"/>
                </a:cubicBezTo>
                <a:cubicBezTo>
                  <a:pt x="150" y="95"/>
                  <a:pt x="95" y="150"/>
                  <a:pt x="58" y="215"/>
                </a:cubicBezTo>
                <a:cubicBezTo>
                  <a:pt x="20" y="280"/>
                  <a:pt x="0" y="355"/>
                  <a:pt x="0" y="430"/>
                </a:cubicBezTo>
                <a:lnTo>
                  <a:pt x="0" y="2150"/>
                </a:lnTo>
                <a:lnTo>
                  <a:pt x="0" y="2150"/>
                </a:lnTo>
                <a:cubicBezTo>
                  <a:pt x="0" y="2225"/>
                  <a:pt x="20" y="2300"/>
                  <a:pt x="58" y="2365"/>
                </a:cubicBezTo>
                <a:cubicBezTo>
                  <a:pt x="95" y="2430"/>
                  <a:pt x="150" y="2485"/>
                  <a:pt x="215" y="2522"/>
                </a:cubicBezTo>
                <a:cubicBezTo>
                  <a:pt x="280" y="2560"/>
                  <a:pt x="355" y="2580"/>
                  <a:pt x="430" y="2580"/>
                </a:cubicBezTo>
                <a:lnTo>
                  <a:pt x="4219" y="2580"/>
                </a:lnTo>
                <a:lnTo>
                  <a:pt x="4219" y="2580"/>
                </a:lnTo>
                <a:cubicBezTo>
                  <a:pt x="4294" y="2580"/>
                  <a:pt x="4369" y="2560"/>
                  <a:pt x="4434" y="2522"/>
                </a:cubicBezTo>
                <a:cubicBezTo>
                  <a:pt x="4499" y="2485"/>
                  <a:pt x="4554" y="2430"/>
                  <a:pt x="4591" y="2365"/>
                </a:cubicBezTo>
                <a:cubicBezTo>
                  <a:pt x="4629" y="2300"/>
                  <a:pt x="4649" y="2225"/>
                  <a:pt x="4649" y="2150"/>
                </a:cubicBezTo>
                <a:lnTo>
                  <a:pt x="4649" y="430"/>
                </a:lnTo>
                <a:lnTo>
                  <a:pt x="4649" y="430"/>
                </a:lnTo>
                <a:lnTo>
                  <a:pt x="4649" y="430"/>
                </a:lnTo>
                <a:cubicBezTo>
                  <a:pt x="4649" y="355"/>
                  <a:pt x="4629" y="280"/>
                  <a:pt x="4591" y="215"/>
                </a:cubicBezTo>
                <a:cubicBezTo>
                  <a:pt x="4554" y="150"/>
                  <a:pt x="4499" y="95"/>
                  <a:pt x="4434" y="58"/>
                </a:cubicBezTo>
                <a:cubicBezTo>
                  <a:pt x="4369" y="20"/>
                  <a:pt x="4294" y="0"/>
                  <a:pt x="4219" y="0"/>
                </a:cubicBezTo>
                <a:lnTo>
                  <a:pt x="429" y="0"/>
                </a:lnTo>
              </a:path>
            </a:pathLst>
          </a:custGeom>
          <a:noFill/>
          <a:ln w="9360" cap="sq">
            <a:solidFill>
              <a:schemeClr val="accent6">
                <a:lumMod val="50000"/>
              </a:schemeClr>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gn="just">
              <a:lnSpc>
                <a:spcPct val="100000"/>
              </a:lnSpc>
              <a:buClr>
                <a:srgbClr val="FA8504"/>
              </a:buClr>
              <a:buFont typeface="Arial"/>
              <a:buChar char="•"/>
            </a:pPr>
            <a:r>
              <a:rPr lang="es-CO" sz="1200" b="0" strike="noStrike" spc="-1" dirty="0">
                <a:solidFill>
                  <a:schemeClr val="tx1">
                    <a:lumMod val="75000"/>
                    <a:lumOff val="25000"/>
                  </a:schemeClr>
                </a:solidFill>
                <a:latin typeface="Arial"/>
              </a:rPr>
              <a:t>Política de humanización</a:t>
            </a:r>
          </a:p>
          <a:p>
            <a:pPr marL="284040" indent="-284040" algn="just">
              <a:lnSpc>
                <a:spcPct val="100000"/>
              </a:lnSpc>
              <a:buClr>
                <a:srgbClr val="FA8504"/>
              </a:buClr>
              <a:buFont typeface="Arial"/>
              <a:buChar char="•"/>
            </a:pPr>
            <a:r>
              <a:rPr lang="es-CO" sz="1200" b="0" strike="noStrike" spc="-1" dirty="0">
                <a:solidFill>
                  <a:schemeClr val="tx1">
                    <a:lumMod val="75000"/>
                    <a:lumOff val="25000"/>
                  </a:schemeClr>
                </a:solidFill>
                <a:latin typeface="Arial"/>
              </a:rPr>
              <a:t>Estrategias del programa</a:t>
            </a:r>
          </a:p>
          <a:p>
            <a:pPr marL="284040" indent="-284040" algn="just">
              <a:lnSpc>
                <a:spcPct val="100000"/>
              </a:lnSpc>
            </a:pPr>
            <a:endParaRPr lang="es-CO" sz="1200" b="0" strike="noStrike" spc="-1" dirty="0">
              <a:solidFill>
                <a:srgbClr val="FFFFFF"/>
              </a:solidFill>
              <a:latin typeface="Arial"/>
            </a:endParaRPr>
          </a:p>
          <a:p>
            <a:pPr marL="284040" indent="-284040" algn="just">
              <a:lnSpc>
                <a:spcPct val="100000"/>
              </a:lnSpc>
            </a:pPr>
            <a:endParaRPr lang="es-CO" sz="1200" b="0" strike="noStrike" spc="-1" dirty="0">
              <a:solidFill>
                <a:srgbClr val="FFFFFF"/>
              </a:solidFill>
              <a:latin typeface="Arial"/>
            </a:endParaRPr>
          </a:p>
        </p:txBody>
      </p:sp>
      <p:sp>
        <p:nvSpPr>
          <p:cNvPr id="1876" name="CustomShape 14"/>
          <p:cNvSpPr/>
          <p:nvPr/>
        </p:nvSpPr>
        <p:spPr>
          <a:xfrm>
            <a:off x="3613100" y="1226602"/>
            <a:ext cx="2179440" cy="847605"/>
          </a:xfrm>
          <a:custGeom>
            <a:avLst/>
            <a:gdLst/>
            <a:ahLst/>
            <a:cxnLst/>
            <a:rect l="0" t="0" r="r" b="b"/>
            <a:pathLst>
              <a:path w="6056" h="3031">
                <a:moveTo>
                  <a:pt x="505" y="0"/>
                </a:moveTo>
                <a:lnTo>
                  <a:pt x="505" y="0"/>
                </a:lnTo>
                <a:cubicBezTo>
                  <a:pt x="416" y="0"/>
                  <a:pt x="329" y="23"/>
                  <a:pt x="252" y="68"/>
                </a:cubicBezTo>
                <a:cubicBezTo>
                  <a:pt x="176" y="112"/>
                  <a:pt x="112" y="176"/>
                  <a:pt x="68" y="253"/>
                </a:cubicBezTo>
                <a:cubicBezTo>
                  <a:pt x="23" y="329"/>
                  <a:pt x="0" y="416"/>
                  <a:pt x="0" y="505"/>
                </a:cubicBezTo>
                <a:lnTo>
                  <a:pt x="0" y="2525"/>
                </a:lnTo>
                <a:lnTo>
                  <a:pt x="0" y="2525"/>
                </a:lnTo>
                <a:cubicBezTo>
                  <a:pt x="0" y="2614"/>
                  <a:pt x="23" y="2701"/>
                  <a:pt x="68" y="2778"/>
                </a:cubicBezTo>
                <a:cubicBezTo>
                  <a:pt x="112" y="2854"/>
                  <a:pt x="176" y="2918"/>
                  <a:pt x="253" y="2962"/>
                </a:cubicBezTo>
                <a:cubicBezTo>
                  <a:pt x="329" y="3007"/>
                  <a:pt x="416" y="3030"/>
                  <a:pt x="505" y="3030"/>
                </a:cubicBezTo>
                <a:lnTo>
                  <a:pt x="5549" y="3030"/>
                </a:lnTo>
                <a:lnTo>
                  <a:pt x="5550" y="3030"/>
                </a:lnTo>
                <a:cubicBezTo>
                  <a:pt x="5639" y="3030"/>
                  <a:pt x="5726" y="3007"/>
                  <a:pt x="5802" y="2962"/>
                </a:cubicBezTo>
                <a:cubicBezTo>
                  <a:pt x="5879" y="2918"/>
                  <a:pt x="5943" y="2854"/>
                  <a:pt x="5987" y="2778"/>
                </a:cubicBezTo>
                <a:cubicBezTo>
                  <a:pt x="6032" y="2701"/>
                  <a:pt x="6055" y="2614"/>
                  <a:pt x="6055" y="2525"/>
                </a:cubicBezTo>
                <a:lnTo>
                  <a:pt x="6054" y="505"/>
                </a:lnTo>
                <a:lnTo>
                  <a:pt x="6055" y="505"/>
                </a:lnTo>
                <a:lnTo>
                  <a:pt x="6055" y="505"/>
                </a:lnTo>
                <a:cubicBezTo>
                  <a:pt x="6055" y="416"/>
                  <a:pt x="6032" y="329"/>
                  <a:pt x="5987" y="253"/>
                </a:cubicBezTo>
                <a:cubicBezTo>
                  <a:pt x="5943" y="176"/>
                  <a:pt x="5879" y="112"/>
                  <a:pt x="5802" y="68"/>
                </a:cubicBezTo>
                <a:cubicBezTo>
                  <a:pt x="5726" y="23"/>
                  <a:pt x="5639" y="0"/>
                  <a:pt x="5550" y="0"/>
                </a:cubicBezTo>
                <a:lnTo>
                  <a:pt x="505" y="0"/>
                </a:lnTo>
              </a:path>
            </a:pathLst>
          </a:custGeom>
          <a:noFill/>
          <a:ln w="12700" cap="sq">
            <a:solidFill>
              <a:schemeClr val="accent6">
                <a:lumMod val="50000"/>
              </a:schemeClr>
            </a:solidFill>
            <a:miter/>
          </a:ln>
        </p:spPr>
        <p:style>
          <a:lnRef idx="0">
            <a:scrgbClr r="0" g="0" b="0"/>
          </a:lnRef>
          <a:fillRef idx="0">
            <a:scrgbClr r="0" g="0" b="0"/>
          </a:fillRef>
          <a:effectRef idx="0">
            <a:scrgbClr r="0" g="0" b="0"/>
          </a:effectRef>
          <a:fontRef idx="minor"/>
        </p:style>
        <p:txBody>
          <a:bodyPr lIns="90000" tIns="46800" rIns="90000" bIns="46800">
            <a:normAutofit/>
          </a:bodyPr>
          <a:lstStyle/>
          <a:p>
            <a:pPr marL="284040" indent="-284040" algn="just">
              <a:lnSpc>
                <a:spcPct val="100000"/>
              </a:lnSpc>
              <a:buClr>
                <a:srgbClr val="FA8504"/>
              </a:buClr>
              <a:buFont typeface="Arial"/>
              <a:buChar char="•"/>
            </a:pPr>
            <a:r>
              <a:rPr lang="es-CO" sz="1200" b="0" strike="noStrike" spc="-1" dirty="0">
                <a:solidFill>
                  <a:schemeClr val="tx1">
                    <a:lumMod val="75000"/>
                    <a:lumOff val="25000"/>
                  </a:schemeClr>
                </a:solidFill>
                <a:latin typeface="Arial"/>
              </a:rPr>
              <a:t>Programa y política de seguridad del paciente</a:t>
            </a:r>
          </a:p>
          <a:p>
            <a:pPr marL="284040" indent="-284040" algn="just">
              <a:lnSpc>
                <a:spcPct val="100000"/>
              </a:lnSpc>
              <a:buClr>
                <a:srgbClr val="FA8504"/>
              </a:buClr>
              <a:buFont typeface="Arial"/>
              <a:buChar char="•"/>
            </a:pPr>
            <a:r>
              <a:rPr lang="es-CO" sz="1200" b="0" strike="noStrike" spc="-1" dirty="0">
                <a:solidFill>
                  <a:schemeClr val="tx1">
                    <a:lumMod val="75000"/>
                    <a:lumOff val="25000"/>
                  </a:schemeClr>
                </a:solidFill>
                <a:latin typeface="Arial"/>
              </a:rPr>
              <a:t>Estrategias del programa</a:t>
            </a:r>
          </a:p>
          <a:p>
            <a:pPr marL="284040" indent="-284040" algn="just">
              <a:lnSpc>
                <a:spcPct val="100000"/>
              </a:lnSpc>
              <a:buClr>
                <a:srgbClr val="FA8504"/>
              </a:buClr>
              <a:buFont typeface="Arial"/>
              <a:buChar char="•"/>
            </a:pPr>
            <a:r>
              <a:rPr lang="es-CO" sz="1200" b="0" strike="noStrike" spc="-1" dirty="0">
                <a:solidFill>
                  <a:schemeClr val="tx1">
                    <a:lumMod val="75000"/>
                    <a:lumOff val="25000"/>
                  </a:schemeClr>
                </a:solidFill>
                <a:latin typeface="Arial"/>
              </a:rPr>
              <a:t>Sistema de reporte</a:t>
            </a:r>
          </a:p>
        </p:txBody>
      </p:sp>
      <p:pic>
        <p:nvPicPr>
          <p:cNvPr id="18" name="Imagen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8948" y="8091908"/>
            <a:ext cx="1966180" cy="1103384"/>
          </a:xfrm>
          <a:prstGeom prst="rect">
            <a:avLst/>
          </a:prstGeom>
        </p:spPr>
      </p:pic>
      <p:sp>
        <p:nvSpPr>
          <p:cNvPr id="2" name="Elipse 1"/>
          <p:cNvSpPr/>
          <p:nvPr/>
        </p:nvSpPr>
        <p:spPr>
          <a:xfrm>
            <a:off x="2107300" y="2851587"/>
            <a:ext cx="3197310" cy="3210480"/>
          </a:xfrm>
          <a:prstGeom prst="ellipse">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lumMod val="75000"/>
                    <a:lumOff val="25000"/>
                  </a:schemeClr>
                </a:solidFill>
              </a:rPr>
              <a:t>PROGRAMAS INSTITUCIONALES</a:t>
            </a:r>
            <a:endParaRPr lang="en-US" b="1" dirty="0">
              <a:solidFill>
                <a:schemeClr val="tx1">
                  <a:lumMod val="75000"/>
                  <a:lumOff val="25000"/>
                </a:schemeClr>
              </a:solidFill>
            </a:endParaRPr>
          </a:p>
        </p:txBody>
      </p:sp>
      <p:sp>
        <p:nvSpPr>
          <p:cNvPr id="20" name="Elipse 19"/>
          <p:cNvSpPr/>
          <p:nvPr/>
        </p:nvSpPr>
        <p:spPr>
          <a:xfrm>
            <a:off x="3326199" y="5412132"/>
            <a:ext cx="2004800" cy="1853325"/>
          </a:xfrm>
          <a:prstGeom prst="ellipse">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dirty="0">
                <a:solidFill>
                  <a:schemeClr val="tx1">
                    <a:lumMod val="75000"/>
                    <a:lumOff val="25000"/>
                  </a:schemeClr>
                </a:solidFill>
              </a:rPr>
              <a:t>HUMANIZACIÓN</a:t>
            </a:r>
            <a:endParaRPr lang="en-US" sz="1200" b="1" dirty="0">
              <a:solidFill>
                <a:schemeClr val="tx1">
                  <a:lumMod val="75000"/>
                  <a:lumOff val="25000"/>
                </a:schemeClr>
              </a:solidFill>
            </a:endParaRPr>
          </a:p>
        </p:txBody>
      </p:sp>
      <p:sp>
        <p:nvSpPr>
          <p:cNvPr id="21" name="Elipse 20"/>
          <p:cNvSpPr/>
          <p:nvPr/>
        </p:nvSpPr>
        <p:spPr>
          <a:xfrm>
            <a:off x="999476" y="2728410"/>
            <a:ext cx="1881960" cy="1733549"/>
          </a:xfrm>
          <a:prstGeom prst="ellipse">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dirty="0">
                <a:solidFill>
                  <a:schemeClr val="tx1">
                    <a:lumMod val="75000"/>
                    <a:lumOff val="25000"/>
                  </a:schemeClr>
                </a:solidFill>
              </a:rPr>
              <a:t>COMPROMISO SOCIAL</a:t>
            </a:r>
            <a:endParaRPr lang="en-US" sz="1200" b="1" dirty="0">
              <a:solidFill>
                <a:schemeClr val="tx1">
                  <a:lumMod val="75000"/>
                  <a:lumOff val="25000"/>
                </a:schemeClr>
              </a:solidFill>
            </a:endParaRPr>
          </a:p>
        </p:txBody>
      </p:sp>
      <p:sp>
        <p:nvSpPr>
          <p:cNvPr id="22" name="Elipse 21"/>
          <p:cNvSpPr/>
          <p:nvPr/>
        </p:nvSpPr>
        <p:spPr>
          <a:xfrm>
            <a:off x="4244330" y="2200331"/>
            <a:ext cx="1708065" cy="1580798"/>
          </a:xfrm>
          <a:prstGeom prst="ellipse">
            <a:avLst/>
          </a:prstGeom>
          <a:solidFill>
            <a:schemeClr val="accent6">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b="1" dirty="0">
                <a:solidFill>
                  <a:schemeClr val="tx1">
                    <a:lumMod val="75000"/>
                    <a:lumOff val="25000"/>
                  </a:schemeClr>
                </a:solidFill>
              </a:rPr>
              <a:t>SEGURIDAD DEL PACIENTE</a:t>
            </a:r>
            <a:endParaRPr lang="en-US" sz="1200" b="1" dirty="0">
              <a:solidFill>
                <a:schemeClr val="tx1">
                  <a:lumMod val="75000"/>
                  <a:lumOff val="25000"/>
                </a:schemeClr>
              </a:solidFill>
            </a:endParaRPr>
          </a:p>
        </p:txBody>
      </p:sp>
    </p:spTree>
    <p:extLst>
      <p:ext uri="{BB962C8B-B14F-4D97-AF65-F5344CB8AC3E}">
        <p14:creationId xmlns:p14="http://schemas.microsoft.com/office/powerpoint/2010/main" val="26965793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7"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78"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79"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0"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1"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2"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3"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4"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8" name="CustomShape 11"/>
          <p:cNvSpPr/>
          <p:nvPr/>
        </p:nvSpPr>
        <p:spPr>
          <a:xfrm>
            <a:off x="78830" y="1177740"/>
            <a:ext cx="6668100" cy="502920"/>
          </a:xfrm>
          <a:custGeom>
            <a:avLst/>
            <a:gdLst/>
            <a:ahLst/>
            <a:cxnLst/>
            <a:rect l="0" t="0" r="r" b="b"/>
            <a:pathLst>
              <a:path w="14426" h="1399">
                <a:moveTo>
                  <a:pt x="233" y="0"/>
                </a:moveTo>
                <a:lnTo>
                  <a:pt x="233" y="0"/>
                </a:lnTo>
                <a:cubicBezTo>
                  <a:pt x="192" y="0"/>
                  <a:pt x="152" y="11"/>
                  <a:pt x="116" y="31"/>
                </a:cubicBezTo>
                <a:cubicBezTo>
                  <a:pt x="81" y="52"/>
                  <a:pt x="52" y="81"/>
                  <a:pt x="31" y="117"/>
                </a:cubicBezTo>
                <a:cubicBezTo>
                  <a:pt x="11" y="152"/>
                  <a:pt x="0" y="192"/>
                  <a:pt x="0" y="233"/>
                </a:cubicBezTo>
                <a:lnTo>
                  <a:pt x="0" y="1165"/>
                </a:lnTo>
                <a:lnTo>
                  <a:pt x="0" y="1165"/>
                </a:lnTo>
                <a:cubicBezTo>
                  <a:pt x="0" y="1206"/>
                  <a:pt x="11" y="1246"/>
                  <a:pt x="31" y="1282"/>
                </a:cubicBezTo>
                <a:cubicBezTo>
                  <a:pt x="52" y="1317"/>
                  <a:pt x="81" y="1346"/>
                  <a:pt x="117" y="1367"/>
                </a:cubicBezTo>
                <a:cubicBezTo>
                  <a:pt x="152" y="1387"/>
                  <a:pt x="192" y="1398"/>
                  <a:pt x="233" y="1398"/>
                </a:cubicBezTo>
                <a:lnTo>
                  <a:pt x="14192" y="1398"/>
                </a:lnTo>
                <a:lnTo>
                  <a:pt x="14192" y="1398"/>
                </a:lnTo>
                <a:cubicBezTo>
                  <a:pt x="14233" y="1398"/>
                  <a:pt x="14273" y="1387"/>
                  <a:pt x="14309" y="1367"/>
                </a:cubicBezTo>
                <a:cubicBezTo>
                  <a:pt x="14344" y="1346"/>
                  <a:pt x="14373" y="1317"/>
                  <a:pt x="14394" y="1282"/>
                </a:cubicBezTo>
                <a:cubicBezTo>
                  <a:pt x="14414" y="1246"/>
                  <a:pt x="14425" y="1206"/>
                  <a:pt x="14425" y="1165"/>
                </a:cubicBezTo>
                <a:lnTo>
                  <a:pt x="14425" y="233"/>
                </a:lnTo>
                <a:lnTo>
                  <a:pt x="14425" y="233"/>
                </a:lnTo>
                <a:lnTo>
                  <a:pt x="14425" y="233"/>
                </a:lnTo>
                <a:cubicBezTo>
                  <a:pt x="14425" y="192"/>
                  <a:pt x="14414" y="152"/>
                  <a:pt x="14394" y="117"/>
                </a:cubicBezTo>
                <a:cubicBezTo>
                  <a:pt x="14373" y="81"/>
                  <a:pt x="14344" y="52"/>
                  <a:pt x="14309" y="31"/>
                </a:cubicBezTo>
                <a:cubicBezTo>
                  <a:pt x="14273" y="11"/>
                  <a:pt x="14233" y="0"/>
                  <a:pt x="14192" y="0"/>
                </a:cubicBezTo>
                <a:lnTo>
                  <a:pt x="233" y="0"/>
                </a:lnTo>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889" name="CustomShape 12"/>
          <p:cNvSpPr/>
          <p:nvPr/>
        </p:nvSpPr>
        <p:spPr>
          <a:xfrm>
            <a:off x="366736" y="1189539"/>
            <a:ext cx="6243802"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pc="-1" dirty="0">
                <a:solidFill>
                  <a:srgbClr val="FFFF00"/>
                </a:solidFill>
                <a:latin typeface="Arial" pitchFamily="34" charset="0"/>
                <a:cs typeface="Arial" pitchFamily="34" charset="0"/>
              </a:rPr>
              <a:t>PROGRAMA </a:t>
            </a:r>
            <a:r>
              <a:rPr lang="es-CO" sz="2400" b="1" strike="noStrike" spc="-1" dirty="0">
                <a:solidFill>
                  <a:srgbClr val="FFFF00"/>
                </a:solidFill>
                <a:latin typeface="Arial" pitchFamily="34" charset="0"/>
                <a:cs typeface="Arial" pitchFamily="34" charset="0"/>
              </a:rPr>
              <a:t>SEGURIDAD DEL PACIENTE</a:t>
            </a:r>
            <a:endParaRPr lang="es-CO" sz="2400" b="0" strike="noStrike" spc="-1" dirty="0">
              <a:solidFill>
                <a:srgbClr val="FFFF00"/>
              </a:solidFill>
              <a:latin typeface="Arial" pitchFamily="34" charset="0"/>
              <a:cs typeface="Arial" pitchFamily="34" charset="0"/>
            </a:endParaRPr>
          </a:p>
        </p:txBody>
      </p:sp>
      <p:sp>
        <p:nvSpPr>
          <p:cNvPr id="1890" name="CustomShape 13"/>
          <p:cNvSpPr/>
          <p:nvPr/>
        </p:nvSpPr>
        <p:spPr>
          <a:xfrm>
            <a:off x="3939793" y="7017324"/>
            <a:ext cx="2686512" cy="710067"/>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ctr">
              <a:lnSpc>
                <a:spcPct val="100000"/>
              </a:lnSpc>
            </a:pPr>
            <a:r>
              <a:rPr lang="es-CO" sz="2000" b="1" strike="noStrike" spc="-1" dirty="0">
                <a:solidFill>
                  <a:schemeClr val="accent6">
                    <a:lumMod val="50000"/>
                  </a:schemeClr>
                </a:solidFill>
                <a:latin typeface="Arial" pitchFamily="34" charset="0"/>
                <a:cs typeface="Arial" pitchFamily="34" charset="0"/>
              </a:rPr>
              <a:t>Política Seguridad </a:t>
            </a:r>
            <a:endParaRPr lang="es-CO" sz="2000" b="0" strike="noStrike" spc="-1" dirty="0">
              <a:solidFill>
                <a:schemeClr val="accent6">
                  <a:lumMod val="50000"/>
                </a:schemeClr>
              </a:solidFill>
              <a:latin typeface="Arial" pitchFamily="34" charset="0"/>
              <a:cs typeface="Arial" pitchFamily="34" charset="0"/>
            </a:endParaRPr>
          </a:p>
          <a:p>
            <a:pPr algn="ctr">
              <a:lnSpc>
                <a:spcPct val="100000"/>
              </a:lnSpc>
            </a:pPr>
            <a:r>
              <a:rPr lang="es-CO" sz="2000" b="1" strike="noStrike" spc="-1" dirty="0">
                <a:solidFill>
                  <a:schemeClr val="accent6">
                    <a:lumMod val="50000"/>
                  </a:schemeClr>
                </a:solidFill>
                <a:latin typeface="Arial" pitchFamily="34" charset="0"/>
                <a:cs typeface="Arial" pitchFamily="34" charset="0"/>
              </a:rPr>
              <a:t>Paciente</a:t>
            </a:r>
            <a:endParaRPr lang="es-CO" sz="2000" b="0" strike="noStrike" spc="-1" dirty="0">
              <a:solidFill>
                <a:schemeClr val="accent6">
                  <a:lumMod val="50000"/>
                </a:schemeClr>
              </a:solidFill>
              <a:latin typeface="Arial" pitchFamily="34" charset="0"/>
              <a:cs typeface="Arial" pitchFamily="34" charset="0"/>
            </a:endParaRPr>
          </a:p>
        </p:txBody>
      </p:sp>
      <p:sp>
        <p:nvSpPr>
          <p:cNvPr id="1891" name="CustomShape 14"/>
          <p:cNvSpPr/>
          <p:nvPr/>
        </p:nvSpPr>
        <p:spPr>
          <a:xfrm>
            <a:off x="240607" y="5104961"/>
            <a:ext cx="3683419" cy="2556727"/>
          </a:xfrm>
          <a:prstGeom prst="rect">
            <a:avLst/>
          </a:prstGeom>
          <a:ln w="3175"/>
        </p:spPr>
        <p:style>
          <a:lnRef idx="2">
            <a:schemeClr val="accent1"/>
          </a:lnRef>
          <a:fillRef idx="1">
            <a:schemeClr val="lt1"/>
          </a:fillRef>
          <a:effectRef idx="0">
            <a:schemeClr val="accent1"/>
          </a:effectRef>
          <a:fontRef idx="minor">
            <a:schemeClr val="dk1"/>
          </a:fontRef>
        </p:style>
        <p:txBody>
          <a:bodyPr wrap="square" lIns="90000" tIns="46800" rIns="90000" bIns="46800">
            <a:spAutoFit/>
          </a:bodyPr>
          <a:lstStyle/>
          <a:p>
            <a:pPr algn="just">
              <a:lnSpc>
                <a:spcPct val="100000"/>
              </a:lnSpc>
            </a:pPr>
            <a:r>
              <a:rPr lang="es-CO" sz="1600" b="0" strike="noStrike" spc="-1" dirty="0">
                <a:solidFill>
                  <a:schemeClr val="tx1"/>
                </a:solidFill>
                <a:latin typeface="Arial" pitchFamily="34" charset="0"/>
                <a:cs typeface="Arial" pitchFamily="34" charset="0"/>
              </a:rPr>
              <a:t>En CEDCO, garantizamos la prestación segura y confiable de servicios de salud visual, a través de la implementación de una cultura de seguridad enfocada en la prevención y control de riesgos, involucrando a los trabajadores, pacientes y sus familias, basándonos en las guías de Buenas Practicas de Seguridad del Ministerio de Salud y la protección Social.</a:t>
            </a:r>
          </a:p>
        </p:txBody>
      </p:sp>
      <p:sp>
        <p:nvSpPr>
          <p:cNvPr id="1892" name="CustomShape 15"/>
          <p:cNvSpPr/>
          <p:nvPr/>
        </p:nvSpPr>
        <p:spPr>
          <a:xfrm>
            <a:off x="-204958" y="2676954"/>
            <a:ext cx="2790491" cy="956288"/>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ctr">
              <a:lnSpc>
                <a:spcPct val="100000"/>
              </a:lnSpc>
            </a:pPr>
            <a:r>
              <a:rPr lang="es-CO" sz="2800" b="1" strike="noStrike" spc="-1" dirty="0">
                <a:solidFill>
                  <a:schemeClr val="accent6">
                    <a:lumMod val="50000"/>
                  </a:schemeClr>
                </a:solidFill>
                <a:latin typeface="Arial" pitchFamily="34" charset="0"/>
                <a:cs typeface="Arial" pitchFamily="34" charset="0"/>
              </a:rPr>
              <a:t>Conceptos</a:t>
            </a:r>
            <a:endParaRPr lang="es-CO" sz="2800" b="1" spc="-1" dirty="0">
              <a:solidFill>
                <a:schemeClr val="accent6">
                  <a:lumMod val="50000"/>
                </a:schemeClr>
              </a:solidFill>
              <a:latin typeface="Arial" pitchFamily="34" charset="0"/>
              <a:cs typeface="Arial" pitchFamily="34" charset="0"/>
            </a:endParaRPr>
          </a:p>
          <a:p>
            <a:pPr algn="ctr">
              <a:lnSpc>
                <a:spcPct val="100000"/>
              </a:lnSpc>
            </a:pPr>
            <a:r>
              <a:rPr lang="es-MX" sz="2800" b="1" strike="noStrike" spc="-1" dirty="0">
                <a:solidFill>
                  <a:schemeClr val="accent6">
                    <a:lumMod val="50000"/>
                  </a:schemeClr>
                </a:solidFill>
                <a:latin typeface="Arial" pitchFamily="34" charset="0"/>
                <a:cs typeface="Arial" pitchFamily="34" charset="0"/>
              </a:rPr>
              <a:t>Generales</a:t>
            </a:r>
            <a:endParaRPr lang="es-CO" sz="2800" b="1" strike="noStrike" spc="-1" dirty="0">
              <a:solidFill>
                <a:schemeClr val="accent6">
                  <a:lumMod val="50000"/>
                </a:schemeClr>
              </a:solidFill>
              <a:latin typeface="Arial" pitchFamily="34" charset="0"/>
              <a:cs typeface="Arial" pitchFamily="34" charset="0"/>
            </a:endParaRPr>
          </a:p>
        </p:txBody>
      </p:sp>
      <p:sp>
        <p:nvSpPr>
          <p:cNvPr id="1893" name="CustomShape 16"/>
          <p:cNvSpPr/>
          <p:nvPr/>
        </p:nvSpPr>
        <p:spPr>
          <a:xfrm>
            <a:off x="2286001" y="1883048"/>
            <a:ext cx="4371835" cy="2802948"/>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CO" sz="1600" b="1" strike="noStrike" spc="-1" dirty="0">
                <a:solidFill>
                  <a:schemeClr val="accent6">
                    <a:lumMod val="50000"/>
                  </a:schemeClr>
                </a:solidFill>
                <a:latin typeface="Arial" pitchFamily="34" charset="0"/>
                <a:cs typeface="Arial" pitchFamily="34" charset="0"/>
              </a:rPr>
              <a:t>EVENTO ADVERSO: </a:t>
            </a:r>
            <a:r>
              <a:rPr lang="es-CO" sz="1600" b="0" strike="noStrike" spc="-1" dirty="0">
                <a:solidFill>
                  <a:schemeClr val="tx1"/>
                </a:solidFill>
                <a:latin typeface="Arial" pitchFamily="34" charset="0"/>
                <a:cs typeface="Arial" pitchFamily="34" charset="0"/>
              </a:rPr>
              <a:t>Es la lesión o daño involuntarios que ocurren durante la atención en salud que pueden conducir la muerte, la incapacidad o al deterioro en el estado de salud del paciente, a la demora del alta y al incremento de los costos. </a:t>
            </a:r>
          </a:p>
          <a:p>
            <a:pPr algn="just">
              <a:lnSpc>
                <a:spcPct val="100000"/>
              </a:lnSpc>
            </a:pPr>
            <a:endParaRPr lang="es-MX" sz="1600" spc="-1" dirty="0">
              <a:solidFill>
                <a:schemeClr val="tx1">
                  <a:lumMod val="75000"/>
                  <a:lumOff val="25000"/>
                </a:schemeClr>
              </a:solidFill>
              <a:latin typeface="Arial" pitchFamily="34" charset="0"/>
              <a:cs typeface="Arial" pitchFamily="34" charset="0"/>
            </a:endParaRPr>
          </a:p>
          <a:p>
            <a:pPr algn="just"/>
            <a:r>
              <a:rPr lang="es-CO" sz="1600" b="1" spc="-1" dirty="0">
                <a:solidFill>
                  <a:schemeClr val="accent6">
                    <a:lumMod val="50000"/>
                  </a:schemeClr>
                </a:solidFill>
                <a:latin typeface="Arial" pitchFamily="34" charset="0"/>
                <a:cs typeface="Arial" pitchFamily="34" charset="0"/>
              </a:rPr>
              <a:t>INCIDENTE: </a:t>
            </a:r>
            <a:r>
              <a:rPr lang="es-CO" sz="1600" spc="-1" dirty="0">
                <a:solidFill>
                  <a:schemeClr val="tx1"/>
                </a:solidFill>
                <a:latin typeface="Arial" pitchFamily="34" charset="0"/>
                <a:cs typeface="Arial" pitchFamily="34" charset="0"/>
              </a:rPr>
              <a:t>Es un evento que sucede en la atención clínica de un paciente y que no le genera daño, pero que en su ocurrencia se incorporan fallan en los procesos de atención. </a:t>
            </a:r>
          </a:p>
        </p:txBody>
      </p:sp>
      <p:pic>
        <p:nvPicPr>
          <p:cNvPr id="23" name="Imagen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0920" y="8155408"/>
            <a:ext cx="1966180" cy="1103384"/>
          </a:xfrm>
          <a:prstGeom prst="rect">
            <a:avLst/>
          </a:prstGeom>
        </p:spPr>
      </p:pic>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5387" y="4848547"/>
            <a:ext cx="2295324" cy="1937856"/>
          </a:xfrm>
          <a:prstGeom prst="rect">
            <a:avLst/>
          </a:prstGeom>
        </p:spPr>
      </p:pic>
      <p:sp>
        <p:nvSpPr>
          <p:cNvPr id="24"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Programas </a:t>
            </a:r>
            <a:r>
              <a:rPr lang="es-MX" sz="2800" i="1" spc="-1" dirty="0">
                <a:solidFill>
                  <a:srgbClr val="FFFFFF"/>
                </a:solidFill>
                <a:latin typeface="Arial" pitchFamily="34" charset="0"/>
                <a:cs typeface="Arial" pitchFamily="34" charset="0"/>
              </a:rPr>
              <a:t>Institucionale</a:t>
            </a:r>
            <a:r>
              <a:rPr lang="es-MX" sz="2800" spc="-1" dirty="0">
                <a:solidFill>
                  <a:srgbClr val="FFFFFF"/>
                </a:solidFill>
                <a:latin typeface="Arial" pitchFamily="34" charset="0"/>
                <a:cs typeface="Arial" pitchFamily="34" charset="0"/>
              </a:rPr>
              <a:t>s</a:t>
            </a:r>
            <a:endParaRPr lang="es-CO" sz="2800" b="0" strike="noStrike" spc="-1" dirty="0">
              <a:solidFill>
                <a:srgbClr val="FFFFFF"/>
              </a:solidFill>
              <a:latin typeface="Arial" pitchFamily="34" charset="0"/>
              <a:cs typeface="Arial"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3"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4"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5"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6"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7"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8"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19"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20"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24" name="CustomShape 10"/>
          <p:cNvSpPr/>
          <p:nvPr/>
        </p:nvSpPr>
        <p:spPr>
          <a:xfrm>
            <a:off x="15766" y="1128896"/>
            <a:ext cx="5033305" cy="503280"/>
          </a:xfrm>
          <a:custGeom>
            <a:avLst/>
            <a:gdLst/>
            <a:ahLst/>
            <a:cxnLst/>
            <a:rect l="0" t="0" r="r" b="b"/>
            <a:pathLst>
              <a:path w="15145"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14910" y="1399"/>
                </a:lnTo>
                <a:lnTo>
                  <a:pt x="14911" y="1399"/>
                </a:lnTo>
                <a:cubicBezTo>
                  <a:pt x="14952" y="1399"/>
                  <a:pt x="14992" y="1388"/>
                  <a:pt x="15027" y="1368"/>
                </a:cubicBezTo>
                <a:cubicBezTo>
                  <a:pt x="15063" y="1347"/>
                  <a:pt x="15092" y="1318"/>
                  <a:pt x="15113" y="1282"/>
                </a:cubicBezTo>
                <a:cubicBezTo>
                  <a:pt x="15133" y="1247"/>
                  <a:pt x="15144" y="1207"/>
                  <a:pt x="15144" y="1166"/>
                </a:cubicBezTo>
                <a:lnTo>
                  <a:pt x="15144" y="233"/>
                </a:lnTo>
                <a:lnTo>
                  <a:pt x="15144" y="233"/>
                </a:lnTo>
                <a:lnTo>
                  <a:pt x="15144" y="233"/>
                </a:lnTo>
                <a:cubicBezTo>
                  <a:pt x="15144" y="192"/>
                  <a:pt x="15133" y="152"/>
                  <a:pt x="15113" y="117"/>
                </a:cubicBezTo>
                <a:cubicBezTo>
                  <a:pt x="15092" y="81"/>
                  <a:pt x="15063" y="52"/>
                  <a:pt x="15027" y="31"/>
                </a:cubicBezTo>
                <a:cubicBezTo>
                  <a:pt x="14992" y="11"/>
                  <a:pt x="14952" y="0"/>
                  <a:pt x="14911" y="0"/>
                </a:cubicBezTo>
                <a:lnTo>
                  <a:pt x="233" y="0"/>
                </a:lnTo>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25" name="CustomShape 11"/>
          <p:cNvSpPr/>
          <p:nvPr/>
        </p:nvSpPr>
        <p:spPr>
          <a:xfrm>
            <a:off x="78830" y="1136520"/>
            <a:ext cx="4954475"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solidFill>
                  <a:srgbClr val="FFFF00"/>
                </a:solidFill>
                <a:latin typeface="Arial" pitchFamily="34" charset="0"/>
                <a:cs typeface="Arial" pitchFamily="34" charset="0"/>
              </a:rPr>
              <a:t>ESTRATEGIAS DEL PROGRAMA</a:t>
            </a:r>
            <a:endParaRPr lang="es-CO" sz="2400" b="0" strike="noStrike" spc="-1" dirty="0">
              <a:solidFill>
                <a:srgbClr val="FFFF00"/>
              </a:solidFill>
              <a:latin typeface="Arial" pitchFamily="34" charset="0"/>
              <a:cs typeface="Arial" pitchFamily="34" charset="0"/>
            </a:endParaRPr>
          </a:p>
        </p:txBody>
      </p:sp>
      <p:sp>
        <p:nvSpPr>
          <p:cNvPr id="1927" name="CustomShape 13"/>
          <p:cNvSpPr/>
          <p:nvPr/>
        </p:nvSpPr>
        <p:spPr>
          <a:xfrm>
            <a:off x="200486" y="1762186"/>
            <a:ext cx="6484716" cy="463846"/>
          </a:xfrm>
          <a:prstGeom prst="rect">
            <a:avLst/>
          </a:prstGeom>
          <a:noFill/>
          <a:ln>
            <a:solidFill>
              <a:schemeClr val="bg1"/>
            </a:solidFill>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pPr>
            <a:r>
              <a:rPr lang="es-CO" sz="2400" b="1" strike="noStrike" spc="-1" dirty="0">
                <a:latin typeface="Arial"/>
              </a:rPr>
              <a:t>1. Identificación correcta de pacientes</a:t>
            </a:r>
            <a:endParaRPr lang="es-CO" sz="2400" b="0" strike="noStrike" spc="-1" dirty="0">
              <a:latin typeface="Arial"/>
            </a:endParaRPr>
          </a:p>
        </p:txBody>
      </p:sp>
      <p:sp>
        <p:nvSpPr>
          <p:cNvPr id="1928" name="CustomShape 14"/>
          <p:cNvSpPr/>
          <p:nvPr/>
        </p:nvSpPr>
        <p:spPr>
          <a:xfrm>
            <a:off x="3469422" y="2374554"/>
            <a:ext cx="3159298" cy="1479509"/>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CO" b="0" strike="noStrike" spc="-1" dirty="0">
                <a:latin typeface="Arial" pitchFamily="34" charset="0"/>
                <a:cs typeface="Arial" pitchFamily="34" charset="0"/>
              </a:rPr>
              <a:t>Busca desarrollar y fortalecer destrezas y competencias relacionadas con la identificación correcta de pacientes. </a:t>
            </a:r>
          </a:p>
        </p:txBody>
      </p:sp>
      <p:pic>
        <p:nvPicPr>
          <p:cNvPr id="22" name="Imagen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320" y="8206208"/>
            <a:ext cx="1966180" cy="1103384"/>
          </a:xfrm>
          <a:prstGeom prst="rect">
            <a:avLst/>
          </a:prstGeom>
        </p:spPr>
      </p:pic>
      <p:sp>
        <p:nvSpPr>
          <p:cNvPr id="21"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MX" sz="28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sp>
        <p:nvSpPr>
          <p:cNvPr id="3" name="2 CuadroTexto"/>
          <p:cNvSpPr txBox="1"/>
          <p:nvPr/>
        </p:nvSpPr>
        <p:spPr>
          <a:xfrm>
            <a:off x="254134" y="2374554"/>
            <a:ext cx="2987982" cy="369332"/>
          </a:xfrm>
          <a:prstGeom prst="rect">
            <a:avLst/>
          </a:prstGeom>
          <a:solidFill>
            <a:srgbClr val="FF0000"/>
          </a:solidFill>
          <a:ln w="3175">
            <a:solidFill>
              <a:schemeClr val="tx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b="1" dirty="0">
                <a:solidFill>
                  <a:schemeClr val="tx1"/>
                </a:solidFill>
              </a:rPr>
              <a:t>CAIDAS &gt; 75 años</a:t>
            </a:r>
            <a:endParaRPr lang="es-CO" b="1" dirty="0">
              <a:solidFill>
                <a:schemeClr val="tx1"/>
              </a:solidFill>
            </a:endParaRPr>
          </a:p>
        </p:txBody>
      </p:sp>
      <p:sp>
        <p:nvSpPr>
          <p:cNvPr id="25" name="24 CuadroTexto"/>
          <p:cNvSpPr txBox="1"/>
          <p:nvPr/>
        </p:nvSpPr>
        <p:spPr>
          <a:xfrm>
            <a:off x="244479" y="4227773"/>
            <a:ext cx="3003203" cy="646331"/>
          </a:xfrm>
          <a:prstGeom prst="rect">
            <a:avLst/>
          </a:prstGeom>
          <a:solidFill>
            <a:srgbClr val="00B0F0"/>
          </a:solidFill>
          <a:ln w="3175">
            <a:solidFill>
              <a:schemeClr val="tx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b="1" dirty="0">
                <a:solidFill>
                  <a:schemeClr val="tx1"/>
                </a:solidFill>
              </a:rPr>
              <a:t>CARDIOPATIA EN CIRUGIA</a:t>
            </a:r>
            <a:endParaRPr lang="es-CO" b="1" dirty="0">
              <a:solidFill>
                <a:schemeClr val="tx1"/>
              </a:solidFill>
            </a:endParaRPr>
          </a:p>
        </p:txBody>
      </p:sp>
      <p:sp>
        <p:nvSpPr>
          <p:cNvPr id="26" name="25 CuadroTexto"/>
          <p:cNvSpPr txBox="1"/>
          <p:nvPr/>
        </p:nvSpPr>
        <p:spPr>
          <a:xfrm>
            <a:off x="249220" y="3515041"/>
            <a:ext cx="2982696" cy="646331"/>
          </a:xfrm>
          <a:prstGeom prst="rect">
            <a:avLst/>
          </a:prstGeom>
          <a:solidFill>
            <a:srgbClr val="92D050"/>
          </a:solidFill>
          <a:ln w="3175">
            <a:solidFill>
              <a:schemeClr val="tx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b="1" dirty="0">
                <a:solidFill>
                  <a:schemeClr val="tx1"/>
                </a:solidFill>
              </a:rPr>
              <a:t>ANTICOAGULADOS EN CIRUGIA Y EXAMENES</a:t>
            </a:r>
            <a:endParaRPr lang="es-CO" b="1" dirty="0">
              <a:solidFill>
                <a:schemeClr val="tx1"/>
              </a:solidFill>
            </a:endParaRPr>
          </a:p>
        </p:txBody>
      </p:sp>
      <p:sp>
        <p:nvSpPr>
          <p:cNvPr id="24" name="23 CuadroTexto"/>
          <p:cNvSpPr txBox="1"/>
          <p:nvPr/>
        </p:nvSpPr>
        <p:spPr>
          <a:xfrm>
            <a:off x="254134" y="2804462"/>
            <a:ext cx="3006935" cy="646331"/>
          </a:xfrm>
          <a:prstGeom prst="rect">
            <a:avLst/>
          </a:prstGeom>
          <a:solidFill>
            <a:srgbClr val="FFFF00"/>
          </a:solidFill>
          <a:ln w="3175">
            <a:solidFill>
              <a:schemeClr val="tx1"/>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b="1" dirty="0">
                <a:solidFill>
                  <a:schemeClr val="tx1"/>
                </a:solidFill>
              </a:rPr>
              <a:t>ALERGIA (Nombre del medicamento)</a:t>
            </a:r>
            <a:endParaRPr lang="es-CO" b="1" dirty="0">
              <a:solidFill>
                <a:schemeClr val="tx1"/>
              </a:solidFill>
            </a:endParaRPr>
          </a:p>
        </p:txBody>
      </p:sp>
      <p:sp>
        <p:nvSpPr>
          <p:cNvPr id="11" name="10 Elipse"/>
          <p:cNvSpPr/>
          <p:nvPr/>
        </p:nvSpPr>
        <p:spPr>
          <a:xfrm>
            <a:off x="3718293" y="6381980"/>
            <a:ext cx="1588986" cy="1386748"/>
          </a:xfrm>
          <a:prstGeom prst="ellipse">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200" b="1" spc="-1" dirty="0">
                <a:solidFill>
                  <a:schemeClr val="tx1">
                    <a:lumMod val="75000"/>
                    <a:lumOff val="25000"/>
                  </a:schemeClr>
                </a:solidFill>
                <a:latin typeface="Arial" pitchFamily="34" charset="0"/>
                <a:cs typeface="Arial" pitchFamily="34" charset="0"/>
              </a:rPr>
              <a:t>IRIDOTOMÍA LÁSER Y OCT DE SEGMENTO ANTERIOR.</a:t>
            </a:r>
          </a:p>
        </p:txBody>
      </p:sp>
      <p:sp>
        <p:nvSpPr>
          <p:cNvPr id="35" name="34 Elipse"/>
          <p:cNvSpPr/>
          <p:nvPr/>
        </p:nvSpPr>
        <p:spPr>
          <a:xfrm>
            <a:off x="3704919" y="5124197"/>
            <a:ext cx="1577118" cy="1178953"/>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buClr>
                <a:srgbClr val="E68922"/>
              </a:buClr>
            </a:pPr>
            <a:r>
              <a:rPr lang="es-CO" sz="1200" b="1" spc="-1" dirty="0">
                <a:solidFill>
                  <a:schemeClr val="bg1"/>
                </a:solidFill>
                <a:latin typeface="Arial" pitchFamily="34" charset="0"/>
                <a:cs typeface="Arial" pitchFamily="34" charset="0"/>
              </a:rPr>
              <a:t>DILATACIÓN PUPILAR</a:t>
            </a:r>
          </a:p>
        </p:txBody>
      </p:sp>
      <p:sp>
        <p:nvSpPr>
          <p:cNvPr id="36" name="35 Elipse"/>
          <p:cNvSpPr/>
          <p:nvPr/>
        </p:nvSpPr>
        <p:spPr>
          <a:xfrm>
            <a:off x="5274480" y="5649091"/>
            <a:ext cx="1354240" cy="1308117"/>
          </a:xfrm>
          <a:prstGeom prst="ellipse">
            <a:avLst/>
          </a:prstGeom>
          <a:solidFill>
            <a:srgbClr val="FFCC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buClr>
                <a:srgbClr val="E68922"/>
              </a:buClr>
            </a:pPr>
            <a:r>
              <a:rPr lang="es-MX" sz="1200" b="1" spc="-1" dirty="0">
                <a:solidFill>
                  <a:schemeClr val="tx1">
                    <a:lumMod val="75000"/>
                    <a:lumOff val="25000"/>
                  </a:schemeClr>
                </a:solidFill>
                <a:latin typeface="Arial" pitchFamily="34" charset="0"/>
                <a:cs typeface="Arial" pitchFamily="34" charset="0"/>
              </a:rPr>
              <a:t>CIRUGÍA</a:t>
            </a:r>
            <a:endParaRPr lang="es-CO" sz="1200" b="1" spc="-1" dirty="0">
              <a:solidFill>
                <a:schemeClr val="tx1">
                  <a:lumMod val="75000"/>
                  <a:lumOff val="25000"/>
                </a:schemeClr>
              </a:solidFill>
              <a:latin typeface="Arial" pitchFamily="34" charset="0"/>
              <a:cs typeface="Arial" pitchFamily="34" charset="0"/>
            </a:endParaRPr>
          </a:p>
        </p:txBody>
      </p:sp>
      <p:sp>
        <p:nvSpPr>
          <p:cNvPr id="37" name="CustomShape 14"/>
          <p:cNvSpPr/>
          <p:nvPr/>
        </p:nvSpPr>
        <p:spPr>
          <a:xfrm>
            <a:off x="3525904" y="3947477"/>
            <a:ext cx="3159298" cy="648512"/>
          </a:xfrm>
          <a:prstGeom prst="rect">
            <a:avLst/>
          </a:prstGeom>
          <a:ln/>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ctr">
              <a:lnSpc>
                <a:spcPct val="100000"/>
              </a:lnSpc>
            </a:pPr>
            <a:r>
              <a:rPr lang="es-CO" b="0" strike="noStrike" spc="-1" dirty="0">
                <a:solidFill>
                  <a:schemeClr val="tx1"/>
                </a:solidFill>
                <a:latin typeface="Arial" pitchFamily="34" charset="0"/>
                <a:cs typeface="Arial" pitchFamily="34" charset="0"/>
              </a:rPr>
              <a:t>Manillas según el riesgo del paciente.</a:t>
            </a:r>
          </a:p>
        </p:txBody>
      </p:sp>
      <p:sp>
        <p:nvSpPr>
          <p:cNvPr id="38" name="CustomShape 14"/>
          <p:cNvSpPr/>
          <p:nvPr/>
        </p:nvSpPr>
        <p:spPr>
          <a:xfrm>
            <a:off x="175304" y="4968615"/>
            <a:ext cx="3350600" cy="1202510"/>
          </a:xfrm>
          <a:prstGeom prst="rect">
            <a:avLst/>
          </a:prstGeom>
          <a:ln/>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ctr">
              <a:lnSpc>
                <a:spcPct val="100000"/>
              </a:lnSpc>
            </a:pPr>
            <a:r>
              <a:rPr lang="es-CO" sz="1200" b="0" strike="noStrike" spc="-1" dirty="0">
                <a:solidFill>
                  <a:schemeClr val="tx1"/>
                </a:solidFill>
                <a:latin typeface="Arial" pitchFamily="34" charset="0"/>
                <a:cs typeface="Arial" pitchFamily="34" charset="0"/>
              </a:rPr>
              <a:t>Sticker de color según el procedimiento, se coloca sobre la ceja del ojo al que se le va realizar el procedimiento o en ambos ojos de ser necesario. En cirugía  adicionalmente se hacen tres rayas en la frente del paciente con marcador indeleble.</a:t>
            </a:r>
          </a:p>
        </p:txBody>
      </p:sp>
      <p:pic>
        <p:nvPicPr>
          <p:cNvPr id="12" name="11 Imagen"/>
          <p:cNvPicPr>
            <a:picLocks noChangeAspect="1"/>
          </p:cNvPicPr>
          <p:nvPr/>
        </p:nvPicPr>
        <p:blipFill rotWithShape="1">
          <a:blip r:embed="rId3">
            <a:extLst>
              <a:ext uri="{28A0092B-C50C-407E-A947-70E740481C1C}">
                <a14:useLocalDpi xmlns:a14="http://schemas.microsoft.com/office/drawing/2010/main" val="0"/>
              </a:ext>
            </a:extLst>
          </a:blip>
          <a:srcRect l="24056" r="18144"/>
          <a:stretch/>
        </p:blipFill>
        <p:spPr>
          <a:xfrm>
            <a:off x="1007607" y="6285173"/>
            <a:ext cx="1685993" cy="2315047"/>
          </a:xfrm>
          <a:prstGeom prst="rect">
            <a:avLst/>
          </a:prstGeom>
        </p:spPr>
      </p:pic>
      <p:cxnSp>
        <p:nvCxnSpPr>
          <p:cNvPr id="14" name="13 Conector recto"/>
          <p:cNvCxnSpPr/>
          <p:nvPr/>
        </p:nvCxnSpPr>
        <p:spPr>
          <a:xfrm>
            <a:off x="1434664" y="6909910"/>
            <a:ext cx="173420" cy="1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41 Conector recto"/>
          <p:cNvCxnSpPr/>
          <p:nvPr/>
        </p:nvCxnSpPr>
        <p:spPr>
          <a:xfrm>
            <a:off x="1397872" y="6936182"/>
            <a:ext cx="173420" cy="1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a:off x="1376840" y="6986202"/>
            <a:ext cx="173420" cy="118146"/>
          </a:xfrm>
          <a:prstGeom prst="line">
            <a:avLst/>
          </a:prstGeom>
        </p:spPr>
        <p:style>
          <a:lnRef idx="1">
            <a:schemeClr val="accent1"/>
          </a:lnRef>
          <a:fillRef idx="0">
            <a:schemeClr val="accent1"/>
          </a:fillRef>
          <a:effectRef idx="0">
            <a:schemeClr val="accent1"/>
          </a:effectRef>
          <a:fontRef idx="minor">
            <a:schemeClr val="tx1"/>
          </a:fontRef>
        </p:style>
      </p:cxnSp>
      <p:sp>
        <p:nvSpPr>
          <p:cNvPr id="47" name="46 Elipse"/>
          <p:cNvSpPr/>
          <p:nvPr/>
        </p:nvSpPr>
        <p:spPr>
          <a:xfrm>
            <a:off x="1275294" y="7039183"/>
            <a:ext cx="116470" cy="164011"/>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buClr>
                <a:srgbClr val="E68922"/>
              </a:buClr>
            </a:pPr>
            <a:endParaRPr lang="es-CO" sz="1200" b="1" spc="-1" dirty="0">
              <a:solidFill>
                <a:schemeClr val="tx1">
                  <a:lumMod val="75000"/>
                  <a:lumOff val="25000"/>
                </a:schemeClr>
              </a:solidFill>
              <a:latin typeface="Arial" pitchFamily="34" charset="0"/>
              <a:cs typeface="Arial"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3"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4"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5"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6"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7"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8"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9"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40"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42" name="CustomShape 9"/>
          <p:cNvSpPr/>
          <p:nvPr/>
        </p:nvSpPr>
        <p:spPr>
          <a:xfrm>
            <a:off x="212908" y="1047600"/>
            <a:ext cx="3666943"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latin typeface="Arial" pitchFamily="34" charset="0"/>
                <a:cs typeface="Arial" pitchFamily="34" charset="0"/>
              </a:rPr>
              <a:t>2. Prevención de caídas</a:t>
            </a:r>
            <a:endParaRPr lang="es-CO" sz="2400" b="0" strike="noStrike" spc="-1" dirty="0">
              <a:latin typeface="Arial" pitchFamily="34" charset="0"/>
              <a:cs typeface="Arial" pitchFamily="34" charset="0"/>
            </a:endParaRPr>
          </a:p>
        </p:txBody>
      </p:sp>
      <p:sp>
        <p:nvSpPr>
          <p:cNvPr id="1943" name="CustomShape 10"/>
          <p:cNvSpPr/>
          <p:nvPr/>
        </p:nvSpPr>
        <p:spPr>
          <a:xfrm>
            <a:off x="3417486" y="1535754"/>
            <a:ext cx="3204916" cy="2248950"/>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solidFill>
                  <a:schemeClr val="tx1"/>
                </a:solidFill>
                <a:latin typeface="Arial" pitchFamily="34" charset="0"/>
                <a:cs typeface="Arial" pitchFamily="34" charset="0"/>
              </a:rPr>
              <a:t>Busca desarrollar y fortalecer destrezas y competencias para prevenir y reducir la frecuencia de caídas en la institución, detectar cuáles son los errores o fallas en la atención clínica que favorecen las caídas en los pacientes, identificar los factores contributivos que favorecen las caídas, las barreras y defensas de seguridad.</a:t>
            </a:r>
            <a:endParaRPr lang="es-CO" sz="1400" b="0" strike="noStrike" spc="-1" dirty="0">
              <a:solidFill>
                <a:schemeClr val="tx1"/>
              </a:solidFill>
              <a:latin typeface="Arial" pitchFamily="34" charset="0"/>
              <a:cs typeface="Arial" pitchFamily="34" charset="0"/>
            </a:endParaRPr>
          </a:p>
        </p:txBody>
      </p:sp>
      <p:sp>
        <p:nvSpPr>
          <p:cNvPr id="1944" name="CustomShape 11"/>
          <p:cNvSpPr/>
          <p:nvPr/>
        </p:nvSpPr>
        <p:spPr>
          <a:xfrm>
            <a:off x="184912" y="3811068"/>
            <a:ext cx="2709116"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latin typeface="Arial" pitchFamily="34" charset="0"/>
                <a:cs typeface="Arial" pitchFamily="34" charset="0"/>
              </a:rPr>
              <a:t>3. Cirugía Segura</a:t>
            </a:r>
            <a:endParaRPr lang="es-CO" sz="2400" b="0" strike="noStrike" spc="-1" dirty="0">
              <a:latin typeface="Arial" pitchFamily="34" charset="0"/>
              <a:cs typeface="Arial" pitchFamily="34" charset="0"/>
            </a:endParaRPr>
          </a:p>
        </p:txBody>
      </p:sp>
      <p:sp>
        <p:nvSpPr>
          <p:cNvPr id="1945" name="CustomShape 12"/>
          <p:cNvSpPr/>
          <p:nvPr/>
        </p:nvSpPr>
        <p:spPr>
          <a:xfrm>
            <a:off x="201334" y="4310664"/>
            <a:ext cx="3088080" cy="1387176"/>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solidFill>
                  <a:schemeClr val="tx1"/>
                </a:solidFill>
                <a:latin typeface="Arial" pitchFamily="34" charset="0"/>
                <a:cs typeface="Arial" pitchFamily="34" charset="0"/>
              </a:rPr>
              <a:t>Busca desarrollar y fortalecer destrezas y competencias para prevenir y reducir los eventos e incidentes adversos en los procedimientos quirúrgicos de la institución. </a:t>
            </a:r>
            <a:endParaRPr lang="es-CO" sz="1400" b="0" strike="noStrike" spc="-1" dirty="0">
              <a:solidFill>
                <a:schemeClr val="tx1"/>
              </a:solidFill>
              <a:latin typeface="Arial" pitchFamily="34" charset="0"/>
              <a:cs typeface="Arial" pitchFamily="34" charset="0"/>
            </a:endParaRPr>
          </a:p>
        </p:txBody>
      </p:sp>
      <p:pic>
        <p:nvPicPr>
          <p:cNvPr id="1946" name="Picture 14"/>
          <p:cNvPicPr/>
          <p:nvPr/>
        </p:nvPicPr>
        <p:blipFill>
          <a:blip r:embed="rId2"/>
          <a:stretch/>
        </p:blipFill>
        <p:spPr>
          <a:xfrm>
            <a:off x="218584" y="5853728"/>
            <a:ext cx="3133894" cy="1804088"/>
          </a:xfrm>
          <a:prstGeom prst="rect">
            <a:avLst/>
          </a:prstGeom>
          <a:ln>
            <a:noFill/>
          </a:ln>
        </p:spPr>
      </p:pic>
      <p:sp>
        <p:nvSpPr>
          <p:cNvPr id="1953" name="CustomShape 18"/>
          <p:cNvSpPr/>
          <p:nvPr/>
        </p:nvSpPr>
        <p:spPr>
          <a:xfrm>
            <a:off x="155520" y="-144360"/>
            <a:ext cx="304920" cy="304560"/>
          </a:xfrm>
          <a:prstGeom prst="rect">
            <a:avLst/>
          </a:prstGeom>
          <a:noFill/>
          <a:ln>
            <a:noFill/>
          </a:ln>
        </p:spPr>
        <p:style>
          <a:lnRef idx="0">
            <a:scrgbClr r="0" g="0" b="0"/>
          </a:lnRef>
          <a:fillRef idx="0">
            <a:scrgbClr r="0" g="0" b="0"/>
          </a:fillRef>
          <a:effectRef idx="0">
            <a:scrgbClr r="0" g="0" b="0"/>
          </a:effectRef>
          <a:fontRef idx="minor"/>
        </p:style>
        <p:txBody>
          <a:bodyPr/>
          <a:lstStyle/>
          <a:p>
            <a:endParaRPr lang="es-CO"/>
          </a:p>
        </p:txBody>
      </p:sp>
      <p:pic>
        <p:nvPicPr>
          <p:cNvPr id="26" name="Imagen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620" y="8193508"/>
            <a:ext cx="1966180" cy="1103384"/>
          </a:xfrm>
          <a:prstGeom prst="rect">
            <a:avLst/>
          </a:prstGeom>
        </p:spPr>
      </p:pic>
      <p:sp>
        <p:nvSpPr>
          <p:cNvPr id="25"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pic>
        <p:nvPicPr>
          <p:cNvPr id="2" name="1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760" y="1461752"/>
            <a:ext cx="2143125" cy="2143125"/>
          </a:xfrm>
          <a:prstGeom prst="rect">
            <a:avLst/>
          </a:prstGeom>
        </p:spPr>
      </p:pic>
      <p:pic>
        <p:nvPicPr>
          <p:cNvPr id="3" name="2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6839" y="1461752"/>
            <a:ext cx="1000647" cy="2276640"/>
          </a:xfrm>
          <a:prstGeom prst="rect">
            <a:avLst/>
          </a:prstGeom>
        </p:spPr>
      </p:pic>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6543" t="23044" r="66678" b="10775"/>
          <a:stretch/>
        </p:blipFill>
        <p:spPr bwMode="auto">
          <a:xfrm>
            <a:off x="3493276" y="4010278"/>
            <a:ext cx="3053335" cy="424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3"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4"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5"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6"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7"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8"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39"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40"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47" name="CustomShape 13"/>
          <p:cNvSpPr/>
          <p:nvPr/>
        </p:nvSpPr>
        <p:spPr>
          <a:xfrm>
            <a:off x="155520" y="1046032"/>
            <a:ext cx="3472560" cy="3988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000" b="1" strike="noStrike" spc="-1" dirty="0">
                <a:latin typeface="Arial" pitchFamily="34" charset="0"/>
                <a:cs typeface="Arial" pitchFamily="34" charset="0"/>
              </a:rPr>
              <a:t>4. Atención limpia y segura</a:t>
            </a:r>
            <a:endParaRPr lang="es-CO" sz="2000" b="0" strike="noStrike" spc="-1" dirty="0">
              <a:latin typeface="Arial" pitchFamily="34" charset="0"/>
              <a:cs typeface="Arial" pitchFamily="34" charset="0"/>
            </a:endParaRPr>
          </a:p>
        </p:txBody>
      </p:sp>
      <p:sp>
        <p:nvSpPr>
          <p:cNvPr id="1949" name="CustomShape 15"/>
          <p:cNvSpPr/>
          <p:nvPr/>
        </p:nvSpPr>
        <p:spPr>
          <a:xfrm>
            <a:off x="300083" y="1611210"/>
            <a:ext cx="3217635" cy="1171732"/>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latin typeface="Arial" pitchFamily="34" charset="0"/>
                <a:cs typeface="Arial" pitchFamily="34" charset="0"/>
              </a:rPr>
              <a:t>Busca desarrollar y fortalecer destrezas y competencias para detectar, prevenir y reducir el riesgo de infecciones asociados a la atención en los pacientes en la institución.</a:t>
            </a:r>
            <a:endParaRPr lang="es-CO" sz="1400" b="0" strike="noStrike" spc="-1" dirty="0">
              <a:latin typeface="Arial" pitchFamily="34" charset="0"/>
              <a:cs typeface="Arial" pitchFamily="34" charset="0"/>
            </a:endParaRPr>
          </a:p>
        </p:txBody>
      </p:sp>
      <p:sp>
        <p:nvSpPr>
          <p:cNvPr id="1953" name="CustomShape 18"/>
          <p:cNvSpPr/>
          <p:nvPr/>
        </p:nvSpPr>
        <p:spPr>
          <a:xfrm>
            <a:off x="155520" y="-144360"/>
            <a:ext cx="304920" cy="304560"/>
          </a:xfrm>
          <a:prstGeom prst="rect">
            <a:avLst/>
          </a:prstGeom>
          <a:noFill/>
          <a:ln>
            <a:noFill/>
          </a:ln>
        </p:spPr>
        <p:style>
          <a:lnRef idx="0">
            <a:scrgbClr r="0" g="0" b="0"/>
          </a:lnRef>
          <a:fillRef idx="0">
            <a:scrgbClr r="0" g="0" b="0"/>
          </a:fillRef>
          <a:effectRef idx="0">
            <a:scrgbClr r="0" g="0" b="0"/>
          </a:effectRef>
          <a:fontRef idx="minor"/>
        </p:style>
        <p:txBody>
          <a:bodyPr/>
          <a:lstStyle/>
          <a:p>
            <a:endParaRPr lang="es-CO"/>
          </a:p>
        </p:txBody>
      </p:sp>
      <p:pic>
        <p:nvPicPr>
          <p:cNvPr id="26" name="Imagen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620" y="8193508"/>
            <a:ext cx="1966180" cy="1103384"/>
          </a:xfrm>
          <a:prstGeom prst="rect">
            <a:avLst/>
          </a:prstGeom>
        </p:spPr>
      </p:pic>
      <p:sp>
        <p:nvSpPr>
          <p:cNvPr id="25"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pic>
        <p:nvPicPr>
          <p:cNvPr id="4" name="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1034" y="1014500"/>
            <a:ext cx="2771655" cy="3205122"/>
          </a:xfrm>
          <a:prstGeom prst="rect">
            <a:avLst/>
          </a:prstGeom>
        </p:spPr>
      </p:pic>
      <p:pic>
        <p:nvPicPr>
          <p:cNvPr id="5" name="4 Imagen"/>
          <p:cNvPicPr>
            <a:picLocks noChangeAspect="1"/>
          </p:cNvPicPr>
          <p:nvPr/>
        </p:nvPicPr>
        <p:blipFill rotWithShape="1">
          <a:blip r:embed="rId4">
            <a:extLst>
              <a:ext uri="{28A0092B-C50C-407E-A947-70E740481C1C}">
                <a14:useLocalDpi xmlns:a14="http://schemas.microsoft.com/office/drawing/2010/main" val="0"/>
              </a:ext>
            </a:extLst>
          </a:blip>
          <a:srcRect l="4061" r="6016" b="10583"/>
          <a:stretch/>
        </p:blipFill>
        <p:spPr>
          <a:xfrm>
            <a:off x="3868303" y="4414330"/>
            <a:ext cx="2674386" cy="3499960"/>
          </a:xfrm>
          <a:prstGeom prst="rect">
            <a:avLst/>
          </a:prstGeom>
        </p:spPr>
      </p:pic>
      <p:pic>
        <p:nvPicPr>
          <p:cNvPr id="6" name="5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905" y="5362581"/>
            <a:ext cx="3350362" cy="2512772"/>
          </a:xfrm>
          <a:prstGeom prst="rect">
            <a:avLst/>
          </a:prstGeom>
        </p:spPr>
      </p:pic>
      <p:pic>
        <p:nvPicPr>
          <p:cNvPr id="7" name="6 Imagen"/>
          <p:cNvPicPr>
            <a:picLocks noChangeAspect="1"/>
          </p:cNvPicPr>
          <p:nvPr/>
        </p:nvPicPr>
        <p:blipFill rotWithShape="1">
          <a:blip r:embed="rId6">
            <a:extLst>
              <a:ext uri="{28A0092B-C50C-407E-A947-70E740481C1C}">
                <a14:useLocalDpi xmlns:a14="http://schemas.microsoft.com/office/drawing/2010/main" val="0"/>
              </a:ext>
            </a:extLst>
          </a:blip>
          <a:srcRect l="8036"/>
          <a:stretch/>
        </p:blipFill>
        <p:spPr>
          <a:xfrm>
            <a:off x="347381" y="2873253"/>
            <a:ext cx="3293843" cy="2282821"/>
          </a:xfrm>
          <a:prstGeom prst="rect">
            <a:avLst/>
          </a:prstGeom>
        </p:spPr>
      </p:pic>
    </p:spTree>
    <p:extLst>
      <p:ext uri="{BB962C8B-B14F-4D97-AF65-F5344CB8AC3E}">
        <p14:creationId xmlns:p14="http://schemas.microsoft.com/office/powerpoint/2010/main" val="29676569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7"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58"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59"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0"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1"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2"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3"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4"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6" name="CustomShape 9"/>
          <p:cNvSpPr/>
          <p:nvPr/>
        </p:nvSpPr>
        <p:spPr>
          <a:xfrm>
            <a:off x="208736" y="1055520"/>
            <a:ext cx="4812449"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latin typeface="Arial" pitchFamily="34" charset="0"/>
                <a:cs typeface="Arial" pitchFamily="34" charset="0"/>
              </a:rPr>
              <a:t>5.Uso seguro de medicamentos</a:t>
            </a:r>
            <a:endParaRPr lang="es-CO" sz="2400" b="0" strike="noStrike" spc="-1" dirty="0">
              <a:latin typeface="Arial" pitchFamily="34" charset="0"/>
              <a:cs typeface="Arial" pitchFamily="34" charset="0"/>
            </a:endParaRPr>
          </a:p>
        </p:txBody>
      </p:sp>
      <p:sp>
        <p:nvSpPr>
          <p:cNvPr id="1967" name="CustomShape 10"/>
          <p:cNvSpPr/>
          <p:nvPr/>
        </p:nvSpPr>
        <p:spPr>
          <a:xfrm>
            <a:off x="4320545" y="1644332"/>
            <a:ext cx="2364037" cy="2679837"/>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CO" sz="1200" b="0" strike="noStrike" spc="-1" dirty="0">
                <a:latin typeface="Arial" pitchFamily="34" charset="0"/>
                <a:cs typeface="Arial" pitchFamily="34" charset="0"/>
              </a:rPr>
              <a:t>Busca desarrollar y fortalecer destrezas y competencias para mejorar la seguridad en la utilización de los medicamentos, estableciendo mecanismos de educación y control para el uso seguro de medicamentos, mediante un manejo integrado de todos los aspectos relacionados con la cadena terapéutica del medicamento (Prescripción, Interpretación, Dispensación, Administración y seguimiento). 	</a:t>
            </a:r>
          </a:p>
        </p:txBody>
      </p:sp>
      <p:pic>
        <p:nvPicPr>
          <p:cNvPr id="1971" name="Picture 15"/>
          <p:cNvPicPr/>
          <p:nvPr/>
        </p:nvPicPr>
        <p:blipFill>
          <a:blip r:embed="rId2"/>
          <a:stretch/>
        </p:blipFill>
        <p:spPr>
          <a:xfrm>
            <a:off x="4029356" y="5123793"/>
            <a:ext cx="2466034" cy="2041895"/>
          </a:xfrm>
          <a:prstGeom prst="rect">
            <a:avLst/>
          </a:prstGeom>
          <a:ln>
            <a:noFill/>
          </a:ln>
        </p:spPr>
      </p:pic>
      <p:pic>
        <p:nvPicPr>
          <p:cNvPr id="20" name="Imagen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6320" y="8218908"/>
            <a:ext cx="1966180" cy="1103384"/>
          </a:xfrm>
          <a:prstGeom prst="rect">
            <a:avLst/>
          </a:prstGeom>
        </p:spPr>
      </p:pic>
      <p:sp>
        <p:nvSpPr>
          <p:cNvPr id="19"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sp>
        <p:nvSpPr>
          <p:cNvPr id="2" name="1 Rectángulo"/>
          <p:cNvSpPr/>
          <p:nvPr/>
        </p:nvSpPr>
        <p:spPr>
          <a:xfrm>
            <a:off x="402320" y="4740799"/>
            <a:ext cx="3429000" cy="2893100"/>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just" fontAlgn="auto"/>
            <a:r>
              <a:rPr lang="es-ES_tradnl" sz="1400" dirty="0">
                <a:latin typeface="Arial" pitchFamily="34" charset="0"/>
                <a:cs typeface="Arial" pitchFamily="34" charset="0"/>
              </a:rPr>
              <a:t>10 correctos para la administración de medicamentos:</a:t>
            </a:r>
            <a:endParaRPr lang="es-CO" sz="1400" dirty="0">
              <a:latin typeface="Arial" pitchFamily="34" charset="0"/>
              <a:cs typeface="Arial" pitchFamily="34" charset="0"/>
            </a:endParaRPr>
          </a:p>
          <a:p>
            <a:pPr algn="just"/>
            <a:r>
              <a:rPr lang="es-ES" sz="1400" dirty="0">
                <a:latin typeface="Arial" pitchFamily="34" charset="0"/>
                <a:cs typeface="Arial" pitchFamily="34" charset="0"/>
              </a:rPr>
              <a:t> </a:t>
            </a:r>
            <a:endParaRPr lang="es-CO" sz="12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Lavado o higienización de manos</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Paciente correcto</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Ojo correcto</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Medicamento correcto</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Antecedentes alérgicos</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Vía correcta</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Dosis correcta</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Semaforización correcta</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Vencimiento del medicamento</a:t>
            </a:r>
            <a:endParaRPr lang="es-CO" sz="1400" dirty="0">
              <a:latin typeface="Arial" pitchFamily="34" charset="0"/>
              <a:cs typeface="Arial" pitchFamily="34" charset="0"/>
            </a:endParaRPr>
          </a:p>
          <a:p>
            <a:pPr marL="342900" indent="-342900" algn="just">
              <a:buFont typeface="+mj-lt"/>
              <a:buAutoNum type="arabicPeriod"/>
            </a:pPr>
            <a:r>
              <a:rPr lang="es-ES_tradnl" sz="1400" dirty="0">
                <a:latin typeface="Arial" pitchFamily="34" charset="0"/>
                <a:cs typeface="Arial" pitchFamily="34" charset="0"/>
              </a:rPr>
              <a:t>Registro en la historia clínica </a:t>
            </a:r>
            <a:endParaRPr lang="es-CO" sz="1400" dirty="0">
              <a:latin typeface="Arial" pitchFamily="34" charset="0"/>
              <a:cs typeface="Arial" pitchFamily="34" charset="0"/>
            </a:endParaRPr>
          </a:p>
        </p:txBody>
      </p:sp>
      <p:pic>
        <p:nvPicPr>
          <p:cNvPr id="3" name="2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479" y="1782369"/>
            <a:ext cx="3934470" cy="245248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CustomShape 1"/>
          <p:cNvSpPr/>
          <p:nvPr/>
        </p:nvSpPr>
        <p:spPr>
          <a:xfrm>
            <a:off x="5583240" y="7067520"/>
            <a:ext cx="1285920" cy="96048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E7E1F0"/>
              </a:gs>
              <a:gs pos="100000">
                <a:srgbClr val="B196D2">
                  <a:alpha val="0"/>
                </a:srgbClr>
              </a:gs>
            </a:gsLst>
            <a:lin ang="0"/>
          </a:gradFill>
          <a:ln>
            <a:noFill/>
          </a:ln>
        </p:spPr>
        <p:style>
          <a:lnRef idx="0">
            <a:scrgbClr r="0" g="0" b="0"/>
          </a:lnRef>
          <a:fillRef idx="0">
            <a:scrgbClr r="0" g="0" b="0"/>
          </a:fillRef>
          <a:effectRef idx="0">
            <a:scrgbClr r="0" g="0" b="0"/>
          </a:effectRef>
          <a:fontRef idx="minor"/>
        </p:style>
        <p:txBody>
          <a:bodyPr/>
          <a:lstStyle/>
          <a:p>
            <a:endParaRPr lang="es-CO"/>
          </a:p>
        </p:txBody>
      </p:sp>
      <p:pic>
        <p:nvPicPr>
          <p:cNvPr id="1128" name="Picture 2"/>
          <p:cNvPicPr/>
          <p:nvPr/>
        </p:nvPicPr>
        <p:blipFill>
          <a:blip r:embed="rId2"/>
          <a:stretch/>
        </p:blipFill>
        <p:spPr>
          <a:xfrm>
            <a:off x="-12600" y="838080"/>
            <a:ext cx="6888240" cy="3489480"/>
          </a:xfrm>
          <a:prstGeom prst="rect">
            <a:avLst/>
          </a:prstGeom>
          <a:ln>
            <a:noFill/>
          </a:ln>
        </p:spPr>
      </p:pic>
      <p:sp>
        <p:nvSpPr>
          <p:cNvPr id="1129"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0"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1" name="CustomShape 4"/>
          <p:cNvSpPr/>
          <p:nvPr/>
        </p:nvSpPr>
        <p:spPr>
          <a:xfrm>
            <a:off x="415800" y="4896000"/>
            <a:ext cx="3005280" cy="3110724"/>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MX" sz="1400" b="0" strike="noStrike" spc="-1" dirty="0">
                <a:solidFill>
                  <a:schemeClr val="tx1">
                    <a:lumMod val="75000"/>
                    <a:lumOff val="25000"/>
                  </a:schemeClr>
                </a:solidFill>
                <a:latin typeface="Calibri"/>
              </a:rPr>
              <a:t>En el CENTRO DE DIAGNOSTICO Y CIRUGIA OCULAR - CEDCO, prestamos servicios especializados e integrales en salud visual, basados en altos estándares de calidad y humanización en el servicio, con el fin de satisfacer y superar las necesidades y expectativas de los usuarios en todos nuestros centros de atención. Mejoramos continuamente los procesos y cumplimos los compromisos con todos nuestros grupos de </a:t>
            </a:r>
            <a:r>
              <a:rPr lang="es-MX" sz="1400" b="0" strike="noStrike" spc="-1" dirty="0" err="1">
                <a:solidFill>
                  <a:schemeClr val="tx1">
                    <a:lumMod val="75000"/>
                    <a:lumOff val="25000"/>
                  </a:schemeClr>
                </a:solidFill>
                <a:latin typeface="Calibri"/>
              </a:rPr>
              <a:t>interes</a:t>
            </a:r>
            <a:r>
              <a:rPr lang="es-MX" sz="1400" b="0" strike="noStrike" spc="-1" dirty="0">
                <a:solidFill>
                  <a:schemeClr val="tx1">
                    <a:lumMod val="75000"/>
                    <a:lumOff val="25000"/>
                  </a:schemeClr>
                </a:solidFill>
                <a:latin typeface="Calibri"/>
              </a:rPr>
              <a:t>, soportados por el compromiso y las competencias de nuestro talento humano.</a:t>
            </a:r>
            <a:endParaRPr lang="es-CO" sz="1400" b="0" strike="noStrike" spc="-1" dirty="0">
              <a:solidFill>
                <a:schemeClr val="tx1">
                  <a:lumMod val="75000"/>
                  <a:lumOff val="25000"/>
                </a:schemeClr>
              </a:solidFill>
              <a:latin typeface="Arial"/>
            </a:endParaRPr>
          </a:p>
        </p:txBody>
      </p:sp>
      <p:sp>
        <p:nvSpPr>
          <p:cNvPr id="1132" name="CustomShape 5"/>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3" name="CustomShape 6"/>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4" name="CustomShape 7"/>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5" name="CustomShape 8"/>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6" name="CustomShape 9"/>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7" name="CustomShape 10"/>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8" name="CustomShape 11"/>
          <p:cNvSpPr/>
          <p:nvPr/>
        </p:nvSpPr>
        <p:spPr>
          <a:xfrm>
            <a:off x="-125280" y="2214720"/>
            <a:ext cx="3549600" cy="502920"/>
          </a:xfrm>
          <a:custGeom>
            <a:avLst/>
            <a:gdLst/>
            <a:ahLst/>
            <a:cxnLst/>
            <a:rect l="0" t="0" r="r" b="b"/>
            <a:pathLst>
              <a:path w="9862" h="1399">
                <a:moveTo>
                  <a:pt x="233" y="0"/>
                </a:moveTo>
                <a:lnTo>
                  <a:pt x="233" y="0"/>
                </a:lnTo>
                <a:cubicBezTo>
                  <a:pt x="192" y="0"/>
                  <a:pt x="152" y="11"/>
                  <a:pt x="116" y="31"/>
                </a:cubicBezTo>
                <a:cubicBezTo>
                  <a:pt x="81" y="52"/>
                  <a:pt x="52" y="81"/>
                  <a:pt x="31" y="117"/>
                </a:cubicBezTo>
                <a:cubicBezTo>
                  <a:pt x="11" y="152"/>
                  <a:pt x="0" y="192"/>
                  <a:pt x="0" y="233"/>
                </a:cubicBezTo>
                <a:lnTo>
                  <a:pt x="0" y="1165"/>
                </a:lnTo>
                <a:lnTo>
                  <a:pt x="0" y="1165"/>
                </a:lnTo>
                <a:cubicBezTo>
                  <a:pt x="0" y="1206"/>
                  <a:pt x="11" y="1246"/>
                  <a:pt x="31" y="1282"/>
                </a:cubicBezTo>
                <a:cubicBezTo>
                  <a:pt x="52" y="1317"/>
                  <a:pt x="81" y="1346"/>
                  <a:pt x="117" y="1367"/>
                </a:cubicBezTo>
                <a:cubicBezTo>
                  <a:pt x="152" y="1387"/>
                  <a:pt x="192" y="1398"/>
                  <a:pt x="233" y="1398"/>
                </a:cubicBezTo>
                <a:lnTo>
                  <a:pt x="9628" y="1398"/>
                </a:lnTo>
                <a:lnTo>
                  <a:pt x="9628" y="1398"/>
                </a:lnTo>
                <a:cubicBezTo>
                  <a:pt x="9669" y="1398"/>
                  <a:pt x="9709" y="1387"/>
                  <a:pt x="9745" y="1367"/>
                </a:cubicBezTo>
                <a:cubicBezTo>
                  <a:pt x="9780" y="1346"/>
                  <a:pt x="9809" y="1317"/>
                  <a:pt x="9830" y="1282"/>
                </a:cubicBezTo>
                <a:cubicBezTo>
                  <a:pt x="9850" y="1246"/>
                  <a:pt x="9861" y="1206"/>
                  <a:pt x="9861" y="1165"/>
                </a:cubicBezTo>
                <a:lnTo>
                  <a:pt x="9861" y="233"/>
                </a:lnTo>
                <a:lnTo>
                  <a:pt x="9861" y="233"/>
                </a:lnTo>
                <a:lnTo>
                  <a:pt x="9861" y="233"/>
                </a:lnTo>
                <a:cubicBezTo>
                  <a:pt x="9861" y="192"/>
                  <a:pt x="9850" y="152"/>
                  <a:pt x="9830" y="117"/>
                </a:cubicBezTo>
                <a:cubicBezTo>
                  <a:pt x="9809" y="81"/>
                  <a:pt x="9780" y="52"/>
                  <a:pt x="9745"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39" name="CustomShape 12"/>
          <p:cNvSpPr/>
          <p:nvPr/>
        </p:nvSpPr>
        <p:spPr>
          <a:xfrm>
            <a:off x="12960" y="2158920"/>
            <a:ext cx="327600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CALIDAD</a:t>
            </a:r>
            <a:endParaRPr lang="es-CO" sz="3200" b="0" strike="noStrike" spc="-1">
              <a:solidFill>
                <a:srgbClr val="FFFFFF"/>
              </a:solidFill>
              <a:latin typeface="Arial"/>
            </a:endParaRPr>
          </a:p>
        </p:txBody>
      </p:sp>
      <p:sp>
        <p:nvSpPr>
          <p:cNvPr id="1140" name="CustomShape 13"/>
          <p:cNvSpPr/>
          <p:nvPr/>
        </p:nvSpPr>
        <p:spPr>
          <a:xfrm>
            <a:off x="426960" y="4383000"/>
            <a:ext cx="293904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POLÍTICA DE CALIDAD</a:t>
            </a:r>
            <a:endParaRPr lang="es-CO" sz="2400" b="0" strike="noStrike" spc="-1" dirty="0">
              <a:solidFill>
                <a:schemeClr val="tx1">
                  <a:lumMod val="75000"/>
                  <a:lumOff val="25000"/>
                </a:schemeClr>
              </a:solidFill>
              <a:latin typeface="Arial"/>
            </a:endParaRPr>
          </a:p>
        </p:txBody>
      </p:sp>
      <p:sp>
        <p:nvSpPr>
          <p:cNvPr id="1142" name="CustomShape 14"/>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143" name="CustomShape 15"/>
          <p:cNvSpPr/>
          <p:nvPr/>
        </p:nvSpPr>
        <p:spPr>
          <a:xfrm>
            <a:off x="3600360" y="4395960"/>
            <a:ext cx="3172320" cy="45972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400" b="1" strike="noStrike" spc="-1" dirty="0">
                <a:solidFill>
                  <a:schemeClr val="tx1">
                    <a:lumMod val="75000"/>
                    <a:lumOff val="25000"/>
                  </a:schemeClr>
                </a:solidFill>
                <a:latin typeface="Calibri"/>
              </a:rPr>
              <a:t>OBJETIVOS DE CALIDAD</a:t>
            </a:r>
            <a:endParaRPr lang="es-CO" sz="2400" b="0" strike="noStrike" spc="-1" dirty="0">
              <a:solidFill>
                <a:schemeClr val="tx1">
                  <a:lumMod val="75000"/>
                  <a:lumOff val="25000"/>
                </a:schemeClr>
              </a:solidFill>
              <a:latin typeface="Arial"/>
            </a:endParaRPr>
          </a:p>
        </p:txBody>
      </p:sp>
      <p:sp>
        <p:nvSpPr>
          <p:cNvPr id="1144" name="CustomShape 16"/>
          <p:cNvSpPr/>
          <p:nvPr/>
        </p:nvSpPr>
        <p:spPr>
          <a:xfrm>
            <a:off x="3581280" y="4896000"/>
            <a:ext cx="3143520" cy="3110724"/>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7030A0"/>
              </a:buClr>
              <a:buFont typeface="Arial"/>
              <a:buChar char="•"/>
            </a:pPr>
            <a:r>
              <a:rPr lang="es-MX" sz="1400" b="0" strike="noStrike" spc="-1" dirty="0">
                <a:solidFill>
                  <a:schemeClr val="tx1">
                    <a:lumMod val="75000"/>
                    <a:lumOff val="25000"/>
                  </a:schemeClr>
                </a:solidFill>
                <a:latin typeface="Calibri"/>
              </a:rPr>
              <a:t>Satisfacer y superar las necesidades y expectativas de nuestros clientes (Usuarios - familias)</a:t>
            </a:r>
            <a:endParaRPr lang="es-CO" sz="1400" b="0" strike="noStrike" spc="-1" dirty="0">
              <a:solidFill>
                <a:schemeClr val="tx1">
                  <a:lumMod val="75000"/>
                  <a:lumOff val="25000"/>
                </a:schemeClr>
              </a:solidFill>
              <a:latin typeface="Arial"/>
            </a:endParaRPr>
          </a:p>
          <a:p>
            <a:pPr marL="284040" indent="-284040" algn="just">
              <a:lnSpc>
                <a:spcPct val="100000"/>
              </a:lnSpc>
              <a:buClr>
                <a:srgbClr val="7030A0"/>
              </a:buClr>
              <a:buFont typeface="Arial"/>
              <a:buChar char="•"/>
            </a:pPr>
            <a:r>
              <a:rPr lang="es-MX" sz="1400" b="0" strike="noStrike" spc="-1" dirty="0">
                <a:solidFill>
                  <a:schemeClr val="tx1">
                    <a:lumMod val="75000"/>
                    <a:lumOff val="25000"/>
                  </a:schemeClr>
                </a:solidFill>
                <a:latin typeface="Calibri"/>
              </a:rPr>
              <a:t>Asegurar el cumplimiento de los compromisos pactados con las EAPB.</a:t>
            </a:r>
            <a:endParaRPr lang="es-CO" sz="1400" b="0" strike="noStrike" spc="-1" dirty="0">
              <a:solidFill>
                <a:schemeClr val="tx1">
                  <a:lumMod val="75000"/>
                  <a:lumOff val="25000"/>
                </a:schemeClr>
              </a:solidFill>
              <a:latin typeface="Arial"/>
            </a:endParaRPr>
          </a:p>
          <a:p>
            <a:pPr marL="284040" indent="-284040" algn="just">
              <a:lnSpc>
                <a:spcPct val="100000"/>
              </a:lnSpc>
              <a:buClr>
                <a:srgbClr val="7030A0"/>
              </a:buClr>
              <a:buFont typeface="Arial"/>
              <a:buChar char="•"/>
            </a:pPr>
            <a:r>
              <a:rPr lang="es-MX" sz="1400" b="0" strike="noStrike" spc="-1" dirty="0">
                <a:solidFill>
                  <a:schemeClr val="tx1">
                    <a:lumMod val="75000"/>
                    <a:lumOff val="25000"/>
                  </a:schemeClr>
                </a:solidFill>
                <a:latin typeface="Calibri"/>
              </a:rPr>
              <a:t>Asegurar un elevado desempeño de los procesos estratégicos, misionales y de apoyo de CEDCO.</a:t>
            </a:r>
            <a:endParaRPr lang="es-CO" sz="1400" b="0" strike="noStrike" spc="-1" dirty="0">
              <a:solidFill>
                <a:schemeClr val="tx1">
                  <a:lumMod val="75000"/>
                  <a:lumOff val="25000"/>
                </a:schemeClr>
              </a:solidFill>
              <a:latin typeface="Arial"/>
            </a:endParaRPr>
          </a:p>
          <a:p>
            <a:pPr marL="284040" indent="-284040" algn="just">
              <a:lnSpc>
                <a:spcPct val="100000"/>
              </a:lnSpc>
              <a:buClr>
                <a:srgbClr val="7030A0"/>
              </a:buClr>
              <a:buFont typeface="Arial"/>
              <a:buChar char="•"/>
            </a:pPr>
            <a:r>
              <a:rPr lang="es-MX" sz="1400" b="0" strike="noStrike" spc="-1" dirty="0">
                <a:solidFill>
                  <a:schemeClr val="tx1">
                    <a:lumMod val="75000"/>
                    <a:lumOff val="25000"/>
                  </a:schemeClr>
                </a:solidFill>
                <a:latin typeface="Calibri"/>
              </a:rPr>
              <a:t>Garantizar un elevado nivel de competencias y bienestar del talento humano de CEDCO.</a:t>
            </a:r>
            <a:endParaRPr lang="es-CO" sz="1400" b="0" strike="noStrike" spc="-1" dirty="0">
              <a:solidFill>
                <a:schemeClr val="tx1">
                  <a:lumMod val="75000"/>
                  <a:lumOff val="25000"/>
                </a:schemeClr>
              </a:solidFill>
              <a:latin typeface="Arial"/>
            </a:endParaRPr>
          </a:p>
          <a:p>
            <a:pPr marL="284040" indent="-284040" algn="just">
              <a:lnSpc>
                <a:spcPct val="100000"/>
              </a:lnSpc>
              <a:buClr>
                <a:srgbClr val="7030A0"/>
              </a:buClr>
              <a:buFont typeface="Arial"/>
              <a:buChar char="•"/>
            </a:pPr>
            <a:r>
              <a:rPr lang="es-MX" sz="1400" b="0" strike="noStrike" spc="-1" dirty="0">
                <a:solidFill>
                  <a:schemeClr val="tx1">
                    <a:lumMod val="75000"/>
                    <a:lumOff val="25000"/>
                  </a:schemeClr>
                </a:solidFill>
                <a:latin typeface="Calibri"/>
              </a:rPr>
              <a:t>Garantizar el cumplimiento de la normatividad legal vigente aplicable a CEDCO.</a:t>
            </a:r>
            <a:endParaRPr lang="es-CO" sz="1400" b="0" strike="noStrike" spc="-1" dirty="0">
              <a:solidFill>
                <a:schemeClr val="tx1">
                  <a:lumMod val="75000"/>
                  <a:lumOff val="25000"/>
                </a:schemeClr>
              </a:solidFill>
              <a:latin typeface="Arial"/>
            </a:endParaRPr>
          </a:p>
        </p:txBody>
      </p:sp>
      <p:sp>
        <p:nvSpPr>
          <p:cNvPr id="1145" name="CustomShape 17"/>
          <p:cNvSpPr/>
          <p:nvPr/>
        </p:nvSpPr>
        <p:spPr>
          <a:xfrm>
            <a:off x="4889500" y="0"/>
            <a:ext cx="197966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89500"/>
          </a:bodyPr>
          <a:lstStyle/>
          <a:p>
            <a:pPr algn="r">
              <a:lnSpc>
                <a:spcPct val="100000"/>
              </a:lnSpc>
            </a:pPr>
            <a:r>
              <a:rPr lang="es-CO" sz="2000" b="0" strike="noStrike" spc="-1" dirty="0">
                <a:solidFill>
                  <a:srgbClr val="D6D6F5"/>
                </a:solidFill>
                <a:latin typeface="Calibri"/>
              </a:rPr>
              <a:t>Gestión</a:t>
            </a:r>
            <a:endParaRPr lang="es-CO" sz="2000" b="0" strike="noStrike" spc="-1" dirty="0">
              <a:solidFill>
                <a:srgbClr val="FFFFFF"/>
              </a:solidFill>
              <a:latin typeface="Arial"/>
            </a:endParaRPr>
          </a:p>
          <a:p>
            <a:pPr algn="r">
              <a:lnSpc>
                <a:spcPct val="100000"/>
              </a:lnSpc>
            </a:pPr>
            <a:r>
              <a:rPr lang="es-CO" sz="2000" b="0" strike="noStrike" spc="-1" dirty="0">
                <a:solidFill>
                  <a:srgbClr val="D6D6F5"/>
                </a:solidFill>
                <a:latin typeface="Calibri"/>
              </a:rPr>
              <a:t>	</a:t>
            </a:r>
            <a:r>
              <a:rPr lang="es-CO" sz="2400" b="1" strike="noStrike" spc="-1" dirty="0">
                <a:solidFill>
                  <a:srgbClr val="D6D6F5"/>
                </a:solidFill>
                <a:latin typeface="Calibri"/>
              </a:rPr>
              <a:t>Calidad </a:t>
            </a:r>
            <a:endParaRPr lang="es-CO" sz="2400" b="0" strike="noStrike" spc="-1" dirty="0">
              <a:solidFill>
                <a:srgbClr val="FFFFFF"/>
              </a:solidFill>
              <a:latin typeface="Arial"/>
            </a:endParaRPr>
          </a:p>
          <a:p>
            <a:pPr algn="r">
              <a:lnSpc>
                <a:spcPct val="100000"/>
              </a:lnSpc>
            </a:pPr>
            <a:endParaRPr lang="es-CO" sz="2400" b="0" strike="noStrike" spc="-1" dirty="0">
              <a:solidFill>
                <a:srgbClr val="FFFFFF"/>
              </a:solidFill>
              <a:latin typeface="Arial"/>
            </a:endParaRPr>
          </a:p>
        </p:txBody>
      </p:sp>
      <p:pic>
        <p:nvPicPr>
          <p:cNvPr id="21" name="Imagen 20"/>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7"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58"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59"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0"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1"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2"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3"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4"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66" name="CustomShape 9"/>
          <p:cNvSpPr/>
          <p:nvPr/>
        </p:nvSpPr>
        <p:spPr>
          <a:xfrm>
            <a:off x="208736" y="1102818"/>
            <a:ext cx="3871999" cy="463846"/>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MX" sz="2400" b="1" spc="-1" dirty="0">
                <a:latin typeface="Arial" pitchFamily="34" charset="0"/>
                <a:cs typeface="Arial" pitchFamily="34" charset="0"/>
              </a:rPr>
              <a:t>6. Comunicación efectiva</a:t>
            </a:r>
            <a:endParaRPr lang="es-CO" sz="2400" b="0" strike="noStrike" spc="-1" dirty="0">
              <a:latin typeface="Arial" pitchFamily="34" charset="0"/>
              <a:cs typeface="Arial" pitchFamily="34" charset="0"/>
            </a:endParaRPr>
          </a:p>
        </p:txBody>
      </p:sp>
      <p:pic>
        <p:nvPicPr>
          <p:cNvPr id="20" name="Imagen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320" y="8218908"/>
            <a:ext cx="1966180" cy="1103384"/>
          </a:xfrm>
          <a:prstGeom prst="rect">
            <a:avLst/>
          </a:prstGeom>
        </p:spPr>
      </p:pic>
      <p:sp>
        <p:nvSpPr>
          <p:cNvPr id="19"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sp>
        <p:nvSpPr>
          <p:cNvPr id="2" name="1 Rectángulo"/>
          <p:cNvSpPr/>
          <p:nvPr/>
        </p:nvSpPr>
        <p:spPr>
          <a:xfrm>
            <a:off x="3177948" y="1774835"/>
            <a:ext cx="3429000" cy="2031325"/>
          </a:xfrm>
          <a:prstGeom prst="rect">
            <a:avLst/>
          </a:prstGeom>
          <a:ln w="3175"/>
        </p:spPr>
        <p:style>
          <a:lnRef idx="2">
            <a:schemeClr val="accent2"/>
          </a:lnRef>
          <a:fillRef idx="1">
            <a:schemeClr val="lt1"/>
          </a:fillRef>
          <a:effectRef idx="0">
            <a:schemeClr val="accent2"/>
          </a:effectRef>
          <a:fontRef idx="minor">
            <a:schemeClr val="dk1"/>
          </a:fontRef>
        </p:style>
        <p:txBody>
          <a:bodyPr>
            <a:spAutoFit/>
          </a:bodyPr>
          <a:lstStyle/>
          <a:p>
            <a:pPr algn="just"/>
            <a:r>
              <a:rPr lang="es-MX" dirty="0">
                <a:latin typeface="Arial" pitchFamily="34" charset="0"/>
                <a:cs typeface="Arial" pitchFamily="34" charset="0"/>
              </a:rPr>
              <a:t>Desarrollar y fortalecer destrezas, habilidades y competencias para el adecuado</a:t>
            </a:r>
          </a:p>
          <a:p>
            <a:pPr algn="just"/>
            <a:r>
              <a:rPr lang="es-MX" dirty="0">
                <a:latin typeface="Arial" pitchFamily="34" charset="0"/>
                <a:cs typeface="Arial" pitchFamily="34" charset="0"/>
              </a:rPr>
              <a:t>proceso de comunicación entre las personas que interactúan durante la atención a</a:t>
            </a:r>
          </a:p>
          <a:p>
            <a:pPr algn="just"/>
            <a:r>
              <a:rPr lang="es-MX" dirty="0">
                <a:latin typeface="Arial" pitchFamily="34" charset="0"/>
                <a:cs typeface="Arial" pitchFamily="34" charset="0"/>
              </a:rPr>
              <a:t>los pacientes.</a:t>
            </a:r>
            <a:endParaRPr lang="es-CO" dirty="0">
              <a:latin typeface="Arial" pitchFamily="34" charset="0"/>
              <a:cs typeface="Arial" pitchFamily="34" charset="0"/>
            </a:endParaRPr>
          </a:p>
        </p:txBody>
      </p:sp>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566" y="1784683"/>
            <a:ext cx="2761714" cy="2071286"/>
          </a:xfrm>
          <a:prstGeom prst="rect">
            <a:avLst/>
          </a:prstGeom>
        </p:spPr>
      </p:pic>
      <p:pic>
        <p:nvPicPr>
          <p:cNvPr id="4" name="3 Imagen"/>
          <p:cNvPicPr>
            <a:picLocks noChangeAspect="1"/>
          </p:cNvPicPr>
          <p:nvPr/>
        </p:nvPicPr>
        <p:blipFill rotWithShape="1">
          <a:blip r:embed="rId4">
            <a:extLst>
              <a:ext uri="{28A0092B-C50C-407E-A947-70E740481C1C}">
                <a14:useLocalDpi xmlns:a14="http://schemas.microsoft.com/office/drawing/2010/main" val="0"/>
              </a:ext>
            </a:extLst>
          </a:blip>
          <a:srcRect l="4480" t="6244" r="6095" b="8783"/>
          <a:stretch/>
        </p:blipFill>
        <p:spPr>
          <a:xfrm>
            <a:off x="836932" y="3898152"/>
            <a:ext cx="5217017" cy="4099036"/>
          </a:xfrm>
          <a:prstGeom prst="rect">
            <a:avLst/>
          </a:prstGeom>
        </p:spPr>
      </p:pic>
    </p:spTree>
    <p:extLst>
      <p:ext uri="{BB962C8B-B14F-4D97-AF65-F5344CB8AC3E}">
        <p14:creationId xmlns:p14="http://schemas.microsoft.com/office/powerpoint/2010/main" val="5374584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9"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0"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1"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2"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3"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4"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5"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6" name="CustomShape 9"/>
          <p:cNvSpPr/>
          <p:nvPr/>
        </p:nvSpPr>
        <p:spPr>
          <a:xfrm rot="10800000">
            <a:off x="-12600" y="81532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8" name="CustomShape 10"/>
          <p:cNvSpPr/>
          <p:nvPr/>
        </p:nvSpPr>
        <p:spPr>
          <a:xfrm>
            <a:off x="5583240" y="7067520"/>
            <a:ext cx="1285920" cy="96048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9" name="CustomShape 11"/>
          <p:cNvSpPr/>
          <p:nvPr/>
        </p:nvSpPr>
        <p:spPr>
          <a:xfrm>
            <a:off x="280534" y="1276708"/>
            <a:ext cx="6248520" cy="95628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800" b="1" strike="noStrike" spc="-1" dirty="0">
                <a:latin typeface="Arial" pitchFamily="34" charset="0"/>
                <a:cs typeface="Arial" pitchFamily="34" charset="0"/>
              </a:rPr>
              <a:t>Tipos de eventos adversos que se pueden presentar</a:t>
            </a:r>
            <a:endParaRPr lang="es-CO" sz="2800" b="0" strike="noStrike" spc="-1" dirty="0">
              <a:latin typeface="Arial" pitchFamily="34" charset="0"/>
              <a:cs typeface="Arial" pitchFamily="34" charset="0"/>
            </a:endParaRPr>
          </a:p>
        </p:txBody>
      </p:sp>
      <p:sp>
        <p:nvSpPr>
          <p:cNvPr id="1910" name="CustomShape 12"/>
          <p:cNvSpPr/>
          <p:nvPr/>
        </p:nvSpPr>
        <p:spPr>
          <a:xfrm>
            <a:off x="325366" y="2546116"/>
            <a:ext cx="6248520" cy="424949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Infecciones</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Caídas</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Entrega de resultados de exámenes o historia clínica al paciente equivocado</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Inadecuada selección y/o colocación del lente intraocular </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Cirugía en ojo equivocado o en paciente equivocado </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Colocación de anestesia penetrando el globo ocular </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Colocar anestesia en ojo equivocado o en paciente equivocado </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Paro respiratorio por aplicación de anestesia en exceso</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Flebitis en sitios de venopunción</a:t>
            </a:r>
            <a:endParaRPr lang="es-CO" b="0" strike="noStrike" spc="-1" dirty="0">
              <a:latin typeface="Arial" pitchFamily="34" charset="0"/>
              <a:cs typeface="Arial" pitchFamily="34" charset="0"/>
            </a:endParaRPr>
          </a:p>
          <a:p>
            <a:pPr marL="284040" indent="-284040" algn="just">
              <a:lnSpc>
                <a:spcPct val="100000"/>
              </a:lnSpc>
              <a:buClr>
                <a:srgbClr val="E68922"/>
              </a:buClr>
              <a:buFont typeface="Arial"/>
              <a:buChar char="•"/>
            </a:pPr>
            <a:r>
              <a:rPr lang="es-MX" b="0" strike="noStrike" spc="-1" dirty="0">
                <a:latin typeface="Arial" pitchFamily="34" charset="0"/>
                <a:cs typeface="Arial" pitchFamily="34" charset="0"/>
              </a:rPr>
              <a:t>Cirugías o procedimientos cancelados por factores atribuibles al desempeño de la organización o de los profesionales y que generen un daño en la salud del paciente.</a:t>
            </a:r>
            <a:endParaRPr lang="es-CO" b="0" strike="noStrike" spc="-1" dirty="0">
              <a:latin typeface="Arial" pitchFamily="34" charset="0"/>
              <a:cs typeface="Arial" pitchFamily="34" charset="0"/>
            </a:endParaRPr>
          </a:p>
        </p:txBody>
      </p:sp>
      <p:pic>
        <p:nvPicPr>
          <p:cNvPr id="17" name="Imagen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320" y="8193508"/>
            <a:ext cx="1966180" cy="1103384"/>
          </a:xfrm>
          <a:prstGeom prst="rect">
            <a:avLst/>
          </a:prstGeom>
        </p:spPr>
      </p:pic>
      <p:sp>
        <p:nvSpPr>
          <p:cNvPr id="18"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5055922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9" name="CustomShape 2"/>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0" name="CustomShape 3"/>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1"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2" name="CustomShape 5"/>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3"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4" name="CustomShape 7"/>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5" name="CustomShape 8"/>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6" name="CustomShape 9"/>
          <p:cNvSpPr/>
          <p:nvPr/>
        </p:nvSpPr>
        <p:spPr>
          <a:xfrm rot="10800000">
            <a:off x="-12600" y="81532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08" name="CustomShape 10"/>
          <p:cNvSpPr/>
          <p:nvPr/>
        </p:nvSpPr>
        <p:spPr>
          <a:xfrm>
            <a:off x="5583240" y="7067520"/>
            <a:ext cx="1285920" cy="96048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17" name="Imagen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6320" y="8193508"/>
            <a:ext cx="1966180" cy="1103384"/>
          </a:xfrm>
          <a:prstGeom prst="rect">
            <a:avLst/>
          </a:prstGeom>
        </p:spPr>
      </p:pic>
      <p:sp>
        <p:nvSpPr>
          <p:cNvPr id="18" name="CustomShape 9"/>
          <p:cNvSpPr/>
          <p:nvPr/>
        </p:nvSpPr>
        <p:spPr>
          <a:xfrm>
            <a:off x="71280" y="1144"/>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Seguridad del Paciente</a:t>
            </a:r>
            <a:endParaRPr lang="es-CO" sz="2800" b="0" strike="noStrike" spc="-1" dirty="0">
              <a:solidFill>
                <a:srgbClr val="FFFFFF"/>
              </a:solidFill>
              <a:latin typeface="Arial" pitchFamily="34" charset="0"/>
              <a:cs typeface="Arial" pitchFamily="34" charset="0"/>
            </a:endParaRPr>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167"/>
          <a:stretch/>
        </p:blipFill>
        <p:spPr bwMode="auto">
          <a:xfrm>
            <a:off x="246988" y="1623096"/>
            <a:ext cx="4120060" cy="2302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246"/>
          <a:stretch/>
        </p:blipFill>
        <p:spPr bwMode="auto">
          <a:xfrm>
            <a:off x="301057" y="4019166"/>
            <a:ext cx="4002928" cy="2448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t="4167" r="48082"/>
          <a:stretch/>
        </p:blipFill>
        <p:spPr bwMode="auto">
          <a:xfrm>
            <a:off x="1920476" y="2541528"/>
            <a:ext cx="4767018" cy="5779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Elipse"/>
          <p:cNvSpPr/>
          <p:nvPr/>
        </p:nvSpPr>
        <p:spPr>
          <a:xfrm>
            <a:off x="231219" y="5727615"/>
            <a:ext cx="856596" cy="28378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20 Elipse"/>
          <p:cNvSpPr/>
          <p:nvPr/>
        </p:nvSpPr>
        <p:spPr>
          <a:xfrm>
            <a:off x="231219" y="3352808"/>
            <a:ext cx="567561" cy="28378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CustomShape 11"/>
          <p:cNvSpPr/>
          <p:nvPr/>
        </p:nvSpPr>
        <p:spPr>
          <a:xfrm>
            <a:off x="283788" y="1114676"/>
            <a:ext cx="3384010" cy="414090"/>
          </a:xfrm>
          <a:custGeom>
            <a:avLst/>
            <a:gdLst/>
            <a:ahLst/>
            <a:cxnLst/>
            <a:rect l="0" t="0" r="r" b="b"/>
            <a:pathLst>
              <a:path w="14426" h="1399">
                <a:moveTo>
                  <a:pt x="233" y="0"/>
                </a:moveTo>
                <a:lnTo>
                  <a:pt x="233" y="0"/>
                </a:lnTo>
                <a:cubicBezTo>
                  <a:pt x="192" y="0"/>
                  <a:pt x="152" y="11"/>
                  <a:pt x="116" y="31"/>
                </a:cubicBezTo>
                <a:cubicBezTo>
                  <a:pt x="81" y="52"/>
                  <a:pt x="52" y="81"/>
                  <a:pt x="31" y="117"/>
                </a:cubicBezTo>
                <a:cubicBezTo>
                  <a:pt x="11" y="152"/>
                  <a:pt x="0" y="192"/>
                  <a:pt x="0" y="233"/>
                </a:cubicBezTo>
                <a:lnTo>
                  <a:pt x="0" y="1165"/>
                </a:lnTo>
                <a:lnTo>
                  <a:pt x="0" y="1165"/>
                </a:lnTo>
                <a:cubicBezTo>
                  <a:pt x="0" y="1206"/>
                  <a:pt x="11" y="1246"/>
                  <a:pt x="31" y="1282"/>
                </a:cubicBezTo>
                <a:cubicBezTo>
                  <a:pt x="52" y="1317"/>
                  <a:pt x="81" y="1346"/>
                  <a:pt x="117" y="1367"/>
                </a:cubicBezTo>
                <a:cubicBezTo>
                  <a:pt x="152" y="1387"/>
                  <a:pt x="192" y="1398"/>
                  <a:pt x="233" y="1398"/>
                </a:cubicBezTo>
                <a:lnTo>
                  <a:pt x="14192" y="1398"/>
                </a:lnTo>
                <a:lnTo>
                  <a:pt x="14192" y="1398"/>
                </a:lnTo>
                <a:cubicBezTo>
                  <a:pt x="14233" y="1398"/>
                  <a:pt x="14273" y="1387"/>
                  <a:pt x="14309" y="1367"/>
                </a:cubicBezTo>
                <a:cubicBezTo>
                  <a:pt x="14344" y="1346"/>
                  <a:pt x="14373" y="1317"/>
                  <a:pt x="14394" y="1282"/>
                </a:cubicBezTo>
                <a:cubicBezTo>
                  <a:pt x="14414" y="1246"/>
                  <a:pt x="14425" y="1206"/>
                  <a:pt x="14425" y="1165"/>
                </a:cubicBezTo>
                <a:lnTo>
                  <a:pt x="14425" y="233"/>
                </a:lnTo>
                <a:lnTo>
                  <a:pt x="14425" y="233"/>
                </a:lnTo>
                <a:lnTo>
                  <a:pt x="14425" y="233"/>
                </a:lnTo>
                <a:cubicBezTo>
                  <a:pt x="14425" y="192"/>
                  <a:pt x="14414" y="152"/>
                  <a:pt x="14394" y="117"/>
                </a:cubicBezTo>
                <a:cubicBezTo>
                  <a:pt x="14373" y="81"/>
                  <a:pt x="14344" y="52"/>
                  <a:pt x="14309" y="31"/>
                </a:cubicBezTo>
                <a:cubicBezTo>
                  <a:pt x="14273" y="11"/>
                  <a:pt x="14233" y="0"/>
                  <a:pt x="14192" y="0"/>
                </a:cubicBezTo>
                <a:lnTo>
                  <a:pt x="233" y="0"/>
                </a:lnTo>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3" name="CustomShape 12"/>
          <p:cNvSpPr/>
          <p:nvPr/>
        </p:nvSpPr>
        <p:spPr>
          <a:xfrm>
            <a:off x="240608" y="1110709"/>
            <a:ext cx="3233042" cy="40229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MX" sz="2000" b="1" spc="-1" dirty="0">
                <a:solidFill>
                  <a:srgbClr val="FFFF00"/>
                </a:solidFill>
                <a:latin typeface="Arial" pitchFamily="34" charset="0"/>
                <a:cs typeface="Arial" pitchFamily="34" charset="0"/>
              </a:rPr>
              <a:t>SISTEMAS DE REPORTE</a:t>
            </a:r>
            <a:endParaRPr lang="es-CO" sz="2000" b="0" strike="noStrike" spc="-1" dirty="0">
              <a:solidFill>
                <a:srgbClr val="FFFF00"/>
              </a:solidFill>
              <a:latin typeface="Arial" pitchFamily="34" charset="0"/>
              <a:cs typeface="Arial" pitchFamily="34" charset="0"/>
            </a:endParaRPr>
          </a:p>
        </p:txBody>
      </p:sp>
      <p:sp>
        <p:nvSpPr>
          <p:cNvPr id="3" name="2 CuadroTexto"/>
          <p:cNvSpPr txBox="1"/>
          <p:nvPr/>
        </p:nvSpPr>
        <p:spPr>
          <a:xfrm>
            <a:off x="4476228" y="1143000"/>
            <a:ext cx="1749972" cy="1200329"/>
          </a:xfrm>
          <a:prstGeom prst="rect">
            <a:avLst/>
          </a:prstGeom>
          <a:ln w="3175"/>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b="1" dirty="0">
                <a:latin typeface="Arial" pitchFamily="34" charset="0"/>
                <a:cs typeface="Arial" pitchFamily="34" charset="0"/>
              </a:rPr>
              <a:t>USUARIOS</a:t>
            </a:r>
          </a:p>
          <a:p>
            <a:pPr algn="ctr"/>
            <a:endParaRPr lang="es-MX" dirty="0">
              <a:latin typeface="Arial" pitchFamily="34" charset="0"/>
              <a:cs typeface="Arial" pitchFamily="34" charset="0"/>
            </a:endParaRPr>
          </a:p>
          <a:p>
            <a:pPr algn="ctr"/>
            <a:r>
              <a:rPr lang="es-MX" dirty="0">
                <a:latin typeface="Arial" pitchFamily="34" charset="0"/>
                <a:cs typeface="Arial" pitchFamily="34" charset="0"/>
              </a:rPr>
              <a:t>Buzón de sugerencias </a:t>
            </a:r>
            <a:endParaRPr lang="es-CO" dirty="0">
              <a:latin typeface="Arial" pitchFamily="34" charset="0"/>
              <a:cs typeface="Arial" pitchFamily="34" charset="0"/>
            </a:endParaRPr>
          </a:p>
        </p:txBody>
      </p:sp>
    </p:spTree>
    <p:extLst>
      <p:ext uri="{BB962C8B-B14F-4D97-AF65-F5344CB8AC3E}">
        <p14:creationId xmlns:p14="http://schemas.microsoft.com/office/powerpoint/2010/main" val="22983889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7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8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8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82"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84" name="CustomShape 9"/>
          <p:cNvSpPr/>
          <p:nvPr/>
        </p:nvSpPr>
        <p:spPr>
          <a:xfrm>
            <a:off x="343154" y="2248032"/>
            <a:ext cx="6138720" cy="833178"/>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600" b="0" strike="noStrike" spc="-1" dirty="0">
                <a:solidFill>
                  <a:schemeClr val="tx1">
                    <a:lumMod val="75000"/>
                    <a:lumOff val="25000"/>
                  </a:schemeClr>
                </a:solidFill>
                <a:latin typeface="Arial" pitchFamily="34" charset="0"/>
                <a:cs typeface="Arial" pitchFamily="34" charset="0"/>
              </a:rPr>
              <a:t>En Cedco estamos comprometidos con el paciente y su familia para brindarles una atención fundamentada en la información, respeto y trato digno. </a:t>
            </a:r>
          </a:p>
        </p:txBody>
      </p:sp>
      <p:sp>
        <p:nvSpPr>
          <p:cNvPr id="1985" name="CustomShape 10"/>
          <p:cNvSpPr/>
          <p:nvPr/>
        </p:nvSpPr>
        <p:spPr>
          <a:xfrm>
            <a:off x="347982" y="1856722"/>
            <a:ext cx="5918040" cy="40229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2000" b="1" strike="noStrike" spc="-1" dirty="0">
                <a:solidFill>
                  <a:schemeClr val="tx1">
                    <a:lumMod val="75000"/>
                    <a:lumOff val="25000"/>
                  </a:schemeClr>
                </a:solidFill>
                <a:latin typeface="Arial" pitchFamily="34" charset="0"/>
                <a:cs typeface="Arial" pitchFamily="34" charset="0"/>
              </a:rPr>
              <a:t>POLÍTICA DE HUMANIZACIÓN</a:t>
            </a:r>
            <a:endParaRPr lang="es-CO" sz="2000" b="0" strike="noStrike" spc="-1" dirty="0">
              <a:solidFill>
                <a:schemeClr val="tx1">
                  <a:lumMod val="75000"/>
                  <a:lumOff val="25000"/>
                </a:schemeClr>
              </a:solidFill>
              <a:latin typeface="Arial" pitchFamily="34" charset="0"/>
              <a:cs typeface="Arial" pitchFamily="34" charset="0"/>
            </a:endParaRPr>
          </a:p>
        </p:txBody>
      </p:sp>
      <p:sp>
        <p:nvSpPr>
          <p:cNvPr id="1986" name="CustomShape 11"/>
          <p:cNvSpPr/>
          <p:nvPr/>
        </p:nvSpPr>
        <p:spPr>
          <a:xfrm>
            <a:off x="386600" y="1190298"/>
            <a:ext cx="6098242" cy="503280"/>
          </a:xfrm>
          <a:custGeom>
            <a:avLst/>
            <a:gdLst/>
            <a:ahLst/>
            <a:cxnLst/>
            <a:rect l="0" t="0" r="r" b="b"/>
            <a:pathLst>
              <a:path w="14426"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14191" y="1399"/>
                </a:lnTo>
                <a:lnTo>
                  <a:pt x="14192" y="1399"/>
                </a:lnTo>
                <a:cubicBezTo>
                  <a:pt x="14233" y="1399"/>
                  <a:pt x="14273" y="1388"/>
                  <a:pt x="14308" y="1368"/>
                </a:cubicBezTo>
                <a:cubicBezTo>
                  <a:pt x="14344" y="1347"/>
                  <a:pt x="14373" y="1318"/>
                  <a:pt x="14394" y="1282"/>
                </a:cubicBezTo>
                <a:cubicBezTo>
                  <a:pt x="14414" y="1247"/>
                  <a:pt x="14425" y="1207"/>
                  <a:pt x="14425" y="1166"/>
                </a:cubicBezTo>
                <a:lnTo>
                  <a:pt x="14424" y="233"/>
                </a:lnTo>
                <a:lnTo>
                  <a:pt x="14425" y="233"/>
                </a:lnTo>
                <a:lnTo>
                  <a:pt x="14425" y="233"/>
                </a:lnTo>
                <a:cubicBezTo>
                  <a:pt x="14425" y="192"/>
                  <a:pt x="14414" y="152"/>
                  <a:pt x="14394" y="117"/>
                </a:cubicBezTo>
                <a:cubicBezTo>
                  <a:pt x="14373" y="81"/>
                  <a:pt x="14344" y="52"/>
                  <a:pt x="14308" y="31"/>
                </a:cubicBezTo>
                <a:cubicBezTo>
                  <a:pt x="14273" y="11"/>
                  <a:pt x="14233" y="0"/>
                  <a:pt x="14192" y="0"/>
                </a:cubicBezTo>
                <a:lnTo>
                  <a:pt x="233" y="0"/>
                </a:lnTo>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87" name="CustomShape 12"/>
          <p:cNvSpPr/>
          <p:nvPr/>
        </p:nvSpPr>
        <p:spPr>
          <a:xfrm>
            <a:off x="541370" y="1182156"/>
            <a:ext cx="6645066"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pc="-1" dirty="0">
                <a:solidFill>
                  <a:srgbClr val="FFFF00"/>
                </a:solidFill>
                <a:latin typeface="Arial" pitchFamily="34" charset="0"/>
                <a:cs typeface="Arial" pitchFamily="34" charset="0"/>
              </a:rPr>
              <a:t>PROGRAMA DE </a:t>
            </a:r>
            <a:r>
              <a:rPr lang="es-CO" sz="2800" b="1" strike="noStrike" spc="-1" dirty="0">
                <a:solidFill>
                  <a:srgbClr val="FFFF00"/>
                </a:solidFill>
                <a:latin typeface="Arial" pitchFamily="34" charset="0"/>
                <a:cs typeface="Arial" pitchFamily="34" charset="0"/>
              </a:rPr>
              <a:t>HUMANIZACIÓN	</a:t>
            </a:r>
            <a:endParaRPr lang="es-CO" sz="2800" b="0" strike="noStrike" spc="-1" dirty="0">
              <a:solidFill>
                <a:srgbClr val="FFFF00"/>
              </a:solidFill>
              <a:latin typeface="Arial" pitchFamily="34" charset="0"/>
              <a:cs typeface="Arial" pitchFamily="34" charset="0"/>
            </a:endParaRPr>
          </a:p>
        </p:txBody>
      </p:sp>
      <p:sp>
        <p:nvSpPr>
          <p:cNvPr id="1988" name="CustomShape 13"/>
          <p:cNvSpPr/>
          <p:nvPr/>
        </p:nvSpPr>
        <p:spPr>
          <a:xfrm>
            <a:off x="431640" y="5006406"/>
            <a:ext cx="5904000" cy="710067"/>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2000" b="1" strike="noStrike" spc="-1" dirty="0">
                <a:latin typeface="Arial" pitchFamily="34" charset="0"/>
                <a:cs typeface="Arial" pitchFamily="34" charset="0"/>
              </a:rPr>
              <a:t>1. Asegurando una empatía entre el personal asistencial y el paciente</a:t>
            </a:r>
            <a:endParaRPr lang="es-CO" sz="2000" b="0" strike="noStrike" spc="-1" dirty="0">
              <a:latin typeface="Arial" pitchFamily="34" charset="0"/>
              <a:cs typeface="Arial" pitchFamily="34" charset="0"/>
            </a:endParaRPr>
          </a:p>
        </p:txBody>
      </p:sp>
      <p:sp>
        <p:nvSpPr>
          <p:cNvPr id="1989" name="CustomShape 14"/>
          <p:cNvSpPr/>
          <p:nvPr/>
        </p:nvSpPr>
        <p:spPr>
          <a:xfrm>
            <a:off x="386600" y="3169376"/>
            <a:ext cx="5345280" cy="503280"/>
          </a:xfrm>
          <a:custGeom>
            <a:avLst/>
            <a:gdLst/>
            <a:ahLst/>
            <a:cxnLst/>
            <a:rect l="0" t="0" r="r" b="b"/>
            <a:pathLst>
              <a:path w="14850"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14615" y="1399"/>
                </a:lnTo>
                <a:lnTo>
                  <a:pt x="14616" y="1399"/>
                </a:lnTo>
                <a:cubicBezTo>
                  <a:pt x="14657" y="1399"/>
                  <a:pt x="14697" y="1388"/>
                  <a:pt x="14732" y="1368"/>
                </a:cubicBezTo>
                <a:cubicBezTo>
                  <a:pt x="14768" y="1347"/>
                  <a:pt x="14797" y="1318"/>
                  <a:pt x="14818" y="1282"/>
                </a:cubicBezTo>
                <a:cubicBezTo>
                  <a:pt x="14838" y="1247"/>
                  <a:pt x="14849" y="1207"/>
                  <a:pt x="14849" y="1166"/>
                </a:cubicBezTo>
                <a:lnTo>
                  <a:pt x="14849" y="233"/>
                </a:lnTo>
                <a:lnTo>
                  <a:pt x="14849" y="233"/>
                </a:lnTo>
                <a:lnTo>
                  <a:pt x="14849" y="233"/>
                </a:lnTo>
                <a:cubicBezTo>
                  <a:pt x="14849" y="192"/>
                  <a:pt x="14838" y="152"/>
                  <a:pt x="14818" y="117"/>
                </a:cubicBezTo>
                <a:cubicBezTo>
                  <a:pt x="14797" y="81"/>
                  <a:pt x="14768" y="52"/>
                  <a:pt x="14732" y="31"/>
                </a:cubicBezTo>
                <a:cubicBezTo>
                  <a:pt x="14697" y="11"/>
                  <a:pt x="14657" y="0"/>
                  <a:pt x="14616" y="0"/>
                </a:cubicBezTo>
                <a:lnTo>
                  <a:pt x="233" y="0"/>
                </a:lnTo>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90" name="CustomShape 15"/>
          <p:cNvSpPr/>
          <p:nvPr/>
        </p:nvSpPr>
        <p:spPr>
          <a:xfrm>
            <a:off x="350886" y="3160874"/>
            <a:ext cx="5009400" cy="833178"/>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nSpc>
                <a:spcPct val="100000"/>
              </a:lnSpc>
            </a:pPr>
            <a:r>
              <a:rPr lang="es-CO" sz="2400" b="1" strike="noStrike" spc="-1" dirty="0">
                <a:solidFill>
                  <a:srgbClr val="FFFF00"/>
                </a:solidFill>
                <a:latin typeface="Arial" pitchFamily="34" charset="0"/>
                <a:cs typeface="Arial" pitchFamily="34" charset="0"/>
              </a:rPr>
              <a:t>ESTRATEGIAS DEL PROGRAMA	</a:t>
            </a:r>
            <a:endParaRPr lang="es-CO" sz="2400" b="0" strike="noStrike" spc="-1" dirty="0">
              <a:solidFill>
                <a:srgbClr val="FFFF00"/>
              </a:solidFill>
              <a:latin typeface="Arial" pitchFamily="34" charset="0"/>
              <a:cs typeface="Arial" pitchFamily="34" charset="0"/>
            </a:endParaRPr>
          </a:p>
        </p:txBody>
      </p:sp>
      <p:pic>
        <p:nvPicPr>
          <p:cNvPr id="1991" name="Picture 17"/>
          <p:cNvPicPr/>
          <p:nvPr/>
        </p:nvPicPr>
        <p:blipFill>
          <a:blip r:embed="rId2"/>
          <a:stretch/>
        </p:blipFill>
        <p:spPr>
          <a:xfrm>
            <a:off x="4266932" y="6102078"/>
            <a:ext cx="2236680" cy="1657080"/>
          </a:xfrm>
          <a:prstGeom prst="rect">
            <a:avLst/>
          </a:prstGeom>
          <a:ln>
            <a:noFill/>
          </a:ln>
        </p:spPr>
      </p:pic>
      <p:sp>
        <p:nvSpPr>
          <p:cNvPr id="1995" name="CustomShape 19"/>
          <p:cNvSpPr/>
          <p:nvPr/>
        </p:nvSpPr>
        <p:spPr>
          <a:xfrm>
            <a:off x="363748" y="3767188"/>
            <a:ext cx="6107040" cy="1079399"/>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600" b="0" strike="noStrike" spc="-1" dirty="0">
                <a:solidFill>
                  <a:schemeClr val="tx1">
                    <a:lumMod val="75000"/>
                    <a:lumOff val="25000"/>
                  </a:schemeClr>
                </a:solidFill>
                <a:latin typeface="Arial" pitchFamily="34" charset="0"/>
                <a:cs typeface="Arial" pitchFamily="34" charset="0"/>
              </a:rPr>
              <a:t>En CEDCO se desarrollan estrategias que permitan ofrecer servicios de calidad en la atención en salud, garantizando una percepción de los pacientes satisfactoria en cuanto al trato digno, el respeto y la información brindada. </a:t>
            </a:r>
          </a:p>
        </p:txBody>
      </p:sp>
      <p:sp>
        <p:nvSpPr>
          <p:cNvPr id="1996" name="CustomShape 20"/>
          <p:cNvSpPr/>
          <p:nvPr/>
        </p:nvSpPr>
        <p:spPr>
          <a:xfrm>
            <a:off x="541370" y="5767900"/>
            <a:ext cx="3589196" cy="2556727"/>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600" b="0" strike="noStrike" spc="-1" dirty="0">
                <a:solidFill>
                  <a:schemeClr val="tx1">
                    <a:lumMod val="75000"/>
                    <a:lumOff val="25000"/>
                  </a:schemeClr>
                </a:solidFill>
                <a:latin typeface="Arial" pitchFamily="34" charset="0"/>
                <a:cs typeface="Arial" pitchFamily="34" charset="0"/>
              </a:rPr>
              <a:t>Todo el personal de CEDCO debe brindar una atención amable, empática y respetuosa con el paciente y su familia. Para esto contamos con un protocolo de humanización que sirve como guía para poder practicar un servicio humanizado desde cada puesto de trabajo, incluyendo a los especialistas. </a:t>
            </a:r>
            <a:endParaRPr lang="es-CO" sz="1600" b="0" strike="noStrike" spc="-1" dirty="0">
              <a:solidFill>
                <a:schemeClr val="tx1">
                  <a:lumMod val="75000"/>
                  <a:lumOff val="25000"/>
                </a:schemeClr>
              </a:solidFill>
              <a:latin typeface="Arial" pitchFamily="34" charset="0"/>
              <a:cs typeface="Arial" pitchFamily="34" charset="0"/>
            </a:endParaRPr>
          </a:p>
        </p:txBody>
      </p:sp>
      <p:pic>
        <p:nvPicPr>
          <p:cNvPr id="24" name="Imagen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6320" y="8218908"/>
            <a:ext cx="1966180" cy="1103384"/>
          </a:xfrm>
          <a:prstGeom prst="rect">
            <a:avLst/>
          </a:prstGeom>
        </p:spPr>
      </p:pic>
      <p:sp>
        <p:nvSpPr>
          <p:cNvPr id="25" name="CustomShape 4"/>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6" name="CustomShape 6"/>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 name="1 Rectángulo"/>
          <p:cNvSpPr/>
          <p:nvPr/>
        </p:nvSpPr>
        <p:spPr>
          <a:xfrm>
            <a:off x="-23316" y="16568"/>
            <a:ext cx="5317481" cy="646331"/>
          </a:xfrm>
          <a:prstGeom prst="rect">
            <a:avLst/>
          </a:prstGeom>
        </p:spPr>
        <p:txBody>
          <a:bodyPr wrap="none">
            <a:spAutoFit/>
          </a:bodyPr>
          <a:lstStyle/>
          <a:p>
            <a:pPr>
              <a:lnSpc>
                <a:spcPct val="100000"/>
              </a:lnSpc>
            </a:pPr>
            <a:r>
              <a:rPr lang="es-CO" sz="3600" b="1" spc="-1" dirty="0">
                <a:solidFill>
                  <a:srgbClr val="FFFFFF"/>
                </a:solidFill>
                <a:latin typeface="Arial" pitchFamily="34" charset="0"/>
                <a:cs typeface="Arial" pitchFamily="34" charset="0"/>
              </a:rPr>
              <a:t>Programas </a:t>
            </a:r>
            <a:r>
              <a:rPr lang="es-MX" sz="3200" i="1" spc="-1" dirty="0">
                <a:solidFill>
                  <a:srgbClr val="FFFFFF"/>
                </a:solidFill>
                <a:latin typeface="Arial" pitchFamily="34" charset="0"/>
                <a:cs typeface="Arial" pitchFamily="34" charset="0"/>
              </a:rPr>
              <a:t>Institucionale</a:t>
            </a:r>
            <a:r>
              <a:rPr lang="es-MX" sz="3200" spc="-1" dirty="0">
                <a:solidFill>
                  <a:srgbClr val="FFFFFF"/>
                </a:solidFill>
                <a:latin typeface="Arial" pitchFamily="34" charset="0"/>
                <a:cs typeface="Arial" pitchFamily="34" charset="0"/>
              </a:rPr>
              <a:t>s</a:t>
            </a:r>
            <a:endParaRPr lang="es-CO" sz="3200" spc="-1" dirty="0">
              <a:solidFill>
                <a:srgbClr val="FFFFFF"/>
              </a:solidFill>
              <a:latin typeface="Arial" pitchFamily="34" charset="0"/>
              <a:cs typeface="Arial"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7" name="Picture 1"/>
          <p:cNvPicPr/>
          <p:nvPr/>
        </p:nvPicPr>
        <p:blipFill>
          <a:blip r:embed="rId2"/>
          <a:stretch/>
        </p:blipFill>
        <p:spPr>
          <a:xfrm>
            <a:off x="0" y="641520"/>
            <a:ext cx="6869160" cy="3455640"/>
          </a:xfrm>
          <a:prstGeom prst="rect">
            <a:avLst/>
          </a:prstGeom>
          <a:ln>
            <a:noFill/>
          </a:ln>
        </p:spPr>
      </p:pic>
      <p:sp>
        <p:nvSpPr>
          <p:cNvPr id="1998"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999"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0"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1"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2"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3"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4"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5"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07" name="CustomShape 9"/>
          <p:cNvSpPr/>
          <p:nvPr/>
        </p:nvSpPr>
        <p:spPr>
          <a:xfrm>
            <a:off x="268014" y="4136124"/>
            <a:ext cx="6337738" cy="710067"/>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CO" sz="2000" b="1" strike="noStrike" spc="-1" dirty="0">
                <a:latin typeface="Arial" pitchFamily="34" charset="0"/>
                <a:cs typeface="Arial" pitchFamily="34" charset="0"/>
              </a:rPr>
              <a:t>2. Brindando información y orientación al paciente y su familia</a:t>
            </a:r>
            <a:endParaRPr lang="es-CO" sz="2000" b="0" strike="noStrike" spc="-1" dirty="0">
              <a:latin typeface="Arial" pitchFamily="34" charset="0"/>
              <a:cs typeface="Arial" pitchFamily="34" charset="0"/>
            </a:endParaRPr>
          </a:p>
        </p:txBody>
      </p:sp>
      <p:sp>
        <p:nvSpPr>
          <p:cNvPr id="2008" name="CustomShape 10"/>
          <p:cNvSpPr/>
          <p:nvPr/>
        </p:nvSpPr>
        <p:spPr>
          <a:xfrm>
            <a:off x="378376" y="4876920"/>
            <a:ext cx="6180306" cy="1387176"/>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latin typeface="Arial" pitchFamily="34" charset="0"/>
                <a:cs typeface="Arial" pitchFamily="34" charset="0"/>
              </a:rPr>
              <a:t>En CEDCO facilitamos a nuestros pacientes y sus familias  el acceso a la información y garantizamos la orientación usando un lenguaje claro y sencillo ofreciendo  una atención humanizada. El médico tiene el deber de explicar el diagnóstico y plan de tratamiento, además de informar cada procedimiento que va a realizar logrando una relación de confianza y seguridad con el paciente y su familia. </a:t>
            </a:r>
            <a:endParaRPr lang="es-CO" sz="1400" b="0" strike="noStrike" spc="-1" dirty="0">
              <a:latin typeface="Arial" pitchFamily="34" charset="0"/>
              <a:cs typeface="Arial" pitchFamily="34" charset="0"/>
            </a:endParaRPr>
          </a:p>
        </p:txBody>
      </p:sp>
      <p:sp>
        <p:nvSpPr>
          <p:cNvPr id="2010" name="CustomShape 12"/>
          <p:cNvSpPr/>
          <p:nvPr/>
        </p:nvSpPr>
        <p:spPr>
          <a:xfrm>
            <a:off x="312288" y="6550614"/>
            <a:ext cx="5697720" cy="40229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2000" b="1" strike="noStrike" spc="-1" dirty="0">
                <a:latin typeface="Arial" pitchFamily="34" charset="0"/>
                <a:cs typeface="Arial" pitchFamily="34" charset="0"/>
              </a:rPr>
              <a:t>3. Generando ambientes físicos confortables</a:t>
            </a:r>
            <a:endParaRPr lang="es-CO" sz="2000" b="0" strike="noStrike" spc="-1" dirty="0">
              <a:latin typeface="Arial" pitchFamily="34" charset="0"/>
              <a:cs typeface="Arial" pitchFamily="34" charset="0"/>
            </a:endParaRPr>
          </a:p>
        </p:txBody>
      </p:sp>
      <p:sp>
        <p:nvSpPr>
          <p:cNvPr id="2011" name="CustomShape 13"/>
          <p:cNvSpPr/>
          <p:nvPr/>
        </p:nvSpPr>
        <p:spPr>
          <a:xfrm>
            <a:off x="391118" y="7007400"/>
            <a:ext cx="6167564" cy="740845"/>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latin typeface="Arial" pitchFamily="34" charset="0"/>
                <a:cs typeface="Arial" pitchFamily="34" charset="0"/>
              </a:rPr>
              <a:t>En CEDCO contamos con un ambiente y una infraestructura cómoda y confortable que contribuye a la tranquilidad emocional del paciente y su familia. </a:t>
            </a:r>
            <a:endParaRPr lang="es-CO" sz="1400" b="0" strike="noStrike" spc="-1" dirty="0">
              <a:latin typeface="Arial" pitchFamily="34" charset="0"/>
              <a:cs typeface="Arial" pitchFamily="34" charset="0"/>
            </a:endParaRPr>
          </a:p>
        </p:txBody>
      </p:sp>
      <p:pic>
        <p:nvPicPr>
          <p:cNvPr id="19" name="Imagen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6320" y="8218908"/>
            <a:ext cx="1966180" cy="1103384"/>
          </a:xfrm>
          <a:prstGeom prst="rect">
            <a:avLst/>
          </a:prstGeom>
        </p:spPr>
      </p:pic>
      <p:sp>
        <p:nvSpPr>
          <p:cNvPr id="18" name="CustomShape 9"/>
          <p:cNvSpPr/>
          <p:nvPr/>
        </p:nvSpPr>
        <p:spPr>
          <a:xfrm>
            <a:off x="-12600" y="10552"/>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de Humanización</a:t>
            </a:r>
            <a:endParaRPr lang="es-CO" sz="2800" b="0" strike="noStrike" spc="-1" dirty="0">
              <a:solidFill>
                <a:srgbClr val="FFFFFF"/>
              </a:solidFill>
              <a:latin typeface="Arial" pitchFamily="34" charset="0"/>
              <a:cs typeface="Arial"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4" name="Picture 1"/>
          <p:cNvPicPr/>
          <p:nvPr/>
        </p:nvPicPr>
        <p:blipFill>
          <a:blip r:embed="rId2"/>
          <a:srcRect l="1166" t="-14079" r="9851" b="14108"/>
          <a:stretch/>
        </p:blipFill>
        <p:spPr>
          <a:xfrm>
            <a:off x="6480" y="249120"/>
            <a:ext cx="6851520" cy="4057920"/>
          </a:xfrm>
          <a:prstGeom prst="rect">
            <a:avLst/>
          </a:prstGeom>
          <a:ln>
            <a:noFill/>
          </a:ln>
        </p:spPr>
      </p:pic>
      <p:sp>
        <p:nvSpPr>
          <p:cNvPr id="2015"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16"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17"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18"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19"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20"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21"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22"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24" name="CustomShape 9"/>
          <p:cNvSpPr/>
          <p:nvPr/>
        </p:nvSpPr>
        <p:spPr>
          <a:xfrm>
            <a:off x="307789" y="4387404"/>
            <a:ext cx="6187603" cy="648512"/>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CO" sz="1800" b="1" strike="noStrike" spc="-1" dirty="0">
                <a:latin typeface="Arial" pitchFamily="34" charset="0"/>
                <a:cs typeface="Arial" pitchFamily="34" charset="0"/>
              </a:rPr>
              <a:t>4. Asegurando la percepción de los usuarios en los servicios humanizados en cedco</a:t>
            </a:r>
            <a:endParaRPr lang="es-CO" sz="1800" b="0" strike="noStrike" spc="-1" dirty="0">
              <a:latin typeface="Arial" pitchFamily="34" charset="0"/>
              <a:cs typeface="Arial" pitchFamily="34" charset="0"/>
            </a:endParaRPr>
          </a:p>
        </p:txBody>
      </p:sp>
      <p:sp>
        <p:nvSpPr>
          <p:cNvPr id="2025" name="CustomShape 10"/>
          <p:cNvSpPr/>
          <p:nvPr/>
        </p:nvSpPr>
        <p:spPr>
          <a:xfrm>
            <a:off x="450646" y="5045770"/>
            <a:ext cx="5943156" cy="740845"/>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lnSpc>
                <a:spcPct val="100000"/>
              </a:lnSpc>
            </a:pPr>
            <a:r>
              <a:rPr lang="es-MX" sz="1400" b="0" strike="noStrike" spc="-1" dirty="0">
                <a:solidFill>
                  <a:schemeClr val="tx1"/>
                </a:solidFill>
                <a:latin typeface="Arial" pitchFamily="34" charset="0"/>
                <a:cs typeface="Arial" pitchFamily="34" charset="0"/>
              </a:rPr>
              <a:t>Todos los meses se realizan encuestas de satisfacción enfocadas al programa de humanización en donde se evalúa el trato, la información y la orientación brindada por todos los funcionarios al paciente y su familia. </a:t>
            </a:r>
            <a:endParaRPr lang="es-CO" sz="1400" b="0" strike="noStrike" spc="-1" dirty="0">
              <a:solidFill>
                <a:schemeClr val="tx1"/>
              </a:solidFill>
              <a:latin typeface="Arial" pitchFamily="34" charset="0"/>
              <a:cs typeface="Arial" pitchFamily="34" charset="0"/>
            </a:endParaRPr>
          </a:p>
        </p:txBody>
      </p:sp>
      <p:sp>
        <p:nvSpPr>
          <p:cNvPr id="2027" name="CustomShape 12"/>
          <p:cNvSpPr/>
          <p:nvPr/>
        </p:nvSpPr>
        <p:spPr>
          <a:xfrm>
            <a:off x="356050" y="5977642"/>
            <a:ext cx="6037752" cy="916920"/>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CO" sz="1800" b="1" strike="noStrike" spc="-1" dirty="0">
                <a:latin typeface="Arial" pitchFamily="34" charset="0"/>
                <a:cs typeface="Arial" pitchFamily="34" charset="0"/>
              </a:rPr>
              <a:t>5. Garantizando que la planeación y el desarrollo del talento humano sea acorde al programa de humanización</a:t>
            </a:r>
            <a:endParaRPr lang="es-CO" sz="1800" b="0" strike="noStrike" spc="-1" dirty="0">
              <a:latin typeface="Arial" pitchFamily="34" charset="0"/>
              <a:cs typeface="Arial" pitchFamily="34" charset="0"/>
            </a:endParaRPr>
          </a:p>
        </p:txBody>
      </p:sp>
      <p:sp>
        <p:nvSpPr>
          <p:cNvPr id="2028" name="CustomShape 13"/>
          <p:cNvSpPr/>
          <p:nvPr/>
        </p:nvSpPr>
        <p:spPr>
          <a:xfrm>
            <a:off x="444600" y="6894360"/>
            <a:ext cx="5838840" cy="1171732"/>
          </a:xfrm>
          <a:prstGeom prst="rect">
            <a:avLst/>
          </a:prstGeom>
          <a:ln w="3175"/>
        </p:spPr>
        <p:style>
          <a:lnRef idx="2">
            <a:schemeClr val="accent2"/>
          </a:lnRef>
          <a:fillRef idx="1">
            <a:schemeClr val="lt1"/>
          </a:fillRef>
          <a:effectRef idx="0">
            <a:schemeClr val="accent2"/>
          </a:effectRef>
          <a:fontRef idx="minor">
            <a:schemeClr val="dk1"/>
          </a:fontRef>
        </p:style>
        <p:txBody>
          <a:bodyPr lIns="90000" tIns="46800" rIns="90000" bIns="46800">
            <a:spAutoFit/>
          </a:bodyPr>
          <a:lstStyle/>
          <a:p>
            <a:pPr algn="just">
              <a:lnSpc>
                <a:spcPct val="100000"/>
              </a:lnSpc>
            </a:pPr>
            <a:r>
              <a:rPr lang="es-MX" sz="1400" b="0" strike="noStrike" spc="-1" dirty="0">
                <a:solidFill>
                  <a:schemeClr val="tx1"/>
                </a:solidFill>
                <a:latin typeface="Arial" pitchFamily="34" charset="0"/>
                <a:cs typeface="Arial" pitchFamily="34" charset="0"/>
              </a:rPr>
              <a:t>El proceso de Talento Humano garantiza el cumplimiento de un programa de bienestar que genere tranquilidad y satisfacción en los trabajadores para que así mismo puedan brindar un trato adecuado, digno y humano, satisfaciendo las necesidades y expectativas del paciente y su familia. </a:t>
            </a:r>
            <a:endParaRPr lang="es-CO" sz="1400" b="0" strike="noStrike" spc="-1" dirty="0">
              <a:solidFill>
                <a:schemeClr val="tx1"/>
              </a:solidFill>
              <a:latin typeface="Arial" pitchFamily="34" charset="0"/>
              <a:cs typeface="Arial" pitchFamily="34" charset="0"/>
            </a:endParaRPr>
          </a:p>
        </p:txBody>
      </p:sp>
      <p:pic>
        <p:nvPicPr>
          <p:cNvPr id="19" name="Imagen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6320" y="8218908"/>
            <a:ext cx="1966180" cy="1103384"/>
          </a:xfrm>
          <a:prstGeom prst="rect">
            <a:avLst/>
          </a:prstGeom>
        </p:spPr>
      </p:pic>
      <p:sp>
        <p:nvSpPr>
          <p:cNvPr id="18" name="CustomShape 9"/>
          <p:cNvSpPr/>
          <p:nvPr/>
        </p:nvSpPr>
        <p:spPr>
          <a:xfrm>
            <a:off x="-12600" y="10552"/>
            <a:ext cx="67831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3200" b="1" strike="noStrike" spc="-1" dirty="0">
                <a:solidFill>
                  <a:srgbClr val="FFFFFF"/>
                </a:solidFill>
                <a:latin typeface="Arial" pitchFamily="34" charset="0"/>
                <a:cs typeface="Arial" pitchFamily="34" charset="0"/>
              </a:rPr>
              <a:t>Programa </a:t>
            </a:r>
            <a:r>
              <a:rPr lang="es-CO" sz="3200" i="1" spc="-1" dirty="0">
                <a:solidFill>
                  <a:srgbClr val="FFFFFF"/>
                </a:solidFill>
                <a:latin typeface="Arial" pitchFamily="34" charset="0"/>
                <a:cs typeface="Arial" pitchFamily="34" charset="0"/>
              </a:rPr>
              <a:t>de Humanización</a:t>
            </a:r>
            <a:endParaRPr lang="es-CO" sz="2800" b="0" strike="noStrike" spc="-1" dirty="0">
              <a:solidFill>
                <a:srgbClr val="FFFFFF"/>
              </a:solidFill>
              <a:latin typeface="Arial" pitchFamily="34" charset="0"/>
              <a:cs typeface="Arial"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1" name="Picture 1"/>
          <p:cNvPicPr/>
          <p:nvPr/>
        </p:nvPicPr>
        <p:blipFill>
          <a:blip r:embed="rId2"/>
          <a:stretch/>
        </p:blipFill>
        <p:spPr>
          <a:xfrm>
            <a:off x="-12600" y="282600"/>
            <a:ext cx="6858000" cy="3824280"/>
          </a:xfrm>
          <a:prstGeom prst="rect">
            <a:avLst/>
          </a:prstGeom>
          <a:ln>
            <a:noFill/>
          </a:ln>
        </p:spPr>
      </p:pic>
      <p:sp>
        <p:nvSpPr>
          <p:cNvPr id="2032"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3"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4"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5"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6"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7"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8"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39"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chemeClr val="accent2">
              <a:lumMod val="75000"/>
            </a:schemeClr>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43" name="CustomShape 11"/>
          <p:cNvSpPr/>
          <p:nvPr/>
        </p:nvSpPr>
        <p:spPr>
          <a:xfrm>
            <a:off x="3514458" y="4327560"/>
            <a:ext cx="3091294" cy="3541612"/>
          </a:xfrm>
          <a:prstGeom prst="rect">
            <a:avLst/>
          </a:prstGeom>
          <a:noFill/>
          <a:ln>
            <a:noFill/>
          </a:ln>
        </p:spPr>
        <p:style>
          <a:lnRef idx="0">
            <a:scrgbClr r="0" g="0" b="0"/>
          </a:lnRef>
          <a:fillRef idx="0">
            <a:scrgbClr r="0" g="0" b="0"/>
          </a:fillRef>
          <a:effectRef idx="0">
            <a:scrgbClr r="0" g="0" b="0"/>
          </a:effectRef>
          <a:fontRef idx="minor"/>
        </p:style>
        <p:txBody>
          <a:bodyPr wrap="square" lIns="90000" tIns="46800" rIns="90000" bIns="46800">
            <a:spAutoFit/>
          </a:bodyPr>
          <a:lstStyle/>
          <a:p>
            <a:pPr algn="just">
              <a:lnSpc>
                <a:spcPct val="100000"/>
              </a:lnSpc>
            </a:pPr>
            <a:r>
              <a:rPr lang="es-MX" sz="1400" b="0" strike="noStrike" spc="-1" dirty="0">
                <a:solidFill>
                  <a:schemeClr val="tx1">
                    <a:lumMod val="75000"/>
                    <a:lumOff val="25000"/>
                  </a:schemeClr>
                </a:solidFill>
                <a:latin typeface="Arial" pitchFamily="34" charset="0"/>
                <a:cs typeface="Arial" pitchFamily="34" charset="0"/>
              </a:rPr>
              <a:t>Cada tres meses se realizan jornadas de optometría a niños de la fundación con la que se esté trabajando. Si los pacientes requieren evaluación oftalmológica son valorados y aquellos que tengan defectos refractivos son tratados con la corrección óptica.</a:t>
            </a:r>
          </a:p>
          <a:p>
            <a:pPr algn="just">
              <a:lnSpc>
                <a:spcPct val="100000"/>
              </a:lnSpc>
            </a:pPr>
            <a:endParaRPr lang="es-MX" sz="1400" spc="-1" dirty="0">
              <a:solidFill>
                <a:schemeClr val="tx1">
                  <a:lumMod val="75000"/>
                  <a:lumOff val="25000"/>
                </a:schemeClr>
              </a:solidFill>
              <a:latin typeface="Arial" pitchFamily="34" charset="0"/>
              <a:cs typeface="Arial" pitchFamily="34" charset="0"/>
            </a:endParaRPr>
          </a:p>
          <a:p>
            <a:pPr algn="just"/>
            <a:r>
              <a:rPr lang="es-CO" sz="1400" i="1" spc="-1" dirty="0">
                <a:solidFill>
                  <a:srgbClr val="FF0000"/>
                </a:solidFill>
                <a:latin typeface="Arial" pitchFamily="34" charset="0"/>
                <a:cs typeface="Arial" pitchFamily="34" charset="0"/>
              </a:rPr>
              <a:t>Queremos impactar positivamente a  una comunidad realizando atención gratuita de optometría como método de prevención, detección y tratamiento de defectos refractivos  a niños de 0 a 12 años pertenecientes a poblaciones vulnerables</a:t>
            </a:r>
            <a:r>
              <a:rPr lang="es-CO" sz="1400" spc="-1" dirty="0">
                <a:solidFill>
                  <a:schemeClr val="tx1">
                    <a:lumMod val="75000"/>
                    <a:lumOff val="25000"/>
                  </a:schemeClr>
                </a:solidFill>
                <a:latin typeface="Arial" pitchFamily="34" charset="0"/>
                <a:cs typeface="Arial" pitchFamily="34" charset="0"/>
              </a:rPr>
              <a:t>. </a:t>
            </a:r>
            <a:endParaRPr lang="es-CO" sz="1400" b="0" strike="noStrike" spc="-1" dirty="0">
              <a:solidFill>
                <a:schemeClr val="tx1">
                  <a:lumMod val="75000"/>
                  <a:lumOff val="25000"/>
                </a:schemeClr>
              </a:solidFill>
              <a:latin typeface="Arial" pitchFamily="34" charset="0"/>
              <a:cs typeface="Arial" pitchFamily="34" charset="0"/>
            </a:endParaRPr>
          </a:p>
        </p:txBody>
      </p:sp>
      <p:sp>
        <p:nvSpPr>
          <p:cNvPr id="2044" name="CustomShape 12"/>
          <p:cNvSpPr/>
          <p:nvPr/>
        </p:nvSpPr>
        <p:spPr>
          <a:xfrm>
            <a:off x="255896" y="4579816"/>
            <a:ext cx="3160504" cy="3110724"/>
          </a:xfrm>
          <a:prstGeom prst="rect">
            <a:avLst/>
          </a:prstGeom>
          <a:ln w="3175"/>
        </p:spPr>
        <p:style>
          <a:lnRef idx="2">
            <a:schemeClr val="accent2"/>
          </a:lnRef>
          <a:fillRef idx="1">
            <a:schemeClr val="lt1"/>
          </a:fillRef>
          <a:effectRef idx="0">
            <a:schemeClr val="accent2"/>
          </a:effectRef>
          <a:fontRef idx="minor">
            <a:schemeClr val="dk1"/>
          </a:fontRef>
        </p:style>
        <p:txBody>
          <a:bodyPr wrap="square" lIns="90000" tIns="46800" rIns="90000" bIns="46800">
            <a:spAutoFit/>
          </a:bodyPr>
          <a:lstStyle/>
          <a:p>
            <a:pPr algn="just"/>
            <a:r>
              <a:rPr lang="es-CO" sz="1400" b="0" strike="noStrike" spc="-1" dirty="0">
                <a:solidFill>
                  <a:schemeClr val="tx1">
                    <a:lumMod val="75000"/>
                    <a:lumOff val="25000"/>
                  </a:schemeClr>
                </a:solidFill>
                <a:latin typeface="Arial" pitchFamily="34" charset="0"/>
                <a:cs typeface="Arial" pitchFamily="34" charset="0"/>
              </a:rPr>
              <a:t>Para CEDCO la niñez es un grupo poblacional prioritario de interés dentro del marco del compromiso social, por eso considera importante un programa de salud visual en pacientes pediátricos que permita la detección temprana de </a:t>
            </a:r>
            <a:r>
              <a:rPr lang="es-CO" sz="1400" spc="-1" dirty="0">
                <a:solidFill>
                  <a:schemeClr val="tx1">
                    <a:lumMod val="75000"/>
                    <a:lumOff val="25000"/>
                  </a:schemeClr>
                </a:solidFill>
                <a:latin typeface="Arial" pitchFamily="34" charset="0"/>
                <a:cs typeface="Arial" pitchFamily="34" charset="0"/>
              </a:rPr>
              <a:t>alteraciones refractivas que afectan de forma permanente la cantidad y calidad visual del niño, desarrollando estrategias de tamizaje que permitan un diagnóstico y tratamiento oportuno garantizando a su vez un buen pronóstico para el paciente. </a:t>
            </a:r>
          </a:p>
        </p:txBody>
      </p:sp>
      <p:sp>
        <p:nvSpPr>
          <p:cNvPr id="2045" name="CustomShape 13"/>
          <p:cNvSpPr/>
          <p:nvPr/>
        </p:nvSpPr>
        <p:spPr>
          <a:xfrm>
            <a:off x="1205837" y="1143000"/>
            <a:ext cx="4706226" cy="503280"/>
          </a:xfrm>
          <a:custGeom>
            <a:avLst/>
            <a:gdLst/>
            <a:ahLst/>
            <a:cxnLst/>
            <a:rect l="0" t="0" r="r" b="b"/>
            <a:pathLst>
              <a:path w="12887"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12652" y="1399"/>
                </a:lnTo>
                <a:lnTo>
                  <a:pt x="12653" y="1399"/>
                </a:lnTo>
                <a:cubicBezTo>
                  <a:pt x="12694" y="1399"/>
                  <a:pt x="12734" y="1388"/>
                  <a:pt x="12769" y="1368"/>
                </a:cubicBezTo>
                <a:cubicBezTo>
                  <a:pt x="12805" y="1347"/>
                  <a:pt x="12834" y="1318"/>
                  <a:pt x="12855" y="1282"/>
                </a:cubicBezTo>
                <a:cubicBezTo>
                  <a:pt x="12875" y="1247"/>
                  <a:pt x="12886" y="1207"/>
                  <a:pt x="12886" y="1166"/>
                </a:cubicBezTo>
                <a:lnTo>
                  <a:pt x="12886" y="233"/>
                </a:lnTo>
                <a:lnTo>
                  <a:pt x="12886" y="233"/>
                </a:lnTo>
                <a:lnTo>
                  <a:pt x="12886" y="233"/>
                </a:lnTo>
                <a:cubicBezTo>
                  <a:pt x="12886" y="192"/>
                  <a:pt x="12875" y="152"/>
                  <a:pt x="12855" y="117"/>
                </a:cubicBezTo>
                <a:cubicBezTo>
                  <a:pt x="12834" y="81"/>
                  <a:pt x="12805" y="52"/>
                  <a:pt x="12769" y="31"/>
                </a:cubicBezTo>
                <a:cubicBezTo>
                  <a:pt x="12734" y="11"/>
                  <a:pt x="12694" y="0"/>
                  <a:pt x="12653" y="0"/>
                </a:cubicBezTo>
                <a:lnTo>
                  <a:pt x="233" y="0"/>
                </a:lnTo>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46" name="CustomShape 14"/>
          <p:cNvSpPr/>
          <p:nvPr/>
        </p:nvSpPr>
        <p:spPr>
          <a:xfrm>
            <a:off x="1201140" y="1101161"/>
            <a:ext cx="4738519" cy="586957"/>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gn="ctr">
              <a:lnSpc>
                <a:spcPct val="100000"/>
              </a:lnSpc>
            </a:pPr>
            <a:r>
              <a:rPr lang="es-CO" sz="3200" b="1" strike="noStrike" spc="-1" dirty="0">
                <a:solidFill>
                  <a:srgbClr val="FFFF00"/>
                </a:solidFill>
                <a:latin typeface="Arial" pitchFamily="34" charset="0"/>
                <a:cs typeface="Arial" pitchFamily="34" charset="0"/>
              </a:rPr>
              <a:t>COMPROMISO SOCIAL	</a:t>
            </a:r>
            <a:endParaRPr lang="es-CO" sz="3200" b="0" strike="noStrike" spc="-1" dirty="0">
              <a:solidFill>
                <a:srgbClr val="FFFF00"/>
              </a:solidFill>
              <a:latin typeface="Arial" pitchFamily="34" charset="0"/>
              <a:cs typeface="Arial" pitchFamily="34" charset="0"/>
            </a:endParaRPr>
          </a:p>
        </p:txBody>
      </p:sp>
      <p:pic>
        <p:nvPicPr>
          <p:cNvPr id="20" name="Imagen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3620" y="8218908"/>
            <a:ext cx="1966180" cy="1103384"/>
          </a:xfrm>
          <a:prstGeom prst="rect">
            <a:avLst/>
          </a:prstGeom>
        </p:spPr>
      </p:pic>
      <p:sp>
        <p:nvSpPr>
          <p:cNvPr id="19" name="18 Rectángulo"/>
          <p:cNvSpPr/>
          <p:nvPr/>
        </p:nvSpPr>
        <p:spPr>
          <a:xfrm>
            <a:off x="-23316" y="16568"/>
            <a:ext cx="5317481" cy="646331"/>
          </a:xfrm>
          <a:prstGeom prst="rect">
            <a:avLst/>
          </a:prstGeom>
        </p:spPr>
        <p:txBody>
          <a:bodyPr wrap="none">
            <a:spAutoFit/>
          </a:bodyPr>
          <a:lstStyle/>
          <a:p>
            <a:pPr>
              <a:lnSpc>
                <a:spcPct val="100000"/>
              </a:lnSpc>
            </a:pPr>
            <a:r>
              <a:rPr lang="es-CO" sz="3600" b="1" spc="-1" dirty="0">
                <a:solidFill>
                  <a:srgbClr val="FFFFFF"/>
                </a:solidFill>
                <a:latin typeface="Arial" pitchFamily="34" charset="0"/>
                <a:cs typeface="Arial" pitchFamily="34" charset="0"/>
              </a:rPr>
              <a:t>Programas </a:t>
            </a:r>
            <a:r>
              <a:rPr lang="es-MX" sz="3200" i="1" spc="-1" dirty="0">
                <a:solidFill>
                  <a:srgbClr val="FFFFFF"/>
                </a:solidFill>
                <a:latin typeface="Arial" pitchFamily="34" charset="0"/>
                <a:cs typeface="Arial" pitchFamily="34" charset="0"/>
              </a:rPr>
              <a:t>Institucionale</a:t>
            </a:r>
            <a:r>
              <a:rPr lang="es-MX" sz="3200" spc="-1" dirty="0">
                <a:solidFill>
                  <a:srgbClr val="FFFFFF"/>
                </a:solidFill>
                <a:latin typeface="Arial" pitchFamily="34" charset="0"/>
                <a:cs typeface="Arial" pitchFamily="34" charset="0"/>
              </a:rPr>
              <a:t>s</a:t>
            </a:r>
            <a:endParaRPr lang="es-CO" sz="3200" spc="-1" dirty="0">
              <a:solidFill>
                <a:srgbClr val="FFFFFF"/>
              </a:solidFill>
              <a:latin typeface="Arial" pitchFamily="34" charset="0"/>
              <a:cs typeface="Arial"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p:nvPr/>
        </p:nvPicPr>
        <p:blipFill>
          <a:blip r:embed="rId3"/>
          <a:stretch/>
        </p:blipFill>
        <p:spPr>
          <a:xfrm>
            <a:off x="0" y="685800"/>
            <a:ext cx="6880320" cy="3505320"/>
          </a:xfrm>
          <a:prstGeom prst="rect">
            <a:avLst/>
          </a:prstGeom>
          <a:ln>
            <a:noFill/>
          </a:ln>
        </p:spPr>
      </p:pic>
      <p:sp>
        <p:nvSpPr>
          <p:cNvPr id="2050"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1"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2"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3"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4"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5"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F8E3C8"/>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6"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FFC49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7"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59" name="CustomShape 9"/>
          <p:cNvSpPr/>
          <p:nvPr/>
        </p:nvSpPr>
        <p:spPr>
          <a:xfrm>
            <a:off x="282600" y="5105520"/>
            <a:ext cx="6270480" cy="525401"/>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Arial" pitchFamily="34" charset="0"/>
                <a:cs typeface="Arial" pitchFamily="34" charset="0"/>
              </a:rPr>
              <a:t>Para ello, contamos con un módulo y personal enfocado en la atención de las necesidades de los usuarios tales como:</a:t>
            </a:r>
          </a:p>
        </p:txBody>
      </p:sp>
      <p:sp>
        <p:nvSpPr>
          <p:cNvPr id="2061" name="CustomShape 11"/>
          <p:cNvSpPr/>
          <p:nvPr/>
        </p:nvSpPr>
        <p:spPr>
          <a:xfrm>
            <a:off x="-23760" y="2368440"/>
            <a:ext cx="4511520" cy="503280"/>
          </a:xfrm>
          <a:custGeom>
            <a:avLst/>
            <a:gdLst/>
            <a:ahLst/>
            <a:cxnLst/>
            <a:rect l="0" t="0" r="r" b="b"/>
            <a:pathLst>
              <a:path w="12887"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12652" y="1399"/>
                </a:lnTo>
                <a:lnTo>
                  <a:pt x="12653" y="1399"/>
                </a:lnTo>
                <a:cubicBezTo>
                  <a:pt x="12694" y="1399"/>
                  <a:pt x="12734" y="1388"/>
                  <a:pt x="12769" y="1368"/>
                </a:cubicBezTo>
                <a:cubicBezTo>
                  <a:pt x="12805" y="1347"/>
                  <a:pt x="12834" y="1318"/>
                  <a:pt x="12855" y="1282"/>
                </a:cubicBezTo>
                <a:cubicBezTo>
                  <a:pt x="12875" y="1247"/>
                  <a:pt x="12886" y="1207"/>
                  <a:pt x="12886" y="1166"/>
                </a:cubicBezTo>
                <a:lnTo>
                  <a:pt x="12886" y="233"/>
                </a:lnTo>
                <a:lnTo>
                  <a:pt x="12886" y="233"/>
                </a:lnTo>
                <a:lnTo>
                  <a:pt x="12886" y="233"/>
                </a:lnTo>
                <a:cubicBezTo>
                  <a:pt x="12886" y="192"/>
                  <a:pt x="12875" y="152"/>
                  <a:pt x="12855" y="117"/>
                </a:cubicBezTo>
                <a:cubicBezTo>
                  <a:pt x="12834" y="81"/>
                  <a:pt x="12805" y="52"/>
                  <a:pt x="12769" y="31"/>
                </a:cubicBezTo>
                <a:cubicBezTo>
                  <a:pt x="12734" y="11"/>
                  <a:pt x="12694" y="0"/>
                  <a:pt x="12653" y="0"/>
                </a:cubicBezTo>
                <a:lnTo>
                  <a:pt x="233" y="0"/>
                </a:lnTo>
              </a:path>
            </a:pathLst>
          </a:custGeom>
          <a:solidFill>
            <a:srgbClr val="E689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62" name="CustomShape 12"/>
          <p:cNvSpPr/>
          <p:nvPr/>
        </p:nvSpPr>
        <p:spPr>
          <a:xfrm>
            <a:off x="7200" y="2313000"/>
            <a:ext cx="4798406" cy="525401"/>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2800" b="1" strike="noStrike" spc="-1" dirty="0">
                <a:solidFill>
                  <a:srgbClr val="FFFFFF"/>
                </a:solidFill>
                <a:latin typeface="Arial" pitchFamily="34" charset="0"/>
                <a:cs typeface="Arial" pitchFamily="34" charset="0"/>
              </a:rPr>
              <a:t>ATENCIÓN AL USUARIO	</a:t>
            </a:r>
            <a:endParaRPr lang="es-CO" sz="2800" b="0" strike="noStrike" spc="-1" dirty="0">
              <a:solidFill>
                <a:srgbClr val="FFFFFF"/>
              </a:solidFill>
              <a:latin typeface="Arial" pitchFamily="34" charset="0"/>
              <a:cs typeface="Arial" pitchFamily="34" charset="0"/>
            </a:endParaRPr>
          </a:p>
        </p:txBody>
      </p:sp>
      <p:sp>
        <p:nvSpPr>
          <p:cNvPr id="2063" name="CustomShape 13"/>
          <p:cNvSpPr/>
          <p:nvPr/>
        </p:nvSpPr>
        <p:spPr>
          <a:xfrm>
            <a:off x="282600" y="4340160"/>
            <a:ext cx="6270480" cy="740845"/>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400" b="0" strike="noStrike" spc="-1" dirty="0">
                <a:solidFill>
                  <a:schemeClr val="tx1">
                    <a:lumMod val="75000"/>
                    <a:lumOff val="25000"/>
                  </a:schemeClr>
                </a:solidFill>
                <a:latin typeface="Arial" pitchFamily="34" charset="0"/>
                <a:cs typeface="Arial" pitchFamily="34" charset="0"/>
              </a:rPr>
              <a:t>El programa busca brindar las herramientas al usuario para obtener información clara  y oportuna y garantizar su mejor atención, esto en el marco del Sistema de Información y Atención al Usuario – SIAU.</a:t>
            </a:r>
          </a:p>
        </p:txBody>
      </p:sp>
      <p:sp>
        <p:nvSpPr>
          <p:cNvPr id="2064" name="CustomShape 14"/>
          <p:cNvSpPr/>
          <p:nvPr/>
        </p:nvSpPr>
        <p:spPr>
          <a:xfrm>
            <a:off x="304920" y="5791320"/>
            <a:ext cx="6270480" cy="1818063"/>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Solicitud de información diversa</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Gestión y trámite de requerimientos de la EPS</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Recepción y respuesta de oportunidades de mejora (Felicitaciones, quejas, sugerencias o peticiones)</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Respuesta a tutelas y derechos de petición</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Entrega de copias de historia clínica o de sus anexos</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Encuestas de satisfacción de los usuarios</a:t>
            </a:r>
          </a:p>
          <a:p>
            <a:pPr marL="284040" indent="-284040" algn="just">
              <a:lnSpc>
                <a:spcPct val="100000"/>
              </a:lnSpc>
              <a:buClr>
                <a:srgbClr val="F8A120"/>
              </a:buClr>
              <a:buFont typeface="Wingdings" charset="2"/>
              <a:buChar char=""/>
            </a:pPr>
            <a:r>
              <a:rPr lang="es-CO" sz="1400" b="0" strike="noStrike" spc="-1" dirty="0">
                <a:solidFill>
                  <a:schemeClr val="tx1">
                    <a:lumMod val="75000"/>
                    <a:lumOff val="25000"/>
                  </a:schemeClr>
                </a:solidFill>
                <a:latin typeface="Arial" pitchFamily="34" charset="0"/>
                <a:cs typeface="Arial" pitchFamily="34" charset="0"/>
              </a:rPr>
              <a:t>Socialización de deberes y derechos de los usuarios </a:t>
            </a:r>
          </a:p>
        </p:txBody>
      </p:sp>
      <p:pic>
        <p:nvPicPr>
          <p:cNvPr id="20" name="Imagen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3620" y="8193508"/>
            <a:ext cx="1966180" cy="1103384"/>
          </a:xfrm>
          <a:prstGeom prst="rect">
            <a:avLst/>
          </a:prstGeom>
        </p:spPr>
      </p:pic>
      <p:sp>
        <p:nvSpPr>
          <p:cNvPr id="19" name="18 Rectángulo"/>
          <p:cNvSpPr/>
          <p:nvPr/>
        </p:nvSpPr>
        <p:spPr>
          <a:xfrm>
            <a:off x="-23316" y="16568"/>
            <a:ext cx="5317481" cy="646331"/>
          </a:xfrm>
          <a:prstGeom prst="rect">
            <a:avLst/>
          </a:prstGeom>
        </p:spPr>
        <p:txBody>
          <a:bodyPr wrap="none">
            <a:spAutoFit/>
          </a:bodyPr>
          <a:lstStyle/>
          <a:p>
            <a:pPr>
              <a:lnSpc>
                <a:spcPct val="100000"/>
              </a:lnSpc>
            </a:pPr>
            <a:r>
              <a:rPr lang="es-CO" sz="3600" b="1" spc="-1" dirty="0">
                <a:solidFill>
                  <a:srgbClr val="FFFFFF"/>
                </a:solidFill>
                <a:latin typeface="Arial" pitchFamily="34" charset="0"/>
                <a:cs typeface="Arial" pitchFamily="34" charset="0"/>
              </a:rPr>
              <a:t>Programas </a:t>
            </a:r>
            <a:r>
              <a:rPr lang="es-MX" sz="3200" i="1" spc="-1" dirty="0">
                <a:solidFill>
                  <a:srgbClr val="FFFFFF"/>
                </a:solidFill>
                <a:latin typeface="Arial" pitchFamily="34" charset="0"/>
                <a:cs typeface="Arial" pitchFamily="34" charset="0"/>
              </a:rPr>
              <a:t>Institucionale</a:t>
            </a:r>
            <a:r>
              <a:rPr lang="es-MX" sz="3200" spc="-1" dirty="0">
                <a:solidFill>
                  <a:srgbClr val="FFFFFF"/>
                </a:solidFill>
                <a:latin typeface="Arial" pitchFamily="34" charset="0"/>
                <a:cs typeface="Arial" pitchFamily="34" charset="0"/>
              </a:rPr>
              <a:t>s</a:t>
            </a:r>
            <a:endParaRPr lang="es-CO" sz="3200" spc="-1" dirty="0">
              <a:solidFill>
                <a:srgbClr val="FFFFFF"/>
              </a:solidFill>
              <a:latin typeface="Arial" pitchFamily="34" charset="0"/>
              <a:cs typeface="Arial"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80FB702-6043-9192-5C88-7A16D758C289}"/>
              </a:ext>
            </a:extLst>
          </p:cNvPr>
          <p:cNvPicPr>
            <a:picLocks noChangeAspect="1"/>
          </p:cNvPicPr>
          <p:nvPr/>
        </p:nvPicPr>
        <p:blipFill>
          <a:blip r:embed="rId3"/>
          <a:stretch>
            <a:fillRect/>
          </a:stretch>
        </p:blipFill>
        <p:spPr>
          <a:xfrm>
            <a:off x="0" y="2291301"/>
            <a:ext cx="6858000" cy="4561397"/>
          </a:xfrm>
          <a:prstGeom prst="rect">
            <a:avLst/>
          </a:prstGeom>
        </p:spPr>
      </p:pic>
      <p:sp>
        <p:nvSpPr>
          <p:cNvPr id="2068" name="CustomShape 1"/>
          <p:cNvSpPr/>
          <p:nvPr/>
        </p:nvSpPr>
        <p:spPr>
          <a:xfrm rot="21540000">
            <a:off x="-12600" y="-28080"/>
            <a:ext cx="6856200" cy="289080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69" name="CustomShape 2"/>
          <p:cNvSpPr/>
          <p:nvPr/>
        </p:nvSpPr>
        <p:spPr>
          <a:xfrm>
            <a:off x="1800360" y="7128000"/>
            <a:ext cx="215640" cy="215640"/>
          </a:xfrm>
          <a:prstGeom prst="ellipse">
            <a:avLst/>
          </a:prstGeom>
          <a:solidFill>
            <a:srgbClr val="491D74"/>
          </a:solidFill>
          <a:ln w="9360" cap="sq">
            <a:solidFill>
              <a:srgbClr val="491D74"/>
            </a:solidFill>
            <a:miter/>
          </a:ln>
        </p:spPr>
        <p:style>
          <a:lnRef idx="0">
            <a:scrgbClr r="0" g="0" b="0"/>
          </a:lnRef>
          <a:fillRef idx="0">
            <a:scrgbClr r="0" g="0" b="0"/>
          </a:fillRef>
          <a:effectRef idx="0">
            <a:scrgbClr r="0" g="0" b="0"/>
          </a:effectRef>
          <a:fontRef idx="minor"/>
        </p:style>
        <p:txBody>
          <a:bodyPr/>
          <a:lstStyle/>
          <a:p>
            <a:endParaRPr lang="es-CO"/>
          </a:p>
        </p:txBody>
      </p:sp>
      <p:sp>
        <p:nvSpPr>
          <p:cNvPr id="2070" name="CustomShape 3"/>
          <p:cNvSpPr/>
          <p:nvPr/>
        </p:nvSpPr>
        <p:spPr>
          <a:xfrm>
            <a:off x="1944720" y="7488360"/>
            <a:ext cx="216000" cy="215640"/>
          </a:xfrm>
          <a:prstGeom prst="ellipse">
            <a:avLst/>
          </a:prstGeom>
          <a:solidFill>
            <a:srgbClr val="826AAF"/>
          </a:solidFill>
          <a:ln w="9360" cap="sq">
            <a:solidFill>
              <a:srgbClr val="74489D"/>
            </a:solidFill>
            <a:miter/>
          </a:ln>
        </p:spPr>
        <p:style>
          <a:lnRef idx="0">
            <a:scrgbClr r="0" g="0" b="0"/>
          </a:lnRef>
          <a:fillRef idx="0">
            <a:scrgbClr r="0" g="0" b="0"/>
          </a:fillRef>
          <a:effectRef idx="0">
            <a:scrgbClr r="0" g="0" b="0"/>
          </a:effectRef>
          <a:fontRef idx="minor"/>
        </p:style>
        <p:txBody>
          <a:bodyPr/>
          <a:lstStyle/>
          <a:p>
            <a:endParaRPr lang="es-CO"/>
          </a:p>
        </p:txBody>
      </p:sp>
      <p:sp>
        <p:nvSpPr>
          <p:cNvPr id="2075" name="CustomShape 8"/>
          <p:cNvSpPr/>
          <p:nvPr/>
        </p:nvSpPr>
        <p:spPr>
          <a:xfrm rot="10800000">
            <a:off x="1800" y="6318209"/>
            <a:ext cx="6889680" cy="2828880"/>
          </a:xfrm>
          <a:custGeom>
            <a:avLst/>
            <a:gdLst/>
            <a:ahLst/>
            <a:cxnLst/>
            <a:rect l="l" t="t" r="r" b="b"/>
            <a:pathLst>
              <a:path w="2529" h="891">
                <a:moveTo>
                  <a:pt x="2529" y="0"/>
                </a:moveTo>
                <a:cubicBezTo>
                  <a:pt x="0" y="0"/>
                  <a:pt x="0" y="0"/>
                  <a:pt x="0" y="0"/>
                </a:cubicBezTo>
                <a:cubicBezTo>
                  <a:pt x="0" y="824"/>
                  <a:pt x="0" y="824"/>
                  <a:pt x="0" y="824"/>
                </a:cubicBezTo>
                <a:cubicBezTo>
                  <a:pt x="267" y="877"/>
                  <a:pt x="631" y="891"/>
                  <a:pt x="1146" y="789"/>
                </a:cubicBezTo>
                <a:cubicBezTo>
                  <a:pt x="1904" y="640"/>
                  <a:pt x="2321" y="731"/>
                  <a:pt x="2529" y="833"/>
                </a:cubicBezTo>
                <a:lnTo>
                  <a:pt x="2529"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76" name="CustomShape 9"/>
          <p:cNvSpPr/>
          <p:nvPr/>
        </p:nvSpPr>
        <p:spPr>
          <a:xfrm>
            <a:off x="-230040" y="6783480"/>
            <a:ext cx="3252600" cy="3095640"/>
          </a:xfrm>
          <a:prstGeom prst="ellipse">
            <a:avLst/>
          </a:prstGeom>
          <a:solidFill>
            <a:srgbClr val="FFFFFF"/>
          </a:solidFill>
          <a:ln w="9360" cap="sq">
            <a:solidFill>
              <a:srgbClr val="FFFFFF"/>
            </a:solidFill>
            <a:miter/>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r>
              <a:rPr lang="es-CO" sz="2400" b="0" strike="noStrike" spc="-1">
                <a:solidFill>
                  <a:srgbClr val="808080"/>
                </a:solidFill>
                <a:latin typeface="Arial"/>
              </a:rPr>
              <a:t> </a:t>
            </a:r>
            <a:endParaRPr lang="es-CO" sz="2400" b="0" strike="noStrike" spc="-1">
              <a:solidFill>
                <a:srgbClr val="FFFFFF"/>
              </a:solidFill>
              <a:latin typeface="Arial"/>
            </a:endParaRPr>
          </a:p>
        </p:txBody>
      </p:sp>
      <p:sp>
        <p:nvSpPr>
          <p:cNvPr id="2077" name="CustomShape 10"/>
          <p:cNvSpPr/>
          <p:nvPr/>
        </p:nvSpPr>
        <p:spPr>
          <a:xfrm>
            <a:off x="176040" y="7672320"/>
            <a:ext cx="2880000" cy="201132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gn="ctr">
              <a:lnSpc>
                <a:spcPct val="100000"/>
              </a:lnSpc>
            </a:pPr>
            <a:r>
              <a:rPr lang="es-CO" sz="1800" b="0" strike="noStrike" spc="-1" dirty="0">
                <a:solidFill>
                  <a:schemeClr val="tx1">
                    <a:lumMod val="75000"/>
                    <a:lumOff val="25000"/>
                  </a:schemeClr>
                </a:solidFill>
                <a:latin typeface="Calibri"/>
              </a:rPr>
              <a:t>“Garantizamos prácticas médicas seguras y confiables de elevada pertinencia técnico científica”</a:t>
            </a:r>
            <a:endParaRPr lang="es-CO" sz="1800" b="0" strike="noStrike" spc="-1" dirty="0">
              <a:solidFill>
                <a:schemeClr val="tx1">
                  <a:lumMod val="75000"/>
                  <a:lumOff val="25000"/>
                </a:schemeClr>
              </a:solidFill>
              <a:latin typeface="Arial"/>
            </a:endParaRPr>
          </a:p>
          <a:p>
            <a:pPr algn="ctr">
              <a:lnSpc>
                <a:spcPct val="100000"/>
              </a:lnSpc>
            </a:pPr>
            <a:endParaRPr lang="es-CO" sz="1800" b="0" strike="noStrike" spc="-1" dirty="0">
              <a:solidFill>
                <a:srgbClr val="FFFFFF"/>
              </a:solidFill>
              <a:latin typeface="Arial"/>
            </a:endParaRPr>
          </a:p>
        </p:txBody>
      </p:sp>
      <p:sp>
        <p:nvSpPr>
          <p:cNvPr id="2079" name="CustomShape 12"/>
          <p:cNvSpPr/>
          <p:nvPr/>
        </p:nvSpPr>
        <p:spPr>
          <a:xfrm>
            <a:off x="-36360" y="1440"/>
            <a:ext cx="6933960" cy="3386160"/>
          </a:xfrm>
          <a:custGeom>
            <a:avLst/>
            <a:gdLst/>
            <a:ahLst/>
            <a:cxnLst/>
            <a:rect l="l" t="t" r="r" b="b"/>
            <a:pathLst>
              <a:path w="2529" h="1066">
                <a:moveTo>
                  <a:pt x="2529" y="400"/>
                </a:moveTo>
                <a:cubicBezTo>
                  <a:pt x="515" y="0"/>
                  <a:pt x="515" y="0"/>
                  <a:pt x="515" y="0"/>
                </a:cubicBezTo>
                <a:cubicBezTo>
                  <a:pt x="0" y="0"/>
                  <a:pt x="0" y="0"/>
                  <a:pt x="0" y="0"/>
                </a:cubicBezTo>
                <a:cubicBezTo>
                  <a:pt x="0" y="884"/>
                  <a:pt x="0" y="884"/>
                  <a:pt x="0" y="884"/>
                </a:cubicBezTo>
                <a:cubicBezTo>
                  <a:pt x="262" y="947"/>
                  <a:pt x="618" y="980"/>
                  <a:pt x="1063" y="903"/>
                </a:cubicBezTo>
                <a:cubicBezTo>
                  <a:pt x="1923" y="755"/>
                  <a:pt x="2345" y="933"/>
                  <a:pt x="2529" y="1066"/>
                </a:cubicBezTo>
                <a:lnTo>
                  <a:pt x="2529" y="400"/>
                </a:lnTo>
                <a:close/>
              </a:path>
            </a:pathLst>
          </a:custGeom>
          <a:solidFill>
            <a:srgbClr val="FFFFFF"/>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82" name="CustomShape 15"/>
          <p:cNvSpPr/>
          <p:nvPr/>
        </p:nvSpPr>
        <p:spPr>
          <a:xfrm>
            <a:off x="87480" y="7192800"/>
            <a:ext cx="1285560" cy="959040"/>
          </a:xfrm>
          <a:custGeom>
            <a:avLst/>
            <a:gdLst/>
            <a:ahLst/>
            <a:cxnLst/>
            <a:rect l="l" t="t" r="r" b="b"/>
            <a:pathLst>
              <a:path w="405" h="302">
                <a:moveTo>
                  <a:pt x="405" y="27"/>
                </a:moveTo>
                <a:cubicBezTo>
                  <a:pt x="282" y="39"/>
                  <a:pt x="154" y="85"/>
                  <a:pt x="0" y="302"/>
                </a:cubicBezTo>
                <a:cubicBezTo>
                  <a:pt x="145" y="58"/>
                  <a:pt x="284" y="14"/>
                  <a:pt x="401" y="0"/>
                </a:cubicBezTo>
                <a:lnTo>
                  <a:pt x="405" y="27"/>
                </a:lnTo>
                <a:close/>
              </a:path>
            </a:pathLst>
          </a:custGeom>
          <a:gradFill rotWithShape="0">
            <a:gsLst>
              <a:gs pos="0">
                <a:srgbClr val="738F5A"/>
              </a:gs>
              <a:gs pos="100000">
                <a:srgbClr val="C7F59D">
                  <a:alpha val="0"/>
                </a:srgbClr>
              </a:gs>
            </a:gsLst>
            <a:lin ang="5400000"/>
          </a:gradFill>
          <a:ln>
            <a:noFill/>
          </a:ln>
        </p:spPr>
        <p:style>
          <a:lnRef idx="0">
            <a:scrgbClr r="0" g="0" b="0"/>
          </a:lnRef>
          <a:fillRef idx="0">
            <a:scrgbClr r="0" g="0" b="0"/>
          </a:fillRef>
          <a:effectRef idx="0">
            <a:scrgbClr r="0" g="0" b="0"/>
          </a:effectRef>
          <a:fontRef idx="minor"/>
        </p:style>
        <p:txBody>
          <a:bodyPr/>
          <a:lstStyle/>
          <a:p>
            <a:endParaRPr lang="es-CO"/>
          </a:p>
        </p:txBody>
      </p:sp>
      <p:sp>
        <p:nvSpPr>
          <p:cNvPr id="2083" name="CustomShape 16"/>
          <p:cNvSpPr/>
          <p:nvPr/>
        </p:nvSpPr>
        <p:spPr>
          <a:xfrm>
            <a:off x="1501920" y="7012080"/>
            <a:ext cx="298440" cy="331560"/>
          </a:xfrm>
          <a:prstGeom prst="ellipse">
            <a:avLst/>
          </a:prstGeom>
          <a:solidFill>
            <a:srgbClr val="177722"/>
          </a:solidFill>
          <a:ln>
            <a:noFill/>
          </a:ln>
        </p:spPr>
        <p:style>
          <a:lnRef idx="0">
            <a:scrgbClr r="0" g="0" b="0"/>
          </a:lnRef>
          <a:fillRef idx="0">
            <a:scrgbClr r="0" g="0" b="0"/>
          </a:fillRef>
          <a:effectRef idx="0">
            <a:scrgbClr r="0" g="0" b="0"/>
          </a:effectRef>
          <a:fontRef idx="minor"/>
        </p:style>
        <p:txBody>
          <a:bodyPr/>
          <a:lstStyle/>
          <a:p>
            <a:endParaRPr lang="es-CO"/>
          </a:p>
        </p:txBody>
      </p:sp>
      <p:sp>
        <p:nvSpPr>
          <p:cNvPr id="2084" name="CustomShape 17"/>
          <p:cNvSpPr/>
          <p:nvPr/>
        </p:nvSpPr>
        <p:spPr>
          <a:xfrm>
            <a:off x="1876320" y="7230960"/>
            <a:ext cx="284400" cy="306360"/>
          </a:xfrm>
          <a:prstGeom prst="ellipse">
            <a:avLst/>
          </a:prstGeom>
          <a:solidFill>
            <a:srgbClr val="C7EFA3"/>
          </a:solidFill>
          <a:ln>
            <a:noFill/>
          </a:ln>
        </p:spPr>
        <p:style>
          <a:lnRef idx="0">
            <a:scrgbClr r="0" g="0" b="0"/>
          </a:lnRef>
          <a:fillRef idx="0">
            <a:scrgbClr r="0" g="0" b="0"/>
          </a:fillRef>
          <a:effectRef idx="0">
            <a:scrgbClr r="0" g="0" b="0"/>
          </a:effectRef>
          <a:fontRef idx="minor"/>
        </p:style>
        <p:txBody>
          <a:bodyPr/>
          <a:lstStyle/>
          <a:p>
            <a:endParaRPr lang="es-CO"/>
          </a:p>
        </p:txBody>
      </p:sp>
      <p:pic>
        <p:nvPicPr>
          <p:cNvPr id="22" name="Imagen 21"/>
          <p:cNvPicPr>
            <a:picLocks noChangeAspect="1"/>
          </p:cNvPicPr>
          <p:nvPr/>
        </p:nvPicPr>
        <p:blipFill rotWithShape="1">
          <a:blip r:embed="rId4">
            <a:extLst>
              <a:ext uri="{28A0092B-C50C-407E-A947-70E740481C1C}">
                <a14:useLocalDpi xmlns:a14="http://schemas.microsoft.com/office/drawing/2010/main" val="0"/>
              </a:ext>
            </a:extLst>
          </a:blip>
          <a:srcRect l="21445" t="33518" r="23519" b="34274"/>
          <a:stretch/>
        </p:blipFill>
        <p:spPr>
          <a:xfrm>
            <a:off x="2587680" y="7090407"/>
            <a:ext cx="4360488" cy="1433022"/>
          </a:xfrm>
          <a:prstGeom prst="rect">
            <a:avLst/>
          </a:prstGeom>
        </p:spPr>
      </p:pic>
      <p:sp>
        <p:nvSpPr>
          <p:cNvPr id="21" name="CustomShape 13">
            <a:extLst>
              <a:ext uri="{FF2B5EF4-FFF2-40B4-BE49-F238E27FC236}">
                <a16:creationId xmlns:a16="http://schemas.microsoft.com/office/drawing/2014/main" id="{A7D48DF3-2D32-B41C-96F6-91D629A26E5A}"/>
              </a:ext>
            </a:extLst>
          </p:cNvPr>
          <p:cNvSpPr/>
          <p:nvPr/>
        </p:nvSpPr>
        <p:spPr>
          <a:xfrm>
            <a:off x="-14400" y="0"/>
            <a:ext cx="6881760" cy="320364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232754"/>
          </a:solidFill>
          <a:ln>
            <a:noFill/>
          </a:ln>
        </p:spPr>
        <p:style>
          <a:lnRef idx="0">
            <a:scrgbClr r="0" g="0" b="0"/>
          </a:lnRef>
          <a:fillRef idx="0">
            <a:scrgbClr r="0" g="0" b="0"/>
          </a:fillRef>
          <a:effectRef idx="0">
            <a:scrgbClr r="0" g="0" b="0"/>
          </a:effectRef>
          <a:fontRef idx="minor"/>
        </p:style>
        <p:txBody>
          <a:bodyPr/>
          <a:lstStyle/>
          <a:p>
            <a:endParaRPr lang="es-CO"/>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85"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86"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87"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88"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89"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90"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91" name="CustomShape 8"/>
          <p:cNvSpPr/>
          <p:nvPr/>
        </p:nvSpPr>
        <p:spPr>
          <a:xfrm rot="10800000">
            <a:off x="-12600" y="81151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193" name="CustomShape 9"/>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194" name="CustomShape 10"/>
          <p:cNvSpPr/>
          <p:nvPr/>
        </p:nvSpPr>
        <p:spPr>
          <a:xfrm>
            <a:off x="407880" y="1066680"/>
            <a:ext cx="6031080" cy="2919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300" b="0" strike="noStrike" spc="-1" dirty="0">
                <a:solidFill>
                  <a:schemeClr val="tx1">
                    <a:lumMod val="75000"/>
                    <a:lumOff val="25000"/>
                  </a:schemeClr>
                </a:solidFill>
                <a:latin typeface="Calibri"/>
              </a:rPr>
              <a:t>El encabezado de nuestros documentos se maneja siempre de la siguiente manera</a:t>
            </a:r>
            <a:r>
              <a:rPr lang="es-CO" sz="1300" b="0" strike="noStrike" spc="-1" dirty="0">
                <a:solidFill>
                  <a:srgbClr val="808080"/>
                </a:solidFill>
                <a:latin typeface="Calibri"/>
              </a:rPr>
              <a:t>:</a:t>
            </a:r>
            <a:endParaRPr lang="es-CO" sz="1300" b="0" strike="noStrike" spc="-1" dirty="0">
              <a:solidFill>
                <a:srgbClr val="FFFFFF"/>
              </a:solidFill>
              <a:latin typeface="Arial"/>
            </a:endParaRPr>
          </a:p>
        </p:txBody>
      </p:sp>
      <p:sp>
        <p:nvSpPr>
          <p:cNvPr id="1195" name="CustomShape 11"/>
          <p:cNvSpPr/>
          <p:nvPr/>
        </p:nvSpPr>
        <p:spPr>
          <a:xfrm>
            <a:off x="407880" y="1946160"/>
            <a:ext cx="6031080" cy="4899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300" b="0" strike="noStrike" spc="-1" dirty="0">
                <a:solidFill>
                  <a:schemeClr val="tx1">
                    <a:lumMod val="75000"/>
                    <a:lumOff val="25000"/>
                  </a:schemeClr>
                </a:solidFill>
                <a:latin typeface="Calibri"/>
              </a:rPr>
              <a:t>Para todos los procesos se utilizan las letras iniciales de cada proceso, adicionalmente cada uno se reconoce con un color de carpetas, tal como se enuncia a continuación:</a:t>
            </a:r>
            <a:endParaRPr lang="es-CO" sz="1300" b="0" strike="noStrike" spc="-1" dirty="0">
              <a:solidFill>
                <a:schemeClr val="tx1">
                  <a:lumMod val="75000"/>
                  <a:lumOff val="25000"/>
                </a:schemeClr>
              </a:solidFill>
              <a:latin typeface="Arial"/>
            </a:endParaRPr>
          </a:p>
        </p:txBody>
      </p:sp>
      <p:graphicFrame>
        <p:nvGraphicFramePr>
          <p:cNvPr id="1196" name="Table 12"/>
          <p:cNvGraphicFramePr/>
          <p:nvPr/>
        </p:nvGraphicFramePr>
        <p:xfrm>
          <a:off x="811080" y="2438280"/>
          <a:ext cx="5286600" cy="4572000"/>
        </p:xfrm>
        <a:graphic>
          <a:graphicData uri="http://schemas.openxmlformats.org/drawingml/2006/table">
            <a:tbl>
              <a:tblPr/>
              <a:tblGrid>
                <a:gridCol w="3173400">
                  <a:extLst>
                    <a:ext uri="{9D8B030D-6E8A-4147-A177-3AD203B41FA5}">
                      <a16:colId xmlns:a16="http://schemas.microsoft.com/office/drawing/2014/main" val="20000"/>
                    </a:ext>
                  </a:extLst>
                </a:gridCol>
                <a:gridCol w="876600">
                  <a:extLst>
                    <a:ext uri="{9D8B030D-6E8A-4147-A177-3AD203B41FA5}">
                      <a16:colId xmlns:a16="http://schemas.microsoft.com/office/drawing/2014/main" val="20001"/>
                    </a:ext>
                  </a:extLst>
                </a:gridCol>
                <a:gridCol w="1236600">
                  <a:extLst>
                    <a:ext uri="{9D8B030D-6E8A-4147-A177-3AD203B41FA5}">
                      <a16:colId xmlns:a16="http://schemas.microsoft.com/office/drawing/2014/main" val="20002"/>
                    </a:ext>
                  </a:extLst>
                </a:gridCol>
              </a:tblGrid>
              <a:tr h="228600">
                <a:tc>
                  <a:txBody>
                    <a:bodyPr/>
                    <a:lstStyle/>
                    <a:p>
                      <a:pPr algn="ctr">
                        <a:lnSpc>
                          <a:spcPct val="83000"/>
                        </a:lnSpc>
                      </a:pPr>
                      <a:r>
                        <a:rPr lang="es-CO" sz="900" b="1" strike="noStrike" spc="-1">
                          <a:solidFill>
                            <a:srgbClr val="000000"/>
                          </a:solidFill>
                          <a:latin typeface="Calibri"/>
                        </a:rPr>
                        <a:t>PROCESO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F2F2F2"/>
                    </a:solidFill>
                  </a:tcPr>
                </a:tc>
                <a:tc>
                  <a:txBody>
                    <a:bodyPr/>
                    <a:lstStyle/>
                    <a:p>
                      <a:pPr algn="ctr">
                        <a:lnSpc>
                          <a:spcPct val="83000"/>
                        </a:lnSpc>
                      </a:pPr>
                      <a:r>
                        <a:rPr lang="es-CO" sz="900" b="1" strike="noStrike" spc="-1">
                          <a:solidFill>
                            <a:srgbClr val="000000"/>
                          </a:solidFill>
                          <a:latin typeface="Calibri"/>
                        </a:rPr>
                        <a:t>CÓDIGO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F2F2F2"/>
                    </a:solidFill>
                  </a:tcPr>
                </a:tc>
                <a:tc>
                  <a:txBody>
                    <a:bodyPr/>
                    <a:lstStyle/>
                    <a:p>
                      <a:pPr algn="ctr">
                        <a:lnSpc>
                          <a:spcPct val="83000"/>
                        </a:lnSpc>
                      </a:pPr>
                      <a:r>
                        <a:rPr lang="es-CO" sz="900" b="1" strike="noStrike" spc="-1">
                          <a:solidFill>
                            <a:srgbClr val="000000"/>
                          </a:solidFill>
                          <a:latin typeface="Calibri"/>
                        </a:rPr>
                        <a:t>COLOR CARPETA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9360">
                      <a:solidFill>
                        <a:srgbClr val="FFFFFF"/>
                      </a:solidFill>
                    </a:lnB>
                    <a:solidFill>
                      <a:srgbClr val="F2F2F2"/>
                    </a:solidFill>
                  </a:tcPr>
                </a:tc>
                <a:extLst>
                  <a:ext uri="{0D108BD9-81ED-4DB2-BD59-A6C34878D82A}">
                    <a16:rowId xmlns:a16="http://schemas.microsoft.com/office/drawing/2014/main" val="10000"/>
                  </a:ext>
                </a:extLst>
              </a:tr>
              <a:tr h="228600">
                <a:tc>
                  <a:txBody>
                    <a:bodyPr/>
                    <a:lstStyle/>
                    <a:p>
                      <a:pPr algn="ctr">
                        <a:lnSpc>
                          <a:spcPct val="83000"/>
                        </a:lnSpc>
                      </a:pPr>
                      <a:r>
                        <a:rPr lang="es-CO" sz="900" b="0" strike="noStrike" spc="-1">
                          <a:solidFill>
                            <a:srgbClr val="000000"/>
                          </a:solidFill>
                          <a:latin typeface="Calibri"/>
                        </a:rPr>
                        <a:t>Gestión Estratégica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C0E0F4"/>
                    </a:solidFill>
                  </a:tcPr>
                </a:tc>
                <a:tc>
                  <a:txBody>
                    <a:bodyPr/>
                    <a:lstStyle/>
                    <a:p>
                      <a:pPr algn="ctr">
                        <a:lnSpc>
                          <a:spcPct val="83000"/>
                        </a:lnSpc>
                      </a:pPr>
                      <a:r>
                        <a:rPr lang="es-CO" sz="900" b="0" strike="noStrike" spc="-1">
                          <a:solidFill>
                            <a:srgbClr val="000000"/>
                          </a:solidFill>
                          <a:latin typeface="Calibri"/>
                        </a:rPr>
                        <a:t>GE</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C0E0F4"/>
                    </a:solidFill>
                  </a:tcPr>
                </a:tc>
                <a:tc>
                  <a:txBody>
                    <a:bodyPr/>
                    <a:lstStyle/>
                    <a:p>
                      <a:pPr algn="ctr">
                        <a:lnSpc>
                          <a:spcPct val="83000"/>
                        </a:lnSpc>
                      </a:pPr>
                      <a:r>
                        <a:rPr lang="es-CO" sz="900" b="0" strike="noStrike" spc="-1">
                          <a:solidFill>
                            <a:srgbClr val="000000"/>
                          </a:solidFill>
                          <a:latin typeface="Calibri"/>
                        </a:rPr>
                        <a:t>Azul claro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9360">
                      <a:solidFill>
                        <a:srgbClr val="FFFFFF"/>
                      </a:solidFill>
                    </a:lnT>
                    <a:lnB w="2880">
                      <a:solidFill>
                        <a:srgbClr val="FFFFFF"/>
                      </a:solidFill>
                    </a:lnB>
                    <a:solidFill>
                      <a:srgbClr val="C0E0F4"/>
                    </a:solidFill>
                  </a:tcPr>
                </a:tc>
                <a:extLst>
                  <a:ext uri="{0D108BD9-81ED-4DB2-BD59-A6C34878D82A}">
                    <a16:rowId xmlns:a16="http://schemas.microsoft.com/office/drawing/2014/main" val="10001"/>
                  </a:ext>
                </a:extLst>
              </a:tr>
              <a:tr h="228600">
                <a:tc>
                  <a:txBody>
                    <a:bodyPr/>
                    <a:lstStyle/>
                    <a:p>
                      <a:pPr algn="ctr">
                        <a:lnSpc>
                          <a:spcPct val="83000"/>
                        </a:lnSpc>
                      </a:pPr>
                      <a:r>
                        <a:rPr lang="es-MX" sz="900" b="0" strike="noStrike" spc="-1">
                          <a:solidFill>
                            <a:srgbClr val="000000"/>
                          </a:solidFill>
                          <a:latin typeface="Calibri"/>
                        </a:rPr>
                        <a:t>Gestión Integral (exclusivo de Calidad)</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GIC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Morado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extLst>
                  <a:ext uri="{0D108BD9-81ED-4DB2-BD59-A6C34878D82A}">
                    <a16:rowId xmlns:a16="http://schemas.microsoft.com/office/drawing/2014/main" val="10002"/>
                  </a:ext>
                </a:extLst>
              </a:tr>
              <a:tr h="228600">
                <a:tc>
                  <a:txBody>
                    <a:bodyPr/>
                    <a:lstStyle/>
                    <a:p>
                      <a:pPr algn="ctr">
                        <a:lnSpc>
                          <a:spcPct val="83000"/>
                        </a:lnSpc>
                      </a:pPr>
                      <a:r>
                        <a:rPr lang="es-MX" sz="900" b="0" strike="noStrike" spc="-1">
                          <a:solidFill>
                            <a:srgbClr val="000000"/>
                          </a:solidFill>
                          <a:latin typeface="Calibri"/>
                        </a:rPr>
                        <a:t>Gestión Integral (exclusivo de Seguridad y salud en el trabajo)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GIS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Morado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extLst>
                  <a:ext uri="{0D108BD9-81ED-4DB2-BD59-A6C34878D82A}">
                    <a16:rowId xmlns:a16="http://schemas.microsoft.com/office/drawing/2014/main" val="10003"/>
                  </a:ext>
                </a:extLst>
              </a:tr>
              <a:tr h="228600">
                <a:tc>
                  <a:txBody>
                    <a:bodyPr/>
                    <a:lstStyle/>
                    <a:p>
                      <a:pPr algn="ctr">
                        <a:lnSpc>
                          <a:spcPct val="83000"/>
                        </a:lnSpc>
                      </a:pPr>
                      <a:r>
                        <a:rPr lang="es-MX" sz="900" b="0" strike="noStrike" spc="-1">
                          <a:solidFill>
                            <a:srgbClr val="000000"/>
                          </a:solidFill>
                          <a:latin typeface="Calibri"/>
                        </a:rPr>
                        <a:t>Gestión Integral (exclusivo de ambiental)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GIA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tc>
                  <a:txBody>
                    <a:bodyPr/>
                    <a:lstStyle/>
                    <a:p>
                      <a:pPr algn="ctr">
                        <a:lnSpc>
                          <a:spcPct val="83000"/>
                        </a:lnSpc>
                      </a:pPr>
                      <a:r>
                        <a:rPr lang="es-CO" sz="900" b="0" strike="noStrike" spc="-1">
                          <a:solidFill>
                            <a:srgbClr val="000000"/>
                          </a:solidFill>
                          <a:latin typeface="Calibri"/>
                        </a:rPr>
                        <a:t>Morado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8585E0"/>
                    </a:solidFill>
                  </a:tcPr>
                </a:tc>
                <a:extLst>
                  <a:ext uri="{0D108BD9-81ED-4DB2-BD59-A6C34878D82A}">
                    <a16:rowId xmlns:a16="http://schemas.microsoft.com/office/drawing/2014/main" val="10004"/>
                  </a:ext>
                </a:extLst>
              </a:tr>
              <a:tr h="228600">
                <a:tc>
                  <a:txBody>
                    <a:bodyPr/>
                    <a:lstStyle/>
                    <a:p>
                      <a:pPr algn="ctr">
                        <a:lnSpc>
                          <a:spcPct val="83000"/>
                        </a:lnSpc>
                      </a:pPr>
                      <a:r>
                        <a:rPr lang="es-CO" sz="900" b="0" strike="noStrike" spc="-1">
                          <a:solidFill>
                            <a:srgbClr val="FFFFFF"/>
                          </a:solidFill>
                          <a:latin typeface="Calibri"/>
                        </a:rPr>
                        <a:t>Servicio de consulta externa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4F4F"/>
                    </a:solidFill>
                  </a:tcPr>
                </a:tc>
                <a:tc>
                  <a:txBody>
                    <a:bodyPr/>
                    <a:lstStyle/>
                    <a:p>
                      <a:pPr algn="ctr">
                        <a:lnSpc>
                          <a:spcPct val="83000"/>
                        </a:lnSpc>
                      </a:pPr>
                      <a:r>
                        <a:rPr lang="es-CO" sz="900" b="0" strike="noStrike" spc="-1">
                          <a:solidFill>
                            <a:srgbClr val="FFFFFF"/>
                          </a:solidFill>
                          <a:latin typeface="Calibri"/>
                        </a:rPr>
                        <a:t>SCE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4F4F"/>
                    </a:solidFill>
                  </a:tcPr>
                </a:tc>
                <a:tc>
                  <a:txBody>
                    <a:bodyPr/>
                    <a:lstStyle/>
                    <a:p>
                      <a:pPr algn="ctr">
                        <a:lnSpc>
                          <a:spcPct val="83000"/>
                        </a:lnSpc>
                      </a:pPr>
                      <a:r>
                        <a:rPr lang="es-CO" sz="900" b="0" strike="noStrike" spc="-1">
                          <a:solidFill>
                            <a:srgbClr val="FFFFFF"/>
                          </a:solidFill>
                          <a:latin typeface="Calibri"/>
                        </a:rPr>
                        <a:t>Rojo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4F4F"/>
                    </a:solidFill>
                  </a:tcPr>
                </a:tc>
                <a:extLst>
                  <a:ext uri="{0D108BD9-81ED-4DB2-BD59-A6C34878D82A}">
                    <a16:rowId xmlns:a16="http://schemas.microsoft.com/office/drawing/2014/main" val="10005"/>
                  </a:ext>
                </a:extLst>
              </a:tr>
              <a:tr h="228600">
                <a:tc>
                  <a:txBody>
                    <a:bodyPr/>
                    <a:lstStyle/>
                    <a:p>
                      <a:pPr algn="ctr">
                        <a:lnSpc>
                          <a:spcPct val="83000"/>
                        </a:lnSpc>
                      </a:pPr>
                      <a:r>
                        <a:rPr lang="es-CO" sz="900" b="0" strike="noStrike" spc="-1">
                          <a:solidFill>
                            <a:srgbClr val="000000"/>
                          </a:solidFill>
                          <a:latin typeface="Calibri"/>
                        </a:rPr>
                        <a:t>Servicio de cirugía oftalmológica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92D050"/>
                    </a:solidFill>
                  </a:tcPr>
                </a:tc>
                <a:tc>
                  <a:txBody>
                    <a:bodyPr/>
                    <a:lstStyle/>
                    <a:p>
                      <a:pPr algn="ctr">
                        <a:lnSpc>
                          <a:spcPct val="83000"/>
                        </a:lnSpc>
                      </a:pPr>
                      <a:r>
                        <a:rPr lang="es-CO" sz="900" b="0" strike="noStrike" spc="-1">
                          <a:solidFill>
                            <a:srgbClr val="000000"/>
                          </a:solidFill>
                          <a:latin typeface="Calibri"/>
                        </a:rPr>
                        <a:t>SCO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92D050"/>
                    </a:solidFill>
                  </a:tcPr>
                </a:tc>
                <a:tc>
                  <a:txBody>
                    <a:bodyPr/>
                    <a:lstStyle/>
                    <a:p>
                      <a:pPr algn="ctr">
                        <a:lnSpc>
                          <a:spcPct val="83000"/>
                        </a:lnSpc>
                      </a:pPr>
                      <a:r>
                        <a:rPr lang="es-CO" sz="900" b="0" strike="noStrike" spc="-1">
                          <a:solidFill>
                            <a:srgbClr val="000000"/>
                          </a:solidFill>
                          <a:latin typeface="Calibri"/>
                        </a:rPr>
                        <a:t>Verde</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92D050"/>
                    </a:solidFill>
                  </a:tcPr>
                </a:tc>
                <a:extLst>
                  <a:ext uri="{0D108BD9-81ED-4DB2-BD59-A6C34878D82A}">
                    <a16:rowId xmlns:a16="http://schemas.microsoft.com/office/drawing/2014/main" val="10006"/>
                  </a:ext>
                </a:extLst>
              </a:tr>
              <a:tr h="228600">
                <a:tc>
                  <a:txBody>
                    <a:bodyPr/>
                    <a:lstStyle/>
                    <a:p>
                      <a:pPr algn="ctr">
                        <a:lnSpc>
                          <a:spcPct val="83000"/>
                        </a:lnSpc>
                      </a:pPr>
                      <a:r>
                        <a:rPr lang="es-CO" sz="900" b="0" strike="noStrike" spc="-1">
                          <a:solidFill>
                            <a:srgbClr val="000000"/>
                          </a:solidFill>
                          <a:latin typeface="Calibri"/>
                        </a:rPr>
                        <a:t>Servicio de ayudas diagnósticas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99"/>
                    </a:solidFill>
                  </a:tcPr>
                </a:tc>
                <a:tc>
                  <a:txBody>
                    <a:bodyPr/>
                    <a:lstStyle/>
                    <a:p>
                      <a:pPr algn="ctr">
                        <a:lnSpc>
                          <a:spcPct val="83000"/>
                        </a:lnSpc>
                      </a:pPr>
                      <a:r>
                        <a:rPr lang="es-CO" sz="900" b="0" strike="noStrike" spc="-1">
                          <a:solidFill>
                            <a:srgbClr val="000000"/>
                          </a:solidFill>
                          <a:latin typeface="Calibri"/>
                        </a:rPr>
                        <a:t>SAD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99"/>
                    </a:solidFill>
                  </a:tcPr>
                </a:tc>
                <a:tc>
                  <a:txBody>
                    <a:bodyPr/>
                    <a:lstStyle/>
                    <a:p>
                      <a:pPr algn="ctr">
                        <a:lnSpc>
                          <a:spcPct val="83000"/>
                        </a:lnSpc>
                      </a:pPr>
                      <a:r>
                        <a:rPr lang="es-CO" sz="900" b="0" strike="noStrike" spc="-1">
                          <a:solidFill>
                            <a:srgbClr val="000000"/>
                          </a:solidFill>
                          <a:latin typeface="Calibri"/>
                        </a:rPr>
                        <a:t>Amarillo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99"/>
                    </a:solidFill>
                  </a:tcPr>
                </a:tc>
                <a:extLst>
                  <a:ext uri="{0D108BD9-81ED-4DB2-BD59-A6C34878D82A}">
                    <a16:rowId xmlns:a16="http://schemas.microsoft.com/office/drawing/2014/main" val="10007"/>
                  </a:ext>
                </a:extLst>
              </a:tr>
              <a:tr h="228600">
                <a:tc>
                  <a:txBody>
                    <a:bodyPr/>
                    <a:lstStyle/>
                    <a:p>
                      <a:pPr algn="ctr">
                        <a:lnSpc>
                          <a:spcPct val="83000"/>
                        </a:lnSpc>
                      </a:pPr>
                      <a:r>
                        <a:rPr lang="es-CO" sz="900" b="0" strike="noStrike" spc="-1">
                          <a:solidFill>
                            <a:srgbClr val="000000"/>
                          </a:solidFill>
                          <a:latin typeface="Calibri"/>
                        </a:rPr>
                        <a:t>Servicio de óptica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BFBFBF"/>
                    </a:solidFill>
                  </a:tcPr>
                </a:tc>
                <a:tc>
                  <a:txBody>
                    <a:bodyPr/>
                    <a:lstStyle/>
                    <a:p>
                      <a:pPr algn="ctr">
                        <a:lnSpc>
                          <a:spcPct val="83000"/>
                        </a:lnSpc>
                      </a:pPr>
                      <a:r>
                        <a:rPr lang="es-CO" sz="900" b="0" strike="noStrike" spc="-1">
                          <a:solidFill>
                            <a:srgbClr val="000000"/>
                          </a:solidFill>
                          <a:latin typeface="Calibri"/>
                        </a:rPr>
                        <a:t>SO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BFBFBF"/>
                    </a:solidFill>
                  </a:tcPr>
                </a:tc>
                <a:tc>
                  <a:txBody>
                    <a:bodyPr/>
                    <a:lstStyle/>
                    <a:p>
                      <a:pPr algn="ctr">
                        <a:lnSpc>
                          <a:spcPct val="83000"/>
                        </a:lnSpc>
                      </a:pPr>
                      <a:r>
                        <a:rPr lang="es-CO" sz="900" b="0" strike="noStrike" spc="-1">
                          <a:solidFill>
                            <a:srgbClr val="000000"/>
                          </a:solidFill>
                          <a:latin typeface="Calibri"/>
                        </a:rPr>
                        <a:t>Gris</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BFBFBF"/>
                    </a:solidFill>
                  </a:tcPr>
                </a:tc>
                <a:extLst>
                  <a:ext uri="{0D108BD9-81ED-4DB2-BD59-A6C34878D82A}">
                    <a16:rowId xmlns:a16="http://schemas.microsoft.com/office/drawing/2014/main" val="10008"/>
                  </a:ext>
                </a:extLst>
              </a:tr>
              <a:tr h="228600">
                <a:tc>
                  <a:txBody>
                    <a:bodyPr/>
                    <a:lstStyle/>
                    <a:p>
                      <a:pPr algn="ctr">
                        <a:lnSpc>
                          <a:spcPct val="83000"/>
                        </a:lnSpc>
                      </a:pPr>
                      <a:r>
                        <a:rPr lang="es-CO" sz="900" b="0" strike="noStrike" spc="-1">
                          <a:solidFill>
                            <a:srgbClr val="000000"/>
                          </a:solidFill>
                          <a:latin typeface="Calibri"/>
                        </a:rPr>
                        <a:t>Gestión Comercial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192FF"/>
                    </a:solidFill>
                  </a:tcPr>
                </a:tc>
                <a:tc>
                  <a:txBody>
                    <a:bodyPr/>
                    <a:lstStyle/>
                    <a:p>
                      <a:pPr algn="ctr">
                        <a:lnSpc>
                          <a:spcPct val="83000"/>
                        </a:lnSpc>
                      </a:pPr>
                      <a:r>
                        <a:rPr lang="es-CO" sz="900" b="0" strike="noStrike" spc="-1">
                          <a:solidFill>
                            <a:srgbClr val="000000"/>
                          </a:solidFill>
                          <a:latin typeface="Calibri"/>
                        </a:rPr>
                        <a:t>GC</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192FF"/>
                    </a:solidFill>
                  </a:tcPr>
                </a:tc>
                <a:tc>
                  <a:txBody>
                    <a:bodyPr/>
                    <a:lstStyle/>
                    <a:p>
                      <a:pPr algn="ctr">
                        <a:lnSpc>
                          <a:spcPct val="83000"/>
                        </a:lnSpc>
                      </a:pPr>
                      <a:r>
                        <a:rPr lang="es-CO" sz="900" b="0" strike="noStrike" spc="-1">
                          <a:solidFill>
                            <a:srgbClr val="000000"/>
                          </a:solidFill>
                          <a:latin typeface="Calibri"/>
                        </a:rPr>
                        <a:t>Azul oscuro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192FF"/>
                    </a:solidFill>
                  </a:tcPr>
                </a:tc>
                <a:extLst>
                  <a:ext uri="{0D108BD9-81ED-4DB2-BD59-A6C34878D82A}">
                    <a16:rowId xmlns:a16="http://schemas.microsoft.com/office/drawing/2014/main" val="10009"/>
                  </a:ext>
                </a:extLst>
              </a:tr>
              <a:tr h="228600">
                <a:tc>
                  <a:txBody>
                    <a:bodyPr/>
                    <a:lstStyle/>
                    <a:p>
                      <a:pPr algn="ctr">
                        <a:lnSpc>
                          <a:spcPct val="83000"/>
                        </a:lnSpc>
                      </a:pPr>
                      <a:r>
                        <a:rPr lang="es-CO" sz="900" b="0" strike="noStrike" spc="-1">
                          <a:solidFill>
                            <a:srgbClr val="000000"/>
                          </a:solidFill>
                          <a:latin typeface="Calibri"/>
                        </a:rPr>
                        <a:t>Gestión de información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D86016"/>
                    </a:solidFill>
                  </a:tcPr>
                </a:tc>
                <a:tc>
                  <a:txBody>
                    <a:bodyPr/>
                    <a:lstStyle/>
                    <a:p>
                      <a:pPr algn="ctr">
                        <a:lnSpc>
                          <a:spcPct val="83000"/>
                        </a:lnSpc>
                      </a:pPr>
                      <a:r>
                        <a:rPr lang="es-CO" sz="900" b="0" strike="noStrike" spc="-1">
                          <a:solidFill>
                            <a:srgbClr val="000000"/>
                          </a:solidFill>
                          <a:latin typeface="Calibri"/>
                        </a:rPr>
                        <a:t>GIN</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D86016"/>
                    </a:solidFill>
                  </a:tcPr>
                </a:tc>
                <a:tc>
                  <a:txBody>
                    <a:bodyPr/>
                    <a:lstStyle/>
                    <a:p>
                      <a:pPr algn="ctr">
                        <a:lnSpc>
                          <a:spcPct val="83000"/>
                        </a:lnSpc>
                      </a:pPr>
                      <a:r>
                        <a:rPr lang="es-CO" sz="900" b="0" strike="noStrike" spc="-1">
                          <a:solidFill>
                            <a:srgbClr val="000000"/>
                          </a:solidFill>
                          <a:latin typeface="Calibri"/>
                        </a:rPr>
                        <a:t>Café claro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D86016"/>
                    </a:solidFill>
                  </a:tcPr>
                </a:tc>
                <a:extLst>
                  <a:ext uri="{0D108BD9-81ED-4DB2-BD59-A6C34878D82A}">
                    <a16:rowId xmlns:a16="http://schemas.microsoft.com/office/drawing/2014/main" val="10010"/>
                  </a:ext>
                </a:extLst>
              </a:tr>
              <a:tr h="228600">
                <a:tc>
                  <a:txBody>
                    <a:bodyPr/>
                    <a:lstStyle/>
                    <a:p>
                      <a:pPr algn="ctr">
                        <a:lnSpc>
                          <a:spcPct val="83000"/>
                        </a:lnSpc>
                      </a:pPr>
                      <a:r>
                        <a:rPr lang="es-MX" sz="900" b="0" strike="noStrike" spc="-1">
                          <a:solidFill>
                            <a:srgbClr val="FFFFFF"/>
                          </a:solidFill>
                          <a:latin typeface="Calibri"/>
                        </a:rPr>
                        <a:t>Gestión de compras e inventarios</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00000"/>
                    </a:solidFill>
                  </a:tcPr>
                </a:tc>
                <a:tc>
                  <a:txBody>
                    <a:bodyPr/>
                    <a:lstStyle/>
                    <a:p>
                      <a:pPr algn="ctr">
                        <a:lnSpc>
                          <a:spcPct val="83000"/>
                        </a:lnSpc>
                      </a:pPr>
                      <a:r>
                        <a:rPr lang="es-CO" sz="900" b="0" strike="noStrike" spc="-1">
                          <a:solidFill>
                            <a:srgbClr val="FFFFFF"/>
                          </a:solidFill>
                          <a:latin typeface="Calibri"/>
                        </a:rPr>
                        <a:t>GCI</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00000"/>
                    </a:solidFill>
                  </a:tcPr>
                </a:tc>
                <a:tc>
                  <a:txBody>
                    <a:bodyPr/>
                    <a:lstStyle/>
                    <a:p>
                      <a:pPr algn="ctr">
                        <a:lnSpc>
                          <a:spcPct val="83000"/>
                        </a:lnSpc>
                      </a:pPr>
                      <a:r>
                        <a:rPr lang="es-CO" sz="900" b="0" strike="noStrike" spc="-1">
                          <a:solidFill>
                            <a:srgbClr val="FFFFFF"/>
                          </a:solidFill>
                          <a:latin typeface="Calibri"/>
                        </a:rPr>
                        <a:t>Negro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000000"/>
                    </a:solidFill>
                  </a:tcPr>
                </a:tc>
                <a:extLst>
                  <a:ext uri="{0D108BD9-81ED-4DB2-BD59-A6C34878D82A}">
                    <a16:rowId xmlns:a16="http://schemas.microsoft.com/office/drawing/2014/main" val="10011"/>
                  </a:ext>
                </a:extLst>
              </a:tr>
              <a:tr h="228600">
                <a:tc>
                  <a:txBody>
                    <a:bodyPr/>
                    <a:lstStyle/>
                    <a:p>
                      <a:pPr algn="ctr">
                        <a:lnSpc>
                          <a:spcPct val="83000"/>
                        </a:lnSpc>
                      </a:pPr>
                      <a:r>
                        <a:rPr lang="es-CO" sz="900" b="0" strike="noStrike" spc="-1">
                          <a:solidFill>
                            <a:srgbClr val="000000"/>
                          </a:solidFill>
                          <a:latin typeface="Calibri"/>
                        </a:rPr>
                        <a:t>Gestión infraestructura y tecnología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E4BADC"/>
                    </a:solidFill>
                  </a:tcPr>
                </a:tc>
                <a:tc>
                  <a:txBody>
                    <a:bodyPr/>
                    <a:lstStyle/>
                    <a:p>
                      <a:pPr algn="ctr">
                        <a:lnSpc>
                          <a:spcPct val="83000"/>
                        </a:lnSpc>
                      </a:pPr>
                      <a:r>
                        <a:rPr lang="es-CO" sz="900" b="0" strike="noStrike" spc="-1">
                          <a:solidFill>
                            <a:srgbClr val="000000"/>
                          </a:solidFill>
                          <a:latin typeface="Calibri"/>
                        </a:rPr>
                        <a:t>GIT</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E4BADC"/>
                    </a:solidFill>
                  </a:tcPr>
                </a:tc>
                <a:tc>
                  <a:txBody>
                    <a:bodyPr/>
                    <a:lstStyle/>
                    <a:p>
                      <a:pPr algn="ctr">
                        <a:lnSpc>
                          <a:spcPct val="83000"/>
                        </a:lnSpc>
                      </a:pPr>
                      <a:r>
                        <a:rPr lang="es-CO" sz="900" b="0" strike="noStrike" spc="-1">
                          <a:solidFill>
                            <a:srgbClr val="000000"/>
                          </a:solidFill>
                          <a:latin typeface="Calibri"/>
                        </a:rPr>
                        <a:t>Rosa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E4BADC"/>
                    </a:solidFill>
                  </a:tcPr>
                </a:tc>
                <a:extLst>
                  <a:ext uri="{0D108BD9-81ED-4DB2-BD59-A6C34878D82A}">
                    <a16:rowId xmlns:a16="http://schemas.microsoft.com/office/drawing/2014/main" val="10012"/>
                  </a:ext>
                </a:extLst>
              </a:tr>
              <a:tr h="228600">
                <a:tc>
                  <a:txBody>
                    <a:bodyPr/>
                    <a:lstStyle/>
                    <a:p>
                      <a:pPr algn="ctr">
                        <a:lnSpc>
                          <a:spcPct val="83000"/>
                        </a:lnSpc>
                      </a:pPr>
                      <a:r>
                        <a:rPr lang="es-CO" sz="900" b="0" strike="noStrike" spc="-1">
                          <a:solidFill>
                            <a:srgbClr val="FFFFFF"/>
                          </a:solidFill>
                          <a:latin typeface="Calibri"/>
                        </a:rPr>
                        <a:t>Gestión financiera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662D0A"/>
                    </a:solidFill>
                  </a:tcPr>
                </a:tc>
                <a:tc>
                  <a:txBody>
                    <a:bodyPr/>
                    <a:lstStyle/>
                    <a:p>
                      <a:pPr algn="ctr">
                        <a:lnSpc>
                          <a:spcPct val="83000"/>
                        </a:lnSpc>
                      </a:pPr>
                      <a:r>
                        <a:rPr lang="es-CO" sz="900" b="0" strike="noStrike" spc="-1">
                          <a:solidFill>
                            <a:srgbClr val="FFFFFF"/>
                          </a:solidFill>
                          <a:latin typeface="Calibri"/>
                        </a:rPr>
                        <a:t>GF</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662D0A"/>
                    </a:solidFill>
                  </a:tcPr>
                </a:tc>
                <a:tc>
                  <a:txBody>
                    <a:bodyPr/>
                    <a:lstStyle/>
                    <a:p>
                      <a:pPr algn="ctr">
                        <a:lnSpc>
                          <a:spcPct val="83000"/>
                        </a:lnSpc>
                      </a:pPr>
                      <a:r>
                        <a:rPr lang="es-CO" sz="900" b="0" strike="noStrike" spc="-1">
                          <a:solidFill>
                            <a:srgbClr val="FFFFFF"/>
                          </a:solidFill>
                          <a:latin typeface="Calibri"/>
                        </a:rPr>
                        <a:t>Café oscuro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662D0A"/>
                    </a:solidFill>
                  </a:tcPr>
                </a:tc>
                <a:extLst>
                  <a:ext uri="{0D108BD9-81ED-4DB2-BD59-A6C34878D82A}">
                    <a16:rowId xmlns:a16="http://schemas.microsoft.com/office/drawing/2014/main" val="10013"/>
                  </a:ext>
                </a:extLst>
              </a:tr>
              <a:tr h="228600">
                <a:tc>
                  <a:txBody>
                    <a:bodyPr/>
                    <a:lstStyle/>
                    <a:p>
                      <a:pPr algn="ctr">
                        <a:lnSpc>
                          <a:spcPct val="83000"/>
                        </a:lnSpc>
                      </a:pPr>
                      <a:r>
                        <a:rPr lang="es-CO" sz="900" b="0" strike="noStrike" spc="-1">
                          <a:solidFill>
                            <a:srgbClr val="000000"/>
                          </a:solidFill>
                          <a:latin typeface="Calibri"/>
                        </a:rPr>
                        <a:t>Gestión de talento humano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2F2F2"/>
                    </a:solidFill>
                  </a:tcPr>
                </a:tc>
                <a:tc>
                  <a:txBody>
                    <a:bodyPr/>
                    <a:lstStyle/>
                    <a:p>
                      <a:pPr algn="ctr">
                        <a:lnSpc>
                          <a:spcPct val="83000"/>
                        </a:lnSpc>
                      </a:pPr>
                      <a:r>
                        <a:rPr lang="es-CO" sz="900" b="0" strike="noStrike" spc="-1">
                          <a:solidFill>
                            <a:srgbClr val="000000"/>
                          </a:solidFill>
                          <a:latin typeface="Calibri"/>
                        </a:rPr>
                        <a:t>GTH</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2F2F2"/>
                    </a:solidFill>
                  </a:tcPr>
                </a:tc>
                <a:tc>
                  <a:txBody>
                    <a:bodyPr/>
                    <a:lstStyle/>
                    <a:p>
                      <a:pPr algn="ctr">
                        <a:lnSpc>
                          <a:spcPct val="83000"/>
                        </a:lnSpc>
                      </a:pPr>
                      <a:r>
                        <a:rPr lang="es-CO" sz="900" b="0" strike="noStrike" spc="-1">
                          <a:solidFill>
                            <a:srgbClr val="000000"/>
                          </a:solidFill>
                          <a:latin typeface="Calibri"/>
                        </a:rPr>
                        <a:t>Transparente</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2F2F2"/>
                    </a:solidFill>
                  </a:tcPr>
                </a:tc>
                <a:extLst>
                  <a:ext uri="{0D108BD9-81ED-4DB2-BD59-A6C34878D82A}">
                    <a16:rowId xmlns:a16="http://schemas.microsoft.com/office/drawing/2014/main" val="10014"/>
                  </a:ext>
                </a:extLst>
              </a:tr>
              <a:tr h="228600">
                <a:tc>
                  <a:txBody>
                    <a:bodyPr/>
                    <a:lstStyle/>
                    <a:p>
                      <a:pPr algn="ctr">
                        <a:lnSpc>
                          <a:spcPct val="83000"/>
                        </a:lnSpc>
                      </a:pPr>
                      <a:r>
                        <a:rPr lang="es-CO" sz="900" b="0" strike="noStrike" spc="-1">
                          <a:solidFill>
                            <a:srgbClr val="000000"/>
                          </a:solidFill>
                          <a:latin typeface="Calibri"/>
                        </a:rPr>
                        <a:t>Programas  Seguridad del paciente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PSP</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Naranja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extLst>
                  <a:ext uri="{0D108BD9-81ED-4DB2-BD59-A6C34878D82A}">
                    <a16:rowId xmlns:a16="http://schemas.microsoft.com/office/drawing/2014/main" val="10015"/>
                  </a:ext>
                </a:extLst>
              </a:tr>
              <a:tr h="228600">
                <a:tc>
                  <a:txBody>
                    <a:bodyPr/>
                    <a:lstStyle/>
                    <a:p>
                      <a:pPr algn="ctr">
                        <a:lnSpc>
                          <a:spcPct val="83000"/>
                        </a:lnSpc>
                      </a:pPr>
                      <a:r>
                        <a:rPr lang="es-CO" sz="900" b="0" strike="noStrike" spc="-1">
                          <a:solidFill>
                            <a:srgbClr val="000000"/>
                          </a:solidFill>
                          <a:latin typeface="Calibri"/>
                        </a:rPr>
                        <a:t>Programas  Compromiso social </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PCS</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Naranja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extLst>
                  <a:ext uri="{0D108BD9-81ED-4DB2-BD59-A6C34878D82A}">
                    <a16:rowId xmlns:a16="http://schemas.microsoft.com/office/drawing/2014/main" val="10016"/>
                  </a:ext>
                </a:extLst>
              </a:tr>
              <a:tr h="228600">
                <a:tc>
                  <a:txBody>
                    <a:bodyPr/>
                    <a:lstStyle/>
                    <a:p>
                      <a:pPr algn="ctr">
                        <a:lnSpc>
                          <a:spcPct val="83000"/>
                        </a:lnSpc>
                      </a:pPr>
                      <a:r>
                        <a:rPr lang="es-CO" sz="900" b="0" strike="noStrike" spc="-1">
                          <a:solidFill>
                            <a:srgbClr val="000000"/>
                          </a:solidFill>
                          <a:latin typeface="Calibri"/>
                        </a:rPr>
                        <a:t>Programas Humanización</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PHU</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Naranja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extLst>
                  <a:ext uri="{0D108BD9-81ED-4DB2-BD59-A6C34878D82A}">
                    <a16:rowId xmlns:a16="http://schemas.microsoft.com/office/drawing/2014/main" val="10017"/>
                  </a:ext>
                </a:extLst>
              </a:tr>
              <a:tr h="228600">
                <a:tc>
                  <a:txBody>
                    <a:bodyPr/>
                    <a:lstStyle/>
                    <a:p>
                      <a:pPr algn="ctr">
                        <a:lnSpc>
                          <a:spcPct val="83000"/>
                        </a:lnSpc>
                      </a:pPr>
                      <a:r>
                        <a:rPr lang="es-CO" sz="900" b="0" strike="noStrike" spc="-1">
                          <a:solidFill>
                            <a:srgbClr val="000000"/>
                          </a:solidFill>
                          <a:latin typeface="Calibri"/>
                        </a:rPr>
                        <a:t>Programas  Atención al usuario</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PAU</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tc>
                  <a:txBody>
                    <a:bodyPr/>
                    <a:lstStyle/>
                    <a:p>
                      <a:pPr algn="ctr">
                        <a:lnSpc>
                          <a:spcPct val="83000"/>
                        </a:lnSpc>
                      </a:pPr>
                      <a:r>
                        <a:rPr lang="es-CO" sz="900" b="0" strike="noStrike" spc="-1">
                          <a:solidFill>
                            <a:srgbClr val="000000"/>
                          </a:solidFill>
                          <a:latin typeface="Calibri"/>
                        </a:rPr>
                        <a:t>Naranja</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C000"/>
                    </a:solidFill>
                  </a:tcPr>
                </a:tc>
                <a:extLst>
                  <a:ext uri="{0D108BD9-81ED-4DB2-BD59-A6C34878D82A}">
                    <a16:rowId xmlns:a16="http://schemas.microsoft.com/office/drawing/2014/main" val="10018"/>
                  </a:ext>
                </a:extLst>
              </a:tr>
              <a:tr h="228600">
                <a:tc>
                  <a:txBody>
                    <a:bodyPr/>
                    <a:lstStyle/>
                    <a:p>
                      <a:pPr algn="ctr">
                        <a:lnSpc>
                          <a:spcPct val="83000"/>
                        </a:lnSpc>
                      </a:pPr>
                      <a:r>
                        <a:rPr lang="es-CO" sz="900" b="0" strike="noStrike" spc="-1">
                          <a:solidFill>
                            <a:srgbClr val="000000"/>
                          </a:solidFill>
                          <a:latin typeface="Calibri"/>
                        </a:rPr>
                        <a:t>Transversales</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FF"/>
                    </a:solidFill>
                  </a:tcPr>
                </a:tc>
                <a:tc>
                  <a:txBody>
                    <a:bodyPr/>
                    <a:lstStyle/>
                    <a:p>
                      <a:pPr algn="ctr">
                        <a:lnSpc>
                          <a:spcPct val="83000"/>
                        </a:lnSpc>
                      </a:pPr>
                      <a:r>
                        <a:rPr lang="es-CO" sz="900" b="0" strike="noStrike" spc="-1">
                          <a:solidFill>
                            <a:srgbClr val="000000"/>
                          </a:solidFill>
                          <a:latin typeface="Calibri"/>
                        </a:rPr>
                        <a:t>TS</a:t>
                      </a:r>
                      <a:endParaRPr lang="es-CO" sz="900" b="0" strike="noStrike" spc="-1">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FF"/>
                    </a:solidFill>
                  </a:tcPr>
                </a:tc>
                <a:tc>
                  <a:txBody>
                    <a:bodyPr/>
                    <a:lstStyle/>
                    <a:p>
                      <a:pPr algn="ctr">
                        <a:lnSpc>
                          <a:spcPct val="83000"/>
                        </a:lnSpc>
                      </a:pPr>
                      <a:r>
                        <a:rPr lang="es-CO" sz="900" b="0" strike="noStrike" spc="-1" dirty="0">
                          <a:solidFill>
                            <a:srgbClr val="000000"/>
                          </a:solidFill>
                          <a:latin typeface="Calibri"/>
                        </a:rPr>
                        <a:t>Sin color asignado</a:t>
                      </a:r>
                      <a:endParaRPr lang="es-CO" sz="900" b="0" strike="noStrike" spc="-1" dirty="0">
                        <a:solidFill>
                          <a:srgbClr val="FFFFFF"/>
                        </a:solidFill>
                        <a:latin typeface="Arial"/>
                      </a:endParaRPr>
                    </a:p>
                  </a:txBody>
                  <a:tcPr marL="90000" marR="90000">
                    <a:lnL w="2880">
                      <a:solidFill>
                        <a:srgbClr val="FFFFFF"/>
                      </a:solidFill>
                    </a:lnL>
                    <a:lnR w="2880">
                      <a:solidFill>
                        <a:srgbClr val="FFFFFF"/>
                      </a:solidFill>
                    </a:lnR>
                    <a:lnT w="2880">
                      <a:solidFill>
                        <a:srgbClr val="FFFFFF"/>
                      </a:solidFill>
                    </a:lnT>
                    <a:lnB w="2880">
                      <a:solidFill>
                        <a:srgbClr val="FFFFFF"/>
                      </a:solidFill>
                    </a:lnB>
                    <a:solidFill>
                      <a:srgbClr val="FFFFFF"/>
                    </a:solidFill>
                  </a:tcPr>
                </a:tc>
                <a:extLst>
                  <a:ext uri="{0D108BD9-81ED-4DB2-BD59-A6C34878D82A}">
                    <a16:rowId xmlns:a16="http://schemas.microsoft.com/office/drawing/2014/main" val="10019"/>
                  </a:ext>
                </a:extLst>
              </a:tr>
            </a:tbl>
          </a:graphicData>
        </a:graphic>
      </p:graphicFrame>
      <p:sp>
        <p:nvSpPr>
          <p:cNvPr id="1198" name="CustomShape 14"/>
          <p:cNvSpPr/>
          <p:nvPr/>
        </p:nvSpPr>
        <p:spPr>
          <a:xfrm>
            <a:off x="318960" y="7232760"/>
            <a:ext cx="6031080" cy="68796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300" b="0" strike="noStrike" spc="-1" dirty="0">
                <a:solidFill>
                  <a:schemeClr val="tx1">
                    <a:lumMod val="75000"/>
                    <a:lumOff val="25000"/>
                  </a:schemeClr>
                </a:solidFill>
                <a:latin typeface="Calibri"/>
              </a:rPr>
              <a:t>La codificación conserva los siguientes parámetros: </a:t>
            </a:r>
            <a:endParaRPr lang="es-CO" sz="1300" b="0" strike="noStrike" spc="-1" dirty="0">
              <a:solidFill>
                <a:schemeClr val="tx1">
                  <a:lumMod val="75000"/>
                  <a:lumOff val="25000"/>
                </a:schemeClr>
              </a:solidFill>
              <a:latin typeface="Arial"/>
            </a:endParaRPr>
          </a:p>
          <a:p>
            <a:pPr algn="ctr">
              <a:lnSpc>
                <a:spcPct val="100000"/>
              </a:lnSpc>
            </a:pPr>
            <a:r>
              <a:rPr lang="es-CO" sz="1300" b="1" strike="noStrike" spc="-1" dirty="0">
                <a:solidFill>
                  <a:schemeClr val="tx1">
                    <a:lumMod val="75000"/>
                    <a:lumOff val="25000"/>
                  </a:schemeClr>
                </a:solidFill>
                <a:latin typeface="Calibri"/>
              </a:rPr>
              <a:t>             PROCESO. TIPO DE DOCUMENTO. CONSECUTIVO DEL FORMATO</a:t>
            </a:r>
            <a:endParaRPr lang="es-CO" sz="1300" b="0" strike="noStrike" spc="-1" dirty="0">
              <a:solidFill>
                <a:schemeClr val="tx1">
                  <a:lumMod val="75000"/>
                  <a:lumOff val="25000"/>
                </a:schemeClr>
              </a:solidFill>
              <a:latin typeface="Arial"/>
            </a:endParaRPr>
          </a:p>
          <a:p>
            <a:pPr>
              <a:lnSpc>
                <a:spcPct val="100000"/>
              </a:lnSpc>
            </a:pPr>
            <a:r>
              <a:rPr lang="es-CO" sz="1300" b="0" strike="noStrike" spc="-1" dirty="0">
                <a:solidFill>
                  <a:schemeClr val="tx1">
                    <a:lumMod val="75000"/>
                    <a:lumOff val="25000"/>
                  </a:schemeClr>
                </a:solidFill>
                <a:latin typeface="Calibri"/>
              </a:rPr>
              <a:t>Ejemplo:</a:t>
            </a:r>
            <a:r>
              <a:rPr lang="es-CO" sz="1300" b="1" strike="noStrike" spc="-1" dirty="0">
                <a:solidFill>
                  <a:schemeClr val="tx1">
                    <a:lumMod val="75000"/>
                    <a:lumOff val="25000"/>
                  </a:schemeClr>
                </a:solidFill>
                <a:latin typeface="Calibri"/>
              </a:rPr>
              <a:t>                SCO     .                 PR                   .                         01</a:t>
            </a:r>
            <a:endParaRPr lang="es-CO" sz="1300" b="0" strike="noStrike" spc="-1" dirty="0">
              <a:solidFill>
                <a:schemeClr val="tx1">
                  <a:lumMod val="75000"/>
                  <a:lumOff val="25000"/>
                </a:schemeClr>
              </a:solidFill>
              <a:latin typeface="Arial"/>
            </a:endParaRPr>
          </a:p>
        </p:txBody>
      </p:sp>
      <p:sp>
        <p:nvSpPr>
          <p:cNvPr id="1199"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67000" lnSpcReduction="2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Calidad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pic>
        <p:nvPicPr>
          <p:cNvPr id="19" name="Imagen 18"/>
          <p:cNvPicPr>
            <a:picLocks noChangeAspect="1"/>
          </p:cNvPicPr>
          <p:nvPr/>
        </p:nvPicPr>
        <p:blipFill rotWithShape="1">
          <a:blip r:embed="rId2">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3" name="Imagen 2">
            <a:extLst>
              <a:ext uri="{FF2B5EF4-FFF2-40B4-BE49-F238E27FC236}">
                <a16:creationId xmlns:a16="http://schemas.microsoft.com/office/drawing/2014/main" id="{1E8F9440-4BA5-D4C5-3C2A-5CAB96BABC05}"/>
              </a:ext>
            </a:extLst>
          </p:cNvPr>
          <p:cNvPicPr>
            <a:picLocks noChangeAspect="1"/>
          </p:cNvPicPr>
          <p:nvPr/>
        </p:nvPicPr>
        <p:blipFill>
          <a:blip r:embed="rId3"/>
          <a:stretch>
            <a:fillRect/>
          </a:stretch>
        </p:blipFill>
        <p:spPr>
          <a:xfrm>
            <a:off x="953251" y="1319400"/>
            <a:ext cx="4713904" cy="7137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 name="CustomShape 1"/>
          <p:cNvSpPr/>
          <p:nvPr/>
        </p:nvSpPr>
        <p:spPr>
          <a:xfrm rot="10740000">
            <a:off x="2520" y="8497440"/>
            <a:ext cx="6862680" cy="57492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C5E88A"/>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2" name="CustomShape 2"/>
          <p:cNvSpPr/>
          <p:nvPr/>
        </p:nvSpPr>
        <p:spPr>
          <a:xfrm rot="10740000">
            <a:off x="4680" y="8586360"/>
            <a:ext cx="6856560" cy="59220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62A73B"/>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3" name="CustomShape 3"/>
          <p:cNvSpPr/>
          <p:nvPr/>
        </p:nvSpPr>
        <p:spPr>
          <a:xfrm>
            <a:off x="-4680" y="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4" name="CustomShape 4"/>
          <p:cNvSpPr/>
          <p:nvPr/>
        </p:nvSpPr>
        <p:spPr>
          <a:xfrm>
            <a:off x="-12600" y="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5" name="CustomShape 5"/>
          <p:cNvSpPr/>
          <p:nvPr/>
        </p:nvSpPr>
        <p:spPr>
          <a:xfrm>
            <a:off x="-12600" y="-144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6" name="CustomShape 6"/>
          <p:cNvSpPr/>
          <p:nvPr/>
        </p:nvSpPr>
        <p:spPr>
          <a:xfrm rot="10800000">
            <a:off x="-8280" y="7752960"/>
            <a:ext cx="6862680" cy="1371600"/>
          </a:xfrm>
          <a:custGeom>
            <a:avLst/>
            <a:gdLst/>
            <a:ahLst/>
            <a:cxnLst/>
            <a:rect l="l" t="t" r="r" b="b"/>
            <a:pathLst>
              <a:path w="2544" h="722">
                <a:moveTo>
                  <a:pt x="2544" y="96"/>
                </a:moveTo>
                <a:cubicBezTo>
                  <a:pt x="1164" y="0"/>
                  <a:pt x="1164" y="0"/>
                  <a:pt x="1164" y="0"/>
                </a:cubicBezTo>
                <a:cubicBezTo>
                  <a:pt x="0" y="0"/>
                  <a:pt x="0" y="0"/>
                  <a:pt x="0" y="0"/>
                </a:cubicBezTo>
                <a:cubicBezTo>
                  <a:pt x="0" y="500"/>
                  <a:pt x="0" y="500"/>
                  <a:pt x="0" y="500"/>
                </a:cubicBezTo>
                <a:cubicBezTo>
                  <a:pt x="259" y="549"/>
                  <a:pt x="607" y="576"/>
                  <a:pt x="1039" y="524"/>
                </a:cubicBezTo>
                <a:cubicBezTo>
                  <a:pt x="1920" y="417"/>
                  <a:pt x="2373" y="599"/>
                  <a:pt x="2544" y="722"/>
                </a:cubicBezTo>
                <a:lnTo>
                  <a:pt x="2544" y="96"/>
                </a:lnTo>
                <a:close/>
              </a:path>
            </a:pathLst>
          </a:custGeom>
          <a:solidFill>
            <a:srgbClr val="DFB1ED"/>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7" name="CustomShape 7"/>
          <p:cNvSpPr/>
          <p:nvPr/>
        </p:nvSpPr>
        <p:spPr>
          <a:xfrm rot="10800000">
            <a:off x="-12600" y="8028720"/>
            <a:ext cx="6881760" cy="1143000"/>
          </a:xfrm>
          <a:custGeom>
            <a:avLst/>
            <a:gdLst/>
            <a:ahLst/>
            <a:cxnLst/>
            <a:rect l="l" t="t" r="r" b="b"/>
            <a:pathLst>
              <a:path w="2544" h="539">
                <a:moveTo>
                  <a:pt x="2544" y="96"/>
                </a:moveTo>
                <a:cubicBezTo>
                  <a:pt x="1164" y="0"/>
                  <a:pt x="1164" y="0"/>
                  <a:pt x="1164" y="0"/>
                </a:cubicBezTo>
                <a:cubicBezTo>
                  <a:pt x="0" y="0"/>
                  <a:pt x="0" y="0"/>
                  <a:pt x="0" y="0"/>
                </a:cubicBezTo>
                <a:cubicBezTo>
                  <a:pt x="0" y="459"/>
                  <a:pt x="0" y="459"/>
                  <a:pt x="0" y="459"/>
                </a:cubicBezTo>
                <a:cubicBezTo>
                  <a:pt x="265" y="501"/>
                  <a:pt x="624" y="518"/>
                  <a:pt x="1072" y="451"/>
                </a:cubicBezTo>
                <a:cubicBezTo>
                  <a:pt x="1920" y="325"/>
                  <a:pt x="2349" y="443"/>
                  <a:pt x="2544" y="539"/>
                </a:cubicBezTo>
                <a:lnTo>
                  <a:pt x="2544" y="96"/>
                </a:lnTo>
                <a:close/>
              </a:path>
            </a:pathLst>
          </a:custGeom>
          <a:solidFill>
            <a:srgbClr val="A44CCC"/>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08" name="CustomShape 8"/>
          <p:cNvSpPr/>
          <p:nvPr/>
        </p:nvSpPr>
        <p:spPr>
          <a:xfrm rot="10800000">
            <a:off x="-12600" y="8165920"/>
            <a:ext cx="6881760" cy="1056960"/>
          </a:xfrm>
          <a:custGeom>
            <a:avLst/>
            <a:gdLst/>
            <a:ahLst/>
            <a:cxnLst/>
            <a:rect l="l" t="t" r="r" b="b"/>
            <a:pathLst>
              <a:path w="2544" h="447">
                <a:moveTo>
                  <a:pt x="2544" y="0"/>
                </a:moveTo>
                <a:cubicBezTo>
                  <a:pt x="0" y="0"/>
                  <a:pt x="0" y="0"/>
                  <a:pt x="0" y="0"/>
                </a:cubicBezTo>
                <a:cubicBezTo>
                  <a:pt x="0" y="395"/>
                  <a:pt x="0" y="395"/>
                  <a:pt x="0" y="395"/>
                </a:cubicBezTo>
                <a:cubicBezTo>
                  <a:pt x="269" y="436"/>
                  <a:pt x="634" y="447"/>
                  <a:pt x="1153" y="368"/>
                </a:cubicBezTo>
                <a:cubicBezTo>
                  <a:pt x="1915" y="253"/>
                  <a:pt x="2334" y="323"/>
                  <a:pt x="2544" y="402"/>
                </a:cubicBezTo>
                <a:lnTo>
                  <a:pt x="2544" y="0"/>
                </a:lnTo>
                <a:close/>
              </a:path>
            </a:pathLst>
          </a:custGeom>
          <a:solidFill>
            <a:srgbClr val="7030A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1" name="CustomShape 10"/>
          <p:cNvSpPr/>
          <p:nvPr/>
        </p:nvSpPr>
        <p:spPr>
          <a:xfrm>
            <a:off x="71280" y="-61920"/>
            <a:ext cx="4176720" cy="137016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100000"/>
              </a:lnSpc>
            </a:pPr>
            <a:r>
              <a:rPr lang="es-CO" sz="2400" b="0" strike="noStrike" spc="-1">
                <a:solidFill>
                  <a:srgbClr val="FFFFFF"/>
                </a:solidFill>
                <a:latin typeface="Calibri"/>
              </a:rPr>
              <a:t>Gestión</a:t>
            </a:r>
            <a:endParaRPr lang="es-CO" sz="2400" b="0" strike="noStrike" spc="-1">
              <a:solidFill>
                <a:srgbClr val="FFFFFF"/>
              </a:solidFill>
              <a:latin typeface="Arial"/>
            </a:endParaRPr>
          </a:p>
          <a:p>
            <a:pPr>
              <a:lnSpc>
                <a:spcPct val="100000"/>
              </a:lnSpc>
            </a:pPr>
            <a:r>
              <a:rPr lang="es-CO" sz="2400" b="0" strike="noStrike" spc="-1">
                <a:solidFill>
                  <a:srgbClr val="333333"/>
                </a:solidFill>
                <a:latin typeface="Calibri"/>
              </a:rPr>
              <a:t>	</a:t>
            </a:r>
            <a:r>
              <a:rPr lang="es-CO" sz="2800" b="1" strike="noStrike" spc="-1">
                <a:solidFill>
                  <a:srgbClr val="FFFFFF"/>
                </a:solidFill>
                <a:latin typeface="Calibri"/>
              </a:rPr>
              <a:t>Integral</a:t>
            </a:r>
            <a:r>
              <a:rPr lang="es-CO" sz="2800" b="1" strike="noStrike" spc="-1">
                <a:solidFill>
                  <a:srgbClr val="333333"/>
                </a:solidFill>
                <a:latin typeface="Calibri"/>
              </a:rPr>
              <a:t> </a:t>
            </a:r>
            <a:endParaRPr lang="es-CO" sz="2800" b="0" strike="noStrike" spc="-1">
              <a:solidFill>
                <a:srgbClr val="FFFFFF"/>
              </a:solidFill>
              <a:latin typeface="Arial"/>
            </a:endParaRPr>
          </a:p>
          <a:p>
            <a:pPr>
              <a:lnSpc>
                <a:spcPct val="100000"/>
              </a:lnSpc>
            </a:pPr>
            <a:endParaRPr lang="es-CO" sz="2800" b="0" strike="noStrike" spc="-1">
              <a:solidFill>
                <a:srgbClr val="FFFFFF"/>
              </a:solidFill>
              <a:latin typeface="Arial"/>
            </a:endParaRPr>
          </a:p>
        </p:txBody>
      </p:sp>
      <p:sp>
        <p:nvSpPr>
          <p:cNvPr id="1212" name="CustomShape 11"/>
          <p:cNvSpPr/>
          <p:nvPr/>
        </p:nvSpPr>
        <p:spPr>
          <a:xfrm>
            <a:off x="441360" y="5486400"/>
            <a:ext cx="5927760" cy="2295116"/>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just">
              <a:lnSpc>
                <a:spcPct val="100000"/>
              </a:lnSpc>
            </a:pPr>
            <a:r>
              <a:rPr lang="es-CO" sz="1300" b="0" strike="noStrike" spc="-1" dirty="0">
                <a:solidFill>
                  <a:schemeClr val="tx1">
                    <a:lumMod val="75000"/>
                    <a:lumOff val="25000"/>
                  </a:schemeClr>
                </a:solidFill>
                <a:latin typeface="Calibri"/>
              </a:rPr>
              <a:t>En el CENTRO DE DIAGNOSTICO Y CIRUGIA OCULAR – CEDCO, somos una IPS que presta servicios integrales en salud visual, y garantizamos el funcionamiento efectivo de la organización integrando prácticas seguras para todos nuestros trabajadores, visitantes y contratistas. Trabajamos día a día para superar las expectativas de bienestar de todo nuestro talento humano, por medio de la prevención de accidentes y enfermedades laborales y el fomento de la cultura de autocuidado, suministrando los recursos necesarios, para el óptimo funcionamiento del sistema; permitiéndonos mejorar continuamente nuestros procesos y cumplir a cabalidad con los requisitos legales vigentes y aplicables en materia de seguridad y salud en el trabajo.</a:t>
            </a:r>
            <a:endParaRPr lang="es-CO" sz="1300" b="0" strike="noStrike" spc="-1" dirty="0">
              <a:solidFill>
                <a:schemeClr val="tx1">
                  <a:lumMod val="75000"/>
                  <a:lumOff val="25000"/>
                </a:schemeClr>
              </a:solidFill>
              <a:latin typeface="Arial"/>
            </a:endParaRPr>
          </a:p>
          <a:p>
            <a:pPr algn="just">
              <a:lnSpc>
                <a:spcPct val="100000"/>
              </a:lnSpc>
            </a:pPr>
            <a:endParaRPr lang="es-CO" sz="1300" b="0" strike="noStrike" spc="-1" dirty="0">
              <a:solidFill>
                <a:srgbClr val="FFFFFF"/>
              </a:solidFill>
              <a:latin typeface="Arial"/>
            </a:endParaRPr>
          </a:p>
          <a:p>
            <a:pPr algn="just">
              <a:lnSpc>
                <a:spcPct val="100000"/>
              </a:lnSpc>
            </a:pPr>
            <a:endParaRPr lang="es-CO" sz="1300" b="0" strike="noStrike" spc="-1" dirty="0">
              <a:solidFill>
                <a:srgbClr val="FFFFFF"/>
              </a:solidFill>
              <a:latin typeface="Arial"/>
            </a:endParaRPr>
          </a:p>
        </p:txBody>
      </p:sp>
      <p:sp>
        <p:nvSpPr>
          <p:cNvPr id="1213" name="CustomShape 12"/>
          <p:cNvSpPr/>
          <p:nvPr/>
        </p:nvSpPr>
        <p:spPr>
          <a:xfrm>
            <a:off x="1143000" y="4654440"/>
            <a:ext cx="4440240" cy="82548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gn="ctr">
              <a:lnSpc>
                <a:spcPct val="100000"/>
              </a:lnSpc>
            </a:pPr>
            <a:r>
              <a:rPr lang="es-CO" sz="2400" b="1" strike="noStrike" spc="-1" dirty="0">
                <a:solidFill>
                  <a:schemeClr val="tx1">
                    <a:lumMod val="75000"/>
                    <a:lumOff val="25000"/>
                  </a:schemeClr>
                </a:solidFill>
                <a:latin typeface="Calibri"/>
              </a:rPr>
              <a:t>POLÍTICA DE SEGURIDAD Y SALUD EN EL TRABAJO - SST</a:t>
            </a:r>
            <a:endParaRPr lang="es-CO" sz="2400" b="0" strike="noStrike" spc="-1" dirty="0">
              <a:solidFill>
                <a:schemeClr val="tx1">
                  <a:lumMod val="75000"/>
                  <a:lumOff val="25000"/>
                </a:schemeClr>
              </a:solidFill>
              <a:latin typeface="Arial"/>
            </a:endParaRPr>
          </a:p>
        </p:txBody>
      </p:sp>
      <p:sp>
        <p:nvSpPr>
          <p:cNvPr id="1214" name="CustomShape 13"/>
          <p:cNvSpPr/>
          <p:nvPr/>
        </p:nvSpPr>
        <p:spPr>
          <a:xfrm>
            <a:off x="-125280" y="4156200"/>
            <a:ext cx="3549600" cy="503280"/>
          </a:xfrm>
          <a:custGeom>
            <a:avLst/>
            <a:gdLst/>
            <a:ahLst/>
            <a:cxnLst/>
            <a:rect l="0" t="0" r="r" b="b"/>
            <a:pathLst>
              <a:path w="9862" h="1400">
                <a:moveTo>
                  <a:pt x="233" y="0"/>
                </a:moveTo>
                <a:lnTo>
                  <a:pt x="233" y="0"/>
                </a:lnTo>
                <a:cubicBezTo>
                  <a:pt x="192" y="0"/>
                  <a:pt x="152" y="11"/>
                  <a:pt x="117" y="31"/>
                </a:cubicBezTo>
                <a:cubicBezTo>
                  <a:pt x="81" y="52"/>
                  <a:pt x="52" y="81"/>
                  <a:pt x="31" y="117"/>
                </a:cubicBezTo>
                <a:cubicBezTo>
                  <a:pt x="11" y="152"/>
                  <a:pt x="0" y="192"/>
                  <a:pt x="0" y="233"/>
                </a:cubicBezTo>
                <a:lnTo>
                  <a:pt x="0" y="1165"/>
                </a:lnTo>
                <a:lnTo>
                  <a:pt x="0" y="1166"/>
                </a:lnTo>
                <a:cubicBezTo>
                  <a:pt x="0" y="1207"/>
                  <a:pt x="11" y="1247"/>
                  <a:pt x="31" y="1282"/>
                </a:cubicBezTo>
                <a:cubicBezTo>
                  <a:pt x="52" y="1318"/>
                  <a:pt x="81" y="1347"/>
                  <a:pt x="117" y="1368"/>
                </a:cubicBezTo>
                <a:cubicBezTo>
                  <a:pt x="152" y="1388"/>
                  <a:pt x="192" y="1399"/>
                  <a:pt x="233" y="1399"/>
                </a:cubicBezTo>
                <a:lnTo>
                  <a:pt x="9627" y="1399"/>
                </a:lnTo>
                <a:lnTo>
                  <a:pt x="9628" y="1399"/>
                </a:lnTo>
                <a:cubicBezTo>
                  <a:pt x="9669" y="1399"/>
                  <a:pt x="9709" y="1388"/>
                  <a:pt x="9744" y="1368"/>
                </a:cubicBezTo>
                <a:cubicBezTo>
                  <a:pt x="9780" y="1347"/>
                  <a:pt x="9809" y="1318"/>
                  <a:pt x="9830" y="1282"/>
                </a:cubicBezTo>
                <a:cubicBezTo>
                  <a:pt x="9850" y="1247"/>
                  <a:pt x="9861" y="1207"/>
                  <a:pt x="9861" y="1166"/>
                </a:cubicBezTo>
                <a:lnTo>
                  <a:pt x="9861" y="233"/>
                </a:lnTo>
                <a:lnTo>
                  <a:pt x="9861" y="233"/>
                </a:lnTo>
                <a:lnTo>
                  <a:pt x="9861" y="233"/>
                </a:lnTo>
                <a:cubicBezTo>
                  <a:pt x="9861" y="192"/>
                  <a:pt x="9850" y="152"/>
                  <a:pt x="9830" y="117"/>
                </a:cubicBezTo>
                <a:cubicBezTo>
                  <a:pt x="9809" y="81"/>
                  <a:pt x="9780" y="52"/>
                  <a:pt x="9744" y="31"/>
                </a:cubicBezTo>
                <a:cubicBezTo>
                  <a:pt x="9709" y="11"/>
                  <a:pt x="9669" y="0"/>
                  <a:pt x="9628" y="0"/>
                </a:cubicBezTo>
                <a:lnTo>
                  <a:pt x="233" y="0"/>
                </a:lnTo>
              </a:path>
            </a:pathLst>
          </a:custGeom>
          <a:solidFill>
            <a:srgbClr val="512480"/>
          </a:solidFill>
          <a:ln>
            <a:noFill/>
          </a:ln>
        </p:spPr>
        <p:style>
          <a:lnRef idx="0">
            <a:scrgbClr r="0" g="0" b="0"/>
          </a:lnRef>
          <a:fillRef idx="0">
            <a:scrgbClr r="0" g="0" b="0"/>
          </a:fillRef>
          <a:effectRef idx="0">
            <a:scrgbClr r="0" g="0" b="0"/>
          </a:effectRef>
          <a:fontRef idx="minor"/>
        </p:style>
        <p:txBody>
          <a:bodyPr/>
          <a:lstStyle/>
          <a:p>
            <a:endParaRPr lang="es-CO"/>
          </a:p>
        </p:txBody>
      </p:sp>
      <p:sp>
        <p:nvSpPr>
          <p:cNvPr id="1215" name="CustomShape 14"/>
          <p:cNvSpPr/>
          <p:nvPr/>
        </p:nvSpPr>
        <p:spPr>
          <a:xfrm>
            <a:off x="12960" y="4100400"/>
            <a:ext cx="2360160" cy="58140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nSpc>
                <a:spcPct val="100000"/>
              </a:lnSpc>
            </a:pPr>
            <a:r>
              <a:rPr lang="es-CO" sz="3200" b="1" strike="noStrike" spc="-1">
                <a:solidFill>
                  <a:srgbClr val="FFFFFF"/>
                </a:solidFill>
                <a:latin typeface="Calibri"/>
              </a:rPr>
              <a:t>GESTIÓN </a:t>
            </a:r>
            <a:r>
              <a:rPr lang="es-CO" sz="3200" b="1" strike="noStrike" spc="-1">
                <a:solidFill>
                  <a:srgbClr val="D9D9D9"/>
                </a:solidFill>
                <a:latin typeface="Calibri"/>
              </a:rPr>
              <a:t>SST</a:t>
            </a:r>
            <a:endParaRPr lang="es-CO" sz="3200" b="0" strike="noStrike" spc="-1">
              <a:solidFill>
                <a:srgbClr val="FFFFFF"/>
              </a:solidFill>
              <a:latin typeface="Arial"/>
            </a:endParaRPr>
          </a:p>
        </p:txBody>
      </p:sp>
      <p:sp>
        <p:nvSpPr>
          <p:cNvPr id="1216" name="CustomShape 15"/>
          <p:cNvSpPr/>
          <p:nvPr/>
        </p:nvSpPr>
        <p:spPr>
          <a:xfrm>
            <a:off x="5180040" y="0"/>
            <a:ext cx="1689120" cy="6858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90000" tIns="45000" rIns="90000" bIns="45000">
            <a:normAutofit fontScale="97000" lnSpcReduction="10000"/>
          </a:bodyPr>
          <a:lstStyle/>
          <a:p>
            <a:pPr algn="r">
              <a:lnSpc>
                <a:spcPct val="100000"/>
              </a:lnSpc>
            </a:pPr>
            <a:r>
              <a:rPr lang="es-CO" sz="2000" b="0" strike="noStrike" spc="-1">
                <a:solidFill>
                  <a:srgbClr val="D6D6F5"/>
                </a:solidFill>
                <a:latin typeface="Calibri"/>
              </a:rPr>
              <a:t>Gestión</a:t>
            </a:r>
            <a:endParaRPr lang="es-CO" sz="2000" b="0" strike="noStrike" spc="-1">
              <a:solidFill>
                <a:srgbClr val="FFFFFF"/>
              </a:solidFill>
              <a:latin typeface="Arial"/>
            </a:endParaRPr>
          </a:p>
          <a:p>
            <a:pPr algn="r">
              <a:lnSpc>
                <a:spcPct val="100000"/>
              </a:lnSpc>
            </a:pPr>
            <a:r>
              <a:rPr lang="es-CO" sz="2000" b="0" strike="noStrike" spc="-1">
                <a:solidFill>
                  <a:srgbClr val="D6D6F5"/>
                </a:solidFill>
                <a:latin typeface="Calibri"/>
              </a:rPr>
              <a:t>	</a:t>
            </a:r>
            <a:r>
              <a:rPr lang="es-CO" sz="2400" b="1" strike="noStrike" spc="-1">
                <a:solidFill>
                  <a:srgbClr val="D6D6F5"/>
                </a:solidFill>
                <a:latin typeface="Calibri"/>
              </a:rPr>
              <a:t>SST </a:t>
            </a:r>
            <a:endParaRPr lang="es-CO" sz="2400" b="0" strike="noStrike" spc="-1">
              <a:solidFill>
                <a:srgbClr val="FFFFFF"/>
              </a:solidFill>
              <a:latin typeface="Arial"/>
            </a:endParaRPr>
          </a:p>
          <a:p>
            <a:pPr algn="r">
              <a:lnSpc>
                <a:spcPct val="100000"/>
              </a:lnSpc>
            </a:pPr>
            <a:endParaRPr lang="es-CO" sz="2400" b="0" strike="noStrike" spc="-1">
              <a:solidFill>
                <a:srgbClr val="FFFFFF"/>
              </a:solidFill>
              <a:latin typeface="Arial"/>
            </a:endParaRPr>
          </a:p>
        </p:txBody>
      </p:sp>
      <p:sp>
        <p:nvSpPr>
          <p:cNvPr id="1217" name="CustomShape 16"/>
          <p:cNvSpPr/>
          <p:nvPr/>
        </p:nvSpPr>
        <p:spPr>
          <a:xfrm>
            <a:off x="69840" y="8661240"/>
            <a:ext cx="4619520" cy="33732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spAutoFit/>
          </a:bodyPr>
          <a:lstStyle/>
          <a:p>
            <a:pPr>
              <a:lnSpc>
                <a:spcPct val="100000"/>
              </a:lnSpc>
            </a:pPr>
            <a:r>
              <a:rPr lang="es-CO" sz="1600" b="1" strike="noStrike" spc="-1">
                <a:solidFill>
                  <a:srgbClr val="FFFFFF"/>
                </a:solidFill>
                <a:latin typeface="Calibri"/>
              </a:rPr>
              <a:t>SST: Seguridad y Salud en el Trabajo</a:t>
            </a:r>
            <a:endParaRPr lang="es-CO" sz="1600" b="0" strike="noStrike" spc="-1">
              <a:solidFill>
                <a:srgbClr val="FFFFFF"/>
              </a:solidFill>
              <a:latin typeface="Arial"/>
            </a:endParaRPr>
          </a:p>
        </p:txBody>
      </p:sp>
      <p:pic>
        <p:nvPicPr>
          <p:cNvPr id="20" name="Imagen 19"/>
          <p:cNvPicPr>
            <a:picLocks noChangeAspect="1"/>
          </p:cNvPicPr>
          <p:nvPr/>
        </p:nvPicPr>
        <p:blipFill rotWithShape="1">
          <a:blip r:embed="rId3">
            <a:extLst>
              <a:ext uri="{28A0092B-C50C-407E-A947-70E740481C1C}">
                <a14:useLocalDpi xmlns:a14="http://schemas.microsoft.com/office/drawing/2010/main" val="0"/>
              </a:ext>
            </a:extLst>
          </a:blip>
          <a:srcRect l="21445" t="33518" r="23519" b="34274"/>
          <a:stretch/>
        </p:blipFill>
        <p:spPr>
          <a:xfrm>
            <a:off x="4255883" y="8278763"/>
            <a:ext cx="2596897" cy="853439"/>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44298" y="1339918"/>
            <a:ext cx="2604176" cy="2594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descr="Resolución 431 de 2016 - IMSALU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614" t="51168" r="6198" b="9821"/>
          <a:stretch/>
        </p:blipFill>
        <p:spPr bwMode="auto">
          <a:xfrm>
            <a:off x="4689360" y="2017266"/>
            <a:ext cx="1866008" cy="80471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Diagrama de seguridad, diverso, texto, logo png | PNGWi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832" r="5958" b="5948"/>
          <a:stretch/>
        </p:blipFill>
        <p:spPr bwMode="auto">
          <a:xfrm>
            <a:off x="441360" y="1371599"/>
            <a:ext cx="1402938" cy="25308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8031</TotalTime>
  <Words>7963</Words>
  <Application>Microsoft Office PowerPoint</Application>
  <PresentationFormat>Presentación en pantalla (4:3)</PresentationFormat>
  <Paragraphs>1117</Paragraphs>
  <Slides>78</Slides>
  <Notes>15</Notes>
  <HiddenSlides>0</HiddenSlides>
  <MMClips>0</MMClips>
  <ScaleCrop>false</ScaleCrop>
  <HeadingPairs>
    <vt:vector size="8" baseType="variant">
      <vt:variant>
        <vt:lpstr>Fuentes usadas</vt:lpstr>
      </vt:variant>
      <vt:variant>
        <vt:i4>9</vt:i4>
      </vt:variant>
      <vt:variant>
        <vt:lpstr>Tema</vt:lpstr>
      </vt:variant>
      <vt:variant>
        <vt:i4>24</vt:i4>
      </vt:variant>
      <vt:variant>
        <vt:lpstr>Servidores OLE incrustados</vt:lpstr>
      </vt:variant>
      <vt:variant>
        <vt:i4>1</vt:i4>
      </vt:variant>
      <vt:variant>
        <vt:lpstr>Títulos de diapositiva</vt:lpstr>
      </vt:variant>
      <vt:variant>
        <vt:i4>78</vt:i4>
      </vt:variant>
    </vt:vector>
  </HeadingPairs>
  <TitlesOfParts>
    <vt:vector size="112" baseType="lpstr">
      <vt:lpstr>Arial</vt:lpstr>
      <vt:lpstr>Arial Unicode MS</vt:lpstr>
      <vt:lpstr>Berlin Sans FB Demi</vt:lpstr>
      <vt:lpstr>Calibri</vt:lpstr>
      <vt:lpstr>Cambria</vt:lpstr>
      <vt:lpstr>Gill Sans Ultra Bold</vt:lpstr>
      <vt:lpstr>Poppins-Regular</vt:lpstr>
      <vt:lpstr>Times New Roman</vt:lpstr>
      <vt:lpstr>Wingdings</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Worksheet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presupuesto</dc:creator>
  <cp:lastModifiedBy>CEDCO SAS</cp:lastModifiedBy>
  <cp:revision>614</cp:revision>
  <cp:lastPrinted>2022-08-05T19:07:10Z</cp:lastPrinted>
  <dcterms:created xsi:type="dcterms:W3CDTF">2018-11-06T18:06:28Z</dcterms:created>
  <dcterms:modified xsi:type="dcterms:W3CDTF">2023-10-11T20:07:47Z</dcterms:modified>
  <dc:language>es-CO</dc:language>
</cp:coreProperties>
</file>