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1" r:id="rId2"/>
    <p:sldId id="498" r:id="rId3"/>
    <p:sldId id="499" r:id="rId4"/>
    <p:sldId id="258" r:id="rId5"/>
    <p:sldId id="500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</p:sldIdLst>
  <p:sldSz cx="9144000" cy="6858000" type="screen4x3"/>
  <p:notesSz cx="6858000" cy="9144000"/>
  <p:defaultTextStyle>
    <a:defPPr>
      <a:defRPr lang="es-E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8D0FFF"/>
    <a:srgbClr val="FF059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80" d="100"/>
          <a:sy n="80" d="100"/>
        </p:scale>
        <p:origin x="154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F958989-B020-4C40-A4E5-4C5DF105FDDE}" type="datetimeFigureOut">
              <a:rPr lang="en-US"/>
              <a:pPr>
                <a:defRPr/>
              </a:pPr>
              <a:t>6/11/2025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4ABCD41-3D6F-C342-88DB-8745C37332F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416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10B03B9-66CF-6642-8ACC-A1AF7A803195}" type="slidenum">
              <a:rPr lang="en-US" sz="1200"/>
              <a:pPr eaLnBrk="1" hangingPunct="1"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10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658186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611595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12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684667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13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15726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10B03B9-66CF-6642-8ACC-A1AF7A803195}" type="slidenum">
              <a:rPr lang="en-US" sz="1200"/>
              <a:pPr eaLnBrk="1" hangingPunct="1"/>
              <a:t>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33940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10B03B9-66CF-6642-8ACC-A1AF7A803195}" type="slidenum">
              <a:rPr lang="en-US" sz="1200"/>
              <a:pPr eaLnBrk="1" hangingPunct="1"/>
              <a:t>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847840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98679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281312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25957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44598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F0668E1-08E3-7F45-9E36-681ACF6FC604}" type="slidenum">
              <a:rPr lang="en-US" sz="1200"/>
              <a:pPr eaLnBrk="1" hangingPunct="1"/>
              <a:t>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28827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93647-F6E3-1C4E-B1F1-BF82A85286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4049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CB369-631D-1D41-A8CF-0220514718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26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DCC8F-286B-2E45-A9C8-16F7A2847F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1194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1E7F8-6C08-1A4E-900F-2D01209096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6870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FCFB0-8DAE-0F4F-B03D-B36BECD73D4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6468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50DD9-FF27-734C-9B91-851981B3E8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05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6C14C-0ED0-3A4D-90E1-4DE66EDE1BD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544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9D917-DFC3-3B4D-9DD6-4B419B7A75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918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33FD1-2472-C34E-8941-C26F2B3C30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577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7E7D4-6CBD-FE4D-B854-CC693F33B7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3674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C667C-F498-E94C-A133-8E93F663503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32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13D024B5-31DB-A242-8139-DE6F9FCBE0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0"/>
          <p:cNvSpPr>
            <a:spLocks noChangeArrowheads="1"/>
          </p:cNvSpPr>
          <p:nvPr/>
        </p:nvSpPr>
        <p:spPr bwMode="auto">
          <a:xfrm>
            <a:off x="2178827" y="1843828"/>
            <a:ext cx="570628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_tradnl" sz="6600" dirty="0">
                <a:solidFill>
                  <a:srgbClr val="0000FF"/>
                </a:solidFill>
              </a:rPr>
              <a:t>Criticidad </a:t>
            </a:r>
          </a:p>
        </p:txBody>
      </p:sp>
      <p:grpSp>
        <p:nvGrpSpPr>
          <p:cNvPr id="14339" name="Agrupar 6"/>
          <p:cNvGrpSpPr>
            <a:grpSpLocks/>
          </p:cNvGrpSpPr>
          <p:nvPr/>
        </p:nvGrpSpPr>
        <p:grpSpPr bwMode="auto">
          <a:xfrm>
            <a:off x="0" y="47377"/>
            <a:ext cx="9144000" cy="1005136"/>
            <a:chOff x="0" y="47024"/>
            <a:chExt cx="9144000" cy="1005712"/>
          </a:xfrm>
        </p:grpSpPr>
        <p:sp>
          <p:nvSpPr>
            <p:cNvPr id="14342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3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4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5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4346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348" name="Group 8"/>
            <p:cNvGrpSpPr>
              <a:grpSpLocks/>
            </p:cNvGrpSpPr>
            <p:nvPr/>
          </p:nvGrpSpPr>
          <p:grpSpPr bwMode="auto">
            <a:xfrm>
              <a:off x="0" y="254224"/>
              <a:ext cx="9144000" cy="798512"/>
              <a:chOff x="0" y="69"/>
              <a:chExt cx="5760" cy="503"/>
            </a:xfrm>
          </p:grpSpPr>
          <p:sp>
            <p:nvSpPr>
              <p:cNvPr id="14350" name="Rectangle 11"/>
              <p:cNvSpPr>
                <a:spLocks noChangeArrowheads="1"/>
              </p:cNvSpPr>
              <p:nvPr/>
            </p:nvSpPr>
            <p:spPr bwMode="auto">
              <a:xfrm>
                <a:off x="1481" y="69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tabLst>
                    <a:tab pos="2806700" algn="ctr"/>
                    <a:tab pos="5611813" algn="r"/>
                  </a:tabLst>
                </a:pPr>
                <a:r>
                  <a:rPr lang="es-ES_tradnl" sz="90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tabLst>
                    <a:tab pos="2806700" algn="ctr"/>
                    <a:tab pos="5611813" algn="r"/>
                  </a:tabLst>
                </a:pPr>
                <a:r>
                  <a:rPr lang="es-ES_tradnl" sz="90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tabLst>
                    <a:tab pos="2806700" algn="ctr"/>
                    <a:tab pos="5611813" algn="r"/>
                  </a:tabLst>
                </a:pPr>
                <a:r>
                  <a:rPr lang="es-ES_tradnl" sz="100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  <a:endParaRPr lang="fr-FR" sz="100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14351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2" name="Imagen 2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14" name="Rectangle 20">
            <a:extLst>
              <a:ext uri="{FF2B5EF4-FFF2-40B4-BE49-F238E27FC236}">
                <a16:creationId xmlns:a16="http://schemas.microsoft.com/office/drawing/2014/main" id="{3FCE1C11-2046-44D9-8E6F-53CE7A1E1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1843" y="3429000"/>
            <a:ext cx="69847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_tradnl" sz="4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Valores Adaptados al entorno del laboratorio de maquinas térmicas Alternativas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178E38-D9C4-F3E5-F737-F1F43FF14E77}"/>
              </a:ext>
            </a:extLst>
          </p:cNvPr>
          <p:cNvSpPr txBox="1"/>
          <p:nvPr/>
        </p:nvSpPr>
        <p:spPr>
          <a:xfrm>
            <a:off x="969289" y="2410822"/>
            <a:ext cx="691582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dirty="0"/>
              <a:t>Impacto por Flexibilidad Operacional (FO) (escala 1 – 4</a:t>
            </a:r>
          </a:p>
          <a:p>
            <a:r>
              <a:rPr lang="es-ES" dirty="0"/>
              <a:t>4: No se cuenta con unidades de reserva para cubrir la producción, tiempos de </a:t>
            </a:r>
          </a:p>
          <a:p>
            <a:r>
              <a:rPr lang="es-ES" dirty="0"/>
              <a:t>reparación y logística muy grandes</a:t>
            </a:r>
          </a:p>
          <a:p>
            <a:r>
              <a:rPr lang="es-ES" dirty="0"/>
              <a:t>2: Se cuenta con unidades de reserva que logran cubrir de forma parcial el </a:t>
            </a:r>
          </a:p>
          <a:p>
            <a:r>
              <a:rPr lang="es-ES" dirty="0"/>
              <a:t>impacto de producción, tiempos de reparación y logística intermedios </a:t>
            </a:r>
          </a:p>
          <a:p>
            <a:r>
              <a:rPr lang="es-ES" dirty="0"/>
              <a:t>1: Se cuenta con unidades de reserva en línea, tiempos de reparación y </a:t>
            </a:r>
          </a:p>
          <a:p>
            <a:r>
              <a:rPr lang="es-ES" dirty="0"/>
              <a:t>logística pequeños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5727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C6F8AFF-E54C-E5B1-45E5-A6D2AC8C9CC4}"/>
              </a:ext>
            </a:extLst>
          </p:cNvPr>
          <p:cNvSpPr txBox="1"/>
          <p:nvPr/>
        </p:nvSpPr>
        <p:spPr>
          <a:xfrm>
            <a:off x="1185701" y="2892723"/>
            <a:ext cx="6481763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dirty="0"/>
              <a:t>Impacto en Costes de Mantenimiento (CM) (escala 1 - 2) </a:t>
            </a:r>
          </a:p>
          <a:p>
            <a:r>
              <a:rPr lang="es-ES" dirty="0"/>
              <a:t>2: Costes de reparación, materiales y mano de obra superiores a 1.000 </a:t>
            </a:r>
          </a:p>
          <a:p>
            <a:r>
              <a:rPr lang="es-ES" dirty="0"/>
              <a:t>Dólares ($4,120,000 pesos)</a:t>
            </a:r>
          </a:p>
          <a:p>
            <a:r>
              <a:rPr lang="es-ES" dirty="0"/>
              <a:t>1: Costes de reparación, materiales y mano de obra inferiores a 1.000 ($4,120,000 pesos)</a:t>
            </a:r>
          </a:p>
          <a:p>
            <a:r>
              <a:rPr lang="es-ES" dirty="0"/>
              <a:t>dólares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52781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3DB01B3-90F6-4046-1DF1-6EFAEE9698FE}"/>
              </a:ext>
            </a:extLst>
          </p:cNvPr>
          <p:cNvSpPr txBox="1"/>
          <p:nvPr/>
        </p:nvSpPr>
        <p:spPr>
          <a:xfrm>
            <a:off x="323529" y="2381468"/>
            <a:ext cx="8424935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 </a:t>
            </a:r>
            <a:r>
              <a:rPr lang="es-ES" sz="2800" dirty="0"/>
              <a:t>Impacto en Seguridad, Higiene y Ambiente (SHA) (escala 1 - 8) </a:t>
            </a:r>
          </a:p>
          <a:p>
            <a:r>
              <a:rPr lang="es-ES" dirty="0"/>
              <a:t>8: Riesgo alto de pérdida de vida, daños graves a la salud del personal y/</a:t>
            </a:r>
            <a:r>
              <a:rPr lang="es-ES" dirty="0" err="1"/>
              <a:t>ó</a:t>
            </a:r>
            <a:r>
              <a:rPr lang="es-ES" dirty="0"/>
              <a:t> </a:t>
            </a:r>
          </a:p>
          <a:p>
            <a:r>
              <a:rPr lang="es-ES" dirty="0"/>
              <a:t>incidente ambiental mayor (catastrófico) que exceden los límites permitidos</a:t>
            </a:r>
          </a:p>
          <a:p>
            <a:r>
              <a:rPr lang="es-ES" dirty="0"/>
              <a:t>6: Riesgo medio de pérdida de vida, daños importantes a la salud, y/</a:t>
            </a:r>
            <a:r>
              <a:rPr lang="es-ES" dirty="0" err="1"/>
              <a:t>ó</a:t>
            </a:r>
            <a:r>
              <a:rPr lang="es-ES" dirty="0"/>
              <a:t> </a:t>
            </a:r>
          </a:p>
          <a:p>
            <a:r>
              <a:rPr lang="es-ES" dirty="0"/>
              <a:t>incidente ambiental de difícil restauración </a:t>
            </a:r>
          </a:p>
          <a:p>
            <a:r>
              <a:rPr lang="es-ES" dirty="0"/>
              <a:t>3: Riesgo mínimo de pérdida de vida y afección a la salud (recuperable en el </a:t>
            </a:r>
          </a:p>
          <a:p>
            <a:r>
              <a:rPr lang="es-ES" dirty="0"/>
              <a:t>corto plazo) y/o incidente ambiental menor (controlable), derrames fáciles de </a:t>
            </a:r>
          </a:p>
          <a:p>
            <a:r>
              <a:rPr lang="es-ES" dirty="0"/>
              <a:t>contener y fugas repetitivas</a:t>
            </a:r>
          </a:p>
          <a:p>
            <a:r>
              <a:rPr lang="es-ES" dirty="0"/>
              <a:t>1: No existe ningún riesgo de pérdida de vida, ni afección a la salud, ni daños </a:t>
            </a:r>
          </a:p>
          <a:p>
            <a:r>
              <a:rPr lang="es-ES" dirty="0"/>
              <a:t>ambientales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6648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89BEFE4-65BD-4181-97FF-D99090477C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801" t="34593" r="30313" b="14984"/>
          <a:stretch/>
        </p:blipFill>
        <p:spPr>
          <a:xfrm>
            <a:off x="280041" y="2180173"/>
            <a:ext cx="6648738" cy="419920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D1ADE9F-CC60-5F14-7451-07DAA5C6DA94}"/>
              </a:ext>
            </a:extLst>
          </p:cNvPr>
          <p:cNvSpPr txBox="1"/>
          <p:nvPr/>
        </p:nvSpPr>
        <p:spPr>
          <a:xfrm>
            <a:off x="6600730" y="2852936"/>
            <a:ext cx="228736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/>
              <a:t>Área de sistemas No Críticos (NC) </a:t>
            </a:r>
          </a:p>
          <a:p>
            <a:pPr algn="just"/>
            <a:r>
              <a:rPr lang="es-CO" dirty="0"/>
              <a:t>Área de sistemas de Media Criticidad (MC)</a:t>
            </a:r>
          </a:p>
          <a:p>
            <a:pPr algn="just"/>
            <a:r>
              <a:rPr lang="es-CO" dirty="0"/>
              <a:t>Área de sistemas Críticos (C)</a:t>
            </a:r>
          </a:p>
        </p:txBody>
      </p:sp>
    </p:spTree>
    <p:extLst>
      <p:ext uri="{BB962C8B-B14F-4D97-AF65-F5344CB8AC3E}">
        <p14:creationId xmlns:p14="http://schemas.microsoft.com/office/powerpoint/2010/main" val="3825015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Agrupar 6"/>
          <p:cNvGrpSpPr>
            <a:grpSpLocks/>
          </p:cNvGrpSpPr>
          <p:nvPr/>
        </p:nvGrpSpPr>
        <p:grpSpPr bwMode="auto">
          <a:xfrm>
            <a:off x="0" y="47377"/>
            <a:ext cx="9144000" cy="1005136"/>
            <a:chOff x="0" y="47024"/>
            <a:chExt cx="9144000" cy="1005712"/>
          </a:xfrm>
        </p:grpSpPr>
        <p:sp>
          <p:nvSpPr>
            <p:cNvPr id="14342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3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4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5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4346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348" name="Group 8"/>
            <p:cNvGrpSpPr>
              <a:grpSpLocks/>
            </p:cNvGrpSpPr>
            <p:nvPr/>
          </p:nvGrpSpPr>
          <p:grpSpPr bwMode="auto">
            <a:xfrm>
              <a:off x="0" y="254224"/>
              <a:ext cx="9144000" cy="798512"/>
              <a:chOff x="0" y="69"/>
              <a:chExt cx="5760" cy="503"/>
            </a:xfrm>
          </p:grpSpPr>
          <p:sp>
            <p:nvSpPr>
              <p:cNvPr id="14350" name="Rectangle 11"/>
              <p:cNvSpPr>
                <a:spLocks noChangeArrowheads="1"/>
              </p:cNvSpPr>
              <p:nvPr/>
            </p:nvSpPr>
            <p:spPr bwMode="auto">
              <a:xfrm>
                <a:off x="1481" y="69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tabLst>
                    <a:tab pos="2806700" algn="ctr"/>
                    <a:tab pos="5611813" algn="r"/>
                  </a:tabLst>
                </a:pPr>
                <a:r>
                  <a:rPr lang="es-ES_tradnl" sz="90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tabLst>
                    <a:tab pos="2806700" algn="ctr"/>
                    <a:tab pos="5611813" algn="r"/>
                  </a:tabLst>
                </a:pPr>
                <a:r>
                  <a:rPr lang="es-ES_tradnl" sz="90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tabLst>
                    <a:tab pos="2806700" algn="ctr"/>
                    <a:tab pos="5611813" algn="r"/>
                  </a:tabLst>
                </a:pPr>
                <a:r>
                  <a:rPr lang="es-ES_tradnl" sz="100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  <a:endParaRPr lang="fr-FR" sz="100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14351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2" name="Imagen 2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5CE74E2-485E-9DEA-0F4B-00E314D61D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013" t="20119" r="27254" b="7980"/>
          <a:stretch/>
        </p:blipFill>
        <p:spPr>
          <a:xfrm>
            <a:off x="2051720" y="2426395"/>
            <a:ext cx="4600129" cy="38159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8A2CA39-D838-1D3E-87C7-D2C306F1FB7F}"/>
              </a:ext>
            </a:extLst>
          </p:cNvPr>
          <p:cNvSpPr txBox="1"/>
          <p:nvPr/>
        </p:nvSpPr>
        <p:spPr>
          <a:xfrm>
            <a:off x="774916" y="1226066"/>
            <a:ext cx="77547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b="1" spc="-70" dirty="0">
                <a:solidFill>
                  <a:srgbClr val="0070C0"/>
                </a:solidFill>
                <a:latin typeface="Arial"/>
                <a:cs typeface="Arial"/>
              </a:rPr>
              <a:t>Modelo de Gestión de Mantenimiento</a:t>
            </a:r>
          </a:p>
        </p:txBody>
      </p:sp>
    </p:spTree>
    <p:extLst>
      <p:ext uri="{BB962C8B-B14F-4D97-AF65-F5344CB8AC3E}">
        <p14:creationId xmlns:p14="http://schemas.microsoft.com/office/powerpoint/2010/main" val="252907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Agrupar 6"/>
          <p:cNvGrpSpPr>
            <a:grpSpLocks/>
          </p:cNvGrpSpPr>
          <p:nvPr/>
        </p:nvGrpSpPr>
        <p:grpSpPr bwMode="auto">
          <a:xfrm>
            <a:off x="0" y="47377"/>
            <a:ext cx="9144000" cy="1005136"/>
            <a:chOff x="0" y="47024"/>
            <a:chExt cx="9144000" cy="1005712"/>
          </a:xfrm>
        </p:grpSpPr>
        <p:sp>
          <p:nvSpPr>
            <p:cNvPr id="14342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3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4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4345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4346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348" name="Group 8"/>
            <p:cNvGrpSpPr>
              <a:grpSpLocks/>
            </p:cNvGrpSpPr>
            <p:nvPr/>
          </p:nvGrpSpPr>
          <p:grpSpPr bwMode="auto">
            <a:xfrm>
              <a:off x="0" y="254224"/>
              <a:ext cx="9144000" cy="798512"/>
              <a:chOff x="0" y="69"/>
              <a:chExt cx="5760" cy="503"/>
            </a:xfrm>
          </p:grpSpPr>
          <p:sp>
            <p:nvSpPr>
              <p:cNvPr id="14350" name="Rectangle 11"/>
              <p:cNvSpPr>
                <a:spLocks noChangeArrowheads="1"/>
              </p:cNvSpPr>
              <p:nvPr/>
            </p:nvSpPr>
            <p:spPr bwMode="auto">
              <a:xfrm>
                <a:off x="1481" y="69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tabLst>
                    <a:tab pos="2806700" algn="ctr"/>
                    <a:tab pos="5611813" algn="r"/>
                  </a:tabLst>
                </a:pPr>
                <a:r>
                  <a:rPr lang="es-ES_tradnl" sz="90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tabLst>
                    <a:tab pos="2806700" algn="ctr"/>
                    <a:tab pos="5611813" algn="r"/>
                  </a:tabLst>
                </a:pPr>
                <a:r>
                  <a:rPr lang="es-ES_tradnl" sz="90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tabLst>
                    <a:tab pos="2806700" algn="ctr"/>
                    <a:tab pos="5611813" algn="r"/>
                  </a:tabLst>
                </a:pPr>
                <a:r>
                  <a:rPr lang="es-ES_tradnl" sz="100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  <a:endParaRPr lang="fr-FR" sz="100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14351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2" name="Imagen 2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8A2CA39-D838-1D3E-87C7-D2C306F1FB7F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MÉTODO DEL FLUJOGRAMA DE ANÁLISIS DE CRITICIDAD (CUALITATIVO)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807D440-C66B-9F3E-409A-A2E179F9F6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926" t="20119" r="17713" b="7150"/>
          <a:stretch/>
        </p:blipFill>
        <p:spPr>
          <a:xfrm>
            <a:off x="1185702" y="2292766"/>
            <a:ext cx="6481762" cy="405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03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6ACE6E3-58DB-4E5F-D479-9C2BFF07D4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214181"/>
              </p:ext>
            </p:extLst>
          </p:nvPr>
        </p:nvGraphicFramePr>
        <p:xfrm>
          <a:off x="1547664" y="1850620"/>
          <a:ext cx="5832648" cy="4660555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1458162">
                  <a:extLst>
                    <a:ext uri="{9D8B030D-6E8A-4147-A177-3AD203B41FA5}">
                      <a16:colId xmlns:a16="http://schemas.microsoft.com/office/drawing/2014/main" val="117853024"/>
                    </a:ext>
                  </a:extLst>
                </a:gridCol>
                <a:gridCol w="1458162">
                  <a:extLst>
                    <a:ext uri="{9D8B030D-6E8A-4147-A177-3AD203B41FA5}">
                      <a16:colId xmlns:a16="http://schemas.microsoft.com/office/drawing/2014/main" val="3402947541"/>
                    </a:ext>
                  </a:extLst>
                </a:gridCol>
                <a:gridCol w="1458162">
                  <a:extLst>
                    <a:ext uri="{9D8B030D-6E8A-4147-A177-3AD203B41FA5}">
                      <a16:colId xmlns:a16="http://schemas.microsoft.com/office/drawing/2014/main" val="4107832299"/>
                    </a:ext>
                  </a:extLst>
                </a:gridCol>
                <a:gridCol w="1458162">
                  <a:extLst>
                    <a:ext uri="{9D8B030D-6E8A-4147-A177-3AD203B41FA5}">
                      <a16:colId xmlns:a16="http://schemas.microsoft.com/office/drawing/2014/main" val="1763557728"/>
                    </a:ext>
                  </a:extLst>
                </a:gridCol>
              </a:tblGrid>
              <a:tr h="156012">
                <a:tc>
                  <a:txBody>
                    <a:bodyPr/>
                    <a:lstStyle/>
                    <a:p>
                      <a:pPr fontAlgn="b"/>
                      <a:r>
                        <a:rPr lang="es-CO" sz="900" b="1">
                          <a:effectLst/>
                        </a:rPr>
                        <a:t>Criterio</a:t>
                      </a:r>
                    </a:p>
                  </a:txBody>
                  <a:tcPr marL="38033" marR="38033" marT="19017" marB="19017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s-CO" sz="900" b="1">
                          <a:effectLst/>
                        </a:rPr>
                        <a:t>Categoría A</a:t>
                      </a:r>
                    </a:p>
                  </a:txBody>
                  <a:tcPr marL="38033" marR="38033" marT="19017" marB="19017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s-CO" sz="900" b="1">
                          <a:effectLst/>
                        </a:rPr>
                        <a:t>Categoría B</a:t>
                      </a:r>
                    </a:p>
                  </a:txBody>
                  <a:tcPr marL="38033" marR="38033" marT="19017" marB="19017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s-CO" sz="900" b="1">
                          <a:effectLst/>
                        </a:rPr>
                        <a:t>Categoría C</a:t>
                      </a:r>
                    </a:p>
                  </a:txBody>
                  <a:tcPr marL="38033" marR="38033" marT="19017" marB="19017" anchor="b"/>
                </a:tc>
                <a:extLst>
                  <a:ext uri="{0D108BD9-81ED-4DB2-BD59-A6C34878D82A}">
                    <a16:rowId xmlns:a16="http://schemas.microsoft.com/office/drawing/2014/main" val="1194025691"/>
                  </a:ext>
                </a:extLst>
              </a:tr>
              <a:tr h="975079"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Medio Ambiente (E)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puede provocar problemas graves para el medio ambiente y la salud pública (ejemplo: fuga de amoníaco).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puede provocar contaminación o afección controlable dentro de la empresa (ejemplo: fuga de sosa controlada).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no produce contaminación medioambiental.</a:t>
                      </a:r>
                    </a:p>
                  </a:txBody>
                  <a:tcPr marL="38033" marR="38033" marT="19017" marB="19017" anchor="ctr"/>
                </a:tc>
                <a:extLst>
                  <a:ext uri="{0D108BD9-81ED-4DB2-BD59-A6C34878D82A}">
                    <a16:rowId xmlns:a16="http://schemas.microsoft.com/office/drawing/2014/main" val="2129039592"/>
                  </a:ext>
                </a:extLst>
              </a:tr>
              <a:tr h="624050"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Seguridad (S)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puede causar accidentes con absentismo laboral.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puede causar daños menores sin absentismo laboral.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no crea consecuencias de seguridad.</a:t>
                      </a:r>
                    </a:p>
                  </a:txBody>
                  <a:tcPr marL="38033" marR="38033" marT="19017" marB="19017" anchor="ctr"/>
                </a:tc>
                <a:extLst>
                  <a:ext uri="{0D108BD9-81ED-4DB2-BD59-A6C34878D82A}">
                    <a16:rowId xmlns:a16="http://schemas.microsoft.com/office/drawing/2014/main" val="438510030"/>
                  </a:ext>
                </a:extLst>
              </a:tr>
              <a:tr h="858069"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Calidad (Q)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puede tener un impacto externo significativo en la imagen de la empresa (consumidores).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 dirty="0">
                          <a:effectLst/>
                        </a:rPr>
                        <a:t>Fallo puede tener un impacto interno 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CO" sz="900" dirty="0">
                          <a:effectLst/>
                        </a:rPr>
                        <a:t>Ningún impacto</a:t>
                      </a:r>
                    </a:p>
                  </a:txBody>
                  <a:tcPr marL="38033" marR="38033" marT="19017" marB="19017" anchor="ctr"/>
                </a:tc>
                <a:extLst>
                  <a:ext uri="{0D108BD9-81ED-4DB2-BD59-A6C34878D82A}">
                    <a16:rowId xmlns:a16="http://schemas.microsoft.com/office/drawing/2014/main" val="2975053970"/>
                  </a:ext>
                </a:extLst>
              </a:tr>
              <a:tr h="624050"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Tiempo de Trabajo (W)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Activo trabaja en tres turnos o requiere muchas horas extras para reparación.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Activo trabaja en dos turnos.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Activo trabaja en un solo turno sin muchas horas extras de reparación.</a:t>
                      </a:r>
                    </a:p>
                  </a:txBody>
                  <a:tcPr marL="38033" marR="38033" marT="19017" marB="19017" anchor="ctr"/>
                </a:tc>
                <a:extLst>
                  <a:ext uri="{0D108BD9-81ED-4DB2-BD59-A6C34878D82A}">
                    <a16:rowId xmlns:a16="http://schemas.microsoft.com/office/drawing/2014/main" val="2615867865"/>
                  </a:ext>
                </a:extLst>
              </a:tr>
              <a:tr h="507041"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Entrega (D)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provoca un paro en toda la fábrica.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Fallo provoca paro en una línea de producción.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Fallo no interrumpe significativamente la producción.</a:t>
                      </a:r>
                    </a:p>
                  </a:txBody>
                  <a:tcPr marL="38033" marR="38033" marT="19017" marB="19017" anchor="ctr"/>
                </a:tc>
                <a:extLst>
                  <a:ext uri="{0D108BD9-81ED-4DB2-BD59-A6C34878D82A}">
                    <a16:rowId xmlns:a16="http://schemas.microsoft.com/office/drawing/2014/main" val="2190053986"/>
                  </a:ext>
                </a:extLst>
              </a:tr>
              <a:tr h="390031"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Fiabilidad (F)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Frecuencia de fallo menor de 5 horas.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Frecuencia de fallo entre 5 y 10 horas.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Frecuencia de fallo mayor de 10 horas.</a:t>
                      </a:r>
                    </a:p>
                  </a:txBody>
                  <a:tcPr marL="38033" marR="38033" marT="19017" marB="19017" anchor="ctr"/>
                </a:tc>
                <a:extLst>
                  <a:ext uri="{0D108BD9-81ED-4DB2-BD59-A6C34878D82A}">
                    <a16:rowId xmlns:a16="http://schemas.microsoft.com/office/drawing/2014/main" val="2389078759"/>
                  </a:ext>
                </a:extLst>
              </a:tr>
              <a:tr h="507041">
                <a:tc>
                  <a:txBody>
                    <a:bodyPr/>
                    <a:lstStyle/>
                    <a:p>
                      <a:pPr fontAlgn="base"/>
                      <a:r>
                        <a:rPr lang="es-CO" sz="900">
                          <a:effectLst/>
                        </a:rPr>
                        <a:t>Mantenibilidad (M)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Tiempo medio de reparación superior a 90 minutos.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>
                          <a:effectLst/>
                        </a:rPr>
                        <a:t>Tiempo medio de reparación entre 45 y 90 minutos.</a:t>
                      </a:r>
                    </a:p>
                  </a:txBody>
                  <a:tcPr marL="38033" marR="38033" marT="19017" marB="19017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ES" sz="900" dirty="0">
                          <a:effectLst/>
                        </a:rPr>
                        <a:t>Tiempo medio de reparación inferior a 45 minutos.</a:t>
                      </a:r>
                    </a:p>
                  </a:txBody>
                  <a:tcPr marL="38033" marR="38033" marT="19017" marB="19017" anchor="ctr"/>
                </a:tc>
                <a:extLst>
                  <a:ext uri="{0D108BD9-81ED-4DB2-BD59-A6C34878D82A}">
                    <a16:rowId xmlns:a16="http://schemas.microsoft.com/office/drawing/2014/main" val="1362834892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63356651-296A-226F-5910-D0C2AEBA90C2}"/>
              </a:ext>
            </a:extLst>
          </p:cNvPr>
          <p:cNvSpPr txBox="1"/>
          <p:nvPr/>
        </p:nvSpPr>
        <p:spPr>
          <a:xfrm>
            <a:off x="360933" y="938622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MÉTODO DEL FLUJOGRAMA DE ANÁLISIS DE CRITICIDAD (CUALITATIVO)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A5D13F5-214C-EA65-78EA-66C34568A0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128" y="1930591"/>
            <a:ext cx="6695159" cy="405419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AE7A3D3-4C42-990E-3317-750834DEEB20}"/>
              </a:ext>
            </a:extLst>
          </p:cNvPr>
          <p:cNvSpPr txBox="1"/>
          <p:nvPr/>
        </p:nvSpPr>
        <p:spPr>
          <a:xfrm>
            <a:off x="7166623" y="4365104"/>
            <a:ext cx="1197765" cy="369332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txBody>
          <a:bodyPr wrap="none" rtlCol="0">
            <a:spAutoFit/>
          </a:bodyPr>
          <a:lstStyle/>
          <a:p>
            <a:r>
              <a:rPr lang="es-CO" dirty="0"/>
              <a:t>Predictivo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0EA1691-4F88-951F-757F-1DD53E950BE5}"/>
              </a:ext>
            </a:extLst>
          </p:cNvPr>
          <p:cNvSpPr txBox="1"/>
          <p:nvPr/>
        </p:nvSpPr>
        <p:spPr>
          <a:xfrm>
            <a:off x="7128151" y="3244334"/>
            <a:ext cx="1274709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CO" dirty="0"/>
              <a:t>Preventivo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CBE4F77-28B4-1F0A-7015-2F7D96CB1403}"/>
              </a:ext>
            </a:extLst>
          </p:cNvPr>
          <p:cNvSpPr txBox="1"/>
          <p:nvPr/>
        </p:nvSpPr>
        <p:spPr>
          <a:xfrm>
            <a:off x="7144620" y="2242739"/>
            <a:ext cx="1236237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s-CO" dirty="0"/>
              <a:t>Correctivo</a:t>
            </a:r>
          </a:p>
        </p:txBody>
      </p:sp>
    </p:spTree>
    <p:extLst>
      <p:ext uri="{BB962C8B-B14F-4D97-AF65-F5344CB8AC3E}">
        <p14:creationId xmlns:p14="http://schemas.microsoft.com/office/powerpoint/2010/main" val="3476478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7624A45-6B9C-A407-5D5E-261E66439618}"/>
              </a:ext>
            </a:extLst>
          </p:cNvPr>
          <p:cNvSpPr txBox="1"/>
          <p:nvPr/>
        </p:nvSpPr>
        <p:spPr>
          <a:xfrm>
            <a:off x="1302158" y="2826867"/>
            <a:ext cx="624884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7200" dirty="0"/>
              <a:t>CTR = FF x C </a:t>
            </a:r>
          </a:p>
          <a:p>
            <a:r>
              <a:rPr lang="es-ES" sz="2400" dirty="0"/>
              <a:t>Donde:</a:t>
            </a:r>
          </a:p>
          <a:p>
            <a:r>
              <a:rPr lang="es-ES" sz="2400" dirty="0"/>
              <a:t>CTR: Criticidad total por Riesgo</a:t>
            </a:r>
          </a:p>
          <a:p>
            <a:r>
              <a:rPr lang="es-ES" sz="2400" dirty="0"/>
              <a:t>FF: Frecuencia de fallos (rango de fallos en un tiempo determinado (fallos/año))</a:t>
            </a:r>
          </a:p>
          <a:p>
            <a:r>
              <a:rPr lang="es-ES" sz="2400" dirty="0"/>
              <a:t>C: Consecuencias de los eventos de fallos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775906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7116CC0-D68B-2B88-1F54-32A2E80DA99C}"/>
              </a:ext>
            </a:extLst>
          </p:cNvPr>
          <p:cNvSpPr txBox="1"/>
          <p:nvPr/>
        </p:nvSpPr>
        <p:spPr>
          <a:xfrm>
            <a:off x="575556" y="2823811"/>
            <a:ext cx="770205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Donde se supone además que el valor de las consecuencias (C), se obtiene a </a:t>
            </a:r>
          </a:p>
          <a:p>
            <a:r>
              <a:rPr lang="es-ES" dirty="0"/>
              <a:t>partir de la siguiente expresión:</a:t>
            </a:r>
          </a:p>
          <a:p>
            <a:r>
              <a:rPr lang="es-ES" sz="4800" dirty="0"/>
              <a:t>C = (IO x FO) + CM + SHA </a:t>
            </a:r>
          </a:p>
          <a:p>
            <a:r>
              <a:rPr lang="es-ES" dirty="0"/>
              <a:t>Siendo:</a:t>
            </a:r>
          </a:p>
          <a:p>
            <a:r>
              <a:rPr lang="es-ES" dirty="0"/>
              <a:t>IO = Factor de impacto en la producción </a:t>
            </a:r>
          </a:p>
          <a:p>
            <a:r>
              <a:rPr lang="es-ES" dirty="0"/>
              <a:t>FO = Factor de flexibilidad operacional </a:t>
            </a:r>
          </a:p>
          <a:p>
            <a:r>
              <a:rPr lang="es-ES" dirty="0"/>
              <a:t>CM = Factor de costes de mantenimiento</a:t>
            </a:r>
          </a:p>
          <a:p>
            <a:r>
              <a:rPr lang="es-ES" dirty="0"/>
              <a:t>SHA = Factor de impacto en seguridad, higiene y ambiente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30779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89DABDD-1966-31DF-7E4A-89558118E05A}"/>
              </a:ext>
            </a:extLst>
          </p:cNvPr>
          <p:cNvSpPr txBox="1"/>
          <p:nvPr/>
        </p:nvSpPr>
        <p:spPr>
          <a:xfrm>
            <a:off x="1403350" y="2636912"/>
            <a:ext cx="626499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dirty="0"/>
              <a:t>Factor de Frecuencia de Fallos (FF) </a:t>
            </a:r>
          </a:p>
          <a:p>
            <a:r>
              <a:rPr lang="es-ES" dirty="0"/>
              <a:t>(escala 1 - 4)</a:t>
            </a:r>
          </a:p>
          <a:p>
            <a:r>
              <a:rPr lang="es-ES" dirty="0"/>
              <a:t>4: Frecuente: mayor a 2 eventos al año</a:t>
            </a:r>
          </a:p>
          <a:p>
            <a:r>
              <a:rPr lang="es-ES" dirty="0"/>
              <a:t>3: Promedio: 1 y 2 eventos al año</a:t>
            </a:r>
          </a:p>
          <a:p>
            <a:r>
              <a:rPr lang="es-ES" dirty="0"/>
              <a:t>2: Bueno: entre 0,5 y un 1 evento al año</a:t>
            </a:r>
          </a:p>
          <a:p>
            <a:r>
              <a:rPr lang="es-ES" dirty="0"/>
              <a:t>1: Excelente: menos de 0,5 eventos al año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57130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grpSp>
        <p:nvGrpSpPr>
          <p:cNvPr id="16386" name="Agrupar 6"/>
          <p:cNvGrpSpPr>
            <a:grpSpLocks/>
          </p:cNvGrpSpPr>
          <p:nvPr/>
        </p:nvGrpSpPr>
        <p:grpSpPr bwMode="auto">
          <a:xfrm>
            <a:off x="0" y="47375"/>
            <a:ext cx="9144000" cy="940050"/>
            <a:chOff x="0" y="47024"/>
            <a:chExt cx="9144000" cy="940625"/>
          </a:xfrm>
        </p:grpSpPr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1403350" y="188913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403350" y="987425"/>
              <a:ext cx="64817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403350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7885113" y="188913"/>
              <a:ext cx="0" cy="79851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16392" name="Imagen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7024"/>
              <a:ext cx="1512168" cy="78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94" name="Group 8"/>
            <p:cNvGrpSpPr>
              <a:grpSpLocks/>
            </p:cNvGrpSpPr>
            <p:nvPr/>
          </p:nvGrpSpPr>
          <p:grpSpPr bwMode="auto">
            <a:xfrm>
              <a:off x="0" y="189137"/>
              <a:ext cx="9144000" cy="798512"/>
              <a:chOff x="0" y="28"/>
              <a:chExt cx="5760" cy="503"/>
            </a:xfrm>
          </p:grpSpPr>
          <p:sp>
            <p:nvSpPr>
              <p:cNvPr id="16396" name="Rectangle 11"/>
              <p:cNvSpPr>
                <a:spLocks noChangeArrowheads="1"/>
              </p:cNvSpPr>
              <p:nvPr/>
            </p:nvSpPr>
            <p:spPr bwMode="auto">
              <a:xfrm>
                <a:off x="1481" y="28"/>
                <a:ext cx="2807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U N I V E R S I D A D   I N D U S T R I A L   D E   S A N T A N D E R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900" dirty="0">
                    <a:latin typeface="Times New Roman" charset="0"/>
                    <a:cs typeface="Times New Roman" charset="0"/>
                  </a:rPr>
                  <a:t>F A C U L T A D    D E     I N G E N I E R I A S   F I S I C O M E C A N I C A S</a:t>
                </a:r>
                <a:endParaRPr lang="fr-FR" sz="900" dirty="0">
                  <a:latin typeface="Times New Roman" charset="0"/>
                  <a:cs typeface="Times New Roman" charset="0"/>
                </a:endParaRPr>
              </a:p>
              <a:p>
                <a:pPr eaLnBrk="0" hangingPunct="0">
                  <a:lnSpc>
                    <a:spcPct val="130000"/>
                  </a:lnSpc>
                  <a:tabLst>
                    <a:tab pos="2806700" algn="ctr"/>
                    <a:tab pos="5611813" algn="r"/>
                  </a:tabLst>
                </a:pPr>
                <a:r>
                  <a:rPr lang="es-ES_tradnl" sz="1000" dirty="0">
                    <a:latin typeface="Times New Roman" charset="0"/>
                    <a:cs typeface="Times New Roman" charset="0"/>
                  </a:rPr>
                  <a:t>E S C U E L A   D E   I N G E N I E R I A   M E C A N I C A</a:t>
                </a:r>
              </a:p>
            </p:txBody>
          </p:sp>
          <p:sp>
            <p:nvSpPr>
              <p:cNvPr id="16397" name="Line 12"/>
              <p:cNvSpPr>
                <a:spLocks noChangeShapeType="1"/>
              </p:cNvSpPr>
              <p:nvPr/>
            </p:nvSpPr>
            <p:spPr bwMode="auto">
              <a:xfrm>
                <a:off x="0" y="482"/>
                <a:ext cx="57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0" y="415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20" name="Imagen 1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39" y="68865"/>
            <a:ext cx="2162175" cy="7677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41F5A89-45CB-D7BE-F43C-83CE71D024D5}"/>
              </a:ext>
            </a:extLst>
          </p:cNvPr>
          <p:cNvSpPr txBox="1"/>
          <p:nvPr/>
        </p:nvSpPr>
        <p:spPr>
          <a:xfrm>
            <a:off x="323529" y="1226066"/>
            <a:ext cx="8206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spc="-70" dirty="0">
                <a:solidFill>
                  <a:srgbClr val="0070C0"/>
                </a:solidFill>
                <a:latin typeface="Arial"/>
                <a:cs typeface="Arial"/>
              </a:rPr>
              <a:t>MODELO DE CRITICIDAD SEMICUANTITATIVO “CTR” (CRITICIDAD TOTAL POR RIESGO)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2253A4C-2766-0410-547B-EE26CC015715}"/>
              </a:ext>
            </a:extLst>
          </p:cNvPr>
          <p:cNvSpPr txBox="1"/>
          <p:nvPr/>
        </p:nvSpPr>
        <p:spPr>
          <a:xfrm>
            <a:off x="717798" y="2530089"/>
            <a:ext cx="7417569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dirty="0"/>
              <a:t>Impacto Operacional (IO) (escala 1 - 10)</a:t>
            </a:r>
          </a:p>
          <a:p>
            <a:r>
              <a:rPr lang="es-ES" dirty="0"/>
              <a:t>10: Pérdidas de producción superiores al 75% </a:t>
            </a:r>
          </a:p>
          <a:p>
            <a:r>
              <a:rPr lang="es-ES" dirty="0"/>
              <a:t>7: Pérdidas de producción entre el 50% y el 74% </a:t>
            </a:r>
          </a:p>
          <a:p>
            <a:r>
              <a:rPr lang="es-ES" dirty="0"/>
              <a:t>5: Pérdidas de producción entre el 25% y el 49%</a:t>
            </a:r>
          </a:p>
          <a:p>
            <a:r>
              <a:rPr lang="es-ES" dirty="0"/>
              <a:t>3: Pérdidas de producción entre el 10% y el 24%</a:t>
            </a:r>
          </a:p>
          <a:p>
            <a:r>
              <a:rPr lang="es-ES" dirty="0"/>
              <a:t>1: Pérdidas de producción menor al 10%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98091719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64815</TotalTime>
  <Words>2140</Words>
  <Application>Microsoft Office PowerPoint</Application>
  <PresentationFormat>Presentación en pantalla (4:3)</PresentationFormat>
  <Paragraphs>150</Paragraphs>
  <Slides>13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Particular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Computer</dc:creator>
  <cp:lastModifiedBy>IVAN RUIZ</cp:lastModifiedBy>
  <cp:revision>257</cp:revision>
  <dcterms:created xsi:type="dcterms:W3CDTF">2005-11-04T14:02:58Z</dcterms:created>
  <dcterms:modified xsi:type="dcterms:W3CDTF">2025-06-28T03:20:11Z</dcterms:modified>
</cp:coreProperties>
</file>