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21"/>
  </p:notesMasterIdLst>
  <p:sldIdLst>
    <p:sldId id="256" r:id="rId2"/>
    <p:sldId id="258" r:id="rId3"/>
    <p:sldId id="260" r:id="rId4"/>
    <p:sldId id="307" r:id="rId5"/>
    <p:sldId id="306" r:id="rId6"/>
    <p:sldId id="261" r:id="rId7"/>
    <p:sldId id="298" r:id="rId8"/>
    <p:sldId id="299" r:id="rId9"/>
    <p:sldId id="300" r:id="rId10"/>
    <p:sldId id="301" r:id="rId11"/>
    <p:sldId id="317" r:id="rId12"/>
    <p:sldId id="302" r:id="rId13"/>
    <p:sldId id="303" r:id="rId14"/>
    <p:sldId id="304" r:id="rId15"/>
    <p:sldId id="308" r:id="rId16"/>
    <p:sldId id="309" r:id="rId17"/>
    <p:sldId id="318" r:id="rId18"/>
    <p:sldId id="316" r:id="rId19"/>
    <p:sldId id="276" r:id="rId20"/>
  </p:sldIdLst>
  <p:sldSz cx="9144000" cy="5143500" type="screen16x9"/>
  <p:notesSz cx="6858000" cy="9144000"/>
  <p:embeddedFontLst>
    <p:embeddedFont>
      <p:font typeface="Nunito Light" pitchFamily="2" charset="0"/>
      <p:regular r:id="rId22"/>
      <p:italic r:id="rId23"/>
    </p:embeddedFont>
    <p:embeddedFont>
      <p:font typeface="Open Sans" panose="020B0606030504020204" pitchFamily="34" charset="0"/>
      <p:regular r:id="rId24"/>
      <p:bold r:id="rId25"/>
      <p:italic r:id="rId26"/>
      <p:boldItalic r:id="rId27"/>
    </p:embeddedFont>
    <p:embeddedFont>
      <p:font typeface="Raleway" pitchFamily="2" charset="0"/>
      <p:regular r:id="rId28"/>
      <p:bold r:id="rId29"/>
      <p:italic r:id="rId30"/>
      <p:boldItalic r:id="rId31"/>
    </p:embeddedFont>
    <p:embeddedFont>
      <p:font typeface="Raleway ExtraBold" pitchFamily="2" charset="0"/>
      <p:bold r:id="rId32"/>
      <p:boldItalic r:id="rId33"/>
    </p:embeddedFont>
    <p:embeddedFont>
      <p:font typeface="Raleway Medium" pitchFamily="2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5697">
          <p15:clr>
            <a:srgbClr val="747775"/>
          </p15:clr>
        </p15:guide>
        <p15:guide id="2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7717"/>
    <a:srgbClr val="739E86"/>
    <a:srgbClr val="5A8B7F"/>
    <a:srgbClr val="0C5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E28D9C8-D29C-4177-AE21-247D26D91462}">
  <a:tblStyle styleId="{AE28D9C8-D29C-4177-AE21-247D26D9146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915B0CA-20B2-45EF-B2EC-7B2AC3F15AFE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6" autoAdjust="0"/>
    <p:restoredTop sz="95033" autoAdjust="0"/>
  </p:normalViewPr>
  <p:slideViewPr>
    <p:cSldViewPr snapToGrid="0">
      <p:cViewPr varScale="1">
        <p:scale>
          <a:sx n="104" d="100"/>
          <a:sy n="104" d="100"/>
        </p:scale>
        <p:origin x="826" y="72"/>
      </p:cViewPr>
      <p:guideLst>
        <p:guide pos="5697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viewProps" Target="viewProps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>
          <a:extLst>
            <a:ext uri="{FF2B5EF4-FFF2-40B4-BE49-F238E27FC236}">
              <a16:creationId xmlns:a16="http://schemas.microsoft.com/office/drawing/2014/main" id="{A0553479-7229-F14E-8EAD-72254F73A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84d99d1a72_0_57:notes">
            <a:extLst>
              <a:ext uri="{FF2B5EF4-FFF2-40B4-BE49-F238E27FC236}">
                <a16:creationId xmlns:a16="http://schemas.microsoft.com/office/drawing/2014/main" id="{B1230498-84E1-9165-C033-92F841F87C0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84d99d1a72_0_57:notes">
            <a:extLst>
              <a:ext uri="{FF2B5EF4-FFF2-40B4-BE49-F238E27FC236}">
                <a16:creationId xmlns:a16="http://schemas.microsoft.com/office/drawing/2014/main" id="{FC299136-376A-71B1-5319-BB51ED53DB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0943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>
          <a:extLst>
            <a:ext uri="{FF2B5EF4-FFF2-40B4-BE49-F238E27FC236}">
              <a16:creationId xmlns:a16="http://schemas.microsoft.com/office/drawing/2014/main" id="{1DCB5EDB-B8D3-24BC-6B4F-9538AE37B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84d99d1a72_0_57:notes">
            <a:extLst>
              <a:ext uri="{FF2B5EF4-FFF2-40B4-BE49-F238E27FC236}">
                <a16:creationId xmlns:a16="http://schemas.microsoft.com/office/drawing/2014/main" id="{5D11B954-3D9F-AC59-2EB0-A52FC46767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84d99d1a72_0_57:notes">
            <a:extLst>
              <a:ext uri="{FF2B5EF4-FFF2-40B4-BE49-F238E27FC236}">
                <a16:creationId xmlns:a16="http://schemas.microsoft.com/office/drawing/2014/main" id="{2A166EFA-44A6-36E6-B893-32C1C4EBF3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2826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>
          <a:extLst>
            <a:ext uri="{FF2B5EF4-FFF2-40B4-BE49-F238E27FC236}">
              <a16:creationId xmlns:a16="http://schemas.microsoft.com/office/drawing/2014/main" id="{68EEAB79-2954-3151-EC28-0EDDD14BB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84d99d1a72_0_57:notes">
            <a:extLst>
              <a:ext uri="{FF2B5EF4-FFF2-40B4-BE49-F238E27FC236}">
                <a16:creationId xmlns:a16="http://schemas.microsoft.com/office/drawing/2014/main" id="{4D4B489C-245E-7B18-E6C1-BC4409789F4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84d99d1a72_0_57:notes">
            <a:extLst>
              <a:ext uri="{FF2B5EF4-FFF2-40B4-BE49-F238E27FC236}">
                <a16:creationId xmlns:a16="http://schemas.microsoft.com/office/drawing/2014/main" id="{C04D9623-0369-897E-FD57-2071924177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1334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>
          <a:extLst>
            <a:ext uri="{FF2B5EF4-FFF2-40B4-BE49-F238E27FC236}">
              <a16:creationId xmlns:a16="http://schemas.microsoft.com/office/drawing/2014/main" id="{270811B2-DA86-35D8-E3A0-754AA9167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84d99d1a72_0_57:notes">
            <a:extLst>
              <a:ext uri="{FF2B5EF4-FFF2-40B4-BE49-F238E27FC236}">
                <a16:creationId xmlns:a16="http://schemas.microsoft.com/office/drawing/2014/main" id="{E273A7B8-6585-563B-A53C-D8CC3BD57F1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84d99d1a72_0_57:notes">
            <a:extLst>
              <a:ext uri="{FF2B5EF4-FFF2-40B4-BE49-F238E27FC236}">
                <a16:creationId xmlns:a16="http://schemas.microsoft.com/office/drawing/2014/main" id="{7BFB566C-93B1-DCF9-4360-03176B4E43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3280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>
          <a:extLst>
            <a:ext uri="{FF2B5EF4-FFF2-40B4-BE49-F238E27FC236}">
              <a16:creationId xmlns:a16="http://schemas.microsoft.com/office/drawing/2014/main" id="{6CABE910-0E09-9F44-0BE2-B71DB62BD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84d99d1a72_0_57:notes">
            <a:extLst>
              <a:ext uri="{FF2B5EF4-FFF2-40B4-BE49-F238E27FC236}">
                <a16:creationId xmlns:a16="http://schemas.microsoft.com/office/drawing/2014/main" id="{84E312DA-1237-56C3-443B-3520BEAB18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84d99d1a72_0_57:notes">
            <a:extLst>
              <a:ext uri="{FF2B5EF4-FFF2-40B4-BE49-F238E27FC236}">
                <a16:creationId xmlns:a16="http://schemas.microsoft.com/office/drawing/2014/main" id="{3EA605BD-90DE-C220-02AE-249C5CA117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064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>
          <a:extLst>
            <a:ext uri="{FF2B5EF4-FFF2-40B4-BE49-F238E27FC236}">
              <a16:creationId xmlns:a16="http://schemas.microsoft.com/office/drawing/2014/main" id="{7959C2F2-9D6A-214E-741D-9C8A960B4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54dda1946d_6_308:notes">
            <a:extLst>
              <a:ext uri="{FF2B5EF4-FFF2-40B4-BE49-F238E27FC236}">
                <a16:creationId xmlns:a16="http://schemas.microsoft.com/office/drawing/2014/main" id="{5852873F-CFE2-F212-2D3B-889A36D925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54dda1946d_6_308:notes">
            <a:extLst>
              <a:ext uri="{FF2B5EF4-FFF2-40B4-BE49-F238E27FC236}">
                <a16:creationId xmlns:a16="http://schemas.microsoft.com/office/drawing/2014/main" id="{EE261FD9-312A-84B2-00AA-B6188A2A3F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66159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>
          <a:extLst>
            <a:ext uri="{FF2B5EF4-FFF2-40B4-BE49-F238E27FC236}">
              <a16:creationId xmlns:a16="http://schemas.microsoft.com/office/drawing/2014/main" id="{051AE365-4B49-62D7-FAF5-7FA15A77D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84d99d1a72_0_57:notes">
            <a:extLst>
              <a:ext uri="{FF2B5EF4-FFF2-40B4-BE49-F238E27FC236}">
                <a16:creationId xmlns:a16="http://schemas.microsoft.com/office/drawing/2014/main" id="{6E344727-1808-5968-819F-D3A06669D0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84d99d1a72_0_57:notes">
            <a:extLst>
              <a:ext uri="{FF2B5EF4-FFF2-40B4-BE49-F238E27FC236}">
                <a16:creationId xmlns:a16="http://schemas.microsoft.com/office/drawing/2014/main" id="{732E5263-3ADB-8890-ECB4-F614944B13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9496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>
          <a:extLst>
            <a:ext uri="{FF2B5EF4-FFF2-40B4-BE49-F238E27FC236}">
              <a16:creationId xmlns:a16="http://schemas.microsoft.com/office/drawing/2014/main" id="{DA8F2B92-8DA2-8707-DA5F-0719EEE73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84d99d1a72_0_57:notes">
            <a:extLst>
              <a:ext uri="{FF2B5EF4-FFF2-40B4-BE49-F238E27FC236}">
                <a16:creationId xmlns:a16="http://schemas.microsoft.com/office/drawing/2014/main" id="{0D9F91D0-4C41-EB2D-16D7-3CAE921198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84d99d1a72_0_57:notes">
            <a:extLst>
              <a:ext uri="{FF2B5EF4-FFF2-40B4-BE49-F238E27FC236}">
                <a16:creationId xmlns:a16="http://schemas.microsoft.com/office/drawing/2014/main" id="{454060B5-274B-36F1-DC57-96FE7A7DF9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40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>
          <a:extLst>
            <a:ext uri="{FF2B5EF4-FFF2-40B4-BE49-F238E27FC236}">
              <a16:creationId xmlns:a16="http://schemas.microsoft.com/office/drawing/2014/main" id="{30CCDEA0-8846-21D0-66D5-B80F75A3A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84d99d1a72_0_57:notes">
            <a:extLst>
              <a:ext uri="{FF2B5EF4-FFF2-40B4-BE49-F238E27FC236}">
                <a16:creationId xmlns:a16="http://schemas.microsoft.com/office/drawing/2014/main" id="{4882B6B2-811C-5B1C-A27C-0C777011EA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84d99d1a72_0_57:notes">
            <a:extLst>
              <a:ext uri="{FF2B5EF4-FFF2-40B4-BE49-F238E27FC236}">
                <a16:creationId xmlns:a16="http://schemas.microsoft.com/office/drawing/2014/main" id="{180FCD93-D54F-F259-DC3F-A5B15E76BE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85056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135e18421cc_13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Google Shape;598;g135e18421cc_13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>
          <a:extLst>
            <a:ext uri="{FF2B5EF4-FFF2-40B4-BE49-F238E27FC236}">
              <a16:creationId xmlns:a16="http://schemas.microsoft.com/office/drawing/2014/main" id="{2DF1C20A-F9A0-374D-D7C0-C5FB5109B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54dda1946d_6_322:notes">
            <a:extLst>
              <a:ext uri="{FF2B5EF4-FFF2-40B4-BE49-F238E27FC236}">
                <a16:creationId xmlns:a16="http://schemas.microsoft.com/office/drawing/2014/main" id="{B845A8E0-F8BF-399E-B352-8A7247D5FE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54dda1946d_6_322:notes">
            <a:extLst>
              <a:ext uri="{FF2B5EF4-FFF2-40B4-BE49-F238E27FC236}">
                <a16:creationId xmlns:a16="http://schemas.microsoft.com/office/drawing/2014/main" id="{6CBC4D1F-2AA7-40C9-DE6D-553AC30974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5000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>
          <a:extLst>
            <a:ext uri="{FF2B5EF4-FFF2-40B4-BE49-F238E27FC236}">
              <a16:creationId xmlns:a16="http://schemas.microsoft.com/office/drawing/2014/main" id="{63BCDF4C-B34B-5EAE-5988-52AEFB71D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54dda1946d_6_308:notes">
            <a:extLst>
              <a:ext uri="{FF2B5EF4-FFF2-40B4-BE49-F238E27FC236}">
                <a16:creationId xmlns:a16="http://schemas.microsoft.com/office/drawing/2014/main" id="{9DA0CA41-8578-5665-D22D-8CF23AB4D0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54dda1946d_6_308:notes">
            <a:extLst>
              <a:ext uri="{FF2B5EF4-FFF2-40B4-BE49-F238E27FC236}">
                <a16:creationId xmlns:a16="http://schemas.microsoft.com/office/drawing/2014/main" id="{F3A3C7DA-7F6D-D737-19D8-30293B6EC5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3657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>
          <a:extLst>
            <a:ext uri="{FF2B5EF4-FFF2-40B4-BE49-F238E27FC236}">
              <a16:creationId xmlns:a16="http://schemas.microsoft.com/office/drawing/2014/main" id="{E1A7D570-39BB-F429-14C3-0F22DCB75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54dda1946d_6_322:notes">
            <a:extLst>
              <a:ext uri="{FF2B5EF4-FFF2-40B4-BE49-F238E27FC236}">
                <a16:creationId xmlns:a16="http://schemas.microsoft.com/office/drawing/2014/main" id="{613F5AE8-4C53-37AE-BDD5-22DBABEF89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54dda1946d_6_322:notes">
            <a:extLst>
              <a:ext uri="{FF2B5EF4-FFF2-40B4-BE49-F238E27FC236}">
                <a16:creationId xmlns:a16="http://schemas.microsoft.com/office/drawing/2014/main" id="{9734B7AB-F0F5-7E6D-55FA-B2474EC2C60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22034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>
          <a:extLst>
            <a:ext uri="{FF2B5EF4-FFF2-40B4-BE49-F238E27FC236}">
              <a16:creationId xmlns:a16="http://schemas.microsoft.com/office/drawing/2014/main" id="{3E02D097-630C-03FA-5F4D-875C3B611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54dda1946d_6_322:notes">
            <a:extLst>
              <a:ext uri="{FF2B5EF4-FFF2-40B4-BE49-F238E27FC236}">
                <a16:creationId xmlns:a16="http://schemas.microsoft.com/office/drawing/2014/main" id="{68EC3494-0C86-DD02-850A-FD7BBEC5868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54dda1946d_6_322:notes">
            <a:extLst>
              <a:ext uri="{FF2B5EF4-FFF2-40B4-BE49-F238E27FC236}">
                <a16:creationId xmlns:a16="http://schemas.microsoft.com/office/drawing/2014/main" id="{AC269BC4-DD4B-3053-1A70-3AF0EF63E5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5034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>
          <a:extLst>
            <a:ext uri="{FF2B5EF4-FFF2-40B4-BE49-F238E27FC236}">
              <a16:creationId xmlns:a16="http://schemas.microsoft.com/office/drawing/2014/main" id="{271F94AB-AFA9-1B95-68C0-874F29CA7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84d99d1a72_0_57:notes">
            <a:extLst>
              <a:ext uri="{FF2B5EF4-FFF2-40B4-BE49-F238E27FC236}">
                <a16:creationId xmlns:a16="http://schemas.microsoft.com/office/drawing/2014/main" id="{BACD8674-FF1B-90ED-62A1-D0C484B116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84d99d1a72_0_57:notes">
            <a:extLst>
              <a:ext uri="{FF2B5EF4-FFF2-40B4-BE49-F238E27FC236}">
                <a16:creationId xmlns:a16="http://schemas.microsoft.com/office/drawing/2014/main" id="{C05EA7DE-15F1-C38F-96EE-7E5AEE7E5C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7956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tBDf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225" y="897050"/>
            <a:ext cx="6651600" cy="156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33324" y="3906950"/>
            <a:ext cx="6065400" cy="414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9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9"/>
          <p:cNvSpPr txBox="1">
            <a:spLocks noGrp="1"/>
          </p:cNvSpPr>
          <p:nvPr>
            <p:ph type="subTitle" idx="1"/>
          </p:nvPr>
        </p:nvSpPr>
        <p:spPr>
          <a:xfrm>
            <a:off x="713225" y="1659425"/>
            <a:ext cx="328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9"/>
          <p:cNvSpPr txBox="1">
            <a:spLocks noGrp="1"/>
          </p:cNvSpPr>
          <p:nvPr>
            <p:ph type="subTitle" idx="2"/>
          </p:nvPr>
        </p:nvSpPr>
        <p:spPr>
          <a:xfrm>
            <a:off x="4698825" y="1659425"/>
            <a:ext cx="328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9"/>
          <p:cNvSpPr txBox="1">
            <a:spLocks noGrp="1"/>
          </p:cNvSpPr>
          <p:nvPr>
            <p:ph type="subTitle" idx="3"/>
          </p:nvPr>
        </p:nvSpPr>
        <p:spPr>
          <a:xfrm>
            <a:off x="713225" y="3396200"/>
            <a:ext cx="328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9"/>
          <p:cNvSpPr txBox="1">
            <a:spLocks noGrp="1"/>
          </p:cNvSpPr>
          <p:nvPr>
            <p:ph type="subTitle" idx="4"/>
          </p:nvPr>
        </p:nvSpPr>
        <p:spPr>
          <a:xfrm>
            <a:off x="4698825" y="3396200"/>
            <a:ext cx="328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9"/>
          <p:cNvSpPr txBox="1">
            <a:spLocks noGrp="1"/>
          </p:cNvSpPr>
          <p:nvPr>
            <p:ph type="subTitle" idx="5"/>
          </p:nvPr>
        </p:nvSpPr>
        <p:spPr>
          <a:xfrm>
            <a:off x="713225" y="1338475"/>
            <a:ext cx="3286200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56" name="Google Shape;156;p19"/>
          <p:cNvSpPr txBox="1">
            <a:spLocks noGrp="1"/>
          </p:cNvSpPr>
          <p:nvPr>
            <p:ph type="subTitle" idx="6"/>
          </p:nvPr>
        </p:nvSpPr>
        <p:spPr>
          <a:xfrm>
            <a:off x="713225" y="3075275"/>
            <a:ext cx="3286200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57" name="Google Shape;157;p19"/>
          <p:cNvSpPr txBox="1">
            <a:spLocks noGrp="1"/>
          </p:cNvSpPr>
          <p:nvPr>
            <p:ph type="subTitle" idx="7"/>
          </p:nvPr>
        </p:nvSpPr>
        <p:spPr>
          <a:xfrm>
            <a:off x="4698825" y="1338475"/>
            <a:ext cx="3286200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58" name="Google Shape;158;p19"/>
          <p:cNvSpPr txBox="1">
            <a:spLocks noGrp="1"/>
          </p:cNvSpPr>
          <p:nvPr>
            <p:ph type="subTitle" idx="8"/>
          </p:nvPr>
        </p:nvSpPr>
        <p:spPr>
          <a:xfrm>
            <a:off x="4698825" y="3075275"/>
            <a:ext cx="3286200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grpSp>
        <p:nvGrpSpPr>
          <p:cNvPr id="159" name="Google Shape;159;p19"/>
          <p:cNvGrpSpPr/>
          <p:nvPr/>
        </p:nvGrpSpPr>
        <p:grpSpPr>
          <a:xfrm>
            <a:off x="0" y="3429300"/>
            <a:ext cx="9160425" cy="1714200"/>
            <a:chOff x="0" y="3429300"/>
            <a:chExt cx="9160425" cy="1714200"/>
          </a:xfrm>
        </p:grpSpPr>
        <p:grpSp>
          <p:nvGrpSpPr>
            <p:cNvPr id="160" name="Google Shape;160;p19"/>
            <p:cNvGrpSpPr/>
            <p:nvPr/>
          </p:nvGrpSpPr>
          <p:grpSpPr>
            <a:xfrm>
              <a:off x="8795925" y="3429300"/>
              <a:ext cx="364500" cy="1714200"/>
              <a:chOff x="8795925" y="3429300"/>
              <a:chExt cx="364500" cy="1714200"/>
            </a:xfrm>
          </p:grpSpPr>
          <p:sp>
            <p:nvSpPr>
              <p:cNvPr id="161" name="Google Shape;161;p19"/>
              <p:cNvSpPr/>
              <p:nvPr/>
            </p:nvSpPr>
            <p:spPr>
              <a:xfrm rot="10800000" flipH="1">
                <a:off x="8795925" y="4286400"/>
                <a:ext cx="364500" cy="85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62" name="Google Shape;162;p19"/>
              <p:cNvSpPr/>
              <p:nvPr/>
            </p:nvSpPr>
            <p:spPr>
              <a:xfrm rot="10800000" flipH="1">
                <a:off x="8795925" y="3429300"/>
                <a:ext cx="364500" cy="8571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163" name="Google Shape;163;p19"/>
            <p:cNvGrpSpPr/>
            <p:nvPr/>
          </p:nvGrpSpPr>
          <p:grpSpPr>
            <a:xfrm>
              <a:off x="0" y="3429300"/>
              <a:ext cx="364500" cy="1714200"/>
              <a:chOff x="0" y="3429300"/>
              <a:chExt cx="364500" cy="1714200"/>
            </a:xfrm>
          </p:grpSpPr>
          <p:sp>
            <p:nvSpPr>
              <p:cNvPr id="164" name="Google Shape;164;p19"/>
              <p:cNvSpPr/>
              <p:nvPr/>
            </p:nvSpPr>
            <p:spPr>
              <a:xfrm rot="10800000" flipH="1">
                <a:off x="0" y="4286400"/>
                <a:ext cx="364500" cy="8571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65" name="Google Shape;165;p19"/>
              <p:cNvSpPr/>
              <p:nvPr/>
            </p:nvSpPr>
            <p:spPr>
              <a:xfrm rot="10800000" flipH="1">
                <a:off x="0" y="3429300"/>
                <a:ext cx="364500" cy="8571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sp>
        <p:nvSpPr>
          <p:cNvPr id="166" name="Google Shape;166;p19"/>
          <p:cNvSpPr/>
          <p:nvPr/>
        </p:nvSpPr>
        <p:spPr>
          <a:xfrm>
            <a:off x="713225" y="274663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ONE_COLUMN_TEXT_1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8"/>
          <p:cNvSpPr txBox="1">
            <a:spLocks noGrp="1"/>
          </p:cNvSpPr>
          <p:nvPr>
            <p:ph type="title"/>
          </p:nvPr>
        </p:nvSpPr>
        <p:spPr>
          <a:xfrm>
            <a:off x="713225" y="737850"/>
            <a:ext cx="4645200" cy="13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1"/>
          </p:nvPr>
        </p:nvSpPr>
        <p:spPr>
          <a:xfrm>
            <a:off x="713225" y="2141075"/>
            <a:ext cx="46452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AutoNum type="arabicPeriod"/>
              <a:defRPr/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alphaLcPeriod"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romanLcPeriod"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arabicPeriod"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alphaLcPeriod"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romanLcPeriod"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arabicPeriod"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alphaLcPeriod"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55" name="Google Shape;255;p28"/>
          <p:cNvSpPr>
            <a:spLocks noGrp="1"/>
          </p:cNvSpPr>
          <p:nvPr>
            <p:ph type="pic" idx="2"/>
          </p:nvPr>
        </p:nvSpPr>
        <p:spPr>
          <a:xfrm>
            <a:off x="5479825" y="539500"/>
            <a:ext cx="2950800" cy="4064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grpSp>
        <p:nvGrpSpPr>
          <p:cNvPr id="256" name="Google Shape;256;p28"/>
          <p:cNvGrpSpPr/>
          <p:nvPr/>
        </p:nvGrpSpPr>
        <p:grpSpPr>
          <a:xfrm>
            <a:off x="7717675" y="3429300"/>
            <a:ext cx="1426200" cy="1714200"/>
            <a:chOff x="7717675" y="3429300"/>
            <a:chExt cx="1426200" cy="1714200"/>
          </a:xfrm>
        </p:grpSpPr>
        <p:sp>
          <p:nvSpPr>
            <p:cNvPr id="257" name="Google Shape;257;p28"/>
            <p:cNvSpPr/>
            <p:nvPr/>
          </p:nvSpPr>
          <p:spPr>
            <a:xfrm>
              <a:off x="8430775" y="4286400"/>
              <a:ext cx="713100" cy="857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58" name="Google Shape;258;p28"/>
            <p:cNvSpPr/>
            <p:nvPr/>
          </p:nvSpPr>
          <p:spPr>
            <a:xfrm>
              <a:off x="8430775" y="3429300"/>
              <a:ext cx="713100" cy="857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59" name="Google Shape;259;p28"/>
            <p:cNvSpPr/>
            <p:nvPr/>
          </p:nvSpPr>
          <p:spPr>
            <a:xfrm>
              <a:off x="7717675" y="4286400"/>
              <a:ext cx="713100" cy="857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60" name="Google Shape;260;p28"/>
          <p:cNvSpPr/>
          <p:nvPr/>
        </p:nvSpPr>
        <p:spPr>
          <a:xfrm>
            <a:off x="713225" y="539488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9"/>
          <p:cNvSpPr txBox="1">
            <a:spLocks noGrp="1"/>
          </p:cNvSpPr>
          <p:nvPr>
            <p:ph type="title"/>
          </p:nvPr>
        </p:nvSpPr>
        <p:spPr>
          <a:xfrm>
            <a:off x="4253750" y="769400"/>
            <a:ext cx="39558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subTitle" idx="1"/>
          </p:nvPr>
        </p:nvSpPr>
        <p:spPr>
          <a:xfrm>
            <a:off x="4253750" y="1859617"/>
            <a:ext cx="3684000" cy="1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29"/>
          <p:cNvSpPr txBox="1"/>
          <p:nvPr/>
        </p:nvSpPr>
        <p:spPr>
          <a:xfrm>
            <a:off x="4253760" y="3320333"/>
            <a:ext cx="3684000" cy="7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CREDITS: This presentation template was created by </a:t>
            </a:r>
            <a:r>
              <a:rPr lang="en" sz="1200" b="1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2"/>
              </a:rPr>
              <a:t>Slidesgo</a:t>
            </a:r>
            <a:r>
              <a:rPr lang="en"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, and includes icons, infographics &amp; images by </a:t>
            </a:r>
            <a:r>
              <a:rPr lang="en" sz="1200" b="1" u="sng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u="sng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 </a:t>
            </a:r>
            <a:endParaRPr sz="1200" u="sng">
              <a:solidFill>
                <a:schemeClr val="dk1"/>
              </a:solidFill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30"/>
          <p:cNvGrpSpPr/>
          <p:nvPr/>
        </p:nvGrpSpPr>
        <p:grpSpPr>
          <a:xfrm>
            <a:off x="335" y="2150"/>
            <a:ext cx="713300" cy="5139225"/>
            <a:chOff x="7468800" y="0"/>
            <a:chExt cx="1675200" cy="5139225"/>
          </a:xfrm>
        </p:grpSpPr>
        <p:sp>
          <p:nvSpPr>
            <p:cNvPr id="267" name="Google Shape;267;p30"/>
            <p:cNvSpPr/>
            <p:nvPr/>
          </p:nvSpPr>
          <p:spPr>
            <a:xfrm>
              <a:off x="7468800" y="3464996"/>
              <a:ext cx="1675200" cy="816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68" name="Google Shape;268;p30"/>
            <p:cNvSpPr/>
            <p:nvPr/>
          </p:nvSpPr>
          <p:spPr>
            <a:xfrm>
              <a:off x="7468800" y="4282125"/>
              <a:ext cx="1675200" cy="857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69" name="Google Shape;269;p30"/>
            <p:cNvSpPr/>
            <p:nvPr/>
          </p:nvSpPr>
          <p:spPr>
            <a:xfrm>
              <a:off x="7468800" y="2487375"/>
              <a:ext cx="1675200" cy="160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0" name="Google Shape;270;p30"/>
            <p:cNvSpPr/>
            <p:nvPr/>
          </p:nvSpPr>
          <p:spPr>
            <a:xfrm>
              <a:off x="7468800" y="2647875"/>
              <a:ext cx="1675200" cy="8169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1" name="Google Shape;271;p30"/>
            <p:cNvSpPr/>
            <p:nvPr/>
          </p:nvSpPr>
          <p:spPr>
            <a:xfrm rot="10800000" flipH="1">
              <a:off x="7468800" y="857329"/>
              <a:ext cx="1675200" cy="816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2" name="Google Shape;272;p30"/>
            <p:cNvSpPr/>
            <p:nvPr/>
          </p:nvSpPr>
          <p:spPr>
            <a:xfrm rot="10800000" flipH="1">
              <a:off x="7468800" y="0"/>
              <a:ext cx="1675200" cy="857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3" name="Google Shape;273;p30"/>
            <p:cNvSpPr/>
            <p:nvPr/>
          </p:nvSpPr>
          <p:spPr>
            <a:xfrm rot="10800000" flipH="1">
              <a:off x="7468800" y="1674450"/>
              <a:ext cx="1675200" cy="8169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" name="Google Shape;275;p31"/>
          <p:cNvGrpSpPr/>
          <p:nvPr/>
        </p:nvGrpSpPr>
        <p:grpSpPr>
          <a:xfrm>
            <a:off x="0" y="0"/>
            <a:ext cx="9143875" cy="5143500"/>
            <a:chOff x="0" y="0"/>
            <a:chExt cx="9143875" cy="5143500"/>
          </a:xfrm>
        </p:grpSpPr>
        <p:sp>
          <p:nvSpPr>
            <p:cNvPr id="276" name="Google Shape;276;p31"/>
            <p:cNvSpPr/>
            <p:nvPr/>
          </p:nvSpPr>
          <p:spPr>
            <a:xfrm rot="10800000" flipH="1">
              <a:off x="0" y="4286400"/>
              <a:ext cx="713100" cy="857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7" name="Google Shape;277;p31"/>
            <p:cNvSpPr/>
            <p:nvPr/>
          </p:nvSpPr>
          <p:spPr>
            <a:xfrm rot="10800000" flipH="1">
              <a:off x="0" y="3429300"/>
              <a:ext cx="713100" cy="857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8" name="Google Shape;278;p31"/>
            <p:cNvSpPr/>
            <p:nvPr/>
          </p:nvSpPr>
          <p:spPr>
            <a:xfrm rot="10800000" flipH="1">
              <a:off x="8430775" y="0"/>
              <a:ext cx="713100" cy="857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9" name="Google Shape;279;p31"/>
            <p:cNvSpPr/>
            <p:nvPr/>
          </p:nvSpPr>
          <p:spPr>
            <a:xfrm rot="10800000" flipH="1">
              <a:off x="8430775" y="857100"/>
              <a:ext cx="713100" cy="857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80" name="Google Shape;280;p31"/>
            <p:cNvSpPr/>
            <p:nvPr/>
          </p:nvSpPr>
          <p:spPr>
            <a:xfrm>
              <a:off x="8430775" y="1714200"/>
              <a:ext cx="713100" cy="160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81" name="Google Shape;281;p31"/>
          <p:cNvSpPr/>
          <p:nvPr/>
        </p:nvSpPr>
        <p:spPr>
          <a:xfrm>
            <a:off x="713225" y="274663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858075" y="1948525"/>
            <a:ext cx="3918900" cy="19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4963434" y="924863"/>
            <a:ext cx="954000" cy="9540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5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>
            <a:spLocks noGrp="1"/>
          </p:cNvSpPr>
          <p:nvPr>
            <p:ph type="pic" idx="3"/>
          </p:nvPr>
        </p:nvSpPr>
        <p:spPr>
          <a:xfrm>
            <a:off x="1322338" y="539500"/>
            <a:ext cx="2760600" cy="4064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grpSp>
        <p:nvGrpSpPr>
          <p:cNvPr id="15" name="Google Shape;15;p3"/>
          <p:cNvGrpSpPr/>
          <p:nvPr/>
        </p:nvGrpSpPr>
        <p:grpSpPr>
          <a:xfrm>
            <a:off x="335" y="2150"/>
            <a:ext cx="713300" cy="5139225"/>
            <a:chOff x="7468800" y="0"/>
            <a:chExt cx="1675200" cy="5139225"/>
          </a:xfrm>
        </p:grpSpPr>
        <p:sp>
          <p:nvSpPr>
            <p:cNvPr id="16" name="Google Shape;16;p3"/>
            <p:cNvSpPr/>
            <p:nvPr/>
          </p:nvSpPr>
          <p:spPr>
            <a:xfrm>
              <a:off x="7468800" y="3464996"/>
              <a:ext cx="1675200" cy="816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7" name="Google Shape;17;p3"/>
            <p:cNvSpPr/>
            <p:nvPr/>
          </p:nvSpPr>
          <p:spPr>
            <a:xfrm>
              <a:off x="7468800" y="4282125"/>
              <a:ext cx="1675200" cy="857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7468800" y="2487375"/>
              <a:ext cx="1675200" cy="160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7468800" y="2647875"/>
              <a:ext cx="1675200" cy="8169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 rot="10800000" flipH="1">
              <a:off x="7468800" y="857329"/>
              <a:ext cx="1675200" cy="816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 rot="10800000" flipH="1">
              <a:off x="7468800" y="0"/>
              <a:ext cx="1675200" cy="857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2" name="Google Shape;22;p3"/>
            <p:cNvSpPr/>
            <p:nvPr/>
          </p:nvSpPr>
          <p:spPr>
            <a:xfrm rot="10800000" flipH="1">
              <a:off x="7468800" y="1674450"/>
              <a:ext cx="1675200" cy="8169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1"/>
          </p:nvPr>
        </p:nvSpPr>
        <p:spPr>
          <a:xfrm>
            <a:off x="1628225" y="3279925"/>
            <a:ext cx="6267600" cy="70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2"/>
          </p:nvPr>
        </p:nvSpPr>
        <p:spPr>
          <a:xfrm>
            <a:off x="1628225" y="1845299"/>
            <a:ext cx="6267600" cy="70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1628225" y="1588175"/>
            <a:ext cx="6267600" cy="35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ubTitle" idx="4"/>
          </p:nvPr>
        </p:nvSpPr>
        <p:spPr>
          <a:xfrm>
            <a:off x="1628225" y="3022850"/>
            <a:ext cx="6267600" cy="35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grpSp>
        <p:nvGrpSpPr>
          <p:cNvPr id="32" name="Google Shape;32;p5"/>
          <p:cNvGrpSpPr/>
          <p:nvPr/>
        </p:nvGrpSpPr>
        <p:grpSpPr>
          <a:xfrm>
            <a:off x="0" y="4661988"/>
            <a:ext cx="9144000" cy="481513"/>
            <a:chOff x="0" y="4661988"/>
            <a:chExt cx="9144000" cy="481513"/>
          </a:xfrm>
        </p:grpSpPr>
        <p:sp>
          <p:nvSpPr>
            <p:cNvPr id="33" name="Google Shape;33;p5"/>
            <p:cNvSpPr/>
            <p:nvPr/>
          </p:nvSpPr>
          <p:spPr>
            <a:xfrm>
              <a:off x="0" y="4983000"/>
              <a:ext cx="9144000" cy="160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4" name="Google Shape;34;p5"/>
            <p:cNvSpPr/>
            <p:nvPr/>
          </p:nvSpPr>
          <p:spPr>
            <a:xfrm>
              <a:off x="0" y="4822500"/>
              <a:ext cx="9144000" cy="160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5" name="Google Shape;35;p5"/>
            <p:cNvSpPr/>
            <p:nvPr/>
          </p:nvSpPr>
          <p:spPr>
            <a:xfrm>
              <a:off x="0" y="4661988"/>
              <a:ext cx="9144000" cy="160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36" name="Google Shape;36;p5"/>
          <p:cNvSpPr/>
          <p:nvPr/>
        </p:nvSpPr>
        <p:spPr>
          <a:xfrm>
            <a:off x="713225" y="274663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713225" y="845825"/>
            <a:ext cx="4294800" cy="123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subTitle" idx="1"/>
          </p:nvPr>
        </p:nvSpPr>
        <p:spPr>
          <a:xfrm>
            <a:off x="713225" y="2141075"/>
            <a:ext cx="42948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AutoNum type="arabicPeriod"/>
              <a:defRPr/>
            </a:lvl1pPr>
            <a:lvl2pPr lvl="1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alphaLcPeriod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romanLcPeriod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arabicPeriod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alphaLcPeriod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romanLcPeriod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arabicPeriod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alphaLcPeriod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>
            <a:spLocks noGrp="1"/>
          </p:cNvSpPr>
          <p:nvPr>
            <p:ph type="pic" idx="2"/>
          </p:nvPr>
        </p:nvSpPr>
        <p:spPr>
          <a:xfrm>
            <a:off x="5479825" y="539500"/>
            <a:ext cx="2950800" cy="40644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49" name="Google Shape;49;p7"/>
          <p:cNvGrpSpPr/>
          <p:nvPr/>
        </p:nvGrpSpPr>
        <p:grpSpPr>
          <a:xfrm>
            <a:off x="7717675" y="3429300"/>
            <a:ext cx="1426200" cy="1714200"/>
            <a:chOff x="7717675" y="3429300"/>
            <a:chExt cx="1426200" cy="1714200"/>
          </a:xfrm>
        </p:grpSpPr>
        <p:sp>
          <p:nvSpPr>
            <p:cNvPr id="50" name="Google Shape;50;p7"/>
            <p:cNvSpPr/>
            <p:nvPr/>
          </p:nvSpPr>
          <p:spPr>
            <a:xfrm>
              <a:off x="8430775" y="4286400"/>
              <a:ext cx="713100" cy="857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1" name="Google Shape;51;p7"/>
            <p:cNvSpPr/>
            <p:nvPr/>
          </p:nvSpPr>
          <p:spPr>
            <a:xfrm>
              <a:off x="8430775" y="3429300"/>
              <a:ext cx="713100" cy="857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2" name="Google Shape;52;p7"/>
            <p:cNvSpPr/>
            <p:nvPr/>
          </p:nvSpPr>
          <p:spPr>
            <a:xfrm>
              <a:off x="7717675" y="4286400"/>
              <a:ext cx="713100" cy="857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3" name="Google Shape;53;p7"/>
          <p:cNvSpPr/>
          <p:nvPr/>
        </p:nvSpPr>
        <p:spPr>
          <a:xfrm>
            <a:off x="713225" y="539488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title"/>
          </p:nvPr>
        </p:nvSpPr>
        <p:spPr>
          <a:xfrm>
            <a:off x="2317950" y="1307100"/>
            <a:ext cx="45081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56" name="Google Shape;56;p8"/>
          <p:cNvGrpSpPr/>
          <p:nvPr/>
        </p:nvGrpSpPr>
        <p:grpSpPr>
          <a:xfrm>
            <a:off x="8424000" y="-4125"/>
            <a:ext cx="720300" cy="5143600"/>
            <a:chOff x="8424000" y="-4125"/>
            <a:chExt cx="720300" cy="5143600"/>
          </a:xfrm>
        </p:grpSpPr>
        <p:grpSp>
          <p:nvGrpSpPr>
            <p:cNvPr id="57" name="Google Shape;57;p8"/>
            <p:cNvGrpSpPr/>
            <p:nvPr/>
          </p:nvGrpSpPr>
          <p:grpSpPr>
            <a:xfrm>
              <a:off x="8584500" y="-4125"/>
              <a:ext cx="559800" cy="5143600"/>
              <a:chOff x="8584500" y="-4125"/>
              <a:chExt cx="559800" cy="5143600"/>
            </a:xfrm>
          </p:grpSpPr>
          <p:sp>
            <p:nvSpPr>
              <p:cNvPr id="58" name="Google Shape;58;p8"/>
              <p:cNvSpPr/>
              <p:nvPr/>
            </p:nvSpPr>
            <p:spPr>
              <a:xfrm>
                <a:off x="8584500" y="-4125"/>
                <a:ext cx="559800" cy="17145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59" name="Google Shape;59;p8"/>
              <p:cNvSpPr/>
              <p:nvPr/>
            </p:nvSpPr>
            <p:spPr>
              <a:xfrm>
                <a:off x="8584500" y="1710575"/>
                <a:ext cx="559800" cy="1714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0" name="Google Shape;60;p8"/>
              <p:cNvSpPr/>
              <p:nvPr/>
            </p:nvSpPr>
            <p:spPr>
              <a:xfrm>
                <a:off x="8584500" y="3424975"/>
                <a:ext cx="559800" cy="17145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61" name="Google Shape;61;p8"/>
            <p:cNvSpPr/>
            <p:nvPr/>
          </p:nvSpPr>
          <p:spPr>
            <a:xfrm rot="5400000">
              <a:off x="5934900" y="2489132"/>
              <a:ext cx="5138700" cy="160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62" name="Google Shape;62;p8"/>
          <p:cNvSpPr/>
          <p:nvPr/>
        </p:nvSpPr>
        <p:spPr>
          <a:xfrm>
            <a:off x="713225" y="274663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 txBox="1">
            <a:spLocks noGrp="1"/>
          </p:cNvSpPr>
          <p:nvPr>
            <p:ph type="title"/>
          </p:nvPr>
        </p:nvSpPr>
        <p:spPr>
          <a:xfrm>
            <a:off x="2135550" y="1189100"/>
            <a:ext cx="4872900" cy="196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ubTitle" idx="1"/>
          </p:nvPr>
        </p:nvSpPr>
        <p:spPr>
          <a:xfrm>
            <a:off x="2135550" y="3153500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66" name="Google Shape;66;p9"/>
          <p:cNvGrpSpPr/>
          <p:nvPr/>
        </p:nvGrpSpPr>
        <p:grpSpPr>
          <a:xfrm>
            <a:off x="7717675" y="3429300"/>
            <a:ext cx="1426200" cy="1714200"/>
            <a:chOff x="7717675" y="3429300"/>
            <a:chExt cx="1426200" cy="1714200"/>
          </a:xfrm>
        </p:grpSpPr>
        <p:sp>
          <p:nvSpPr>
            <p:cNvPr id="67" name="Google Shape;67;p9"/>
            <p:cNvSpPr/>
            <p:nvPr/>
          </p:nvSpPr>
          <p:spPr>
            <a:xfrm>
              <a:off x="8430775" y="4286400"/>
              <a:ext cx="713100" cy="857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8" name="Google Shape;68;p9"/>
            <p:cNvSpPr/>
            <p:nvPr/>
          </p:nvSpPr>
          <p:spPr>
            <a:xfrm>
              <a:off x="8430775" y="3429300"/>
              <a:ext cx="713100" cy="857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9" name="Google Shape;69;p9"/>
            <p:cNvSpPr/>
            <p:nvPr/>
          </p:nvSpPr>
          <p:spPr>
            <a:xfrm>
              <a:off x="7717675" y="4286400"/>
              <a:ext cx="713100" cy="857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70" name="Google Shape;70;p9"/>
          <p:cNvSpPr/>
          <p:nvPr/>
        </p:nvSpPr>
        <p:spPr>
          <a:xfrm>
            <a:off x="713225" y="539488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0"/>
          <p:cNvSpPr txBox="1">
            <a:spLocks noGrp="1"/>
          </p:cNvSpPr>
          <p:nvPr>
            <p:ph type="title"/>
          </p:nvPr>
        </p:nvSpPr>
        <p:spPr>
          <a:xfrm>
            <a:off x="720000" y="4014450"/>
            <a:ext cx="7704000" cy="572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1615673"/>
            <a:ext cx="734700" cy="7314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1" name="Google Shape;81;p13"/>
          <p:cNvSpPr txBox="1">
            <a:spLocks noGrp="1"/>
          </p:cNvSpPr>
          <p:nvPr>
            <p:ph type="title" idx="3" hasCustomPrompt="1"/>
          </p:nvPr>
        </p:nvSpPr>
        <p:spPr>
          <a:xfrm>
            <a:off x="4572000" y="1615673"/>
            <a:ext cx="734700" cy="7314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 idx="4" hasCustomPrompt="1"/>
          </p:nvPr>
        </p:nvSpPr>
        <p:spPr>
          <a:xfrm>
            <a:off x="720000" y="2706036"/>
            <a:ext cx="734700" cy="7314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 idx="5" hasCustomPrompt="1"/>
          </p:nvPr>
        </p:nvSpPr>
        <p:spPr>
          <a:xfrm>
            <a:off x="4572000" y="2706036"/>
            <a:ext cx="734700" cy="7314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4" name="Google Shape;84;p13"/>
          <p:cNvSpPr txBox="1">
            <a:spLocks noGrp="1"/>
          </p:cNvSpPr>
          <p:nvPr>
            <p:ph type="title" idx="6" hasCustomPrompt="1"/>
          </p:nvPr>
        </p:nvSpPr>
        <p:spPr>
          <a:xfrm>
            <a:off x="720000" y="3796398"/>
            <a:ext cx="734700" cy="7314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5" name="Google Shape;85;p13"/>
          <p:cNvSpPr txBox="1">
            <a:spLocks noGrp="1"/>
          </p:cNvSpPr>
          <p:nvPr>
            <p:ph type="title" idx="7" hasCustomPrompt="1"/>
          </p:nvPr>
        </p:nvSpPr>
        <p:spPr>
          <a:xfrm>
            <a:off x="4572000" y="3796398"/>
            <a:ext cx="734700" cy="7314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1"/>
          </p:nvPr>
        </p:nvSpPr>
        <p:spPr>
          <a:xfrm>
            <a:off x="1607100" y="1762373"/>
            <a:ext cx="25320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8"/>
          </p:nvPr>
        </p:nvSpPr>
        <p:spPr>
          <a:xfrm>
            <a:off x="1607100" y="2852736"/>
            <a:ext cx="25320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9"/>
          </p:nvPr>
        </p:nvSpPr>
        <p:spPr>
          <a:xfrm>
            <a:off x="1607100" y="3943098"/>
            <a:ext cx="25320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ubTitle" idx="13"/>
          </p:nvPr>
        </p:nvSpPr>
        <p:spPr>
          <a:xfrm>
            <a:off x="5459100" y="1762373"/>
            <a:ext cx="25320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14"/>
          </p:nvPr>
        </p:nvSpPr>
        <p:spPr>
          <a:xfrm>
            <a:off x="5459100" y="2852736"/>
            <a:ext cx="25320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15"/>
          </p:nvPr>
        </p:nvSpPr>
        <p:spPr>
          <a:xfrm>
            <a:off x="5459100" y="3943098"/>
            <a:ext cx="25320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grpSp>
        <p:nvGrpSpPr>
          <p:cNvPr id="92" name="Google Shape;92;p13"/>
          <p:cNvGrpSpPr/>
          <p:nvPr/>
        </p:nvGrpSpPr>
        <p:grpSpPr>
          <a:xfrm>
            <a:off x="8424000" y="-4125"/>
            <a:ext cx="720300" cy="5143600"/>
            <a:chOff x="8424000" y="-4125"/>
            <a:chExt cx="720300" cy="5143600"/>
          </a:xfrm>
        </p:grpSpPr>
        <p:grpSp>
          <p:nvGrpSpPr>
            <p:cNvPr id="93" name="Google Shape;93;p13"/>
            <p:cNvGrpSpPr/>
            <p:nvPr/>
          </p:nvGrpSpPr>
          <p:grpSpPr>
            <a:xfrm>
              <a:off x="8584500" y="-4125"/>
              <a:ext cx="559800" cy="5143600"/>
              <a:chOff x="8584500" y="-4125"/>
              <a:chExt cx="559800" cy="5143600"/>
            </a:xfrm>
          </p:grpSpPr>
          <p:sp>
            <p:nvSpPr>
              <p:cNvPr id="94" name="Google Shape;94;p13"/>
              <p:cNvSpPr/>
              <p:nvPr/>
            </p:nvSpPr>
            <p:spPr>
              <a:xfrm>
                <a:off x="8584500" y="-4125"/>
                <a:ext cx="559800" cy="17145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95" name="Google Shape;95;p13"/>
              <p:cNvSpPr/>
              <p:nvPr/>
            </p:nvSpPr>
            <p:spPr>
              <a:xfrm>
                <a:off x="8584500" y="1710575"/>
                <a:ext cx="559800" cy="1714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96" name="Google Shape;96;p13"/>
              <p:cNvSpPr/>
              <p:nvPr/>
            </p:nvSpPr>
            <p:spPr>
              <a:xfrm>
                <a:off x="8584500" y="3424975"/>
                <a:ext cx="559800" cy="17145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97" name="Google Shape;97;p13"/>
            <p:cNvSpPr/>
            <p:nvPr/>
          </p:nvSpPr>
          <p:spPr>
            <a:xfrm rot="5400000">
              <a:off x="5934900" y="2489132"/>
              <a:ext cx="5138700" cy="160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98" name="Google Shape;98;p13"/>
          <p:cNvSpPr/>
          <p:nvPr/>
        </p:nvSpPr>
        <p:spPr>
          <a:xfrm>
            <a:off x="713225" y="274663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 ExtraBold"/>
              <a:buNone/>
              <a:defRPr sz="30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 ExtraBold"/>
              <a:buNone/>
              <a:defRPr sz="30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 ExtraBold"/>
              <a:buNone/>
              <a:defRPr sz="30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 ExtraBold"/>
              <a:buNone/>
              <a:defRPr sz="30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 ExtraBold"/>
              <a:buNone/>
              <a:defRPr sz="30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 ExtraBold"/>
              <a:buNone/>
              <a:defRPr sz="30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 ExtraBold"/>
              <a:buNone/>
              <a:defRPr sz="30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 ExtraBold"/>
              <a:buNone/>
              <a:defRPr sz="30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leway ExtraBold"/>
              <a:buNone/>
              <a:defRPr sz="30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Char char="●"/>
              <a:defRPr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Char char="○"/>
              <a:defRPr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Char char="■"/>
              <a:defRPr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Char char="●"/>
              <a:defRPr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Char char="○"/>
              <a:defRPr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Char char="■"/>
              <a:defRPr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Char char="●"/>
              <a:defRPr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Char char="○"/>
              <a:defRPr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Char char="■"/>
              <a:defRPr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8" r:id="rId8"/>
    <p:sldLayoutId id="2147483659" r:id="rId9"/>
    <p:sldLayoutId id="2147483665" r:id="rId10"/>
    <p:sldLayoutId id="2147483674" r:id="rId11"/>
    <p:sldLayoutId id="2147483675" r:id="rId12"/>
    <p:sldLayoutId id="2147483676" r:id="rId13"/>
    <p:sldLayoutId id="2147483677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oogle Shape;292;p35"/>
          <p:cNvGrpSpPr/>
          <p:nvPr/>
        </p:nvGrpSpPr>
        <p:grpSpPr>
          <a:xfrm>
            <a:off x="8943170" y="2137"/>
            <a:ext cx="100512" cy="5139225"/>
            <a:chOff x="7468800" y="0"/>
            <a:chExt cx="1675200" cy="5139225"/>
          </a:xfrm>
          <a:solidFill>
            <a:srgbClr val="0C5665"/>
          </a:solidFill>
        </p:grpSpPr>
        <p:grpSp>
          <p:nvGrpSpPr>
            <p:cNvPr id="293" name="Google Shape;293;p35"/>
            <p:cNvGrpSpPr/>
            <p:nvPr/>
          </p:nvGrpSpPr>
          <p:grpSpPr>
            <a:xfrm>
              <a:off x="7468800" y="0"/>
              <a:ext cx="1675200" cy="5139225"/>
              <a:chOff x="7468800" y="0"/>
              <a:chExt cx="1675200" cy="5139225"/>
            </a:xfrm>
            <a:grpFill/>
          </p:grpSpPr>
          <p:sp>
            <p:nvSpPr>
              <p:cNvPr id="294" name="Google Shape;294;p35"/>
              <p:cNvSpPr/>
              <p:nvPr/>
            </p:nvSpPr>
            <p:spPr>
              <a:xfrm>
                <a:off x="7468800" y="3464996"/>
                <a:ext cx="1675200" cy="816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95" name="Google Shape;295;p35"/>
              <p:cNvSpPr/>
              <p:nvPr/>
            </p:nvSpPr>
            <p:spPr>
              <a:xfrm>
                <a:off x="7468800" y="4282125"/>
                <a:ext cx="1675200" cy="857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96" name="Google Shape;296;p35"/>
              <p:cNvSpPr/>
              <p:nvPr/>
            </p:nvSpPr>
            <p:spPr>
              <a:xfrm>
                <a:off x="7468800" y="2647875"/>
                <a:ext cx="1675200" cy="816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97" name="Google Shape;297;p35"/>
              <p:cNvSpPr/>
              <p:nvPr/>
            </p:nvSpPr>
            <p:spPr>
              <a:xfrm rot="10800000" flipH="1">
                <a:off x="7468800" y="857329"/>
                <a:ext cx="1675200" cy="816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98" name="Google Shape;298;p35"/>
              <p:cNvSpPr/>
              <p:nvPr/>
            </p:nvSpPr>
            <p:spPr>
              <a:xfrm rot="10800000" flipH="1">
                <a:off x="7468800" y="0"/>
                <a:ext cx="1675200" cy="857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99" name="Google Shape;299;p35"/>
              <p:cNvSpPr/>
              <p:nvPr/>
            </p:nvSpPr>
            <p:spPr>
              <a:xfrm rot="10800000" flipH="1">
                <a:off x="7468800" y="1674450"/>
                <a:ext cx="1675200" cy="816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300" name="Google Shape;300;p35"/>
            <p:cNvSpPr/>
            <p:nvPr/>
          </p:nvSpPr>
          <p:spPr>
            <a:xfrm>
              <a:off x="7468800" y="2491500"/>
              <a:ext cx="1675200" cy="160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Open Sans"/>
                  <a:ea typeface="Open Sans"/>
                  <a:cs typeface="Open Sans"/>
                  <a:sym typeface="Open Sans"/>
                </a:rPr>
                <a:t> </a:t>
              </a: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301" name="Google Shape;301;p35"/>
          <p:cNvSpPr txBox="1">
            <a:spLocks noGrp="1"/>
          </p:cNvSpPr>
          <p:nvPr>
            <p:ph type="ctrTitle"/>
          </p:nvPr>
        </p:nvSpPr>
        <p:spPr>
          <a:xfrm>
            <a:off x="485645" y="2802794"/>
            <a:ext cx="8293018" cy="13282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5A8B7F"/>
                </a:solidFill>
              </a:rPr>
              <a:t>Proyecto de </a:t>
            </a:r>
            <a:r>
              <a:rPr lang="en" sz="3200" dirty="0">
                <a:solidFill>
                  <a:srgbClr val="5A8B7F"/>
                </a:solidFill>
              </a:rPr>
              <a:t>mejoramiento</a:t>
            </a:r>
            <a:r>
              <a:rPr lang="en" sz="3600" dirty="0">
                <a:solidFill>
                  <a:srgbClr val="5A8B7F"/>
                </a:solidFill>
              </a:rPr>
              <a:t> del proceso productivo </a:t>
            </a:r>
            <a:endParaRPr sz="3600" dirty="0">
              <a:solidFill>
                <a:srgbClr val="5A8B7F"/>
              </a:solidFill>
            </a:endParaRPr>
          </a:p>
        </p:txBody>
      </p:sp>
      <p:sp>
        <p:nvSpPr>
          <p:cNvPr id="302" name="Google Shape;302;p35"/>
          <p:cNvSpPr txBox="1">
            <a:spLocks noGrp="1"/>
          </p:cNvSpPr>
          <p:nvPr>
            <p:ph type="subTitle" idx="1"/>
          </p:nvPr>
        </p:nvSpPr>
        <p:spPr>
          <a:xfrm>
            <a:off x="485645" y="3999370"/>
            <a:ext cx="7666437" cy="7896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Aspectos clave para la implementación de las metodologías de mejoramiento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Presentado por: Darly Tatiana Manosalva</a:t>
            </a:r>
            <a:endParaRPr sz="1200" dirty="0"/>
          </a:p>
        </p:txBody>
      </p:sp>
      <p:sp>
        <p:nvSpPr>
          <p:cNvPr id="303" name="Google Shape;303;p35"/>
          <p:cNvSpPr/>
          <p:nvPr/>
        </p:nvSpPr>
        <p:spPr>
          <a:xfrm>
            <a:off x="833327" y="773016"/>
            <a:ext cx="1449900" cy="50700"/>
          </a:xfrm>
          <a:prstGeom prst="rect">
            <a:avLst/>
          </a:prstGeom>
          <a:solidFill>
            <a:srgbClr val="E5771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n 2" descr="Logotipo&#10;&#10;El contenido generado por IA puede ser incorrecto.">
            <a:extLst>
              <a:ext uri="{FF2B5EF4-FFF2-40B4-BE49-F238E27FC236}">
                <a16:creationId xmlns:a16="http://schemas.microsoft.com/office/drawing/2014/main" id="{31441F54-15BB-A145-7CAF-76FE28FA6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614" y="1598341"/>
            <a:ext cx="2944831" cy="1460121"/>
          </a:xfrm>
          <a:prstGeom prst="rect">
            <a:avLst/>
          </a:prstGeom>
        </p:spPr>
      </p:pic>
      <p:sp>
        <p:nvSpPr>
          <p:cNvPr id="2" name="Google Shape;302;p35">
            <a:extLst>
              <a:ext uri="{FF2B5EF4-FFF2-40B4-BE49-F238E27FC236}">
                <a16:creationId xmlns:a16="http://schemas.microsoft.com/office/drawing/2014/main" id="{8532766F-5C5D-2AF2-1402-988FE2C717AD}"/>
              </a:ext>
            </a:extLst>
          </p:cNvPr>
          <p:cNvSpPr txBox="1">
            <a:spLocks/>
          </p:cNvSpPr>
          <p:nvPr/>
        </p:nvSpPr>
        <p:spPr>
          <a:xfrm>
            <a:off x="5668608" y="749312"/>
            <a:ext cx="3141831" cy="789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Medium"/>
              <a:buNone/>
              <a:defRPr sz="140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 Medium"/>
              <a:buNone/>
              <a:defRPr sz="180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 Medium"/>
              <a:buNone/>
              <a:defRPr sz="180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 Medium"/>
              <a:buNone/>
              <a:defRPr sz="180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 Medium"/>
              <a:buNone/>
              <a:defRPr sz="180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 Medium"/>
              <a:buNone/>
              <a:defRPr sz="180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 Medium"/>
              <a:buNone/>
              <a:defRPr sz="180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 Medium"/>
              <a:buNone/>
              <a:defRPr sz="180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 Medium"/>
              <a:buNone/>
              <a:defRPr sz="180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marL="0" indent="0"/>
            <a:r>
              <a:rPr lang="es-ES" sz="1100" b="1" i="1" dirty="0"/>
              <a:t>“Nunca, ninguna batalla fue ganada de acuerdo al plan, pero nunca, ninguna batalla fue ganada sin uno…” </a:t>
            </a:r>
            <a:r>
              <a:rPr lang="es-ES" sz="1100" i="1" dirty="0"/>
              <a:t>Dwight D. Eisenhower (EEUU, 1890-1969, militar y gobernante)</a:t>
            </a:r>
          </a:p>
          <a:p>
            <a:pPr marL="0" indent="0"/>
            <a:endParaRPr lang="es-E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>
          <a:extLst>
            <a:ext uri="{FF2B5EF4-FFF2-40B4-BE49-F238E27FC236}">
              <a16:creationId xmlns:a16="http://schemas.microsoft.com/office/drawing/2014/main" id="{F6A4A404-74CF-37C5-218C-108BB3418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2">
            <a:extLst>
              <a:ext uri="{FF2B5EF4-FFF2-40B4-BE49-F238E27FC236}">
                <a16:creationId xmlns:a16="http://schemas.microsoft.com/office/drawing/2014/main" id="{5BB3631A-E18F-0EF4-DBC0-25403C1208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57717"/>
                </a:solidFill>
              </a:rPr>
              <a:t>2S - Orden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412" name="Google Shape;412;p42">
            <a:extLst>
              <a:ext uri="{FF2B5EF4-FFF2-40B4-BE49-F238E27FC236}">
                <a16:creationId xmlns:a16="http://schemas.microsoft.com/office/drawing/2014/main" id="{AEA26F87-05D1-FBE5-FBE3-D571636DD4D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41435" y="1598875"/>
            <a:ext cx="5173002" cy="32375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sz="1400" b="1" dirty="0">
                <a:solidFill>
                  <a:srgbClr val="0C5665"/>
                </a:solidFill>
              </a:rPr>
              <a:t>Una vez retirado lo innecesario se procede a ordenar de acuerdo con la frecuencia de utilización</a:t>
            </a:r>
          </a:p>
          <a:p>
            <a:pPr marL="0" lvl="0" indent="0"/>
            <a:endParaRPr lang="es-ES" sz="1400" b="1" dirty="0">
              <a:solidFill>
                <a:srgbClr val="0C5665"/>
              </a:solidFill>
            </a:endParaRPr>
          </a:p>
          <a:p>
            <a:pPr marL="0" lvl="0" indent="0"/>
            <a:r>
              <a:rPr lang="es-ES" sz="1400" b="1" dirty="0">
                <a:solidFill>
                  <a:srgbClr val="0C5665"/>
                </a:solidFill>
              </a:rPr>
              <a:t>Qué hacer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Distribuir los elementos de la mejor forma en el espacio físico disponible.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Ubicar los ítems de acuerdo con la frecuencia de utilización (1° s).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Guardar objetos semejantes en un mismo lugar. 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Utilizar rótulos de colores para identificar los materiales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Identificar y codificar los objetos.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Buscar el compromiso de todos con el mantenimiento del orden</a:t>
            </a:r>
          </a:p>
          <a:p>
            <a:pPr marL="171450" lvl="0" indent="-171450">
              <a:buFontTx/>
              <a:buChar char="-"/>
            </a:pPr>
            <a:endParaRPr lang="es-ES" dirty="0"/>
          </a:p>
          <a:p>
            <a:pPr marL="0" lvl="0" indent="0"/>
            <a:r>
              <a:rPr lang="es-ES" dirty="0"/>
              <a:t>Recordar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Criterio de utilización: mientras más lo use, más cerca debe estar.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Identificar los elementos de manera que cualquiera los pueda ubicar rápidamente.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s-E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416" name="Google Shape;416;p42">
            <a:extLst>
              <a:ext uri="{FF2B5EF4-FFF2-40B4-BE49-F238E27FC236}">
                <a16:creationId xmlns:a16="http://schemas.microsoft.com/office/drawing/2014/main" id="{FAF857BA-C3C7-2D83-2960-E8493863001F}"/>
              </a:ext>
            </a:extLst>
          </p:cNvPr>
          <p:cNvSpPr txBox="1">
            <a:spLocks noGrp="1"/>
          </p:cNvSpPr>
          <p:nvPr>
            <p:ph type="subTitle" idx="5"/>
          </p:nvPr>
        </p:nvSpPr>
        <p:spPr>
          <a:xfrm>
            <a:off x="720000" y="1206857"/>
            <a:ext cx="6851357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5A8B7F"/>
                </a:solidFill>
              </a:rPr>
              <a:t>Un lugar para cada cosa y cada cosa en su lugar</a:t>
            </a:r>
            <a:endParaRPr dirty="0">
              <a:solidFill>
                <a:srgbClr val="5A8B7F"/>
              </a:solidFill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043C00C-37E6-FA33-F4BB-3C2C01798FFB}"/>
              </a:ext>
            </a:extLst>
          </p:cNvPr>
          <p:cNvSpPr/>
          <p:nvPr/>
        </p:nvSpPr>
        <p:spPr>
          <a:xfrm>
            <a:off x="0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F883CB9-FBAE-1F82-3FD0-495E5FC860D4}"/>
              </a:ext>
            </a:extLst>
          </p:cNvPr>
          <p:cNvSpPr/>
          <p:nvPr/>
        </p:nvSpPr>
        <p:spPr>
          <a:xfrm>
            <a:off x="8787161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EC8DCA93-7F2A-6651-EDA7-7118F12C97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7547"/>
          <a:stretch>
            <a:fillRect/>
          </a:stretch>
        </p:blipFill>
        <p:spPr>
          <a:xfrm>
            <a:off x="5300868" y="1855257"/>
            <a:ext cx="3576634" cy="259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64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>
          <a:extLst>
            <a:ext uri="{FF2B5EF4-FFF2-40B4-BE49-F238E27FC236}">
              <a16:creationId xmlns:a16="http://schemas.microsoft.com/office/drawing/2014/main" id="{22A3D525-8241-3721-E828-99B62389D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2">
            <a:extLst>
              <a:ext uri="{FF2B5EF4-FFF2-40B4-BE49-F238E27FC236}">
                <a16:creationId xmlns:a16="http://schemas.microsoft.com/office/drawing/2014/main" id="{032692D9-6110-9FF6-B9BC-182BCCF612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57717"/>
                </a:solidFill>
              </a:rPr>
              <a:t>2S - Orden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416" name="Google Shape;416;p42">
            <a:extLst>
              <a:ext uri="{FF2B5EF4-FFF2-40B4-BE49-F238E27FC236}">
                <a16:creationId xmlns:a16="http://schemas.microsoft.com/office/drawing/2014/main" id="{B1CE087E-27EE-DBF8-6C02-947B4DA8C055}"/>
              </a:ext>
            </a:extLst>
          </p:cNvPr>
          <p:cNvSpPr txBox="1">
            <a:spLocks noGrp="1"/>
          </p:cNvSpPr>
          <p:nvPr>
            <p:ph type="subTitle" idx="5"/>
          </p:nvPr>
        </p:nvSpPr>
        <p:spPr>
          <a:xfrm>
            <a:off x="720000" y="1206857"/>
            <a:ext cx="6851357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5A8B7F"/>
                </a:solidFill>
              </a:rPr>
              <a:t>Un lugar para cada cosa y cada cosa en su lugar</a:t>
            </a:r>
            <a:endParaRPr dirty="0">
              <a:solidFill>
                <a:srgbClr val="5A8B7F"/>
              </a:solidFill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6ED4000-9B83-9A0F-9F7F-6ECF0C052075}"/>
              </a:ext>
            </a:extLst>
          </p:cNvPr>
          <p:cNvSpPr/>
          <p:nvPr/>
        </p:nvSpPr>
        <p:spPr>
          <a:xfrm>
            <a:off x="0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D54DEE3-8ABD-F2BE-7D49-7DE0D04658B0}"/>
              </a:ext>
            </a:extLst>
          </p:cNvPr>
          <p:cNvSpPr/>
          <p:nvPr/>
        </p:nvSpPr>
        <p:spPr>
          <a:xfrm>
            <a:off x="8787161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 descr="170 ideas de Tablero de herramienta | tableros de herramientas, decoración  de unas, muebles para herramientas">
            <a:extLst>
              <a:ext uri="{FF2B5EF4-FFF2-40B4-BE49-F238E27FC236}">
                <a16:creationId xmlns:a16="http://schemas.microsoft.com/office/drawing/2014/main" id="{E358D83F-3A15-CB8A-EE05-D98A375EF9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80" y="1706214"/>
            <a:ext cx="2073408" cy="2983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 descr="Cómo hacer un panel de herramientas casero para el Día del Padre">
            <a:extLst>
              <a:ext uri="{FF2B5EF4-FFF2-40B4-BE49-F238E27FC236}">
                <a16:creationId xmlns:a16="http://schemas.microsoft.com/office/drawing/2014/main" id="{35841138-6651-F9BE-C44C-48AB4C0872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529" y="2179370"/>
            <a:ext cx="2979175" cy="2161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69E9DC0-0D79-C57B-2080-19363379E7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704" y="1821426"/>
            <a:ext cx="2992310" cy="29923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0869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>
          <a:extLst>
            <a:ext uri="{FF2B5EF4-FFF2-40B4-BE49-F238E27FC236}">
              <a16:creationId xmlns:a16="http://schemas.microsoft.com/office/drawing/2014/main" id="{9478087F-75DC-48D1-E1C8-AA8DB6D4F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2">
            <a:extLst>
              <a:ext uri="{FF2B5EF4-FFF2-40B4-BE49-F238E27FC236}">
                <a16:creationId xmlns:a16="http://schemas.microsoft.com/office/drawing/2014/main" id="{245C6A6E-D7F9-EE4F-E33A-F1FAC532E5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57717"/>
                </a:solidFill>
              </a:rPr>
              <a:t>3S - Limpiar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412" name="Google Shape;412;p42">
            <a:extLst>
              <a:ext uri="{FF2B5EF4-FFF2-40B4-BE49-F238E27FC236}">
                <a16:creationId xmlns:a16="http://schemas.microsoft.com/office/drawing/2014/main" id="{0210F7FF-AE60-5A29-C2FC-45A7F0B59F6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56091" y="1611557"/>
            <a:ext cx="7567910" cy="32375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sz="1400" dirty="0"/>
              <a:t>En esta etapa se debe eliminar la suciedad del lugar e identificar las causas que la originan para poder tomar acciones correctivas</a:t>
            </a:r>
          </a:p>
          <a:p>
            <a:pPr marL="0" lvl="0" indent="0"/>
            <a:endParaRPr lang="es-ES" sz="1400" b="1" dirty="0">
              <a:solidFill>
                <a:srgbClr val="0C5665"/>
              </a:solidFill>
            </a:endParaRPr>
          </a:p>
          <a:p>
            <a:pPr marL="0" lvl="0" indent="0"/>
            <a:r>
              <a:rPr lang="es-ES" sz="1400" b="1" dirty="0">
                <a:solidFill>
                  <a:srgbClr val="0C5665"/>
                </a:solidFill>
              </a:rPr>
              <a:t>¿Para qué debe mantenerse limpio?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Para mejorar la imagen de la empresa ante los clientes.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Para cuidar la salud de las personas.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Para disminuir el riesgo de accidentes.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Para impedir que los productos y materiales se ensucien o dañen.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Para mejorar el funcionamiento de las máquinas o aprovechar al máximo las instalaciones.</a:t>
            </a:r>
          </a:p>
          <a:p>
            <a:pPr marL="0" lvl="0" indent="0"/>
            <a:endParaRPr lang="es-E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416" name="Google Shape;416;p42">
            <a:extLst>
              <a:ext uri="{FF2B5EF4-FFF2-40B4-BE49-F238E27FC236}">
                <a16:creationId xmlns:a16="http://schemas.microsoft.com/office/drawing/2014/main" id="{67B8F645-910D-B48C-E802-534B783FC909}"/>
              </a:ext>
            </a:extLst>
          </p:cNvPr>
          <p:cNvSpPr txBox="1">
            <a:spLocks noGrp="1"/>
          </p:cNvSpPr>
          <p:nvPr>
            <p:ph type="subTitle" idx="5"/>
          </p:nvPr>
        </p:nvSpPr>
        <p:spPr>
          <a:xfrm>
            <a:off x="720000" y="1206857"/>
            <a:ext cx="6851357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5A8B7F"/>
                </a:solidFill>
              </a:rPr>
              <a:t>Más importante que limpiar es no ensuciar</a:t>
            </a:r>
            <a:endParaRPr dirty="0">
              <a:solidFill>
                <a:srgbClr val="5A8B7F"/>
              </a:solidFill>
            </a:endParaRPr>
          </a:p>
        </p:txBody>
      </p:sp>
      <p:sp>
        <p:nvSpPr>
          <p:cNvPr id="2" name="Google Shape;416;p42">
            <a:extLst>
              <a:ext uri="{FF2B5EF4-FFF2-40B4-BE49-F238E27FC236}">
                <a16:creationId xmlns:a16="http://schemas.microsoft.com/office/drawing/2014/main" id="{CFB76FDD-3635-0FC7-0D42-DFD77660C4A1}"/>
              </a:ext>
            </a:extLst>
          </p:cNvPr>
          <p:cNvSpPr txBox="1">
            <a:spLocks/>
          </p:cNvSpPr>
          <p:nvPr/>
        </p:nvSpPr>
        <p:spPr>
          <a:xfrm>
            <a:off x="856091" y="4199300"/>
            <a:ext cx="7141587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1800" b="0" i="0" u="none" strike="noStrike" cap="none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 algn="just"/>
            <a:r>
              <a:rPr lang="es-ES" dirty="0">
                <a:solidFill>
                  <a:srgbClr val="0C5665"/>
                </a:solidFill>
              </a:rPr>
              <a:t>El trabajo se considera finalizado una vez terminada la limpieza del sector y de las herramientas utilizadas, y éstas guardadas en los lugares fijos establecidos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5336EA1B-A389-28AB-6AA3-5BF3284EB6D1}"/>
              </a:ext>
            </a:extLst>
          </p:cNvPr>
          <p:cNvSpPr/>
          <p:nvPr/>
        </p:nvSpPr>
        <p:spPr>
          <a:xfrm>
            <a:off x="0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0CFC0EA-1DFA-493C-77EA-8A83BB4AF806}"/>
              </a:ext>
            </a:extLst>
          </p:cNvPr>
          <p:cNvSpPr/>
          <p:nvPr/>
        </p:nvSpPr>
        <p:spPr>
          <a:xfrm>
            <a:off x="8787161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6754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>
          <a:extLst>
            <a:ext uri="{FF2B5EF4-FFF2-40B4-BE49-F238E27FC236}">
              <a16:creationId xmlns:a16="http://schemas.microsoft.com/office/drawing/2014/main" id="{949DBA63-8135-F8D9-2C42-6F840E184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2">
            <a:extLst>
              <a:ext uri="{FF2B5EF4-FFF2-40B4-BE49-F238E27FC236}">
                <a16:creationId xmlns:a16="http://schemas.microsoft.com/office/drawing/2014/main" id="{4435CC1B-4039-A39F-5E3F-217591A5414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57717"/>
                </a:solidFill>
              </a:rPr>
              <a:t>4S - Mantener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412" name="Google Shape;412;p42">
            <a:extLst>
              <a:ext uri="{FF2B5EF4-FFF2-40B4-BE49-F238E27FC236}">
                <a16:creationId xmlns:a16="http://schemas.microsoft.com/office/drawing/2014/main" id="{AB7B3D93-7609-39E2-2174-5526BB93F9F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56091" y="1611557"/>
            <a:ext cx="7567910" cy="32375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sz="1400" dirty="0"/>
              <a:t>En esta etapa se establecen </a:t>
            </a:r>
            <a:r>
              <a:rPr lang="es-ES" sz="1400" b="1" dirty="0"/>
              <a:t>normas y métodos visuales</a:t>
            </a:r>
            <a:r>
              <a:rPr lang="es-ES" sz="1400" dirty="0"/>
              <a:t> para asegurar que el orden y la limpieza logrados con las 3 primeras S se mantengan en el tiempo.</a:t>
            </a:r>
          </a:p>
          <a:p>
            <a:pPr marL="0" lvl="0" indent="0"/>
            <a:endParaRPr lang="es-ES" sz="1400" b="1" dirty="0">
              <a:solidFill>
                <a:srgbClr val="0C5665"/>
              </a:solidFill>
            </a:endParaRPr>
          </a:p>
          <a:p>
            <a:pPr marL="0" indent="0"/>
            <a:r>
              <a:rPr lang="es-ES" sz="1400" b="1" dirty="0">
                <a:solidFill>
                  <a:srgbClr val="0C5665"/>
                </a:solidFill>
              </a:rPr>
              <a:t>¿Cómo se logra mantener?</a:t>
            </a:r>
          </a:p>
          <a:p>
            <a:pPr marL="323850" indent="-171450">
              <a:buFont typeface="Raleway Medium" pitchFamily="2" charset="0"/>
              <a:buChar char="−"/>
            </a:pPr>
            <a:r>
              <a:rPr lang="es-ES" dirty="0"/>
              <a:t>- Definiendo lugares fijos para herramientas, materiales y equipos.</a:t>
            </a:r>
          </a:p>
          <a:p>
            <a:pPr marL="323850" indent="-171450">
              <a:buFont typeface="Raleway Medium" pitchFamily="2" charset="0"/>
              <a:buChar char="−"/>
            </a:pPr>
            <a:r>
              <a:rPr lang="es-ES" dirty="0"/>
              <a:t>Utilizando señalización, etiquetas y colores.</a:t>
            </a:r>
          </a:p>
          <a:p>
            <a:pPr marL="323850" indent="-171450">
              <a:buFont typeface="Raleway Medium" pitchFamily="2" charset="0"/>
              <a:buChar char="−"/>
            </a:pPr>
            <a:r>
              <a:rPr lang="es-ES" dirty="0"/>
              <a:t>Estableciendo rutinas de limpieza y orden.</a:t>
            </a:r>
          </a:p>
          <a:p>
            <a:pPr marL="323850" indent="-171450">
              <a:buFont typeface="Raleway Medium" pitchFamily="2" charset="0"/>
              <a:buChar char="−"/>
            </a:pPr>
            <a:r>
              <a:rPr lang="es-ES" dirty="0"/>
              <a:t>Asignando responsables por áreas.</a:t>
            </a:r>
          </a:p>
          <a:p>
            <a:pPr marL="323850" indent="-171450">
              <a:buFont typeface="Raleway Medium" pitchFamily="2" charset="0"/>
              <a:buChar char="−"/>
            </a:pPr>
            <a:r>
              <a:rPr lang="es-ES" dirty="0"/>
              <a:t>Aplicando instrucciones simples y visibles.</a:t>
            </a:r>
          </a:p>
          <a:p>
            <a:pPr marL="323850" indent="-171450">
              <a:buFont typeface="Raleway Medium" pitchFamily="2" charset="0"/>
              <a:buChar char="−"/>
            </a:pPr>
            <a:endParaRPr lang="es-ES" dirty="0"/>
          </a:p>
          <a:p>
            <a:pPr marL="0" indent="0"/>
            <a:r>
              <a:rPr lang="es-ES" sz="1400" b="1" dirty="0">
                <a:solidFill>
                  <a:srgbClr val="0C5665"/>
                </a:solidFill>
              </a:rPr>
              <a:t>Ejemplos de estandarización</a:t>
            </a:r>
          </a:p>
          <a:p>
            <a:r>
              <a:rPr lang="es-ES" dirty="0"/>
              <a:t>Siluetas o marcas para herramientas.</a:t>
            </a:r>
          </a:p>
          <a:p>
            <a:r>
              <a:rPr lang="es-ES" dirty="0"/>
              <a:t>Listas de verificación de limpieza.</a:t>
            </a:r>
          </a:p>
          <a:p>
            <a:r>
              <a:rPr lang="es-ES" dirty="0"/>
              <a:t>Colores para identificar áreas o materiales.</a:t>
            </a:r>
          </a:p>
          <a:p>
            <a:pPr marL="323850" indent="-171450">
              <a:buFont typeface="Raleway Medium" pitchFamily="2" charset="0"/>
              <a:buChar char="−"/>
            </a:pPr>
            <a:endParaRPr lang="es-E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s-E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416" name="Google Shape;416;p42">
            <a:extLst>
              <a:ext uri="{FF2B5EF4-FFF2-40B4-BE49-F238E27FC236}">
                <a16:creationId xmlns:a16="http://schemas.microsoft.com/office/drawing/2014/main" id="{107A927C-E124-03F4-75BF-FA24160D304B}"/>
              </a:ext>
            </a:extLst>
          </p:cNvPr>
          <p:cNvSpPr txBox="1">
            <a:spLocks noGrp="1"/>
          </p:cNvSpPr>
          <p:nvPr>
            <p:ph type="subTitle" idx="5"/>
          </p:nvPr>
        </p:nvSpPr>
        <p:spPr>
          <a:xfrm>
            <a:off x="661006" y="1206857"/>
            <a:ext cx="6851357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5A8B7F"/>
                </a:solidFill>
              </a:rPr>
              <a:t>Lo que se ordena y se limpia se debe mantener</a:t>
            </a:r>
            <a:endParaRPr dirty="0">
              <a:solidFill>
                <a:srgbClr val="5A8B7F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E53E6DB2-CA07-95C4-1D4F-D7317213A895}"/>
              </a:ext>
            </a:extLst>
          </p:cNvPr>
          <p:cNvSpPr/>
          <p:nvPr/>
        </p:nvSpPr>
        <p:spPr>
          <a:xfrm>
            <a:off x="0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BB264F7-8F8E-3ED4-E444-A847D3F5688C}"/>
              </a:ext>
            </a:extLst>
          </p:cNvPr>
          <p:cNvSpPr/>
          <p:nvPr/>
        </p:nvSpPr>
        <p:spPr>
          <a:xfrm>
            <a:off x="8787161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1179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>
          <a:extLst>
            <a:ext uri="{FF2B5EF4-FFF2-40B4-BE49-F238E27FC236}">
              <a16:creationId xmlns:a16="http://schemas.microsoft.com/office/drawing/2014/main" id="{AEC7C6D6-160C-2FE5-370E-81EE53203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2">
            <a:extLst>
              <a:ext uri="{FF2B5EF4-FFF2-40B4-BE49-F238E27FC236}">
                <a16:creationId xmlns:a16="http://schemas.microsoft.com/office/drawing/2014/main" id="{C71528AF-6AE4-95AE-BB76-3012343FD4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57717"/>
                </a:solidFill>
              </a:rPr>
              <a:t>5S - Estandarizar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412" name="Google Shape;412;p42">
            <a:extLst>
              <a:ext uri="{FF2B5EF4-FFF2-40B4-BE49-F238E27FC236}">
                <a16:creationId xmlns:a16="http://schemas.microsoft.com/office/drawing/2014/main" id="{4B64E428-636F-042F-8D03-6126E1F2AD2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56091" y="1756220"/>
            <a:ext cx="7567910" cy="8995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>
              <a:buFontTx/>
              <a:buChar char="-"/>
            </a:pPr>
            <a:r>
              <a:rPr lang="es-ES" dirty="0"/>
              <a:t>Tirando los papeles, los desperdicios, la chatarra, etc., en los lugares correspondientes.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Ubicando en su lugar las herramientas y equipos luego de usarlos.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Dejando limpias las áreas de uso común una vez realizadas las actividades.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Respetando las normas.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416" name="Google Shape;416;p42">
            <a:extLst>
              <a:ext uri="{FF2B5EF4-FFF2-40B4-BE49-F238E27FC236}">
                <a16:creationId xmlns:a16="http://schemas.microsoft.com/office/drawing/2014/main" id="{5D0F7BC3-4288-D890-DD9E-9506296E3870}"/>
              </a:ext>
            </a:extLst>
          </p:cNvPr>
          <p:cNvSpPr txBox="1">
            <a:spLocks noGrp="1"/>
          </p:cNvSpPr>
          <p:nvPr>
            <p:ph type="subTitle" idx="5"/>
          </p:nvPr>
        </p:nvSpPr>
        <p:spPr>
          <a:xfrm>
            <a:off x="720000" y="1409207"/>
            <a:ext cx="6851357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5A8B7F"/>
                </a:solidFill>
              </a:rPr>
              <a:t>Implica convertir en hábito los métodos establecidos para mantener el orden y la limpieza</a:t>
            </a:r>
            <a:endParaRPr dirty="0">
              <a:solidFill>
                <a:srgbClr val="5A8B7F"/>
              </a:solidFill>
            </a:endParaRPr>
          </a:p>
        </p:txBody>
      </p:sp>
      <p:sp>
        <p:nvSpPr>
          <p:cNvPr id="2" name="Google Shape;416;p42">
            <a:extLst>
              <a:ext uri="{FF2B5EF4-FFF2-40B4-BE49-F238E27FC236}">
                <a16:creationId xmlns:a16="http://schemas.microsoft.com/office/drawing/2014/main" id="{56484663-7675-9F9F-485F-36D49F3CB8E0}"/>
              </a:ext>
            </a:extLst>
          </p:cNvPr>
          <p:cNvSpPr txBox="1">
            <a:spLocks/>
          </p:cNvSpPr>
          <p:nvPr/>
        </p:nvSpPr>
        <p:spPr>
          <a:xfrm>
            <a:off x="856091" y="4199300"/>
            <a:ext cx="7141587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1800" b="0" i="0" u="none" strike="noStrike" cap="none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 algn="just"/>
            <a:endParaRPr lang="es-ES" dirty="0">
              <a:solidFill>
                <a:srgbClr val="0C5665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9E773F18-8F42-B9CA-E249-3C9BDD38C70E}"/>
              </a:ext>
            </a:extLst>
          </p:cNvPr>
          <p:cNvSpPr/>
          <p:nvPr/>
        </p:nvSpPr>
        <p:spPr>
          <a:xfrm>
            <a:off x="0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313F5AC-CA9C-3C0F-7C0D-D8E21BD38ED1}"/>
              </a:ext>
            </a:extLst>
          </p:cNvPr>
          <p:cNvSpPr/>
          <p:nvPr/>
        </p:nvSpPr>
        <p:spPr>
          <a:xfrm>
            <a:off x="8787161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 descr="Diagrama&#10;&#10;El contenido generado por IA puede ser incorrecto.">
            <a:extLst>
              <a:ext uri="{FF2B5EF4-FFF2-40B4-BE49-F238E27FC236}">
                <a16:creationId xmlns:a16="http://schemas.microsoft.com/office/drawing/2014/main" id="{1FCA9C3A-0291-1DFD-59A0-51670FFF56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803" r="858" b="37015"/>
          <a:stretch>
            <a:fillRect/>
          </a:stretch>
        </p:blipFill>
        <p:spPr>
          <a:xfrm>
            <a:off x="2144833" y="2655750"/>
            <a:ext cx="4564101" cy="22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49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>
          <a:extLst>
            <a:ext uri="{FF2B5EF4-FFF2-40B4-BE49-F238E27FC236}">
              <a16:creationId xmlns:a16="http://schemas.microsoft.com/office/drawing/2014/main" id="{8792B31E-88FE-09E9-1EFA-30B90CD15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9">
            <a:extLst>
              <a:ext uri="{FF2B5EF4-FFF2-40B4-BE49-F238E27FC236}">
                <a16:creationId xmlns:a16="http://schemas.microsoft.com/office/drawing/2014/main" id="{AA8A3FBD-4D99-2960-46C7-6E4BFA4066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62892" y="1656470"/>
            <a:ext cx="3627955" cy="25121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dirty="0">
                <a:solidFill>
                  <a:srgbClr val="0C5665"/>
                </a:solidFill>
              </a:rPr>
              <a:t>Sistema de control de órdenes de trabajo internas</a:t>
            </a:r>
            <a:endParaRPr sz="3600" dirty="0">
              <a:solidFill>
                <a:srgbClr val="0C5665"/>
              </a:solidFill>
            </a:endParaRPr>
          </a:p>
        </p:txBody>
      </p:sp>
      <p:sp>
        <p:nvSpPr>
          <p:cNvPr id="342" name="Google Shape;342;p39">
            <a:extLst>
              <a:ext uri="{FF2B5EF4-FFF2-40B4-BE49-F238E27FC236}">
                <a16:creationId xmlns:a16="http://schemas.microsoft.com/office/drawing/2014/main" id="{89CFB755-530A-D2A5-ADED-07F23E79B66F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5162892" y="554124"/>
            <a:ext cx="954000" cy="954000"/>
          </a:xfrm>
          <a:prstGeom prst="rect">
            <a:avLst/>
          </a:prstGeom>
          <a:solidFill>
            <a:srgbClr val="0C566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sp>
        <p:nvSpPr>
          <p:cNvPr id="2" name="AutoShape 2" descr="Demarcaciones Industriales: Importancia en Instalaciones">
            <a:extLst>
              <a:ext uri="{FF2B5EF4-FFF2-40B4-BE49-F238E27FC236}">
                <a16:creationId xmlns:a16="http://schemas.microsoft.com/office/drawing/2014/main" id="{7BCC5312-67D4-4AAE-1A7F-1F6E1B7FE5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052" name="Picture 4" descr="Planificación, una introducción - Psicoterapeutas">
            <a:extLst>
              <a:ext uri="{FF2B5EF4-FFF2-40B4-BE49-F238E27FC236}">
                <a16:creationId xmlns:a16="http://schemas.microsoft.com/office/drawing/2014/main" id="{9332DB7B-77F5-900D-F97E-75EE305299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5" t="-575" r="22214"/>
          <a:stretch>
            <a:fillRect/>
          </a:stretch>
        </p:blipFill>
        <p:spPr bwMode="auto">
          <a:xfrm>
            <a:off x="0" y="0"/>
            <a:ext cx="484909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844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>
          <a:extLst>
            <a:ext uri="{FF2B5EF4-FFF2-40B4-BE49-F238E27FC236}">
              <a16:creationId xmlns:a16="http://schemas.microsoft.com/office/drawing/2014/main" id="{080E09EC-2B54-D645-68C1-475878112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2">
            <a:extLst>
              <a:ext uri="{FF2B5EF4-FFF2-40B4-BE49-F238E27FC236}">
                <a16:creationId xmlns:a16="http://schemas.microsoft.com/office/drawing/2014/main" id="{143AB28B-A174-A535-47C1-1BB430B116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0722" y="1190254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57717"/>
                </a:solidFill>
              </a:rPr>
              <a:t>Beneficios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412" name="Google Shape;412;p42">
            <a:extLst>
              <a:ext uri="{FF2B5EF4-FFF2-40B4-BE49-F238E27FC236}">
                <a16:creationId xmlns:a16="http://schemas.microsoft.com/office/drawing/2014/main" id="{1619F8FA-595B-B3EC-F2EF-7196231CC8B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56091" y="1762955"/>
            <a:ext cx="7567910" cy="30861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dirty="0"/>
              <a:t>Ayuda la planificación empresarial y potencia la eficiencia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dirty="0"/>
              <a:t>Brinda la posibilidad de rastrear y monitorear el progreso de los pedidos y entregan información clave para la toma de decisiones 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dirty="0"/>
              <a:t>Garantizan que el trabajo se complete a tiempo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dirty="0"/>
              <a:t>Mejor uso de los recursos, asignándolos a las tareas más urgentes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dirty="0"/>
              <a:t>Esenciales cuando se tienen múltiples órdenes de trabajo simultáneamente 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dirty="0"/>
              <a:t>Ayuda a mejorar la comunicación dentro de la organización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dirty="0"/>
              <a:t>Contribuir a la escalabilidad del proceso productivo, facilitando la integración de nuevos operarios o coordinadores.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dirty="0"/>
              <a:t>Promover la responsabilidad individual y la mejora continua, a través de datos visibles y medibles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416" name="Google Shape;416;p42">
            <a:extLst>
              <a:ext uri="{FF2B5EF4-FFF2-40B4-BE49-F238E27FC236}">
                <a16:creationId xmlns:a16="http://schemas.microsoft.com/office/drawing/2014/main" id="{82531E38-07A3-8863-1150-8C3566F50836}"/>
              </a:ext>
            </a:extLst>
          </p:cNvPr>
          <p:cNvSpPr txBox="1">
            <a:spLocks noGrp="1"/>
          </p:cNvSpPr>
          <p:nvPr>
            <p:ph type="subTitle" idx="5"/>
          </p:nvPr>
        </p:nvSpPr>
        <p:spPr>
          <a:xfrm>
            <a:off x="856091" y="467018"/>
            <a:ext cx="6851357" cy="7232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5A8B7F"/>
                </a:solidFill>
              </a:rPr>
              <a:t>Es un sistema para seguir y gestionar el progreso de las órdenes de trabajo</a:t>
            </a:r>
            <a:endParaRPr dirty="0">
              <a:solidFill>
                <a:srgbClr val="5A8B7F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AA2F62C3-97D9-AE16-D701-EF2D8A13DAA9}"/>
              </a:ext>
            </a:extLst>
          </p:cNvPr>
          <p:cNvSpPr/>
          <p:nvPr/>
        </p:nvSpPr>
        <p:spPr>
          <a:xfrm>
            <a:off x="0" y="1"/>
            <a:ext cx="356839" cy="5143500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977429F-BBF4-0D86-0DFD-DB4AA9C6FAA9}"/>
              </a:ext>
            </a:extLst>
          </p:cNvPr>
          <p:cNvSpPr/>
          <p:nvPr/>
        </p:nvSpPr>
        <p:spPr>
          <a:xfrm>
            <a:off x="8787161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7792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>
          <a:extLst>
            <a:ext uri="{FF2B5EF4-FFF2-40B4-BE49-F238E27FC236}">
              <a16:creationId xmlns:a16="http://schemas.microsoft.com/office/drawing/2014/main" id="{30114D40-D5FA-A618-DBBE-9C61F3269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2">
            <a:extLst>
              <a:ext uri="{FF2B5EF4-FFF2-40B4-BE49-F238E27FC236}">
                <a16:creationId xmlns:a16="http://schemas.microsoft.com/office/drawing/2014/main" id="{65F2B7E0-D9EA-A470-C91C-179AE0B471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379092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E57717"/>
                </a:solidFill>
              </a:rPr>
              <a:t>Descripción de la propuesta</a:t>
            </a:r>
            <a:endParaRPr sz="2800" dirty="0">
              <a:solidFill>
                <a:srgbClr val="E57717"/>
              </a:solidFill>
            </a:endParaRPr>
          </a:p>
        </p:txBody>
      </p:sp>
      <p:sp>
        <p:nvSpPr>
          <p:cNvPr id="412" name="Google Shape;412;p42">
            <a:extLst>
              <a:ext uri="{FF2B5EF4-FFF2-40B4-BE49-F238E27FC236}">
                <a16:creationId xmlns:a16="http://schemas.microsoft.com/office/drawing/2014/main" id="{7B7F406F-DE33-CCB2-E550-AFEC2BC01AC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56090" y="899653"/>
            <a:ext cx="7567910" cy="12904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dirty="0"/>
              <a:t>Se compone de un tablero Kanban ubicado en una parte central de la planta, en el que se ubican las tarjetas correspondientes a los pedidos pendientes o en proceso.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dirty="0"/>
              <a:t>Cada persona es responsable de actualizar el tablero a medida que cumpla con sus actividades, mientras que el supervisor podrá registrar observaciones o hacer cambios de prioridad.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CO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26C72FB-0784-14AB-38F1-20F773333C85}"/>
              </a:ext>
            </a:extLst>
          </p:cNvPr>
          <p:cNvSpPr/>
          <p:nvPr/>
        </p:nvSpPr>
        <p:spPr>
          <a:xfrm>
            <a:off x="0" y="1"/>
            <a:ext cx="356839" cy="5143500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9C2446C-AC18-2040-0625-FBAF6BF31564}"/>
              </a:ext>
            </a:extLst>
          </p:cNvPr>
          <p:cNvSpPr/>
          <p:nvPr/>
        </p:nvSpPr>
        <p:spPr>
          <a:xfrm>
            <a:off x="8787161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magen que contiene 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67DAE8A7-870A-42A6-5EE5-32784A6EF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804" y="2190137"/>
            <a:ext cx="6540392" cy="2638645"/>
          </a:xfrm>
          <a:prstGeom prst="rect">
            <a:avLst/>
          </a:prstGeom>
          <a:ln>
            <a:solidFill>
              <a:srgbClr val="0C5665"/>
            </a:solidFill>
          </a:ln>
        </p:spPr>
      </p:pic>
    </p:spTree>
    <p:extLst>
      <p:ext uri="{BB962C8B-B14F-4D97-AF65-F5344CB8AC3E}">
        <p14:creationId xmlns:p14="http://schemas.microsoft.com/office/powerpoint/2010/main" val="663459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>
          <a:extLst>
            <a:ext uri="{FF2B5EF4-FFF2-40B4-BE49-F238E27FC236}">
              <a16:creationId xmlns:a16="http://schemas.microsoft.com/office/drawing/2014/main" id="{E2B50FCD-C710-FC86-31EA-655B83FA5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16;p42">
            <a:extLst>
              <a:ext uri="{FF2B5EF4-FFF2-40B4-BE49-F238E27FC236}">
                <a16:creationId xmlns:a16="http://schemas.microsoft.com/office/drawing/2014/main" id="{F202EC18-3963-9E4A-EA56-B3D1D51894F8}"/>
              </a:ext>
            </a:extLst>
          </p:cNvPr>
          <p:cNvSpPr txBox="1">
            <a:spLocks/>
          </p:cNvSpPr>
          <p:nvPr/>
        </p:nvSpPr>
        <p:spPr>
          <a:xfrm>
            <a:off x="856091" y="4199300"/>
            <a:ext cx="7141587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1800" b="0" i="0" u="none" strike="noStrike" cap="none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 algn="just"/>
            <a:endParaRPr lang="es-ES" dirty="0">
              <a:solidFill>
                <a:srgbClr val="0C5665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5822233-B54A-58C0-2E93-9ED8A534F5F1}"/>
              </a:ext>
            </a:extLst>
          </p:cNvPr>
          <p:cNvSpPr/>
          <p:nvPr/>
        </p:nvSpPr>
        <p:spPr>
          <a:xfrm>
            <a:off x="1" y="3427141"/>
            <a:ext cx="356838" cy="1716360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3FD9C20-0A9A-5DED-D9A2-8D27250440B9}"/>
              </a:ext>
            </a:extLst>
          </p:cNvPr>
          <p:cNvSpPr/>
          <p:nvPr/>
        </p:nvSpPr>
        <p:spPr>
          <a:xfrm>
            <a:off x="8787161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F035441-CF8D-05F7-73A5-B170C32C3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07" y="1321846"/>
            <a:ext cx="3278459" cy="238107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0E95FD7-DA8D-B626-3F6A-BE216E0D3B91}"/>
              </a:ext>
            </a:extLst>
          </p:cNvPr>
          <p:cNvSpPr txBox="1"/>
          <p:nvPr/>
        </p:nvSpPr>
        <p:spPr>
          <a:xfrm>
            <a:off x="3954966" y="1638181"/>
            <a:ext cx="45794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s-CO" sz="1200" dirty="0">
                <a:solidFill>
                  <a:schemeClr val="dk1"/>
                </a:solidFill>
                <a:latin typeface="Raleway Medium"/>
                <a:sym typeface="Raleway Medium"/>
              </a:rPr>
              <a:t>Pedidos completados a tiempo</a:t>
            </a:r>
          </a:p>
          <a:p>
            <a:pPr marL="171450" indent="-171450"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s-CO" sz="1200" dirty="0">
                <a:solidFill>
                  <a:schemeClr val="dk1"/>
                </a:solidFill>
                <a:latin typeface="Raleway Medium"/>
                <a:sym typeface="Raleway Medium"/>
              </a:rPr>
              <a:t>Mejor uso de los recursos, asignándolos a las tareas más urgentes</a:t>
            </a:r>
          </a:p>
          <a:p>
            <a:pPr marL="171450" indent="-171450"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s-CO" sz="1200" dirty="0">
                <a:solidFill>
                  <a:schemeClr val="dk1"/>
                </a:solidFill>
                <a:latin typeface="Raleway Medium"/>
                <a:sym typeface="Raleway Medium"/>
              </a:rPr>
              <a:t>Esenciales cuando se tienen múltiples órdenes de trabajo simultáneamente </a:t>
            </a:r>
          </a:p>
          <a:p>
            <a:pPr marL="171450" indent="-171450"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s-CO" sz="1200" dirty="0">
                <a:solidFill>
                  <a:schemeClr val="dk1"/>
                </a:solidFill>
                <a:latin typeface="Raleway Medium"/>
                <a:sym typeface="Raleway Medium"/>
              </a:rPr>
              <a:t>Ayuda a mejorar la comunicación dentro de la empresa</a:t>
            </a:r>
            <a:endParaRPr lang="es-CO" dirty="0"/>
          </a:p>
        </p:txBody>
      </p:sp>
      <p:sp>
        <p:nvSpPr>
          <p:cNvPr id="5" name="Google Shape;416;p42">
            <a:extLst>
              <a:ext uri="{FF2B5EF4-FFF2-40B4-BE49-F238E27FC236}">
                <a16:creationId xmlns:a16="http://schemas.microsoft.com/office/drawing/2014/main" id="{3383FB27-2237-C18A-01E0-0D35E2AAAEFD}"/>
              </a:ext>
            </a:extLst>
          </p:cNvPr>
          <p:cNvSpPr txBox="1">
            <a:spLocks/>
          </p:cNvSpPr>
          <p:nvPr/>
        </p:nvSpPr>
        <p:spPr>
          <a:xfrm>
            <a:off x="856091" y="467018"/>
            <a:ext cx="6851357" cy="723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1800" b="0" i="0" u="none" strike="noStrike" cap="none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/>
            <a:r>
              <a:rPr lang="es-ES" dirty="0">
                <a:solidFill>
                  <a:srgbClr val="E57717"/>
                </a:solidFill>
              </a:rPr>
              <a:t>Las tarjetas se moverán en el tablero de acuerdo con el estado de avance de los pedidos</a:t>
            </a:r>
          </a:p>
        </p:txBody>
      </p:sp>
    </p:spTree>
    <p:extLst>
      <p:ext uri="{BB962C8B-B14F-4D97-AF65-F5344CB8AC3E}">
        <p14:creationId xmlns:p14="http://schemas.microsoft.com/office/powerpoint/2010/main" val="238835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55"/>
          <p:cNvSpPr txBox="1">
            <a:spLocks noGrp="1"/>
          </p:cNvSpPr>
          <p:nvPr>
            <p:ph type="title"/>
          </p:nvPr>
        </p:nvSpPr>
        <p:spPr>
          <a:xfrm>
            <a:off x="4329950" y="2082900"/>
            <a:ext cx="39558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57717"/>
                </a:solidFill>
              </a:rPr>
              <a:t>Gracias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622" name="Google Shape;622;p55"/>
          <p:cNvSpPr/>
          <p:nvPr/>
        </p:nvSpPr>
        <p:spPr>
          <a:xfrm>
            <a:off x="4329950" y="540325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623" name="Google Shape;623;p55"/>
          <p:cNvGrpSpPr/>
          <p:nvPr/>
        </p:nvGrpSpPr>
        <p:grpSpPr>
          <a:xfrm>
            <a:off x="0" y="0"/>
            <a:ext cx="1675200" cy="5449529"/>
            <a:chOff x="7468800" y="0"/>
            <a:chExt cx="1675200" cy="2647875"/>
          </a:xfrm>
        </p:grpSpPr>
        <p:sp>
          <p:nvSpPr>
            <p:cNvPr id="626" name="Google Shape;626;p55"/>
            <p:cNvSpPr/>
            <p:nvPr/>
          </p:nvSpPr>
          <p:spPr>
            <a:xfrm>
              <a:off x="7468800" y="2487375"/>
              <a:ext cx="1675200" cy="160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28" name="Google Shape;628;p55"/>
            <p:cNvSpPr/>
            <p:nvPr/>
          </p:nvSpPr>
          <p:spPr>
            <a:xfrm rot="10800000" flipH="1">
              <a:off x="7468800" y="857329"/>
              <a:ext cx="1675200" cy="816900"/>
            </a:xfrm>
            <a:prstGeom prst="rect">
              <a:avLst/>
            </a:prstGeom>
            <a:solidFill>
              <a:srgbClr val="5A8B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29" name="Google Shape;629;p55"/>
            <p:cNvSpPr/>
            <p:nvPr/>
          </p:nvSpPr>
          <p:spPr>
            <a:xfrm rot="10800000" flipH="1">
              <a:off x="7468800" y="0"/>
              <a:ext cx="1675200" cy="857100"/>
            </a:xfrm>
            <a:prstGeom prst="rect">
              <a:avLst/>
            </a:prstGeom>
            <a:solidFill>
              <a:srgbClr val="739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30" name="Google Shape;630;p55"/>
            <p:cNvSpPr/>
            <p:nvPr/>
          </p:nvSpPr>
          <p:spPr>
            <a:xfrm rot="10800000" flipH="1">
              <a:off x="7468800" y="1674450"/>
              <a:ext cx="1675200" cy="816900"/>
            </a:xfrm>
            <a:prstGeom prst="rect">
              <a:avLst/>
            </a:prstGeom>
            <a:solidFill>
              <a:srgbClr val="0C56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7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C5665"/>
                </a:solidFill>
              </a:rPr>
              <a:t>Contenidos de la presentación</a:t>
            </a:r>
            <a:endParaRPr dirty="0">
              <a:solidFill>
                <a:srgbClr val="0C5665"/>
              </a:solidFill>
            </a:endParaRPr>
          </a:p>
        </p:txBody>
      </p:sp>
      <p:sp>
        <p:nvSpPr>
          <p:cNvPr id="318" name="Google Shape;318;p37"/>
          <p:cNvSpPr txBox="1">
            <a:spLocks noGrp="1"/>
          </p:cNvSpPr>
          <p:nvPr>
            <p:ph type="title" idx="2"/>
          </p:nvPr>
        </p:nvSpPr>
        <p:spPr>
          <a:xfrm>
            <a:off x="720000" y="1615673"/>
            <a:ext cx="734700" cy="731400"/>
          </a:xfrm>
          <a:prstGeom prst="rect">
            <a:avLst/>
          </a:prstGeom>
          <a:solidFill>
            <a:srgbClr val="5A8B7F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320" name="Google Shape;320;p37"/>
          <p:cNvSpPr txBox="1">
            <a:spLocks noGrp="1"/>
          </p:cNvSpPr>
          <p:nvPr>
            <p:ph type="title" idx="4"/>
          </p:nvPr>
        </p:nvSpPr>
        <p:spPr>
          <a:xfrm>
            <a:off x="720000" y="2706036"/>
            <a:ext cx="734700" cy="731400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sp>
        <p:nvSpPr>
          <p:cNvPr id="322" name="Google Shape;322;p37"/>
          <p:cNvSpPr txBox="1">
            <a:spLocks noGrp="1"/>
          </p:cNvSpPr>
          <p:nvPr>
            <p:ph type="title" idx="6"/>
          </p:nvPr>
        </p:nvSpPr>
        <p:spPr>
          <a:xfrm>
            <a:off x="720000" y="3796398"/>
            <a:ext cx="734700" cy="731400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sp>
        <p:nvSpPr>
          <p:cNvPr id="324" name="Google Shape;324;p37"/>
          <p:cNvSpPr txBox="1">
            <a:spLocks noGrp="1"/>
          </p:cNvSpPr>
          <p:nvPr>
            <p:ph type="subTitle" idx="1"/>
          </p:nvPr>
        </p:nvSpPr>
        <p:spPr>
          <a:xfrm>
            <a:off x="1607100" y="1705207"/>
            <a:ext cx="3696325" cy="4380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2"/>
                </a:solidFill>
              </a:rPr>
              <a:t>Distribución de planta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325" name="Google Shape;325;p37"/>
          <p:cNvSpPr txBox="1">
            <a:spLocks noGrp="1"/>
          </p:cNvSpPr>
          <p:nvPr>
            <p:ph type="subTitle" idx="8"/>
          </p:nvPr>
        </p:nvSpPr>
        <p:spPr>
          <a:xfrm>
            <a:off x="1607100" y="2781293"/>
            <a:ext cx="25320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Metodología 5s</a:t>
            </a:r>
            <a:endParaRPr dirty="0"/>
          </a:p>
        </p:txBody>
      </p:sp>
      <p:sp>
        <p:nvSpPr>
          <p:cNvPr id="326" name="Google Shape;326;p37"/>
          <p:cNvSpPr txBox="1">
            <a:spLocks noGrp="1"/>
          </p:cNvSpPr>
          <p:nvPr>
            <p:ph type="subTitle" idx="9"/>
          </p:nvPr>
        </p:nvSpPr>
        <p:spPr>
          <a:xfrm>
            <a:off x="1607100" y="3909956"/>
            <a:ext cx="6472128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Sistema de control de órdenes de trabajo internas</a:t>
            </a:r>
            <a:endParaRPr dirty="0"/>
          </a:p>
        </p:txBody>
      </p:sp>
      <p:pic>
        <p:nvPicPr>
          <p:cNvPr id="3" name="Imagen 2" descr="Logotipo&#10;&#10;El contenido generado por IA puede ser incorrecto.">
            <a:extLst>
              <a:ext uri="{FF2B5EF4-FFF2-40B4-BE49-F238E27FC236}">
                <a16:creationId xmlns:a16="http://schemas.microsoft.com/office/drawing/2014/main" id="{05549B13-3C8E-FF15-5064-43052B3E8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401" y="4456989"/>
            <a:ext cx="1162651" cy="576471"/>
          </a:xfrm>
          <a:prstGeom prst="rect">
            <a:avLst/>
          </a:prstGeom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DFA5B1A8-1DEF-5871-35F0-EEB960355063}"/>
              </a:ext>
            </a:extLst>
          </p:cNvPr>
          <p:cNvGrpSpPr/>
          <p:nvPr/>
        </p:nvGrpSpPr>
        <p:grpSpPr>
          <a:xfrm>
            <a:off x="8579005" y="0"/>
            <a:ext cx="564995" cy="5143500"/>
            <a:chOff x="8579005" y="0"/>
            <a:chExt cx="564995" cy="5143500"/>
          </a:xfrm>
        </p:grpSpPr>
        <p:sp>
          <p:nvSpPr>
            <p:cNvPr id="2" name="Rectángulo 1">
              <a:extLst>
                <a:ext uri="{FF2B5EF4-FFF2-40B4-BE49-F238E27FC236}">
                  <a16:creationId xmlns:a16="http://schemas.microsoft.com/office/drawing/2014/main" id="{761C1AA4-38FE-2929-1D5F-7013A9BE604A}"/>
                </a:ext>
              </a:extLst>
            </p:cNvPr>
            <p:cNvSpPr/>
            <p:nvPr/>
          </p:nvSpPr>
          <p:spPr>
            <a:xfrm>
              <a:off x="8579005" y="0"/>
              <a:ext cx="564995" cy="1694985"/>
            </a:xfrm>
            <a:prstGeom prst="rect">
              <a:avLst/>
            </a:prstGeom>
            <a:solidFill>
              <a:srgbClr val="739E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72CF257E-98D1-D0D6-4080-12FC09880349}"/>
                </a:ext>
              </a:extLst>
            </p:cNvPr>
            <p:cNvSpPr/>
            <p:nvPr/>
          </p:nvSpPr>
          <p:spPr>
            <a:xfrm>
              <a:off x="8579005" y="1705207"/>
              <a:ext cx="564995" cy="1694985"/>
            </a:xfrm>
            <a:prstGeom prst="rect">
              <a:avLst/>
            </a:prstGeom>
            <a:solidFill>
              <a:srgbClr val="5A8B7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B242F8BD-AE66-3601-A657-309CF9D8A3DB}"/>
                </a:ext>
              </a:extLst>
            </p:cNvPr>
            <p:cNvSpPr/>
            <p:nvPr/>
          </p:nvSpPr>
          <p:spPr>
            <a:xfrm>
              <a:off x="8579005" y="3407812"/>
              <a:ext cx="564995" cy="1735688"/>
            </a:xfrm>
            <a:prstGeom prst="rect">
              <a:avLst/>
            </a:prstGeom>
            <a:solidFill>
              <a:srgbClr val="0C56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9"/>
          <p:cNvSpPr txBox="1">
            <a:spLocks noGrp="1"/>
          </p:cNvSpPr>
          <p:nvPr>
            <p:ph type="title"/>
          </p:nvPr>
        </p:nvSpPr>
        <p:spPr>
          <a:xfrm>
            <a:off x="4956044" y="1622059"/>
            <a:ext cx="3918900" cy="19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E57717"/>
                </a:solidFill>
              </a:rPr>
              <a:t>Distribución de planta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342" name="Google Shape;342;p39"/>
          <p:cNvSpPr txBox="1">
            <a:spLocks noGrp="1"/>
          </p:cNvSpPr>
          <p:nvPr>
            <p:ph type="title" idx="2"/>
          </p:nvPr>
        </p:nvSpPr>
        <p:spPr>
          <a:xfrm>
            <a:off x="5040398" y="668059"/>
            <a:ext cx="954000" cy="954000"/>
          </a:xfrm>
          <a:prstGeom prst="rect">
            <a:avLst/>
          </a:prstGeom>
          <a:solidFill>
            <a:srgbClr val="E57717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344" name="Google Shape;344;p39"/>
          <p:cNvSpPr/>
          <p:nvPr/>
        </p:nvSpPr>
        <p:spPr>
          <a:xfrm>
            <a:off x="4963433" y="4179925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AutoShape 2" descr="Demarcaciones Industriales: Importancia en Instalaciones">
            <a:extLst>
              <a:ext uri="{FF2B5EF4-FFF2-40B4-BE49-F238E27FC236}">
                <a16:creationId xmlns:a16="http://schemas.microsoft.com/office/drawing/2014/main" id="{C689D1BB-A8A5-6144-5D22-88403FCFB9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026" name="Picture 2" descr="Distribución de Planta – DISTRIBUCIÓN DE PLANTA">
            <a:extLst>
              <a:ext uri="{FF2B5EF4-FFF2-40B4-BE49-F238E27FC236}">
                <a16:creationId xmlns:a16="http://schemas.microsoft.com/office/drawing/2014/main" id="{84CECE89-2BC6-7BF1-024B-D181C82520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" t="3182" r="1974" b="3823"/>
          <a:stretch>
            <a:fillRect/>
          </a:stretch>
        </p:blipFill>
        <p:spPr bwMode="auto">
          <a:xfrm>
            <a:off x="1196017" y="1009566"/>
            <a:ext cx="3087805" cy="312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CB107DE3-D0BB-7A72-316D-7890DF8C94E9}"/>
              </a:ext>
            </a:extLst>
          </p:cNvPr>
          <p:cNvSpPr/>
          <p:nvPr/>
        </p:nvSpPr>
        <p:spPr>
          <a:xfrm>
            <a:off x="-1" y="-1"/>
            <a:ext cx="737902" cy="2493433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95DD439C-BE44-0E5E-0B5B-C4521939AEC5}"/>
              </a:ext>
            </a:extLst>
          </p:cNvPr>
          <p:cNvSpPr/>
          <p:nvPr/>
        </p:nvSpPr>
        <p:spPr>
          <a:xfrm>
            <a:off x="-1" y="2650069"/>
            <a:ext cx="737902" cy="2493433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35" name="Google Shape;335;p38">
            <a:extLst>
              <a:ext uri="{FF2B5EF4-FFF2-40B4-BE49-F238E27FC236}">
                <a16:creationId xmlns:a16="http://schemas.microsoft.com/office/drawing/2014/main" id="{49E13ECA-2283-EE35-88A7-7F45AE324093}"/>
              </a:ext>
            </a:extLst>
          </p:cNvPr>
          <p:cNvSpPr txBox="1">
            <a:spLocks/>
          </p:cNvSpPr>
          <p:nvPr/>
        </p:nvSpPr>
        <p:spPr>
          <a:xfrm>
            <a:off x="4963432" y="2977254"/>
            <a:ext cx="3918899" cy="1088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3000"/>
            </a:pPr>
            <a:r>
              <a:rPr lang="es-ES" b="1" dirty="0">
                <a:solidFill>
                  <a:srgbClr val="0C5665"/>
                </a:solidFill>
                <a:latin typeface="Raleway ExtraBold"/>
                <a:sym typeface="Raleway ExtraBold"/>
              </a:rPr>
              <a:t>Una encuesta entre directores de compañías indica que, de todos los planes de mejora, la distribución de planta era el segundo en importancia, después de la instalación de nueva maquinaria y equipo, entre todas las técnicas de reducción de costos (</a:t>
            </a:r>
            <a:r>
              <a:rPr lang="es-ES" b="1" dirty="0" err="1">
                <a:solidFill>
                  <a:srgbClr val="0C5665"/>
                </a:solidFill>
                <a:latin typeface="Raleway ExtraBold"/>
                <a:sym typeface="Raleway ExtraBold"/>
              </a:rPr>
              <a:t>Muther</a:t>
            </a:r>
            <a:r>
              <a:rPr lang="es-ES" b="1" dirty="0">
                <a:solidFill>
                  <a:srgbClr val="0C5665"/>
                </a:solidFill>
                <a:latin typeface="Raleway ExtraBold"/>
                <a:sym typeface="Raleway ExtraBold"/>
              </a:rPr>
              <a:t>, 1970)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>
          <a:extLst>
            <a:ext uri="{FF2B5EF4-FFF2-40B4-BE49-F238E27FC236}">
              <a16:creationId xmlns:a16="http://schemas.microsoft.com/office/drawing/2014/main" id="{8F91F51C-8342-1765-09E2-F40A91ADA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93A4B15-A61D-BD5B-39D5-9E288E727AB2}"/>
              </a:ext>
            </a:extLst>
          </p:cNvPr>
          <p:cNvSpPr/>
          <p:nvPr/>
        </p:nvSpPr>
        <p:spPr>
          <a:xfrm>
            <a:off x="8430624" y="3425417"/>
            <a:ext cx="713376" cy="857071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EEFA85A6-0064-93F6-901F-34EEA7C95DF8}"/>
              </a:ext>
            </a:extLst>
          </p:cNvPr>
          <p:cNvSpPr/>
          <p:nvPr/>
        </p:nvSpPr>
        <p:spPr>
          <a:xfrm>
            <a:off x="8430624" y="4286429"/>
            <a:ext cx="713376" cy="857071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0B56B38-70CC-E85E-3C86-C7D723F843D7}"/>
              </a:ext>
            </a:extLst>
          </p:cNvPr>
          <p:cNvSpPr/>
          <p:nvPr/>
        </p:nvSpPr>
        <p:spPr>
          <a:xfrm>
            <a:off x="7717248" y="4289314"/>
            <a:ext cx="713376" cy="857070"/>
          </a:xfrm>
          <a:prstGeom prst="rect">
            <a:avLst/>
          </a:prstGeom>
          <a:solidFill>
            <a:srgbClr val="739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8ABEC64-6606-6D3E-096A-126A0497F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871" y="161185"/>
            <a:ext cx="4291781" cy="483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06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>
          <a:extLst>
            <a:ext uri="{FF2B5EF4-FFF2-40B4-BE49-F238E27FC236}">
              <a16:creationId xmlns:a16="http://schemas.microsoft.com/office/drawing/2014/main" id="{0218F9E7-DFC9-CF98-F834-C1D3BA1CA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9">
            <a:extLst>
              <a:ext uri="{FF2B5EF4-FFF2-40B4-BE49-F238E27FC236}">
                <a16:creationId xmlns:a16="http://schemas.microsoft.com/office/drawing/2014/main" id="{F9475877-E4E6-20EC-4D83-A15F0B7D73D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25100" y="2057244"/>
            <a:ext cx="3918900" cy="19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0C5665"/>
                </a:solidFill>
              </a:rPr>
              <a:t>5S: </a:t>
            </a:r>
            <a:br>
              <a:rPr lang="es-CO" dirty="0">
                <a:solidFill>
                  <a:srgbClr val="0C5665"/>
                </a:solidFill>
              </a:rPr>
            </a:br>
            <a:r>
              <a:rPr lang="es-CO" dirty="0">
                <a:solidFill>
                  <a:srgbClr val="0C5665"/>
                </a:solidFill>
              </a:rPr>
              <a:t>Orden y limpieza</a:t>
            </a:r>
            <a:endParaRPr dirty="0">
              <a:solidFill>
                <a:srgbClr val="0C5665"/>
              </a:solidFill>
            </a:endParaRPr>
          </a:p>
        </p:txBody>
      </p:sp>
      <p:sp>
        <p:nvSpPr>
          <p:cNvPr id="342" name="Google Shape;342;p39">
            <a:extLst>
              <a:ext uri="{FF2B5EF4-FFF2-40B4-BE49-F238E27FC236}">
                <a16:creationId xmlns:a16="http://schemas.microsoft.com/office/drawing/2014/main" id="{75208C53-199F-E7D0-4F74-140E26CE4782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5211383" y="924863"/>
            <a:ext cx="954000" cy="954000"/>
          </a:xfrm>
          <a:prstGeom prst="rect">
            <a:avLst/>
          </a:prstGeom>
          <a:solidFill>
            <a:srgbClr val="0C566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344" name="Google Shape;344;p39">
            <a:extLst>
              <a:ext uri="{FF2B5EF4-FFF2-40B4-BE49-F238E27FC236}">
                <a16:creationId xmlns:a16="http://schemas.microsoft.com/office/drawing/2014/main" id="{B26129C1-75F8-99A2-8B6D-B0A10848B161}"/>
              </a:ext>
            </a:extLst>
          </p:cNvPr>
          <p:cNvSpPr/>
          <p:nvPr/>
        </p:nvSpPr>
        <p:spPr>
          <a:xfrm>
            <a:off x="4963433" y="4179925"/>
            <a:ext cx="1449900" cy="16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AutoShape 2" descr="Demarcaciones Industriales: Importancia en Instalaciones">
            <a:extLst>
              <a:ext uri="{FF2B5EF4-FFF2-40B4-BE49-F238E27FC236}">
                <a16:creationId xmlns:a16="http://schemas.microsoft.com/office/drawing/2014/main" id="{6871E108-167E-4883-2CF3-8382E8DF99E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FC1E825-6D13-5544-0FD7-F60E8F9D29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0029" y="0"/>
            <a:ext cx="5144429" cy="514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7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0"/>
          <p:cNvSpPr txBox="1">
            <a:spLocks noGrp="1"/>
          </p:cNvSpPr>
          <p:nvPr>
            <p:ph type="subTitle" idx="4"/>
          </p:nvPr>
        </p:nvSpPr>
        <p:spPr>
          <a:xfrm>
            <a:off x="1691139" y="2422204"/>
            <a:ext cx="6267600" cy="35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C5665"/>
                </a:solidFill>
              </a:rPr>
              <a:t>Aumentar la productividad</a:t>
            </a:r>
            <a:endParaRPr dirty="0">
              <a:solidFill>
                <a:srgbClr val="0C5665"/>
              </a:solidFill>
            </a:endParaRPr>
          </a:p>
        </p:txBody>
      </p:sp>
      <p:sp>
        <p:nvSpPr>
          <p:cNvPr id="350" name="Google Shape;350;p40"/>
          <p:cNvSpPr txBox="1">
            <a:spLocks noGrp="1"/>
          </p:cNvSpPr>
          <p:nvPr>
            <p:ph type="title"/>
          </p:nvPr>
        </p:nvSpPr>
        <p:spPr>
          <a:xfrm>
            <a:off x="720000" y="30715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57717"/>
                </a:solidFill>
              </a:rPr>
              <a:t>Objetivos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351" name="Google Shape;351;p40"/>
          <p:cNvSpPr txBox="1">
            <a:spLocks noGrp="1"/>
          </p:cNvSpPr>
          <p:nvPr>
            <p:ph type="subTitle" idx="1"/>
          </p:nvPr>
        </p:nvSpPr>
        <p:spPr>
          <a:xfrm>
            <a:off x="1691139" y="2658035"/>
            <a:ext cx="4223935" cy="15455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Mejora de la calidad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Reducción de tiempos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Mejora la imagen de la empresa ante terceros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Reducir costos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Mejora en entregas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Reducción de desperdicio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Reducción de errores humanos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Disciplina al respeto por lo establecido</a:t>
            </a:r>
            <a:endParaRPr dirty="0"/>
          </a:p>
        </p:txBody>
      </p:sp>
      <p:sp>
        <p:nvSpPr>
          <p:cNvPr id="352" name="Google Shape;352;p40"/>
          <p:cNvSpPr txBox="1">
            <a:spLocks noGrp="1"/>
          </p:cNvSpPr>
          <p:nvPr>
            <p:ph type="subTitle" idx="2"/>
          </p:nvPr>
        </p:nvSpPr>
        <p:spPr>
          <a:xfrm>
            <a:off x="1683219" y="1304932"/>
            <a:ext cx="4223935" cy="70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Cero accidentes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Reducción de actos inseguros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Reducción de condiciones inseguras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/>
              <a:t>Estimula buenos hábitos</a:t>
            </a:r>
            <a:endParaRPr dirty="0"/>
          </a:p>
        </p:txBody>
      </p:sp>
      <p:sp>
        <p:nvSpPr>
          <p:cNvPr id="353" name="Google Shape;353;p40"/>
          <p:cNvSpPr txBox="1">
            <a:spLocks noGrp="1"/>
          </p:cNvSpPr>
          <p:nvPr>
            <p:ph type="subTitle" idx="3"/>
          </p:nvPr>
        </p:nvSpPr>
        <p:spPr>
          <a:xfrm>
            <a:off x="1691139" y="1089184"/>
            <a:ext cx="6267600" cy="35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C5665"/>
                </a:solidFill>
              </a:rPr>
              <a:t>Reducir al mínimo la accidentalidad</a:t>
            </a:r>
            <a:endParaRPr dirty="0">
              <a:solidFill>
                <a:srgbClr val="0C5665"/>
              </a:solidFill>
            </a:endParaRP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9B22A198-F9B8-C570-4DB3-ED76015C0EAF}"/>
              </a:ext>
            </a:extLst>
          </p:cNvPr>
          <p:cNvGrpSpPr/>
          <p:nvPr/>
        </p:nvGrpSpPr>
        <p:grpSpPr>
          <a:xfrm>
            <a:off x="694979" y="1095188"/>
            <a:ext cx="686400" cy="702900"/>
            <a:chOff x="713225" y="1664364"/>
            <a:chExt cx="686400" cy="702900"/>
          </a:xfrm>
        </p:grpSpPr>
        <p:sp>
          <p:nvSpPr>
            <p:cNvPr id="354" name="Google Shape;354;p40"/>
            <p:cNvSpPr/>
            <p:nvPr/>
          </p:nvSpPr>
          <p:spPr>
            <a:xfrm>
              <a:off x="713225" y="1664364"/>
              <a:ext cx="686400" cy="702900"/>
            </a:xfrm>
            <a:prstGeom prst="rect">
              <a:avLst/>
            </a:prstGeom>
            <a:solidFill>
              <a:srgbClr val="0C56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aleway Medium"/>
                <a:ea typeface="Raleway Medium"/>
                <a:cs typeface="Raleway Medium"/>
                <a:sym typeface="Raleway Medium"/>
              </a:endParaRPr>
            </a:p>
          </p:txBody>
        </p:sp>
        <p:grpSp>
          <p:nvGrpSpPr>
            <p:cNvPr id="356" name="Google Shape;356;p40"/>
            <p:cNvGrpSpPr/>
            <p:nvPr/>
          </p:nvGrpSpPr>
          <p:grpSpPr>
            <a:xfrm>
              <a:off x="866907" y="1817714"/>
              <a:ext cx="379035" cy="379035"/>
              <a:chOff x="3984786" y="3963895"/>
              <a:chExt cx="379035" cy="379035"/>
            </a:xfrm>
          </p:grpSpPr>
          <p:sp>
            <p:nvSpPr>
              <p:cNvPr id="357" name="Google Shape;357;p40"/>
              <p:cNvSpPr/>
              <p:nvPr/>
            </p:nvSpPr>
            <p:spPr>
              <a:xfrm>
                <a:off x="4140864" y="3963895"/>
                <a:ext cx="66906" cy="66906"/>
              </a:xfrm>
              <a:custGeom>
                <a:avLst/>
                <a:gdLst/>
                <a:ahLst/>
                <a:cxnLst/>
                <a:rect l="l" t="t" r="r" b="b"/>
                <a:pathLst>
                  <a:path w="2413" h="2413" extrusionOk="0">
                    <a:moveTo>
                      <a:pt x="1206" y="1"/>
                    </a:moveTo>
                    <a:cubicBezTo>
                      <a:pt x="540" y="1"/>
                      <a:pt x="1" y="541"/>
                      <a:pt x="1" y="1207"/>
                    </a:cubicBezTo>
                    <a:cubicBezTo>
                      <a:pt x="1" y="1874"/>
                      <a:pt x="540" y="2413"/>
                      <a:pt x="1206" y="2413"/>
                    </a:cubicBezTo>
                    <a:cubicBezTo>
                      <a:pt x="1872" y="2413"/>
                      <a:pt x="2413" y="1874"/>
                      <a:pt x="2413" y="1207"/>
                    </a:cubicBezTo>
                    <a:cubicBezTo>
                      <a:pt x="2413" y="541"/>
                      <a:pt x="1872" y="1"/>
                      <a:pt x="1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40"/>
              <p:cNvSpPr/>
              <p:nvPr/>
            </p:nvSpPr>
            <p:spPr>
              <a:xfrm>
                <a:off x="4029400" y="4164531"/>
                <a:ext cx="66906" cy="66906"/>
              </a:xfrm>
              <a:custGeom>
                <a:avLst/>
                <a:gdLst/>
                <a:ahLst/>
                <a:cxnLst/>
                <a:rect l="l" t="t" r="r" b="b"/>
                <a:pathLst>
                  <a:path w="2413" h="2413" extrusionOk="0">
                    <a:moveTo>
                      <a:pt x="1205" y="1"/>
                    </a:moveTo>
                    <a:cubicBezTo>
                      <a:pt x="539" y="1"/>
                      <a:pt x="0" y="541"/>
                      <a:pt x="0" y="1207"/>
                    </a:cubicBezTo>
                    <a:cubicBezTo>
                      <a:pt x="0" y="1874"/>
                      <a:pt x="539" y="2413"/>
                      <a:pt x="1205" y="2413"/>
                    </a:cubicBezTo>
                    <a:cubicBezTo>
                      <a:pt x="1872" y="2413"/>
                      <a:pt x="2412" y="1874"/>
                      <a:pt x="2412" y="1207"/>
                    </a:cubicBezTo>
                    <a:cubicBezTo>
                      <a:pt x="2412" y="541"/>
                      <a:pt x="1872" y="1"/>
                      <a:pt x="12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40"/>
              <p:cNvSpPr/>
              <p:nvPr/>
            </p:nvSpPr>
            <p:spPr>
              <a:xfrm>
                <a:off x="3984786" y="4030829"/>
                <a:ext cx="379035" cy="312101"/>
              </a:xfrm>
              <a:custGeom>
                <a:avLst/>
                <a:gdLst/>
                <a:ahLst/>
                <a:cxnLst/>
                <a:rect l="l" t="t" r="r" b="b"/>
                <a:pathLst>
                  <a:path w="13670" h="11256" extrusionOk="0">
                    <a:moveTo>
                      <a:pt x="6848" y="1"/>
                    </a:moveTo>
                    <a:cubicBezTo>
                      <a:pt x="5295" y="1"/>
                      <a:pt x="4031" y="1263"/>
                      <a:pt x="4031" y="2815"/>
                    </a:cubicBezTo>
                    <a:lnTo>
                      <a:pt x="4031" y="4021"/>
                    </a:lnTo>
                    <a:lnTo>
                      <a:pt x="6435" y="4021"/>
                    </a:lnTo>
                    <a:lnTo>
                      <a:pt x="6435" y="7043"/>
                    </a:lnTo>
                    <a:lnTo>
                      <a:pt x="4956" y="8225"/>
                    </a:lnTo>
                    <a:cubicBezTo>
                      <a:pt x="4439" y="7620"/>
                      <a:pt x="3671" y="7236"/>
                      <a:pt x="2815" y="7236"/>
                    </a:cubicBezTo>
                    <a:cubicBezTo>
                      <a:pt x="2769" y="7236"/>
                      <a:pt x="2723" y="7237"/>
                      <a:pt x="2677" y="7239"/>
                    </a:cubicBezTo>
                    <a:cubicBezTo>
                      <a:pt x="1205" y="7311"/>
                      <a:pt x="1" y="8605"/>
                      <a:pt x="1" y="10081"/>
                    </a:cubicBezTo>
                    <a:lnTo>
                      <a:pt x="1" y="11255"/>
                    </a:lnTo>
                    <a:lnTo>
                      <a:pt x="5634" y="11255"/>
                    </a:lnTo>
                    <a:lnTo>
                      <a:pt x="5634" y="10050"/>
                    </a:lnTo>
                    <a:cubicBezTo>
                      <a:pt x="5634" y="9644"/>
                      <a:pt x="5548" y="9258"/>
                      <a:pt x="5393" y="8909"/>
                    </a:cubicBezTo>
                    <a:lnTo>
                      <a:pt x="6835" y="7750"/>
                    </a:lnTo>
                    <a:lnTo>
                      <a:pt x="8277" y="8909"/>
                    </a:lnTo>
                    <a:cubicBezTo>
                      <a:pt x="8122" y="9258"/>
                      <a:pt x="8036" y="9644"/>
                      <a:pt x="8036" y="10050"/>
                    </a:cubicBezTo>
                    <a:lnTo>
                      <a:pt x="8036" y="11255"/>
                    </a:lnTo>
                    <a:lnTo>
                      <a:pt x="13669" y="11255"/>
                    </a:lnTo>
                    <a:lnTo>
                      <a:pt x="13669" y="10050"/>
                    </a:lnTo>
                    <a:cubicBezTo>
                      <a:pt x="13669" y="8498"/>
                      <a:pt x="12407" y="7236"/>
                      <a:pt x="10855" y="7236"/>
                    </a:cubicBezTo>
                    <a:cubicBezTo>
                      <a:pt x="9999" y="7236"/>
                      <a:pt x="9231" y="7620"/>
                      <a:pt x="8714" y="8225"/>
                    </a:cubicBezTo>
                    <a:lnTo>
                      <a:pt x="7235" y="7043"/>
                    </a:lnTo>
                    <a:lnTo>
                      <a:pt x="7235" y="4021"/>
                    </a:lnTo>
                    <a:lnTo>
                      <a:pt x="9665" y="4021"/>
                    </a:lnTo>
                    <a:lnTo>
                      <a:pt x="9665" y="2843"/>
                    </a:lnTo>
                    <a:cubicBezTo>
                      <a:pt x="9665" y="1366"/>
                      <a:pt x="8537" y="118"/>
                      <a:pt x="7063" y="9"/>
                    </a:cubicBezTo>
                    <a:cubicBezTo>
                      <a:pt x="6991" y="4"/>
                      <a:pt x="6919" y="1"/>
                      <a:pt x="68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40"/>
              <p:cNvSpPr/>
              <p:nvPr/>
            </p:nvSpPr>
            <p:spPr>
              <a:xfrm>
                <a:off x="4252357" y="4164531"/>
                <a:ext cx="66906" cy="66906"/>
              </a:xfrm>
              <a:custGeom>
                <a:avLst/>
                <a:gdLst/>
                <a:ahLst/>
                <a:cxnLst/>
                <a:rect l="l" t="t" r="r" b="b"/>
                <a:pathLst>
                  <a:path w="2413" h="2413" extrusionOk="0">
                    <a:moveTo>
                      <a:pt x="1205" y="1"/>
                    </a:moveTo>
                    <a:cubicBezTo>
                      <a:pt x="539" y="1"/>
                      <a:pt x="0" y="541"/>
                      <a:pt x="0" y="1207"/>
                    </a:cubicBezTo>
                    <a:cubicBezTo>
                      <a:pt x="0" y="1874"/>
                      <a:pt x="539" y="2413"/>
                      <a:pt x="1205" y="2413"/>
                    </a:cubicBezTo>
                    <a:cubicBezTo>
                      <a:pt x="1872" y="2413"/>
                      <a:pt x="2412" y="1874"/>
                      <a:pt x="2412" y="1207"/>
                    </a:cubicBezTo>
                    <a:cubicBezTo>
                      <a:pt x="2412" y="541"/>
                      <a:pt x="1872" y="1"/>
                      <a:pt x="12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4BCF4B3A-4717-9F6D-EFD2-B14E9C3DFF78}"/>
              </a:ext>
            </a:extLst>
          </p:cNvPr>
          <p:cNvGrpSpPr/>
          <p:nvPr/>
        </p:nvGrpSpPr>
        <p:grpSpPr>
          <a:xfrm>
            <a:off x="728445" y="2466168"/>
            <a:ext cx="686400" cy="702900"/>
            <a:chOff x="713225" y="3098978"/>
            <a:chExt cx="686400" cy="702900"/>
          </a:xfrm>
        </p:grpSpPr>
        <p:sp>
          <p:nvSpPr>
            <p:cNvPr id="355" name="Google Shape;355;p40"/>
            <p:cNvSpPr/>
            <p:nvPr/>
          </p:nvSpPr>
          <p:spPr>
            <a:xfrm>
              <a:off x="713225" y="3098978"/>
              <a:ext cx="686400" cy="702900"/>
            </a:xfrm>
            <a:prstGeom prst="rect">
              <a:avLst/>
            </a:prstGeom>
            <a:solidFill>
              <a:srgbClr val="0C56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>
                <a:latin typeface="Raleway Medium"/>
                <a:sym typeface="Raleway Medium"/>
              </a:endParaRPr>
            </a:p>
          </p:txBody>
        </p:sp>
        <p:grpSp>
          <p:nvGrpSpPr>
            <p:cNvPr id="2" name="Google Shape;754;p56">
              <a:extLst>
                <a:ext uri="{FF2B5EF4-FFF2-40B4-BE49-F238E27FC236}">
                  <a16:creationId xmlns:a16="http://schemas.microsoft.com/office/drawing/2014/main" id="{DE46709A-F70D-44D3-8478-18D00ADA6BD8}"/>
                </a:ext>
              </a:extLst>
            </p:cNvPr>
            <p:cNvGrpSpPr/>
            <p:nvPr/>
          </p:nvGrpSpPr>
          <p:grpSpPr>
            <a:xfrm>
              <a:off x="860197" y="3279925"/>
              <a:ext cx="385745" cy="378980"/>
              <a:chOff x="1536337" y="3367504"/>
              <a:chExt cx="385745" cy="378980"/>
            </a:xfrm>
            <a:solidFill>
              <a:schemeClr val="bg1"/>
            </a:solidFill>
          </p:grpSpPr>
          <p:sp>
            <p:nvSpPr>
              <p:cNvPr id="3" name="Google Shape;755;p56">
                <a:extLst>
                  <a:ext uri="{FF2B5EF4-FFF2-40B4-BE49-F238E27FC236}">
                    <a16:creationId xmlns:a16="http://schemas.microsoft.com/office/drawing/2014/main" id="{1713A4C8-54CA-BFD2-0F1B-17EB853FC52D}"/>
                  </a:ext>
                </a:extLst>
              </p:cNvPr>
              <p:cNvSpPr/>
              <p:nvPr/>
            </p:nvSpPr>
            <p:spPr>
              <a:xfrm>
                <a:off x="1608844" y="3568501"/>
                <a:ext cx="105475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3804" h="3804" extrusionOk="0">
                    <a:moveTo>
                      <a:pt x="940" y="1"/>
                    </a:moveTo>
                    <a:lnTo>
                      <a:pt x="0" y="940"/>
                    </a:lnTo>
                    <a:lnTo>
                      <a:pt x="2864" y="3803"/>
                    </a:lnTo>
                    <a:lnTo>
                      <a:pt x="3803" y="2864"/>
                    </a:lnTo>
                    <a:lnTo>
                      <a:pt x="940" y="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" name="Google Shape;756;p56">
                <a:extLst>
                  <a:ext uri="{FF2B5EF4-FFF2-40B4-BE49-F238E27FC236}">
                    <a16:creationId xmlns:a16="http://schemas.microsoft.com/office/drawing/2014/main" id="{1F2D6271-0108-1FA6-37A9-4AF071C225BC}"/>
                  </a:ext>
                </a:extLst>
              </p:cNvPr>
              <p:cNvSpPr/>
              <p:nvPr/>
            </p:nvSpPr>
            <p:spPr>
              <a:xfrm>
                <a:off x="1614390" y="3401886"/>
                <a:ext cx="83488" cy="73395"/>
              </a:xfrm>
              <a:custGeom>
                <a:avLst/>
                <a:gdLst/>
                <a:ahLst/>
                <a:cxnLst/>
                <a:rect l="l" t="t" r="r" b="b"/>
                <a:pathLst>
                  <a:path w="3011" h="2647" extrusionOk="0">
                    <a:moveTo>
                      <a:pt x="1596" y="1"/>
                    </a:moveTo>
                    <a:lnTo>
                      <a:pt x="1" y="1596"/>
                    </a:lnTo>
                    <a:lnTo>
                      <a:pt x="1053" y="2647"/>
                    </a:lnTo>
                    <a:lnTo>
                      <a:pt x="2337" y="1098"/>
                    </a:lnTo>
                    <a:cubicBezTo>
                      <a:pt x="2547" y="836"/>
                      <a:pt x="2772" y="588"/>
                      <a:pt x="3010" y="356"/>
                    </a:cubicBezTo>
                    <a:lnTo>
                      <a:pt x="1596" y="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" name="Google Shape;757;p56">
                <a:extLst>
                  <a:ext uri="{FF2B5EF4-FFF2-40B4-BE49-F238E27FC236}">
                    <a16:creationId xmlns:a16="http://schemas.microsoft.com/office/drawing/2014/main" id="{B042EC10-C315-D74B-72C4-C4FA08088A36}"/>
                  </a:ext>
                </a:extLst>
              </p:cNvPr>
              <p:cNvSpPr/>
              <p:nvPr/>
            </p:nvSpPr>
            <p:spPr>
              <a:xfrm>
                <a:off x="1807623" y="3585026"/>
                <a:ext cx="73339" cy="83432"/>
              </a:xfrm>
              <a:custGeom>
                <a:avLst/>
                <a:gdLst/>
                <a:ahLst/>
                <a:cxnLst/>
                <a:rect l="l" t="t" r="r" b="b"/>
                <a:pathLst>
                  <a:path w="2645" h="3009" extrusionOk="0">
                    <a:moveTo>
                      <a:pt x="2291" y="1"/>
                    </a:moveTo>
                    <a:cubicBezTo>
                      <a:pt x="2057" y="239"/>
                      <a:pt x="1810" y="464"/>
                      <a:pt x="1547" y="674"/>
                    </a:cubicBezTo>
                    <a:lnTo>
                      <a:pt x="0" y="1958"/>
                    </a:lnTo>
                    <a:lnTo>
                      <a:pt x="1051" y="3009"/>
                    </a:lnTo>
                    <a:lnTo>
                      <a:pt x="2645" y="1415"/>
                    </a:lnTo>
                    <a:lnTo>
                      <a:pt x="2291" y="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758;p56">
                <a:extLst>
                  <a:ext uri="{FF2B5EF4-FFF2-40B4-BE49-F238E27FC236}">
                    <a16:creationId xmlns:a16="http://schemas.microsoft.com/office/drawing/2014/main" id="{1FC9888C-A656-BB70-7CA7-BDD50154328B}"/>
                  </a:ext>
                </a:extLst>
              </p:cNvPr>
              <p:cNvSpPr/>
              <p:nvPr/>
            </p:nvSpPr>
            <p:spPr>
              <a:xfrm>
                <a:off x="1536337" y="3610425"/>
                <a:ext cx="72535" cy="72535"/>
              </a:xfrm>
              <a:custGeom>
                <a:avLst/>
                <a:gdLst/>
                <a:ahLst/>
                <a:cxnLst/>
                <a:rect l="l" t="t" r="r" b="b"/>
                <a:pathLst>
                  <a:path w="2616" h="2616" extrusionOk="0">
                    <a:moveTo>
                      <a:pt x="2043" y="1"/>
                    </a:moveTo>
                    <a:lnTo>
                      <a:pt x="0" y="2043"/>
                    </a:lnTo>
                    <a:lnTo>
                      <a:pt x="573" y="2616"/>
                    </a:lnTo>
                    <a:lnTo>
                      <a:pt x="2615" y="573"/>
                    </a:lnTo>
                    <a:lnTo>
                      <a:pt x="2043" y="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759;p56">
                <a:extLst>
                  <a:ext uri="{FF2B5EF4-FFF2-40B4-BE49-F238E27FC236}">
                    <a16:creationId xmlns:a16="http://schemas.microsoft.com/office/drawing/2014/main" id="{90D0ED52-91FE-8615-1373-6F6962694AB9}"/>
                  </a:ext>
                </a:extLst>
              </p:cNvPr>
              <p:cNvSpPr/>
              <p:nvPr/>
            </p:nvSpPr>
            <p:spPr>
              <a:xfrm>
                <a:off x="1552225" y="3642173"/>
                <a:ext cx="88395" cy="88423"/>
              </a:xfrm>
              <a:custGeom>
                <a:avLst/>
                <a:gdLst/>
                <a:ahLst/>
                <a:cxnLst/>
                <a:rect l="l" t="t" r="r" b="b"/>
                <a:pathLst>
                  <a:path w="3188" h="3189" extrusionOk="0">
                    <a:moveTo>
                      <a:pt x="2615" y="1"/>
                    </a:moveTo>
                    <a:lnTo>
                      <a:pt x="0" y="2616"/>
                    </a:lnTo>
                    <a:lnTo>
                      <a:pt x="573" y="3189"/>
                    </a:lnTo>
                    <a:lnTo>
                      <a:pt x="3188" y="574"/>
                    </a:lnTo>
                    <a:lnTo>
                      <a:pt x="2615" y="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760;p56">
                <a:extLst>
                  <a:ext uri="{FF2B5EF4-FFF2-40B4-BE49-F238E27FC236}">
                    <a16:creationId xmlns:a16="http://schemas.microsoft.com/office/drawing/2014/main" id="{EAEA6D45-E474-332D-0B9A-F9E25D613DA9}"/>
                  </a:ext>
                </a:extLst>
              </p:cNvPr>
              <p:cNvSpPr/>
              <p:nvPr/>
            </p:nvSpPr>
            <p:spPr>
              <a:xfrm>
                <a:off x="1599861" y="3673949"/>
                <a:ext cx="72535" cy="72535"/>
              </a:xfrm>
              <a:custGeom>
                <a:avLst/>
                <a:gdLst/>
                <a:ahLst/>
                <a:cxnLst/>
                <a:rect l="l" t="t" r="r" b="b"/>
                <a:pathLst>
                  <a:path w="2616" h="2616" extrusionOk="0">
                    <a:moveTo>
                      <a:pt x="2043" y="0"/>
                    </a:moveTo>
                    <a:lnTo>
                      <a:pt x="0" y="2043"/>
                    </a:lnTo>
                    <a:lnTo>
                      <a:pt x="573" y="2615"/>
                    </a:lnTo>
                    <a:lnTo>
                      <a:pt x="2615" y="573"/>
                    </a:lnTo>
                    <a:lnTo>
                      <a:pt x="2043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761;p56">
                <a:extLst>
                  <a:ext uri="{FF2B5EF4-FFF2-40B4-BE49-F238E27FC236}">
                    <a16:creationId xmlns:a16="http://schemas.microsoft.com/office/drawing/2014/main" id="{3F3F622E-DAC3-B360-B090-74CF3B99028E}"/>
                  </a:ext>
                </a:extLst>
              </p:cNvPr>
              <p:cNvSpPr/>
              <p:nvPr/>
            </p:nvSpPr>
            <p:spPr>
              <a:xfrm>
                <a:off x="1748231" y="3487176"/>
                <a:ext cx="49327" cy="44974"/>
              </a:xfrm>
              <a:custGeom>
                <a:avLst/>
                <a:gdLst/>
                <a:ahLst/>
                <a:cxnLst/>
                <a:rect l="l" t="t" r="r" b="b"/>
                <a:pathLst>
                  <a:path w="1779" h="1622" extrusionOk="0">
                    <a:moveTo>
                      <a:pt x="890" y="0"/>
                    </a:moveTo>
                    <a:cubicBezTo>
                      <a:pt x="682" y="0"/>
                      <a:pt x="475" y="80"/>
                      <a:pt x="316" y="238"/>
                    </a:cubicBezTo>
                    <a:cubicBezTo>
                      <a:pt x="1" y="555"/>
                      <a:pt x="1" y="1067"/>
                      <a:pt x="316" y="1384"/>
                    </a:cubicBezTo>
                    <a:cubicBezTo>
                      <a:pt x="475" y="1542"/>
                      <a:pt x="682" y="1621"/>
                      <a:pt x="890" y="1621"/>
                    </a:cubicBezTo>
                    <a:cubicBezTo>
                      <a:pt x="1097" y="1621"/>
                      <a:pt x="1304" y="1542"/>
                      <a:pt x="1463" y="1384"/>
                    </a:cubicBezTo>
                    <a:cubicBezTo>
                      <a:pt x="1778" y="1068"/>
                      <a:pt x="1778" y="554"/>
                      <a:pt x="1463" y="238"/>
                    </a:cubicBezTo>
                    <a:cubicBezTo>
                      <a:pt x="1304" y="80"/>
                      <a:pt x="1097" y="0"/>
                      <a:pt x="89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762;p56">
                <a:extLst>
                  <a:ext uri="{FF2B5EF4-FFF2-40B4-BE49-F238E27FC236}">
                    <a16:creationId xmlns:a16="http://schemas.microsoft.com/office/drawing/2014/main" id="{4C8ECB56-FCBD-A62E-B673-FFE0307897D1}"/>
                  </a:ext>
                </a:extLst>
              </p:cNvPr>
              <p:cNvSpPr/>
              <p:nvPr/>
            </p:nvSpPr>
            <p:spPr>
              <a:xfrm>
                <a:off x="1811422" y="3367504"/>
                <a:ext cx="110660" cy="103729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3741" extrusionOk="0">
                    <a:moveTo>
                      <a:pt x="1786" y="0"/>
                    </a:moveTo>
                    <a:cubicBezTo>
                      <a:pt x="1268" y="0"/>
                      <a:pt x="661" y="53"/>
                      <a:pt x="1" y="212"/>
                    </a:cubicBezTo>
                    <a:lnTo>
                      <a:pt x="3529" y="3740"/>
                    </a:lnTo>
                    <a:cubicBezTo>
                      <a:pt x="3990" y="1824"/>
                      <a:pt x="3556" y="364"/>
                      <a:pt x="3540" y="201"/>
                    </a:cubicBezTo>
                    <a:cubicBezTo>
                      <a:pt x="3433" y="190"/>
                      <a:pt x="2769" y="0"/>
                      <a:pt x="1786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763;p56">
                <a:extLst>
                  <a:ext uri="{FF2B5EF4-FFF2-40B4-BE49-F238E27FC236}">
                    <a16:creationId xmlns:a16="http://schemas.microsoft.com/office/drawing/2014/main" id="{CCA630E9-8CB9-8892-89D7-3FACC519CEBF}"/>
                  </a:ext>
                </a:extLst>
              </p:cNvPr>
              <p:cNvSpPr/>
              <p:nvPr/>
            </p:nvSpPr>
            <p:spPr>
              <a:xfrm>
                <a:off x="1627477" y="3380841"/>
                <a:ext cx="274336" cy="274336"/>
              </a:xfrm>
              <a:custGeom>
                <a:avLst/>
                <a:gdLst/>
                <a:ahLst/>
                <a:cxnLst/>
                <a:rect l="l" t="t" r="r" b="b"/>
                <a:pathLst>
                  <a:path w="9894" h="9894" extrusionOk="0">
                    <a:moveTo>
                      <a:pt x="5259" y="3025"/>
                    </a:moveTo>
                    <a:cubicBezTo>
                      <a:pt x="5674" y="3025"/>
                      <a:pt x="6088" y="3183"/>
                      <a:pt x="6405" y="3500"/>
                    </a:cubicBezTo>
                    <a:cubicBezTo>
                      <a:pt x="7036" y="4132"/>
                      <a:pt x="7036" y="5160"/>
                      <a:pt x="6405" y="5791"/>
                    </a:cubicBezTo>
                    <a:cubicBezTo>
                      <a:pt x="6088" y="6108"/>
                      <a:pt x="5674" y="6266"/>
                      <a:pt x="5259" y="6266"/>
                    </a:cubicBezTo>
                    <a:cubicBezTo>
                      <a:pt x="4845" y="6266"/>
                      <a:pt x="4430" y="6108"/>
                      <a:pt x="4113" y="5791"/>
                    </a:cubicBezTo>
                    <a:cubicBezTo>
                      <a:pt x="3480" y="5159"/>
                      <a:pt x="3480" y="4133"/>
                      <a:pt x="4113" y="3500"/>
                    </a:cubicBezTo>
                    <a:cubicBezTo>
                      <a:pt x="4430" y="3183"/>
                      <a:pt x="4845" y="3025"/>
                      <a:pt x="5259" y="3025"/>
                    </a:cubicBezTo>
                    <a:close/>
                    <a:moveTo>
                      <a:pt x="5757" y="0"/>
                    </a:moveTo>
                    <a:cubicBezTo>
                      <a:pt x="4472" y="481"/>
                      <a:pt x="3342" y="1299"/>
                      <a:pt x="2484" y="2370"/>
                    </a:cubicBezTo>
                    <a:lnTo>
                      <a:pt x="1" y="5362"/>
                    </a:lnTo>
                    <a:lnTo>
                      <a:pt x="4531" y="9893"/>
                    </a:lnTo>
                    <a:lnTo>
                      <a:pt x="7524" y="7410"/>
                    </a:lnTo>
                    <a:cubicBezTo>
                      <a:pt x="8595" y="6552"/>
                      <a:pt x="9413" y="5422"/>
                      <a:pt x="9894" y="4136"/>
                    </a:cubicBezTo>
                    <a:lnTo>
                      <a:pt x="5757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75DE84BF-D1D2-830C-9690-9E9F04D8C8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1" t="422"/>
          <a:stretch>
            <a:fillRect/>
          </a:stretch>
        </p:blipFill>
        <p:spPr bwMode="auto">
          <a:xfrm>
            <a:off x="6080760" y="1303020"/>
            <a:ext cx="2689859" cy="253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B3E81F84-49AB-598B-E21A-BFE88A370801}"/>
              </a:ext>
            </a:extLst>
          </p:cNvPr>
          <p:cNvSpPr/>
          <p:nvPr/>
        </p:nvSpPr>
        <p:spPr>
          <a:xfrm>
            <a:off x="0" y="4648200"/>
            <a:ext cx="9144000" cy="167640"/>
          </a:xfrm>
          <a:prstGeom prst="rect">
            <a:avLst/>
          </a:prstGeom>
          <a:solidFill>
            <a:srgbClr val="739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765D6978-1C42-0957-3A54-DEADF5EA7675}"/>
              </a:ext>
            </a:extLst>
          </p:cNvPr>
          <p:cNvSpPr/>
          <p:nvPr/>
        </p:nvSpPr>
        <p:spPr>
          <a:xfrm>
            <a:off x="0" y="4648200"/>
            <a:ext cx="9144000" cy="320040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E4AC46DC-7EE6-7D9D-E545-49A3E9EC068A}"/>
              </a:ext>
            </a:extLst>
          </p:cNvPr>
          <p:cNvSpPr/>
          <p:nvPr/>
        </p:nvSpPr>
        <p:spPr>
          <a:xfrm>
            <a:off x="0" y="4968240"/>
            <a:ext cx="9144000" cy="167640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>
          <a:extLst>
            <a:ext uri="{FF2B5EF4-FFF2-40B4-BE49-F238E27FC236}">
              <a16:creationId xmlns:a16="http://schemas.microsoft.com/office/drawing/2014/main" id="{BDA1DB5A-181D-785D-11E7-AB2D00262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8">
            <a:extLst>
              <a:ext uri="{FF2B5EF4-FFF2-40B4-BE49-F238E27FC236}">
                <a16:creationId xmlns:a16="http://schemas.microsoft.com/office/drawing/2014/main" id="{48681B98-5C15-F788-0C3B-18B5BFE3F2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6848" y="284017"/>
            <a:ext cx="7266993" cy="6585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0C5665"/>
                </a:solidFill>
              </a:rPr>
              <a:t>Definición de un área piloto para 5S</a:t>
            </a:r>
            <a:endParaRPr dirty="0">
              <a:solidFill>
                <a:srgbClr val="0C5665"/>
              </a:solidFill>
            </a:endParaRPr>
          </a:p>
        </p:txBody>
      </p:sp>
      <p:sp>
        <p:nvSpPr>
          <p:cNvPr id="335" name="Google Shape;335;p38">
            <a:extLst>
              <a:ext uri="{FF2B5EF4-FFF2-40B4-BE49-F238E27FC236}">
                <a16:creationId xmlns:a16="http://schemas.microsoft.com/office/drawing/2014/main" id="{75617ABD-5410-882E-F883-48E64C50A5C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19545" y="952204"/>
            <a:ext cx="8314583" cy="85707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CO" dirty="0"/>
              <a:t>Se define con el objetivo de familiarizarse con la metodología a implementar y obtener los resultados en un plazo de tiempo reducido.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s-CO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CO" dirty="0"/>
              <a:t>Sirve como modelo para la implementación en los demás sectores de la empresa</a:t>
            </a:r>
            <a:endParaRPr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14889BE-4C19-FB4C-D2A5-0D7FC6FBC390}"/>
              </a:ext>
            </a:extLst>
          </p:cNvPr>
          <p:cNvSpPr/>
          <p:nvPr/>
        </p:nvSpPr>
        <p:spPr>
          <a:xfrm>
            <a:off x="8430624" y="3425417"/>
            <a:ext cx="713376" cy="857071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AF892F79-1AFC-5D5C-EBEA-582EED4470E6}"/>
              </a:ext>
            </a:extLst>
          </p:cNvPr>
          <p:cNvSpPr/>
          <p:nvPr/>
        </p:nvSpPr>
        <p:spPr>
          <a:xfrm>
            <a:off x="8430624" y="4286429"/>
            <a:ext cx="713376" cy="857071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93C1F32-A626-9683-65BD-1F5736D576CD}"/>
              </a:ext>
            </a:extLst>
          </p:cNvPr>
          <p:cNvSpPr/>
          <p:nvPr/>
        </p:nvSpPr>
        <p:spPr>
          <a:xfrm>
            <a:off x="7717248" y="4289312"/>
            <a:ext cx="713376" cy="857071"/>
          </a:xfrm>
          <a:prstGeom prst="rect">
            <a:avLst/>
          </a:prstGeom>
          <a:solidFill>
            <a:srgbClr val="739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26" name="Picture 2" descr="CULTURA 5S COMO HERRAMIENTA DE MEJORA CONTINUA: PARTE 2">
            <a:extLst>
              <a:ext uri="{FF2B5EF4-FFF2-40B4-BE49-F238E27FC236}">
                <a16:creationId xmlns:a16="http://schemas.microsoft.com/office/drawing/2014/main" id="{6ACA83F0-14AC-C1FE-A459-3381DD796E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27"/>
          <a:stretch>
            <a:fillRect/>
          </a:stretch>
        </p:blipFill>
        <p:spPr bwMode="auto">
          <a:xfrm>
            <a:off x="233904" y="1912594"/>
            <a:ext cx="8676191" cy="284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830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>
          <a:extLst>
            <a:ext uri="{FF2B5EF4-FFF2-40B4-BE49-F238E27FC236}">
              <a16:creationId xmlns:a16="http://schemas.microsoft.com/office/drawing/2014/main" id="{90B95E62-0956-C555-B8FD-84FD224BC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8">
            <a:extLst>
              <a:ext uri="{FF2B5EF4-FFF2-40B4-BE49-F238E27FC236}">
                <a16:creationId xmlns:a16="http://schemas.microsoft.com/office/drawing/2014/main" id="{E3B8DD82-DB14-F910-4DC8-D801C3FC0C1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6848" y="284017"/>
            <a:ext cx="7266993" cy="6585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0C5665"/>
                </a:solidFill>
              </a:rPr>
              <a:t>Etapas de implementación de 5S</a:t>
            </a:r>
            <a:endParaRPr dirty="0">
              <a:solidFill>
                <a:srgbClr val="0C5665"/>
              </a:solidFill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CBEEE67-A53D-56A8-1A1F-A523BCF4CA49}"/>
              </a:ext>
            </a:extLst>
          </p:cNvPr>
          <p:cNvSpPr/>
          <p:nvPr/>
        </p:nvSpPr>
        <p:spPr>
          <a:xfrm>
            <a:off x="8430624" y="3425417"/>
            <a:ext cx="713376" cy="857071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EF25AF23-D145-D72E-8FA9-7B8A88607F05}"/>
              </a:ext>
            </a:extLst>
          </p:cNvPr>
          <p:cNvSpPr/>
          <p:nvPr/>
        </p:nvSpPr>
        <p:spPr>
          <a:xfrm>
            <a:off x="8430624" y="4286429"/>
            <a:ext cx="713376" cy="857071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9C076E9-A3BB-D393-F3D3-4BFF5F2EB31F}"/>
              </a:ext>
            </a:extLst>
          </p:cNvPr>
          <p:cNvSpPr/>
          <p:nvPr/>
        </p:nvSpPr>
        <p:spPr>
          <a:xfrm>
            <a:off x="7717248" y="4289312"/>
            <a:ext cx="713376" cy="857071"/>
          </a:xfrm>
          <a:prstGeom prst="rect">
            <a:avLst/>
          </a:prstGeom>
          <a:solidFill>
            <a:srgbClr val="739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ED05A0BE-767B-0280-A120-BBFAB0C06021}"/>
              </a:ext>
            </a:extLst>
          </p:cNvPr>
          <p:cNvSpPr/>
          <p:nvPr/>
        </p:nvSpPr>
        <p:spPr>
          <a:xfrm>
            <a:off x="207818" y="0"/>
            <a:ext cx="208840" cy="5143500"/>
          </a:xfrm>
          <a:prstGeom prst="rect">
            <a:avLst/>
          </a:prstGeom>
          <a:solidFill>
            <a:srgbClr val="5A8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4989945-808E-1814-660C-E2541FC89601}"/>
              </a:ext>
            </a:extLst>
          </p:cNvPr>
          <p:cNvSpPr/>
          <p:nvPr/>
        </p:nvSpPr>
        <p:spPr>
          <a:xfrm>
            <a:off x="-1022" y="0"/>
            <a:ext cx="208840" cy="5143500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0C5665"/>
              </a:solidFill>
            </a:endParaRPr>
          </a:p>
        </p:txBody>
      </p:sp>
      <p:grpSp>
        <p:nvGrpSpPr>
          <p:cNvPr id="23" name="Grupo 22">
            <a:extLst>
              <a:ext uri="{FF2B5EF4-FFF2-40B4-BE49-F238E27FC236}">
                <a16:creationId xmlns:a16="http://schemas.microsoft.com/office/drawing/2014/main" id="{8FE6A344-2357-F02C-25C7-4DAA2FD26E38}"/>
              </a:ext>
            </a:extLst>
          </p:cNvPr>
          <p:cNvGrpSpPr/>
          <p:nvPr/>
        </p:nvGrpSpPr>
        <p:grpSpPr>
          <a:xfrm>
            <a:off x="746848" y="1718083"/>
            <a:ext cx="7858864" cy="1718090"/>
            <a:chOff x="1009353" y="1712704"/>
            <a:chExt cx="7858864" cy="1718090"/>
          </a:xfrm>
        </p:grpSpPr>
        <p:sp>
          <p:nvSpPr>
            <p:cNvPr id="18" name="Google Shape;1140;p63">
              <a:extLst>
                <a:ext uri="{FF2B5EF4-FFF2-40B4-BE49-F238E27FC236}">
                  <a16:creationId xmlns:a16="http://schemas.microsoft.com/office/drawing/2014/main" id="{64AE3B78-D22C-0A35-10B8-F03D615EB57A}"/>
                </a:ext>
              </a:extLst>
            </p:cNvPr>
            <p:cNvSpPr/>
            <p:nvPr/>
          </p:nvSpPr>
          <p:spPr>
            <a:xfrm>
              <a:off x="1009353" y="1712706"/>
              <a:ext cx="1970631" cy="1712711"/>
            </a:xfrm>
            <a:custGeom>
              <a:avLst/>
              <a:gdLst/>
              <a:ahLst/>
              <a:cxnLst/>
              <a:rect l="l" t="t" r="r" b="b"/>
              <a:pathLst>
                <a:path w="2626" h="2179" extrusionOk="0">
                  <a:moveTo>
                    <a:pt x="0" y="1"/>
                  </a:moveTo>
                  <a:lnTo>
                    <a:pt x="887" y="1090"/>
                  </a:lnTo>
                  <a:lnTo>
                    <a:pt x="0" y="2179"/>
                  </a:lnTo>
                  <a:lnTo>
                    <a:pt x="1644" y="2179"/>
                  </a:lnTo>
                  <a:lnTo>
                    <a:pt x="2625" y="1090"/>
                  </a:lnTo>
                  <a:lnTo>
                    <a:pt x="1644" y="1"/>
                  </a:lnTo>
                  <a:close/>
                </a:path>
              </a:pathLst>
            </a:custGeom>
            <a:solidFill>
              <a:srgbClr val="739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b="1" dirty="0"/>
                <a:t>       1S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b="1" dirty="0"/>
                <a:t>        Selección</a:t>
              </a:r>
              <a:endParaRPr b="1" dirty="0"/>
            </a:p>
          </p:txBody>
        </p:sp>
        <p:sp>
          <p:nvSpPr>
            <p:cNvPr id="19" name="Google Shape;1140;p63">
              <a:extLst>
                <a:ext uri="{FF2B5EF4-FFF2-40B4-BE49-F238E27FC236}">
                  <a16:creationId xmlns:a16="http://schemas.microsoft.com/office/drawing/2014/main" id="{D7BD0F6C-1FCA-04BE-FF38-3FEA908954A0}"/>
                </a:ext>
              </a:extLst>
            </p:cNvPr>
            <p:cNvSpPr/>
            <p:nvPr/>
          </p:nvSpPr>
          <p:spPr>
            <a:xfrm>
              <a:off x="2507545" y="1712705"/>
              <a:ext cx="1970631" cy="1712711"/>
            </a:xfrm>
            <a:custGeom>
              <a:avLst/>
              <a:gdLst/>
              <a:ahLst/>
              <a:cxnLst/>
              <a:rect l="l" t="t" r="r" b="b"/>
              <a:pathLst>
                <a:path w="2626" h="2179" extrusionOk="0">
                  <a:moveTo>
                    <a:pt x="0" y="1"/>
                  </a:moveTo>
                  <a:lnTo>
                    <a:pt x="887" y="1090"/>
                  </a:lnTo>
                  <a:lnTo>
                    <a:pt x="0" y="2179"/>
                  </a:lnTo>
                  <a:lnTo>
                    <a:pt x="1644" y="2179"/>
                  </a:lnTo>
                  <a:lnTo>
                    <a:pt x="2625" y="1090"/>
                  </a:lnTo>
                  <a:lnTo>
                    <a:pt x="1644" y="1"/>
                  </a:lnTo>
                  <a:close/>
                </a:path>
              </a:pathLst>
            </a:custGeom>
            <a:solidFill>
              <a:srgbClr val="5A8B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b="1" dirty="0"/>
                <a:t>       2S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b="1" dirty="0"/>
                <a:t>        Orden</a:t>
              </a:r>
              <a:endParaRPr b="1" dirty="0"/>
            </a:p>
          </p:txBody>
        </p:sp>
        <p:sp>
          <p:nvSpPr>
            <p:cNvPr id="20" name="Google Shape;1140;p63">
              <a:extLst>
                <a:ext uri="{FF2B5EF4-FFF2-40B4-BE49-F238E27FC236}">
                  <a16:creationId xmlns:a16="http://schemas.microsoft.com/office/drawing/2014/main" id="{42223ABA-E4E4-97AE-FD54-0F6231C08A54}"/>
                </a:ext>
              </a:extLst>
            </p:cNvPr>
            <p:cNvSpPr/>
            <p:nvPr/>
          </p:nvSpPr>
          <p:spPr>
            <a:xfrm>
              <a:off x="3970892" y="1712705"/>
              <a:ext cx="1970631" cy="1712711"/>
            </a:xfrm>
            <a:custGeom>
              <a:avLst/>
              <a:gdLst/>
              <a:ahLst/>
              <a:cxnLst/>
              <a:rect l="l" t="t" r="r" b="b"/>
              <a:pathLst>
                <a:path w="2626" h="2179" extrusionOk="0">
                  <a:moveTo>
                    <a:pt x="0" y="1"/>
                  </a:moveTo>
                  <a:lnTo>
                    <a:pt x="887" y="1090"/>
                  </a:lnTo>
                  <a:lnTo>
                    <a:pt x="0" y="2179"/>
                  </a:lnTo>
                  <a:lnTo>
                    <a:pt x="1644" y="2179"/>
                  </a:lnTo>
                  <a:lnTo>
                    <a:pt x="2625" y="1090"/>
                  </a:lnTo>
                  <a:lnTo>
                    <a:pt x="1644" y="1"/>
                  </a:lnTo>
                  <a:close/>
                </a:path>
              </a:pathLst>
            </a:custGeom>
            <a:solidFill>
              <a:srgbClr val="0C56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dirty="0"/>
                <a:t>       </a:t>
              </a:r>
              <a:r>
                <a:rPr lang="es-CO" b="1" dirty="0"/>
                <a:t>3S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b="1" dirty="0"/>
                <a:t>         Limpieza</a:t>
              </a:r>
              <a:endParaRPr b="1" dirty="0"/>
            </a:p>
          </p:txBody>
        </p:sp>
        <p:sp>
          <p:nvSpPr>
            <p:cNvPr id="21" name="Google Shape;1140;p63">
              <a:extLst>
                <a:ext uri="{FF2B5EF4-FFF2-40B4-BE49-F238E27FC236}">
                  <a16:creationId xmlns:a16="http://schemas.microsoft.com/office/drawing/2014/main" id="{D754E85D-DC85-CE07-5039-7C448BE5C7DA}"/>
                </a:ext>
              </a:extLst>
            </p:cNvPr>
            <p:cNvSpPr/>
            <p:nvPr/>
          </p:nvSpPr>
          <p:spPr>
            <a:xfrm>
              <a:off x="5434239" y="1712704"/>
              <a:ext cx="1970631" cy="1712711"/>
            </a:xfrm>
            <a:custGeom>
              <a:avLst/>
              <a:gdLst/>
              <a:ahLst/>
              <a:cxnLst/>
              <a:rect l="l" t="t" r="r" b="b"/>
              <a:pathLst>
                <a:path w="2626" h="2179" extrusionOk="0">
                  <a:moveTo>
                    <a:pt x="0" y="1"/>
                  </a:moveTo>
                  <a:lnTo>
                    <a:pt x="887" y="1090"/>
                  </a:lnTo>
                  <a:lnTo>
                    <a:pt x="0" y="2179"/>
                  </a:lnTo>
                  <a:lnTo>
                    <a:pt x="1644" y="2179"/>
                  </a:lnTo>
                  <a:lnTo>
                    <a:pt x="2625" y="1090"/>
                  </a:lnTo>
                  <a:lnTo>
                    <a:pt x="1644" y="1"/>
                  </a:lnTo>
                  <a:close/>
                </a:path>
              </a:pathLst>
            </a:custGeom>
            <a:solidFill>
              <a:schemeClr val="accent3">
                <a:lumMod val="6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b="1" dirty="0"/>
                <a:t>      4S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b="1" dirty="0"/>
                <a:t>         Mantenimiento</a:t>
              </a:r>
              <a:endParaRPr b="1" dirty="0"/>
            </a:p>
          </p:txBody>
        </p:sp>
        <p:sp>
          <p:nvSpPr>
            <p:cNvPr id="22" name="Google Shape;1140;p63">
              <a:extLst>
                <a:ext uri="{FF2B5EF4-FFF2-40B4-BE49-F238E27FC236}">
                  <a16:creationId xmlns:a16="http://schemas.microsoft.com/office/drawing/2014/main" id="{1AB88133-D766-7F51-BD8D-41ED6DAF7130}"/>
                </a:ext>
              </a:extLst>
            </p:cNvPr>
            <p:cNvSpPr/>
            <p:nvPr/>
          </p:nvSpPr>
          <p:spPr>
            <a:xfrm>
              <a:off x="6897586" y="1718083"/>
              <a:ext cx="1970631" cy="1712711"/>
            </a:xfrm>
            <a:custGeom>
              <a:avLst/>
              <a:gdLst/>
              <a:ahLst/>
              <a:cxnLst/>
              <a:rect l="l" t="t" r="r" b="b"/>
              <a:pathLst>
                <a:path w="2626" h="2179" extrusionOk="0">
                  <a:moveTo>
                    <a:pt x="0" y="1"/>
                  </a:moveTo>
                  <a:lnTo>
                    <a:pt x="887" y="1090"/>
                  </a:lnTo>
                  <a:lnTo>
                    <a:pt x="0" y="2179"/>
                  </a:lnTo>
                  <a:lnTo>
                    <a:pt x="1644" y="2179"/>
                  </a:lnTo>
                  <a:lnTo>
                    <a:pt x="2625" y="1090"/>
                  </a:lnTo>
                  <a:lnTo>
                    <a:pt x="1644" y="1"/>
                  </a:lnTo>
                  <a:close/>
                </a:path>
              </a:pathLst>
            </a:custGeom>
            <a:solidFill>
              <a:srgbClr val="E57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b="1" dirty="0"/>
                <a:t>      5S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b="1" dirty="0"/>
                <a:t>         Disciplina</a:t>
              </a:r>
              <a:endParaRPr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66062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>
          <a:extLst>
            <a:ext uri="{FF2B5EF4-FFF2-40B4-BE49-F238E27FC236}">
              <a16:creationId xmlns:a16="http://schemas.microsoft.com/office/drawing/2014/main" id="{2A8EA039-7B7F-D617-D8CA-93942B357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2">
            <a:extLst>
              <a:ext uri="{FF2B5EF4-FFF2-40B4-BE49-F238E27FC236}">
                <a16:creationId xmlns:a16="http://schemas.microsoft.com/office/drawing/2014/main" id="{D0E5D39C-EDC6-6FF4-E1D8-5C2044440A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57717"/>
                </a:solidFill>
              </a:rPr>
              <a:t>1S - Selección</a:t>
            </a:r>
            <a:endParaRPr dirty="0">
              <a:solidFill>
                <a:srgbClr val="E57717"/>
              </a:solidFill>
            </a:endParaRPr>
          </a:p>
        </p:txBody>
      </p:sp>
      <p:sp>
        <p:nvSpPr>
          <p:cNvPr id="412" name="Google Shape;412;p42">
            <a:extLst>
              <a:ext uri="{FF2B5EF4-FFF2-40B4-BE49-F238E27FC236}">
                <a16:creationId xmlns:a16="http://schemas.microsoft.com/office/drawing/2014/main" id="{8476CF4B-1ABB-4561-7EAC-CC68A0DC10B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56090" y="1611557"/>
            <a:ext cx="3778255" cy="2364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sz="1400" b="1" dirty="0">
                <a:solidFill>
                  <a:srgbClr val="0C5665"/>
                </a:solidFill>
              </a:rPr>
              <a:t>Preguntas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ES" dirty="0"/>
              <a:t>¿Es necesario este elemento?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ES" dirty="0"/>
              <a:t>¿Es necesario en esta cantidad?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ES" dirty="0"/>
              <a:t>¿Tiene que estar localizado en este lugar?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s-ES" dirty="0"/>
          </a:p>
          <a:p>
            <a:pPr marL="0" lvl="0" indent="0"/>
            <a:r>
              <a:rPr lang="es-ES" sz="1400" b="1" dirty="0">
                <a:solidFill>
                  <a:srgbClr val="0C5665"/>
                </a:solidFill>
              </a:rPr>
              <a:t>¿Qué hacer?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Determinar los recursos necesarios en dicha área. No guardar cosas que no sirvan para el trabajo.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Definir criterios de utilización y frecuencia para poder luego ubicar herramienta o elementos en esa área.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Retirar los elementos innecesarios y disponer de un área para el descarte.</a:t>
            </a:r>
          </a:p>
          <a:p>
            <a:pPr marL="171450" lvl="0" indent="-171450">
              <a:buFontTx/>
              <a:buChar char="-"/>
            </a:pPr>
            <a:r>
              <a:rPr lang="es-ES" dirty="0"/>
              <a:t>Buscar las causas para evitar nuevas acumulaciones.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s-E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416" name="Google Shape;416;p42">
            <a:extLst>
              <a:ext uri="{FF2B5EF4-FFF2-40B4-BE49-F238E27FC236}">
                <a16:creationId xmlns:a16="http://schemas.microsoft.com/office/drawing/2014/main" id="{9561EC56-D947-3535-52F2-0DB2BDA7F295}"/>
              </a:ext>
            </a:extLst>
          </p:cNvPr>
          <p:cNvSpPr txBox="1">
            <a:spLocks noGrp="1"/>
          </p:cNvSpPr>
          <p:nvPr>
            <p:ph type="subTitle" idx="5"/>
          </p:nvPr>
        </p:nvSpPr>
        <p:spPr>
          <a:xfrm>
            <a:off x="720000" y="1206857"/>
            <a:ext cx="6851357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5A8B7F"/>
                </a:solidFill>
              </a:rPr>
              <a:t>Identificar aquellos objetos que resultan innecesarios</a:t>
            </a:r>
            <a:endParaRPr dirty="0">
              <a:solidFill>
                <a:srgbClr val="5A8B7F"/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15C6A4D0-6B01-1D91-FAD8-EE0617E1C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872" y="1804746"/>
            <a:ext cx="2067219" cy="1915548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A3BFF60F-B97F-9555-5B02-8DBF50D38F57}"/>
              </a:ext>
            </a:extLst>
          </p:cNvPr>
          <p:cNvSpPr txBox="1"/>
          <p:nvPr/>
        </p:nvSpPr>
        <p:spPr>
          <a:xfrm>
            <a:off x="4994564" y="3781866"/>
            <a:ext cx="371301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50" dirty="0">
                <a:solidFill>
                  <a:schemeClr val="dk1"/>
                </a:solidFill>
                <a:latin typeface="Raleway Medium"/>
                <a:sym typeface="Raleway Medium"/>
              </a:rPr>
              <a:t>Se utilizan para señalar elementos innecesarios sobre los cuales posteriormente se deberá toma una decisión (eliminar, vender, reubicar en otro sector). Y se registran en la planilla de tarjetas rojas para dar seguimiento.</a:t>
            </a:r>
            <a:endParaRPr lang="es-CO" sz="1050" dirty="0">
              <a:solidFill>
                <a:schemeClr val="dk1"/>
              </a:solidFill>
              <a:latin typeface="Raleway Medium"/>
              <a:sym typeface="Raleway Medium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EDD014E-CC5B-57E5-1C85-01226F23BF74}"/>
              </a:ext>
            </a:extLst>
          </p:cNvPr>
          <p:cNvSpPr/>
          <p:nvPr/>
        </p:nvSpPr>
        <p:spPr>
          <a:xfrm>
            <a:off x="0" y="3427141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89EF137-D0B1-A0E1-3CB4-62BD694317B6}"/>
              </a:ext>
            </a:extLst>
          </p:cNvPr>
          <p:cNvSpPr/>
          <p:nvPr/>
        </p:nvSpPr>
        <p:spPr>
          <a:xfrm>
            <a:off x="8787161" y="3427140"/>
            <a:ext cx="356839" cy="1716359"/>
          </a:xfrm>
          <a:prstGeom prst="rect">
            <a:avLst/>
          </a:prstGeom>
          <a:solidFill>
            <a:srgbClr val="0C56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4610611"/>
      </p:ext>
    </p:extLst>
  </p:cSld>
  <p:clrMapOvr>
    <a:masterClrMapping/>
  </p:clrMapOvr>
</p:sld>
</file>

<file path=ppt/theme/theme1.xml><?xml version="1.0" encoding="utf-8"?>
<a:theme xmlns:a="http://schemas.openxmlformats.org/drawingml/2006/main" name="Succession Planning Project Proposal by Slidesgo">
  <a:themeElements>
    <a:clrScheme name="Simple Light">
      <a:dk1>
        <a:srgbClr val="0E1D35"/>
      </a:dk1>
      <a:lt1>
        <a:srgbClr val="FAFAFA"/>
      </a:lt1>
      <a:dk2>
        <a:srgbClr val="EFEFEF"/>
      </a:dk2>
      <a:lt2>
        <a:srgbClr val="7C8594"/>
      </a:lt2>
      <a:accent1>
        <a:srgbClr val="2B3B5D"/>
      </a:accent1>
      <a:accent2>
        <a:srgbClr val="15253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E1D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7331</TotalTime>
  <Words>1050</Words>
  <Application>Microsoft Office PowerPoint</Application>
  <PresentationFormat>Presentación en pantalla (16:9)</PresentationFormat>
  <Paragraphs>131</Paragraphs>
  <Slides>19</Slides>
  <Notes>19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6" baseType="lpstr">
      <vt:lpstr>Nunito Light</vt:lpstr>
      <vt:lpstr>Raleway Medium</vt:lpstr>
      <vt:lpstr>Open Sans</vt:lpstr>
      <vt:lpstr>Raleway ExtraBold</vt:lpstr>
      <vt:lpstr>Raleway</vt:lpstr>
      <vt:lpstr>Arial</vt:lpstr>
      <vt:lpstr>Succession Planning Project Proposal by Slidesgo</vt:lpstr>
      <vt:lpstr>Proyecto de mejoramiento del proceso productivo </vt:lpstr>
      <vt:lpstr>Contenidos de la presentación</vt:lpstr>
      <vt:lpstr>Distribución de planta</vt:lpstr>
      <vt:lpstr>Presentación de PowerPoint</vt:lpstr>
      <vt:lpstr>5S:  Orden y limpieza</vt:lpstr>
      <vt:lpstr>Objetivos</vt:lpstr>
      <vt:lpstr>Definición de un área piloto para 5S</vt:lpstr>
      <vt:lpstr>Etapas de implementación de 5S</vt:lpstr>
      <vt:lpstr>1S - Selección</vt:lpstr>
      <vt:lpstr>2S - Orden</vt:lpstr>
      <vt:lpstr>2S - Orden</vt:lpstr>
      <vt:lpstr>3S - Limpiar</vt:lpstr>
      <vt:lpstr>4S - Mantener</vt:lpstr>
      <vt:lpstr>5S - Estandarizar</vt:lpstr>
      <vt:lpstr>Sistema de control de órdenes de trabajo internas</vt:lpstr>
      <vt:lpstr>Beneficios</vt:lpstr>
      <vt:lpstr>Descripción de la propuesta</vt:lpstr>
      <vt:lpstr>Presentación de PowerPoint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Darly Tatiana</dc:creator>
  <cp:lastModifiedBy>DARLY MANOSALVA</cp:lastModifiedBy>
  <cp:revision>23</cp:revision>
  <dcterms:modified xsi:type="dcterms:W3CDTF">2026-04-09T20:35:27Z</dcterms:modified>
</cp:coreProperties>
</file>