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08" r:id="rId1"/>
  </p:sldMasterIdLst>
  <p:sldIdLst>
    <p:sldId id="256" r:id="rId2"/>
    <p:sldId id="260" r:id="rId3"/>
    <p:sldId id="258" r:id="rId4"/>
    <p:sldId id="257" r:id="rId5"/>
    <p:sldId id="261" r:id="rId6"/>
    <p:sldId id="262" r:id="rId7"/>
    <p:sldId id="25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Estilo medio 3 - Énfasis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Estilo temático 1 - Énfasis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47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1160EA64-D806-43AC-9DF2-F8C432F32B4C}" type="datetimeFigureOut">
              <a:rPr lang="en-US" smtClean="0"/>
              <a:t>11/9/2021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A7A6979-0714-4377-B894-6BE4C2D6E202}" type="slidenum">
              <a:rPr lang="en-US" smtClean="0"/>
              <a:pPr/>
              <a:t>‹Nº›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232380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9C37B-1D36-470B-8223-D6C91242EC14}" type="datetimeFigureOut">
              <a:rPr lang="en-US" smtClean="0"/>
              <a:t>11/9/2021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8333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6F52A-A82B-47A2-A83A-8C4C91F2D59F}" type="datetimeFigureOut">
              <a:rPr lang="en-US" smtClean="0"/>
              <a:t>11/9/2021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6625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A7B3-6521-4DCA-87E5-044747A908C1}" type="datetimeFigureOut">
              <a:rPr lang="en-US" smtClean="0"/>
              <a:t>11/9/2021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5256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160EA64-D806-43AC-9DF2-F8C432F32B4C}" type="datetimeFigureOut">
              <a:rPr lang="en-US" smtClean="0"/>
              <a:t>11/9/2021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A7A6979-0714-4377-B894-6BE4C2D6E202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4420424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34690-1557-4C89-A502-4959FE7FAD70}" type="datetimeFigureOut">
              <a:rPr lang="en-US" smtClean="0"/>
              <a:t>11/9/2021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1790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4976-E339-4826-83B7-FBD03F55ECF8}" type="datetimeFigureOut">
              <a:rPr lang="en-US" smtClean="0"/>
              <a:t>11/9/2021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6783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7C31-9E7A-4F99-8774-A0E530DE1A42}" type="datetimeFigureOut">
              <a:rPr lang="en-US" smtClean="0"/>
              <a:t>11/9/2021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22002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504F-A551-4DE0-9316-4DCD1D8CC752}" type="datetimeFigureOut">
              <a:rPr lang="en-US" smtClean="0"/>
              <a:t>11/9/2021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9588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1BE4249-C0D0-4B06-8692-E8BB871AF643}" type="datetimeFigureOut">
              <a:rPr lang="en-US" smtClean="0"/>
              <a:t>11/9/2021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A7A6979-0714-4377-B894-6BE4C2D6E202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182372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42B0DB6-F5C7-45FB-8CF3-31B45F9C2DAC}" type="datetimeFigureOut">
              <a:rPr lang="en-US" smtClean="0"/>
              <a:t>11/9/2021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A7A6979-0714-4377-B894-6BE4C2D6E202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5294038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1160EA64-D806-43AC-9DF2-F8C432F32B4C}" type="datetimeFigureOut">
              <a:rPr lang="en-US" smtClean="0"/>
              <a:t>11/9/2021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8A7A6979-0714-4377-B894-6BE4C2D6E202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092732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ftr="0" dt="0"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751054" y="2551470"/>
            <a:ext cx="5872020" cy="2507225"/>
          </a:xfrm>
        </p:spPr>
        <p:txBody>
          <a:bodyPr/>
          <a:lstStyle/>
          <a:p>
            <a:r>
              <a:rPr lang="es-CO" sz="6600" b="1" dirty="0" smtClean="0"/>
              <a:t>Banco de programas y proyectos </a:t>
            </a:r>
            <a:br>
              <a:rPr lang="es-CO" sz="6600" b="1" dirty="0" smtClean="0"/>
            </a:br>
            <a:r>
              <a:rPr lang="es-CO" sz="6600" b="1" dirty="0" smtClean="0"/>
              <a:t>SAN GIL.</a:t>
            </a:r>
            <a:endParaRPr lang="es-ES" sz="6600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3074" y="1338414"/>
            <a:ext cx="3290734" cy="3948881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6622869" y="5287295"/>
            <a:ext cx="2011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67646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960120"/>
          </a:xfrm>
        </p:spPr>
        <p:txBody>
          <a:bodyPr/>
          <a:lstStyle/>
          <a:p>
            <a:pPr algn="ctr"/>
            <a:r>
              <a:rPr lang="es-CO" dirty="0" smtClean="0"/>
              <a:t>Banco de programas y proyectos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371600" y="1645920"/>
            <a:ext cx="9601200" cy="422148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s-MX" sz="2400" dirty="0"/>
              <a:t>San Gil ha sido considerado históricamente como un municipio con características ambientales, sociales, culturales, organizativas y económicas especiales. La prospectiva planteada en mi programa de gobierno lo visiona a partir del realce de su identidad, su potencial empresarial y social y el reconocimiento de los factores y actores favorables a modelos de organización socioeconómica y gremial, proyectando precisamente el futuro de nuestro San Gil, como un territorio digno, próspero y seguro para todos</a:t>
            </a:r>
            <a:r>
              <a:rPr lang="es-MX" sz="2400" dirty="0" smtClean="0"/>
              <a:t>.</a:t>
            </a:r>
          </a:p>
          <a:p>
            <a:pPr marL="0" indent="0" algn="just">
              <a:buNone/>
            </a:pPr>
            <a:r>
              <a:rPr lang="es-MX" sz="2400" dirty="0" smtClean="0"/>
              <a:t>El banco de programas y proyectos </a:t>
            </a:r>
            <a:r>
              <a:rPr lang="es-MX" sz="2400" dirty="0"/>
              <a:t>e</a:t>
            </a:r>
            <a:r>
              <a:rPr lang="es-MX" sz="2400" dirty="0" smtClean="0"/>
              <a:t>s </a:t>
            </a:r>
            <a:r>
              <a:rPr lang="es-MX" sz="2400" dirty="0"/>
              <a:t>un instrumento para la planeación que registra los </a:t>
            </a:r>
            <a:r>
              <a:rPr lang="es-MX" sz="2400" b="1" dirty="0"/>
              <a:t>programas y proyectos</a:t>
            </a:r>
            <a:r>
              <a:rPr lang="es-MX" sz="2400" dirty="0"/>
              <a:t> de inversión pública viables, previamente evaluados social, técnica, ambiental y económicamente, susceptibles de ser financiados con recursos del Presupuesto General de la Nación.</a:t>
            </a:r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38183392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CO" dirty="0" smtClean="0"/>
              <a:t>BANCO DE PROGRAMAS Y PORYECTOS</a:t>
            </a:r>
            <a:br>
              <a:rPr lang="es-CO" dirty="0" smtClean="0"/>
            </a:br>
            <a:r>
              <a:rPr lang="es-CO" dirty="0" smtClean="0"/>
              <a:t>NORMATIVA</a:t>
            </a:r>
            <a:br>
              <a:rPr lang="es-CO" dirty="0" smtClean="0"/>
            </a:b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s-MX" dirty="0"/>
              <a:t>En uso de sus atribuciones legales y </a:t>
            </a:r>
            <a:r>
              <a:rPr lang="es-MX" dirty="0" smtClean="0"/>
              <a:t>constitucionales </a:t>
            </a:r>
            <a:r>
              <a:rPr lang="es-MX" dirty="0"/>
              <a:t>y en especial las </a:t>
            </a:r>
            <a:r>
              <a:rPr lang="es-MX" dirty="0" smtClean="0"/>
              <a:t>conferidas </a:t>
            </a:r>
            <a:r>
              <a:rPr lang="es-MX" dirty="0"/>
              <a:t>en el artículo 315 de la Constitución Política y en </a:t>
            </a:r>
            <a:r>
              <a:rPr lang="es-MX" dirty="0" smtClean="0"/>
              <a:t>Ley </a:t>
            </a:r>
            <a:r>
              <a:rPr lang="es-MX" dirty="0"/>
              <a:t>152 DE 1994 </a:t>
            </a:r>
            <a:endParaRPr lang="es-MX" dirty="0" smtClean="0"/>
          </a:p>
          <a:p>
            <a:r>
              <a:rPr lang="es-MX" dirty="0"/>
              <a:t>Que en el Artículo 31' de la mencionada Ley, se estipula: "En el plan </a:t>
            </a:r>
            <a:r>
              <a:rPr lang="es-MX" dirty="0" smtClean="0"/>
              <a:t>operativo Anual </a:t>
            </a:r>
            <a:r>
              <a:rPr lang="es-MX" dirty="0"/>
              <a:t>de </a:t>
            </a:r>
            <a:r>
              <a:rPr lang="es-MX" dirty="0" smtClean="0"/>
              <a:t>inversiones </a:t>
            </a:r>
            <a:r>
              <a:rPr lang="es-MX" dirty="0"/>
              <a:t>- </a:t>
            </a:r>
            <a:r>
              <a:rPr lang="es-MX" dirty="0" err="1" smtClean="0"/>
              <a:t>POAl</a:t>
            </a:r>
            <a:r>
              <a:rPr lang="es-MX" dirty="0" smtClean="0"/>
              <a:t> </a:t>
            </a:r>
            <a:r>
              <a:rPr lang="es-MX" dirty="0"/>
              <a:t>- no se podrán incluir proyectos que no hagan </a:t>
            </a:r>
            <a:r>
              <a:rPr lang="es-MX" dirty="0" smtClean="0"/>
              <a:t>parte </a:t>
            </a:r>
            <a:r>
              <a:rPr lang="es-MX" dirty="0"/>
              <a:t>del Banco de Proyectos de </a:t>
            </a:r>
            <a:r>
              <a:rPr lang="es-MX" dirty="0" smtClean="0"/>
              <a:t>inversión. </a:t>
            </a:r>
          </a:p>
          <a:p>
            <a:r>
              <a:rPr lang="es-MX" dirty="0" smtClean="0"/>
              <a:t>La </a:t>
            </a:r>
            <a:r>
              <a:rPr lang="es-MX" dirty="0"/>
              <a:t>Nación sólo podrá cofinanciar proyectos registrados en el Banco de Proyectos de </a:t>
            </a:r>
            <a:r>
              <a:rPr lang="es-MX" dirty="0" smtClean="0"/>
              <a:t>inversión </a:t>
            </a:r>
            <a:r>
              <a:rPr lang="es-MX" dirty="0"/>
              <a:t>de entidades </a:t>
            </a:r>
            <a:r>
              <a:rPr lang="es-MX" dirty="0" smtClean="0"/>
              <a:t>pública.</a:t>
            </a:r>
          </a:p>
          <a:p>
            <a:r>
              <a:rPr lang="es-MX" dirty="0" smtClean="0"/>
              <a:t>Ley </a:t>
            </a:r>
            <a:r>
              <a:rPr lang="es-MX" dirty="0"/>
              <a:t>152 de 1994, establece dentro de los principios generales que tanto las entidades nacionales como regionales y territoriales, deberán </a:t>
            </a:r>
            <a:r>
              <a:rPr lang="es-MX" dirty="0" smtClean="0"/>
              <a:t>mantener actualizados </a:t>
            </a:r>
            <a:r>
              <a:rPr lang="es-MX" dirty="0"/>
              <a:t>los Bancos de Programas y proyectos del orden nacional y </a:t>
            </a:r>
            <a:r>
              <a:rPr lang="es-MX" dirty="0" smtClean="0"/>
              <a:t>territorial</a:t>
            </a:r>
            <a:r>
              <a:rPr lang="es-MX" dirty="0"/>
              <a:t>. </a:t>
            </a:r>
            <a:endParaRPr lang="es-MX" dirty="0" smtClean="0"/>
          </a:p>
          <a:p>
            <a:r>
              <a:rPr lang="es-MX" dirty="0" smtClean="0"/>
              <a:t>Ley l52 </a:t>
            </a:r>
            <a:r>
              <a:rPr lang="es-MX" dirty="0"/>
              <a:t>de 1994 establece igualmente que las entidades </a:t>
            </a:r>
            <a:r>
              <a:rPr lang="es-MX" dirty="0" smtClean="0"/>
              <a:t>senatoriales </a:t>
            </a:r>
            <a:r>
              <a:rPr lang="es-MX" dirty="0"/>
              <a:t>deberán seguir los criterios de formulación establecidos en la mencionada ley</a:t>
            </a:r>
            <a:r>
              <a:rPr lang="es-MX" dirty="0" smtClean="0"/>
              <a:t>.</a:t>
            </a:r>
          </a:p>
          <a:p>
            <a:r>
              <a:rPr lang="es-MX" dirty="0" smtClean="0"/>
              <a:t> Ley </a:t>
            </a:r>
            <a:r>
              <a:rPr lang="es-MX" dirty="0"/>
              <a:t>en su artículo 49. establece la obligación de las entidades territoriales de organizar y poner en funcionamiento sus </a:t>
            </a:r>
            <a:r>
              <a:rPr lang="es-MX" dirty="0" smtClean="0"/>
              <a:t>propio Bancos </a:t>
            </a:r>
            <a:r>
              <a:rPr lang="es-MX" dirty="0"/>
              <a:t>de programas y Proyectos y sistemas de información para la planeación, </a:t>
            </a:r>
            <a:r>
              <a:rPr lang="es-MX" dirty="0" smtClean="0"/>
              <a:t>a través </a:t>
            </a:r>
            <a:r>
              <a:rPr lang="es-MX" dirty="0"/>
              <a:t>de sus organismos de Planeación. 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2715271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619795" y="607423"/>
            <a:ext cx="9601200" cy="1485900"/>
          </a:xfrm>
        </p:spPr>
        <p:txBody>
          <a:bodyPr>
            <a:normAutofit/>
          </a:bodyPr>
          <a:lstStyle/>
          <a:p>
            <a:pPr algn="ctr"/>
            <a:r>
              <a:rPr lang="es-CO" sz="6600" b="1" dirty="0" smtClean="0"/>
              <a:t>Procedimiento a seguir </a:t>
            </a:r>
            <a:endParaRPr lang="es-ES" sz="6600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371599" y="2286000"/>
            <a:ext cx="10593977" cy="404948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CO" dirty="0" smtClean="0"/>
              <a:t>        </a:t>
            </a:r>
            <a:r>
              <a:rPr lang="es-CO" sz="3000" b="1" dirty="0" smtClean="0"/>
              <a:t>     Procedimiento                                      Duración</a:t>
            </a:r>
          </a:p>
          <a:p>
            <a:r>
              <a:rPr lang="es-CO" dirty="0" smtClean="0"/>
              <a:t> Presentación </a:t>
            </a:r>
            <a:r>
              <a:rPr lang="es-CO" dirty="0"/>
              <a:t>y solicitud de radicación </a:t>
            </a:r>
            <a:r>
              <a:rPr lang="es-CO" dirty="0" smtClean="0"/>
              <a:t>                                                   2 días</a:t>
            </a:r>
          </a:p>
          <a:p>
            <a:r>
              <a:rPr lang="es-CO" dirty="0" smtClean="0"/>
              <a:t>Documento </a:t>
            </a:r>
            <a:r>
              <a:rPr lang="es-CO" dirty="0"/>
              <a:t>técnico </a:t>
            </a:r>
            <a:r>
              <a:rPr lang="es-CO" dirty="0" smtClean="0"/>
              <a:t>                                                                                   3 días </a:t>
            </a:r>
          </a:p>
          <a:p>
            <a:r>
              <a:rPr lang="es-CO" dirty="0"/>
              <a:t>Certificación del banco de </a:t>
            </a:r>
            <a:r>
              <a:rPr lang="es-CO" dirty="0" smtClean="0"/>
              <a:t>proyectos                                                        2 días </a:t>
            </a:r>
          </a:p>
          <a:p>
            <a:r>
              <a:rPr lang="es-CO" dirty="0"/>
              <a:t>Solicitud de </a:t>
            </a:r>
            <a:r>
              <a:rPr lang="es-CO" dirty="0" smtClean="0"/>
              <a:t>actualización                                                                          2 días   </a:t>
            </a:r>
          </a:p>
          <a:p>
            <a:r>
              <a:rPr lang="es-CO" dirty="0"/>
              <a:t>Verificación de requisitos para el registro de proyectos de </a:t>
            </a:r>
            <a:r>
              <a:rPr lang="es-CO" dirty="0" smtClean="0"/>
              <a:t>inversión     1 semanas</a:t>
            </a:r>
          </a:p>
          <a:p>
            <a:r>
              <a:rPr lang="es-CO" dirty="0"/>
              <a:t>Verificación de documentos </a:t>
            </a:r>
            <a:r>
              <a:rPr lang="es-CO" dirty="0" smtClean="0"/>
              <a:t>radicados                                                     1 semanas </a:t>
            </a:r>
          </a:p>
          <a:p>
            <a:r>
              <a:rPr lang="es-CO" dirty="0"/>
              <a:t>Concepto de </a:t>
            </a:r>
            <a:r>
              <a:rPr lang="es-CO" dirty="0" smtClean="0"/>
              <a:t>viabilidad                                                                               4 días </a:t>
            </a:r>
          </a:p>
          <a:p>
            <a:r>
              <a:rPr lang="es-CO" dirty="0"/>
              <a:t>Ficha de </a:t>
            </a:r>
            <a:r>
              <a:rPr lang="es-CO" dirty="0" smtClean="0"/>
              <a:t>viabilidad                                                                                      2 semanas 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1893749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1082702"/>
              </p:ext>
            </p:extLst>
          </p:nvPr>
        </p:nvGraphicFramePr>
        <p:xfrm>
          <a:off x="1371598" y="640080"/>
          <a:ext cx="10463352" cy="5032466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5231676">
                  <a:extLst>
                    <a:ext uri="{9D8B030D-6E8A-4147-A177-3AD203B41FA5}">
                      <a16:colId xmlns:a16="http://schemas.microsoft.com/office/drawing/2014/main" val="4072558144"/>
                    </a:ext>
                  </a:extLst>
                </a:gridCol>
                <a:gridCol w="5231676">
                  <a:extLst>
                    <a:ext uri="{9D8B030D-6E8A-4147-A177-3AD203B41FA5}">
                      <a16:colId xmlns:a16="http://schemas.microsoft.com/office/drawing/2014/main" val="3264198937"/>
                    </a:ext>
                  </a:extLst>
                </a:gridCol>
              </a:tblGrid>
              <a:tr h="595993">
                <a:tc>
                  <a:txBody>
                    <a:bodyPr/>
                    <a:lstStyle/>
                    <a:p>
                      <a:pPr algn="ctr"/>
                      <a:r>
                        <a:rPr lang="es-CO" sz="2800" dirty="0" smtClean="0"/>
                        <a:t>Procedimiento</a:t>
                      </a:r>
                      <a:endParaRPr lang="es-E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800" dirty="0" smtClean="0"/>
                        <a:t>Observaciones</a:t>
                      </a:r>
                      <a:endParaRPr lang="es-E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2285675"/>
                  </a:ext>
                </a:extLst>
              </a:tr>
              <a:tr h="595993">
                <a:tc>
                  <a:txBody>
                    <a:bodyPr/>
                    <a:lstStyle/>
                    <a:p>
                      <a:r>
                        <a:rPr lang="es-CO" dirty="0" smtClean="0"/>
                        <a:t>Presentación y solicitud de radicación 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 smtClean="0"/>
                        <a:t>Todo</a:t>
                      </a:r>
                      <a:r>
                        <a:rPr lang="es-CO" baseline="0" dirty="0" smtClean="0"/>
                        <a:t> esta explicado en el documento</a:t>
                      </a:r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3328505"/>
                  </a:ext>
                </a:extLst>
              </a:tr>
              <a:tr h="595993">
                <a:tc>
                  <a:txBody>
                    <a:bodyPr/>
                    <a:lstStyle/>
                    <a:p>
                      <a:r>
                        <a:rPr lang="es-CO" dirty="0" smtClean="0"/>
                        <a:t>Documento técnico 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dirty="0" smtClean="0"/>
                        <a:t>Todo</a:t>
                      </a:r>
                      <a:r>
                        <a:rPr lang="es-CO" baseline="0" dirty="0" smtClean="0"/>
                        <a:t> esta explicado en el documento</a:t>
                      </a:r>
                      <a:endParaRPr lang="es-ES" dirty="0" smtClean="0"/>
                    </a:p>
                    <a:p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0597836"/>
                  </a:ext>
                </a:extLst>
              </a:tr>
              <a:tr h="595993">
                <a:tc>
                  <a:txBody>
                    <a:bodyPr/>
                    <a:lstStyle/>
                    <a:p>
                      <a:r>
                        <a:rPr lang="es-CO" dirty="0" smtClean="0"/>
                        <a:t>Certificación del banco de proyectos 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dirty="0" smtClean="0"/>
                        <a:t>Todo</a:t>
                      </a:r>
                      <a:r>
                        <a:rPr lang="es-CO" baseline="0" dirty="0" smtClean="0"/>
                        <a:t> esta explicado en el documento</a:t>
                      </a:r>
                      <a:endParaRPr lang="es-ES" dirty="0" smtClean="0"/>
                    </a:p>
                    <a:p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2833801"/>
                  </a:ext>
                </a:extLst>
              </a:tr>
              <a:tr h="595993">
                <a:tc>
                  <a:txBody>
                    <a:bodyPr/>
                    <a:lstStyle/>
                    <a:p>
                      <a:r>
                        <a:rPr lang="es-CO" dirty="0" smtClean="0"/>
                        <a:t>Solicitud de actualización 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 fuente de financiación: Debe adjuntar un cuadro donde especifique lo siguiente: sector, tipo de financiación, nombre del rubro presupuestal y código del rubro presupuestal.</a:t>
                      </a:r>
                    </a:p>
                    <a:p>
                      <a:r>
                        <a:rPr lang="es-CO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Valor de las fuentes : Debe adjuntar en un cuadro donde especifique lo siguiente: tipo de entidad, entidad, tipo de recursos y valor</a:t>
                      </a:r>
                    </a:p>
                    <a:p>
                      <a:r>
                        <a:rPr lang="es-CO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Aportes generales: Debe adjuntar el documento técnico y otros que soporten los ajustes al proyecto.</a:t>
                      </a:r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49755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61552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37814081"/>
              </p:ext>
            </p:extLst>
          </p:nvPr>
        </p:nvGraphicFramePr>
        <p:xfrm>
          <a:off x="1267097" y="91440"/>
          <a:ext cx="10045338" cy="676656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5022669">
                  <a:extLst>
                    <a:ext uri="{9D8B030D-6E8A-4147-A177-3AD203B41FA5}">
                      <a16:colId xmlns:a16="http://schemas.microsoft.com/office/drawing/2014/main" val="3070207944"/>
                    </a:ext>
                  </a:extLst>
                </a:gridCol>
                <a:gridCol w="5022669">
                  <a:extLst>
                    <a:ext uri="{9D8B030D-6E8A-4147-A177-3AD203B41FA5}">
                      <a16:colId xmlns:a16="http://schemas.microsoft.com/office/drawing/2014/main" val="3628338278"/>
                    </a:ext>
                  </a:extLst>
                </a:gridCol>
              </a:tblGrid>
              <a:tr h="99243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3600" dirty="0" smtClean="0"/>
                        <a:t>Procedimiento</a:t>
                      </a:r>
                      <a:endParaRPr lang="es-ES" sz="3600" dirty="0" smtClean="0"/>
                    </a:p>
                    <a:p>
                      <a:pPr algn="ctr"/>
                      <a:endParaRPr lang="es-E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3600" dirty="0" smtClean="0"/>
                        <a:t>Observaciones</a:t>
                      </a:r>
                      <a:endParaRPr lang="es-ES" sz="3600" dirty="0" smtClean="0"/>
                    </a:p>
                    <a:p>
                      <a:pPr algn="ctr"/>
                      <a:endParaRPr lang="es-ES" sz="3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766312"/>
                  </a:ext>
                </a:extLst>
              </a:tr>
              <a:tr h="534390">
                <a:tc>
                  <a:txBody>
                    <a:bodyPr/>
                    <a:lstStyle/>
                    <a:p>
                      <a:r>
                        <a:rPr lang="es-CO" dirty="0" smtClean="0"/>
                        <a:t>Verificación de requisitos para el registro de proyectos de inversión 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mtClean="0"/>
                        <a:t>Todo</a:t>
                      </a:r>
                      <a:r>
                        <a:rPr lang="es-CO" baseline="0" smtClean="0"/>
                        <a:t> esta explicado en el documento</a:t>
                      </a:r>
                      <a:endParaRPr lang="es-ES" smtClean="0"/>
                    </a:p>
                    <a:p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4678359"/>
                  </a:ext>
                </a:extLst>
              </a:tr>
              <a:tr h="534390">
                <a:tc>
                  <a:txBody>
                    <a:bodyPr/>
                    <a:lstStyle/>
                    <a:p>
                      <a:r>
                        <a:rPr lang="es-CO" dirty="0" smtClean="0"/>
                        <a:t>Verificación de documentos radicados 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mtClean="0"/>
                        <a:t>Todo</a:t>
                      </a:r>
                      <a:r>
                        <a:rPr lang="es-CO" baseline="0" smtClean="0"/>
                        <a:t> esta explicado en el documento</a:t>
                      </a:r>
                      <a:endParaRPr lang="es-ES" smtClean="0"/>
                    </a:p>
                    <a:p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697386"/>
                  </a:ext>
                </a:extLst>
              </a:tr>
              <a:tr h="5343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dirty="0" smtClean="0"/>
                        <a:t>Concepto de viabilidad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mtClean="0"/>
                        <a:t>Todo</a:t>
                      </a:r>
                      <a:r>
                        <a:rPr lang="es-CO" baseline="0" smtClean="0"/>
                        <a:t> esta explicado en el documento</a:t>
                      </a:r>
                      <a:endParaRPr lang="es-ES" smtClean="0"/>
                    </a:p>
                    <a:p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7694950"/>
                  </a:ext>
                </a:extLst>
              </a:tr>
              <a:tr h="3282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dirty="0" smtClean="0"/>
                        <a:t>Ficha de viabilidad                                                                                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 el proyecto no está viable aún y se requiere modificar información, puede ir por el botón BPIN – Información básica – datos básicos, y elegir la opción “</a:t>
                      </a:r>
                      <a:r>
                        <a:rPr lang="es-MX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Devolver</a:t>
                      </a:r>
                      <a:r>
                        <a:rPr lang="es-MX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a </a:t>
                      </a:r>
                      <a:r>
                        <a:rPr lang="es-MX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MGA</a:t>
                      </a:r>
                      <a:r>
                        <a:rPr lang="es-MX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r>
                        <a:rPr lang="es-MX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es-MX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s-MX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proyectos viables técnica, ambiental y socioeconómicamente, susceptibles de financiación con re- cursos del Presupuesto General de la Nación</a:t>
                      </a:r>
                    </a:p>
                    <a:p>
                      <a:r>
                        <a:rPr lang="es-MX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</a:t>
                      </a:r>
                      <a:r>
                        <a:rPr lang="es-MX" sz="18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MX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MGA</a:t>
                      </a:r>
                      <a:r>
                        <a:rPr lang="es-MX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está compuesta por módulos y capítulos que están organizados de manera secuencial para que el usuario registre progresivamente la información llevada a cabo en el proceso</a:t>
                      </a:r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962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11158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123406" y="418011"/>
            <a:ext cx="9849394" cy="5449389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s-MX" sz="3200" dirty="0" smtClean="0"/>
              <a:t>El </a:t>
            </a:r>
            <a:r>
              <a:rPr lang="es-MX" sz="3200" dirty="0"/>
              <a:t>Departamento Nacional de Planeación a través del Decreto 1082 de 2015, expide el Decreto Único Reglamentario del Sector Administrativo de Planeación Nacional, y compila directrices sobre la inversión pública; la formulación, estructuración, programación presupuestal, ejecución, seguimiento y evaluación posterior de proyectos de inversión; el Sistema Unificado de </a:t>
            </a:r>
            <a:r>
              <a:rPr lang="es-MX" sz="3200" dirty="0" smtClean="0"/>
              <a:t>inversión </a:t>
            </a:r>
            <a:r>
              <a:rPr lang="es-MX" sz="3200" dirty="0"/>
              <a:t>Pública para la formulación, evaluación previa, registro, </a:t>
            </a:r>
            <a:r>
              <a:rPr lang="es-MX" sz="3200" dirty="0" smtClean="0"/>
              <a:t>programación, </a:t>
            </a:r>
            <a:r>
              <a:rPr lang="es-MX" sz="3200" dirty="0"/>
              <a:t>ejecución, seguimiento y evaluación posterior de los proyectos de inversión y el Sistema de </a:t>
            </a:r>
            <a:r>
              <a:rPr lang="es-MX" sz="3200" dirty="0" smtClean="0"/>
              <a:t>información </a:t>
            </a:r>
            <a:r>
              <a:rPr lang="es-MX" sz="3200" dirty="0"/>
              <a:t>de Seguimiento a los Proyectos de </a:t>
            </a:r>
            <a:r>
              <a:rPr lang="es-MX" sz="3200" dirty="0" smtClean="0"/>
              <a:t>inversión </a:t>
            </a:r>
            <a:r>
              <a:rPr lang="es-MX" sz="3200" dirty="0"/>
              <a:t>Pública</a:t>
            </a:r>
            <a:endParaRPr lang="es-ES" sz="3200" dirty="0"/>
          </a:p>
        </p:txBody>
      </p:sp>
    </p:spTree>
    <p:extLst>
      <p:ext uri="{BB962C8B-B14F-4D97-AF65-F5344CB8AC3E}">
        <p14:creationId xmlns:p14="http://schemas.microsoft.com/office/powerpoint/2010/main" val="3843339136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TM10001105[[fn=Recorte]]</Template>
  <TotalTime>336</TotalTime>
  <Words>630</Words>
  <Application>Microsoft Office PowerPoint</Application>
  <PresentationFormat>Panorámica</PresentationFormat>
  <Paragraphs>46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1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9" baseType="lpstr">
      <vt:lpstr>Franklin Gothic Book</vt:lpstr>
      <vt:lpstr>Crop</vt:lpstr>
      <vt:lpstr>Banco de programas y proyectos  SAN GIL.</vt:lpstr>
      <vt:lpstr>Banco de programas y proyectos</vt:lpstr>
      <vt:lpstr>BANCO DE PROGRAMAS Y PORYECTOS NORMATIVA </vt:lpstr>
      <vt:lpstr>Procedimiento a seguir 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Banco de programas y proyectos  SAN GIL.</dc:title>
  <dc:creator>USUARIO</dc:creator>
  <cp:lastModifiedBy>USUARIO</cp:lastModifiedBy>
  <cp:revision>12</cp:revision>
  <dcterms:created xsi:type="dcterms:W3CDTF">2021-11-04T01:49:53Z</dcterms:created>
  <dcterms:modified xsi:type="dcterms:W3CDTF">2021-11-10T04:22:55Z</dcterms:modified>
</cp:coreProperties>
</file>