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A1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0" autoAdjust="0"/>
    <p:restoredTop sz="95226" autoAdjust="0"/>
  </p:normalViewPr>
  <p:slideViewPr>
    <p:cSldViewPr snapToGrid="0">
      <p:cViewPr varScale="1">
        <p:scale>
          <a:sx n="72" d="100"/>
          <a:sy n="72" d="100"/>
        </p:scale>
        <p:origin x="7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78E8CC-2727-FF44-2BAC-8F7362EF3F3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A04290E-3D24-58E0-F400-B49134A8D9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D49E9A29-7E65-6526-B9C8-008A04A8E474}"/>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5" name="Marcador de pie de página 4">
            <a:extLst>
              <a:ext uri="{FF2B5EF4-FFF2-40B4-BE49-F238E27FC236}">
                <a16:creationId xmlns:a16="http://schemas.microsoft.com/office/drawing/2014/main" id="{2639E590-8397-F085-D579-8783C37F848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9E92925-FA1D-B54E-1D48-4C941ED9C438}"/>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3431181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B9C2F0-2E66-0801-6549-AD811483DE0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308F183-0A5B-26F2-AD3E-34B834E4DA8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C6E78E9-3454-E063-AD0C-0E3AC896E5C3}"/>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5" name="Marcador de pie de página 4">
            <a:extLst>
              <a:ext uri="{FF2B5EF4-FFF2-40B4-BE49-F238E27FC236}">
                <a16:creationId xmlns:a16="http://schemas.microsoft.com/office/drawing/2014/main" id="{3074B751-CC71-21C4-EDC9-4B99436C70E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305A23C-CD0E-3E44-85E5-2274A3C9DD7A}"/>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2192910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B2F9F4A-87D3-D1C0-A4D6-EFFCCAF95F6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D342374-22DE-3AC8-26BC-DCD9F511A72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A2AFE99-F50A-AE4F-CCA8-ECD89F819B8F}"/>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5" name="Marcador de pie de página 4">
            <a:extLst>
              <a:ext uri="{FF2B5EF4-FFF2-40B4-BE49-F238E27FC236}">
                <a16:creationId xmlns:a16="http://schemas.microsoft.com/office/drawing/2014/main" id="{69440C0A-F3B4-4B2D-25E4-65C5B1DD2AC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3EBAF1-1320-F5CF-9D77-0EBCBBE66334}"/>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2992407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05DA638-8D89-2C26-B03B-8E5E5424E43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D0556F6-A4E3-F3EA-AE16-1C47CE449EF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D24870E-AA94-E9CB-3024-2C86DF750A3E}"/>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5" name="Marcador de pie de página 4">
            <a:extLst>
              <a:ext uri="{FF2B5EF4-FFF2-40B4-BE49-F238E27FC236}">
                <a16:creationId xmlns:a16="http://schemas.microsoft.com/office/drawing/2014/main" id="{D4E60C72-8831-B843-8BB3-4DF910EE26B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9D79491-6DBC-9046-F6FB-D592E2945B04}"/>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746067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223C2F-06A0-D4C2-289E-52C61E1B018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B2FC5E0-C11A-EA4B-F6D9-AB4BF8E664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C9B0160-F117-7D45-C8AB-B9BC9D26BB48}"/>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5" name="Marcador de pie de página 4">
            <a:extLst>
              <a:ext uri="{FF2B5EF4-FFF2-40B4-BE49-F238E27FC236}">
                <a16:creationId xmlns:a16="http://schemas.microsoft.com/office/drawing/2014/main" id="{C3291FB8-4164-C519-7A3E-1474A7879DC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8299DC9-95AB-6443-F8CF-84400BBC9803}"/>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2954020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C3EACA-249A-9B12-AFDF-57B2ADFB977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248DAA7-9357-528B-22D5-DA90D88ED7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0DB49FD0-F579-80F8-F8B2-80D7A2C046E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7595791-2292-8F35-1B03-52A7DDFDC097}"/>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6" name="Marcador de pie de página 5">
            <a:extLst>
              <a:ext uri="{FF2B5EF4-FFF2-40B4-BE49-F238E27FC236}">
                <a16:creationId xmlns:a16="http://schemas.microsoft.com/office/drawing/2014/main" id="{38D79F7B-F4A5-7279-DF4F-CCF229CABD7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802DD12-3136-D93A-5D7A-061E3D81A951}"/>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200092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C35114-C5BC-2A92-2DD4-4C0FCE9DB49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C600594-1E8A-2F96-A4B4-61A07ADA21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AEED147-8538-EDA2-4BF5-105D8D8085E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1915C3D-6AE8-98E2-5D53-2DD5ED1108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BB5F367-63AE-41A6-044E-9D12A91356B6}"/>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B172CA5-490C-FB6D-26DC-5F7CB67941A3}"/>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8" name="Marcador de pie de página 7">
            <a:extLst>
              <a:ext uri="{FF2B5EF4-FFF2-40B4-BE49-F238E27FC236}">
                <a16:creationId xmlns:a16="http://schemas.microsoft.com/office/drawing/2014/main" id="{855D60E4-0FF7-12A1-F955-C46802192FA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3F387D89-0656-155A-A568-225691F543DA}"/>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4081637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0977F2-0818-BA5F-2824-B45ED98971A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25BFAC9A-F26E-A300-0234-B111A53E585D}"/>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4" name="Marcador de pie de página 3">
            <a:extLst>
              <a:ext uri="{FF2B5EF4-FFF2-40B4-BE49-F238E27FC236}">
                <a16:creationId xmlns:a16="http://schemas.microsoft.com/office/drawing/2014/main" id="{9B7D073C-D1F0-0406-B0FF-FBEB192F4165}"/>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05ABFE03-952D-832B-04CA-3B22E020BF33}"/>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1996505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25E0BEF-2402-47A1-F876-5F15D808364F}"/>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3" name="Marcador de pie de página 2">
            <a:extLst>
              <a:ext uri="{FF2B5EF4-FFF2-40B4-BE49-F238E27FC236}">
                <a16:creationId xmlns:a16="http://schemas.microsoft.com/office/drawing/2014/main" id="{EF2C2BCF-0672-C971-5180-2D53A27A38A4}"/>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8C6C4DE-0556-BE1C-41BE-03AFC9EE12C4}"/>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2282527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F0F15A-833D-1CED-831A-31A6DDB39A6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D39DF7A-136C-7E0B-DE3B-37396ECB4A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8CA977BE-A755-8759-D8C8-05807BC008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E12ED84-4174-BD71-1B98-9CAC03309132}"/>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6" name="Marcador de pie de página 5">
            <a:extLst>
              <a:ext uri="{FF2B5EF4-FFF2-40B4-BE49-F238E27FC236}">
                <a16:creationId xmlns:a16="http://schemas.microsoft.com/office/drawing/2014/main" id="{B95DE093-F367-9DD6-3F3B-11D898E99B3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5BDE67C-7015-03DB-679F-9A00BDA39DBA}"/>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3356293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EECFC3-96F0-7E7F-AC60-6477519F02E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D461C4B5-3484-FC39-898C-1675EC6EEF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818BAB8C-0247-953B-65CD-D3419D4869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FF2C0B7-61B9-27E6-5F92-D81B3E62F7BD}"/>
              </a:ext>
            </a:extLst>
          </p:cNvPr>
          <p:cNvSpPr>
            <a:spLocks noGrp="1"/>
          </p:cNvSpPr>
          <p:nvPr>
            <p:ph type="dt" sz="half" idx="10"/>
          </p:nvPr>
        </p:nvSpPr>
        <p:spPr/>
        <p:txBody>
          <a:bodyPr/>
          <a:lstStyle/>
          <a:p>
            <a:fld id="{8862EF35-9CB1-45DC-A1EC-22BC83C8567A}" type="datetimeFigureOut">
              <a:rPr lang="es-CO" smtClean="0"/>
              <a:t>31/05/2023</a:t>
            </a:fld>
            <a:endParaRPr lang="es-CO"/>
          </a:p>
        </p:txBody>
      </p:sp>
      <p:sp>
        <p:nvSpPr>
          <p:cNvPr id="6" name="Marcador de pie de página 5">
            <a:extLst>
              <a:ext uri="{FF2B5EF4-FFF2-40B4-BE49-F238E27FC236}">
                <a16:creationId xmlns:a16="http://schemas.microsoft.com/office/drawing/2014/main" id="{C79A43BD-FA7A-E441-C938-C9DA87F50A0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0CB76AB-7B5D-D894-890F-5FBB0E151C87}"/>
              </a:ext>
            </a:extLst>
          </p:cNvPr>
          <p:cNvSpPr>
            <a:spLocks noGrp="1"/>
          </p:cNvSpPr>
          <p:nvPr>
            <p:ph type="sldNum" sz="quarter" idx="12"/>
          </p:nvPr>
        </p:nvSpPr>
        <p:spPr/>
        <p:txBody>
          <a:bodyPr/>
          <a:lstStyle/>
          <a:p>
            <a:fld id="{6EB23834-D93C-490E-B6BF-6CE9C84B0CB1}" type="slidenum">
              <a:rPr lang="es-CO" smtClean="0"/>
              <a:t>‹Nº›</a:t>
            </a:fld>
            <a:endParaRPr lang="es-CO"/>
          </a:p>
        </p:txBody>
      </p:sp>
    </p:spTree>
    <p:extLst>
      <p:ext uri="{BB962C8B-B14F-4D97-AF65-F5344CB8AC3E}">
        <p14:creationId xmlns:p14="http://schemas.microsoft.com/office/powerpoint/2010/main" val="979431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68D9184-8072-4708-01FF-AB688916E0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73AD52FD-4BF1-421D-F109-2ABA160FB0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69EDD2D-5C08-6901-A992-7B0ADEA75A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62EF35-9CB1-45DC-A1EC-22BC83C8567A}" type="datetimeFigureOut">
              <a:rPr lang="es-CO" smtClean="0"/>
              <a:t>31/05/2023</a:t>
            </a:fld>
            <a:endParaRPr lang="es-CO"/>
          </a:p>
        </p:txBody>
      </p:sp>
      <p:sp>
        <p:nvSpPr>
          <p:cNvPr id="5" name="Marcador de pie de página 4">
            <a:extLst>
              <a:ext uri="{FF2B5EF4-FFF2-40B4-BE49-F238E27FC236}">
                <a16:creationId xmlns:a16="http://schemas.microsoft.com/office/drawing/2014/main" id="{E2208135-EB40-366B-4163-9E59B0A919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0AC99F2D-CE01-8A61-04C2-E832B645D2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B23834-D93C-490E-B6BF-6CE9C84B0CB1}" type="slidenum">
              <a:rPr lang="es-CO" smtClean="0"/>
              <a:t>‹Nº›</a:t>
            </a:fld>
            <a:endParaRPr lang="es-CO"/>
          </a:p>
        </p:txBody>
      </p:sp>
    </p:spTree>
    <p:extLst>
      <p:ext uri="{BB962C8B-B14F-4D97-AF65-F5344CB8AC3E}">
        <p14:creationId xmlns:p14="http://schemas.microsoft.com/office/powerpoint/2010/main" val="3257714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Seguro de Protección de Tarjetas | BBVA Perú">
            <a:extLst>
              <a:ext uri="{FF2B5EF4-FFF2-40B4-BE49-F238E27FC236}">
                <a16:creationId xmlns:a16="http://schemas.microsoft.com/office/drawing/2014/main" id="{1B9DFA08-8DB2-C4A8-3DF6-3AF6C7ACE9E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367" r="101268" b="20161"/>
          <a:stretch/>
        </p:blipFill>
        <p:spPr bwMode="auto">
          <a:xfrm>
            <a:off x="8149146" y="2367952"/>
            <a:ext cx="3456985" cy="4039907"/>
          </a:xfrm>
          <a:prstGeom prst="rect">
            <a:avLst/>
          </a:prstGeom>
          <a:gradFill flip="none" rotWithShape="1">
            <a:gsLst>
              <a:gs pos="0">
                <a:schemeClr val="accent5">
                  <a:lumMod val="5000"/>
                  <a:lumOff val="95000"/>
                  <a:alpha val="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noFill/>
          </a:ln>
          <a:effectLst>
            <a:outerShdw blurRad="50800" dist="50800" dir="5400000" algn="ctr" rotWithShape="0">
              <a:srgbClr val="000000">
                <a:alpha val="0"/>
              </a:srgbClr>
            </a:outerShdw>
          </a:effectLst>
        </p:spPr>
      </p:pic>
      <p:pic>
        <p:nvPicPr>
          <p:cNvPr id="7" name="Imagen 6" descr="Logotipo&#10;&#10;Descripción generada automáticamente con confianza media">
            <a:extLst>
              <a:ext uri="{FF2B5EF4-FFF2-40B4-BE49-F238E27FC236}">
                <a16:creationId xmlns:a16="http://schemas.microsoft.com/office/drawing/2014/main" id="{5BC61FD6-310A-C824-6800-C9CC334749C4}"/>
              </a:ext>
            </a:extLst>
          </p:cNvPr>
          <p:cNvPicPr>
            <a:picLocks noChangeAspect="1"/>
          </p:cNvPicPr>
          <p:nvPr/>
        </p:nvPicPr>
        <p:blipFill rotWithShape="1">
          <a:blip r:embed="rId3">
            <a:extLst>
              <a:ext uri="{28A0092B-C50C-407E-A947-70E740481C1C}">
                <a14:useLocalDpi xmlns:a14="http://schemas.microsoft.com/office/drawing/2010/main" val="0"/>
              </a:ext>
            </a:extLst>
          </a:blip>
          <a:srcRect l="16213" t="31324" r="17621" b="28493"/>
          <a:stretch/>
        </p:blipFill>
        <p:spPr>
          <a:xfrm>
            <a:off x="4611631" y="1204544"/>
            <a:ext cx="2472370" cy="707886"/>
          </a:xfrm>
          <a:prstGeom prst="rect">
            <a:avLst/>
          </a:prstGeom>
        </p:spPr>
      </p:pic>
      <p:sp>
        <p:nvSpPr>
          <p:cNvPr id="8" name="Rectángulo 7">
            <a:extLst>
              <a:ext uri="{FF2B5EF4-FFF2-40B4-BE49-F238E27FC236}">
                <a16:creationId xmlns:a16="http://schemas.microsoft.com/office/drawing/2014/main" id="{A7784BA3-0208-1F41-DD43-823F36E92E6E}"/>
              </a:ext>
            </a:extLst>
          </p:cNvPr>
          <p:cNvSpPr/>
          <p:nvPr/>
        </p:nvSpPr>
        <p:spPr>
          <a:xfrm>
            <a:off x="1338552" y="-65887"/>
            <a:ext cx="9510296"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5400" b="1" dirty="0">
                <a:ln/>
                <a:solidFill>
                  <a:schemeClr val="accent3"/>
                </a:solidFill>
              </a:rPr>
              <a:t>Auditoría de Calidad del </a:t>
            </a:r>
            <a:r>
              <a:rPr lang="es-ES" sz="4800" b="1" dirty="0">
                <a:ln/>
                <a:solidFill>
                  <a:schemeClr val="accent3"/>
                </a:solidFill>
              </a:rPr>
              <a:t>Servicio</a:t>
            </a:r>
          </a:p>
        </p:txBody>
      </p:sp>
      <p:pic>
        <p:nvPicPr>
          <p:cNvPr id="14" name="Imagen 13" descr="Imagen que contiene sostener, caja, tabla, jugador&#10;&#10;Descripción generada automáticamente">
            <a:extLst>
              <a:ext uri="{FF2B5EF4-FFF2-40B4-BE49-F238E27FC236}">
                <a16:creationId xmlns:a16="http://schemas.microsoft.com/office/drawing/2014/main" id="{068F24C4-D293-541B-D853-266EE4479A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9604" y="1979929"/>
            <a:ext cx="2630033" cy="3048500"/>
          </a:xfrm>
          <a:prstGeom prst="rect">
            <a:avLst/>
          </a:prstGeom>
        </p:spPr>
      </p:pic>
      <p:sp>
        <p:nvSpPr>
          <p:cNvPr id="20" name="CuadroTexto 19">
            <a:extLst>
              <a:ext uri="{FF2B5EF4-FFF2-40B4-BE49-F238E27FC236}">
                <a16:creationId xmlns:a16="http://schemas.microsoft.com/office/drawing/2014/main" id="{52A7B7A7-733B-E58A-E922-6105BF8ADF9E}"/>
              </a:ext>
            </a:extLst>
          </p:cNvPr>
          <p:cNvSpPr txBox="1"/>
          <p:nvPr/>
        </p:nvSpPr>
        <p:spPr>
          <a:xfrm>
            <a:off x="4791523" y="4993722"/>
            <a:ext cx="1701780" cy="400110"/>
          </a:xfrm>
          <a:prstGeom prst="rect">
            <a:avLst/>
          </a:prstGeom>
          <a:noFill/>
        </p:spPr>
        <p:txBody>
          <a:bodyPr wrap="square" rtlCol="0">
            <a:spAutoFit/>
          </a:bodyPr>
          <a:lstStyle/>
          <a:p>
            <a:r>
              <a:rPr lang="es-CO" sz="2000" b="1" dirty="0">
                <a:solidFill>
                  <a:srgbClr val="C00000"/>
                </a:solidFill>
                <a:latin typeface="Arial Narrow" panose="020B0606020202030204" pitchFamily="34" charset="0"/>
              </a:rPr>
              <a:t>Características</a:t>
            </a:r>
          </a:p>
        </p:txBody>
      </p:sp>
      <p:sp>
        <p:nvSpPr>
          <p:cNvPr id="27" name="Elipse 26">
            <a:extLst>
              <a:ext uri="{FF2B5EF4-FFF2-40B4-BE49-F238E27FC236}">
                <a16:creationId xmlns:a16="http://schemas.microsoft.com/office/drawing/2014/main" id="{B55AF1C1-F8A1-F6C3-3C5B-17A3728B59FD}"/>
              </a:ext>
            </a:extLst>
          </p:cNvPr>
          <p:cNvSpPr/>
          <p:nvPr/>
        </p:nvSpPr>
        <p:spPr>
          <a:xfrm>
            <a:off x="113367" y="1842224"/>
            <a:ext cx="592795" cy="57727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CO" sz="3200" dirty="0">
                <a:latin typeface="Arial Narrow" panose="020B0606020202030204" pitchFamily="34" charset="0"/>
              </a:rPr>
              <a:t>1</a:t>
            </a:r>
            <a:endParaRPr lang="es-CO" dirty="0">
              <a:latin typeface="Arial Narrow" panose="020B0606020202030204" pitchFamily="34" charset="0"/>
            </a:endParaRPr>
          </a:p>
        </p:txBody>
      </p:sp>
      <p:cxnSp>
        <p:nvCxnSpPr>
          <p:cNvPr id="35" name="Conector recto 34">
            <a:extLst>
              <a:ext uri="{FF2B5EF4-FFF2-40B4-BE49-F238E27FC236}">
                <a16:creationId xmlns:a16="http://schemas.microsoft.com/office/drawing/2014/main" id="{57195810-875B-7C2F-3DFC-87A0C62B31CF}"/>
              </a:ext>
            </a:extLst>
          </p:cNvPr>
          <p:cNvCxnSpPr>
            <a:cxnSpLocks/>
            <a:stCxn id="27" idx="4"/>
          </p:cNvCxnSpPr>
          <p:nvPr/>
        </p:nvCxnSpPr>
        <p:spPr>
          <a:xfrm flipH="1">
            <a:off x="408185" y="2419501"/>
            <a:ext cx="1580" cy="1260000"/>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7" name="Conector recto 36">
            <a:extLst>
              <a:ext uri="{FF2B5EF4-FFF2-40B4-BE49-F238E27FC236}">
                <a16:creationId xmlns:a16="http://schemas.microsoft.com/office/drawing/2014/main" id="{491382FC-FE19-3716-CF5C-386F92D8C85A}"/>
              </a:ext>
            </a:extLst>
          </p:cNvPr>
          <p:cNvCxnSpPr>
            <a:cxnSpLocks/>
          </p:cNvCxnSpPr>
          <p:nvPr/>
        </p:nvCxnSpPr>
        <p:spPr>
          <a:xfrm>
            <a:off x="420603" y="3344551"/>
            <a:ext cx="3470787" cy="21450"/>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Elipse 38">
            <a:extLst>
              <a:ext uri="{FF2B5EF4-FFF2-40B4-BE49-F238E27FC236}">
                <a16:creationId xmlns:a16="http://schemas.microsoft.com/office/drawing/2014/main" id="{743E6E9E-E8ED-2194-4DE2-4DB60C53785A}"/>
              </a:ext>
            </a:extLst>
          </p:cNvPr>
          <p:cNvSpPr/>
          <p:nvPr/>
        </p:nvSpPr>
        <p:spPr>
          <a:xfrm>
            <a:off x="135534" y="3680569"/>
            <a:ext cx="592795" cy="57727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CO" sz="3200" dirty="0">
                <a:latin typeface="Arial Narrow" panose="020B0606020202030204" pitchFamily="34" charset="0"/>
              </a:rPr>
              <a:t>2</a:t>
            </a:r>
            <a:endParaRPr lang="es-CO" dirty="0">
              <a:latin typeface="Arial Narrow" panose="020B0606020202030204" pitchFamily="34" charset="0"/>
            </a:endParaRPr>
          </a:p>
        </p:txBody>
      </p:sp>
      <p:cxnSp>
        <p:nvCxnSpPr>
          <p:cNvPr id="40" name="Conector recto 39">
            <a:extLst>
              <a:ext uri="{FF2B5EF4-FFF2-40B4-BE49-F238E27FC236}">
                <a16:creationId xmlns:a16="http://schemas.microsoft.com/office/drawing/2014/main" id="{90D6624D-49F5-EFC6-FAD3-4A79CFA01BF4}"/>
              </a:ext>
            </a:extLst>
          </p:cNvPr>
          <p:cNvCxnSpPr>
            <a:cxnSpLocks/>
          </p:cNvCxnSpPr>
          <p:nvPr/>
        </p:nvCxnSpPr>
        <p:spPr>
          <a:xfrm>
            <a:off x="3894682" y="3362882"/>
            <a:ext cx="0" cy="3044977"/>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2" name="Rectángulo 41">
            <a:extLst>
              <a:ext uri="{FF2B5EF4-FFF2-40B4-BE49-F238E27FC236}">
                <a16:creationId xmlns:a16="http://schemas.microsoft.com/office/drawing/2014/main" id="{6E229965-7D3A-0A0F-36F2-6C63DD4833B4}"/>
              </a:ext>
            </a:extLst>
          </p:cNvPr>
          <p:cNvSpPr/>
          <p:nvPr/>
        </p:nvSpPr>
        <p:spPr>
          <a:xfrm>
            <a:off x="3360425" y="536357"/>
            <a:ext cx="4782784" cy="63094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35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Un compromiso de todos</a:t>
            </a:r>
          </a:p>
        </p:txBody>
      </p:sp>
      <p:sp>
        <p:nvSpPr>
          <p:cNvPr id="45" name="Elipse 44">
            <a:extLst>
              <a:ext uri="{FF2B5EF4-FFF2-40B4-BE49-F238E27FC236}">
                <a16:creationId xmlns:a16="http://schemas.microsoft.com/office/drawing/2014/main" id="{F9E28F67-B6FC-C082-A6A0-DFD977619973}"/>
              </a:ext>
            </a:extLst>
          </p:cNvPr>
          <p:cNvSpPr/>
          <p:nvPr/>
        </p:nvSpPr>
        <p:spPr>
          <a:xfrm>
            <a:off x="4049683" y="5522562"/>
            <a:ext cx="592795" cy="57727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CO" sz="3200" dirty="0">
                <a:latin typeface="Arial Narrow" panose="020B0606020202030204" pitchFamily="34" charset="0"/>
              </a:rPr>
              <a:t>3</a:t>
            </a:r>
            <a:endParaRPr lang="es-CO" dirty="0">
              <a:latin typeface="Arial Narrow" panose="020B0606020202030204" pitchFamily="34" charset="0"/>
            </a:endParaRPr>
          </a:p>
        </p:txBody>
      </p:sp>
      <p:sp>
        <p:nvSpPr>
          <p:cNvPr id="47" name="CuadroTexto 46">
            <a:extLst>
              <a:ext uri="{FF2B5EF4-FFF2-40B4-BE49-F238E27FC236}">
                <a16:creationId xmlns:a16="http://schemas.microsoft.com/office/drawing/2014/main" id="{1768201A-34D4-BFA6-A44E-A8F9DBA33AB6}"/>
              </a:ext>
            </a:extLst>
          </p:cNvPr>
          <p:cNvSpPr txBox="1"/>
          <p:nvPr/>
        </p:nvSpPr>
        <p:spPr>
          <a:xfrm>
            <a:off x="4645158" y="5475024"/>
            <a:ext cx="2658106" cy="738664"/>
          </a:xfrm>
          <a:prstGeom prst="rect">
            <a:avLst/>
          </a:prstGeom>
          <a:noFill/>
        </p:spPr>
        <p:txBody>
          <a:bodyPr wrap="square" rtlCol="0">
            <a:spAutoFit/>
          </a:bodyPr>
          <a:lstStyle>
            <a:defPPr>
              <a:defRPr lang="es-CO"/>
            </a:defPPr>
            <a:lvl1pPr algn="just">
              <a:defRPr sz="1600">
                <a:latin typeface="Arial Narrow" panose="020B0606020202030204" pitchFamily="34" charset="0"/>
              </a:defRPr>
            </a:lvl1pPr>
          </a:lstStyle>
          <a:p>
            <a:r>
              <a:rPr lang="es-CO" sz="1400" dirty="0"/>
              <a:t>1. Plan de trabajo de corta duración.</a:t>
            </a:r>
          </a:p>
          <a:p>
            <a:r>
              <a:rPr lang="es-CO" sz="1400" dirty="0"/>
              <a:t>2. Seguimiento constante.</a:t>
            </a:r>
          </a:p>
          <a:p>
            <a:r>
              <a:rPr lang="es-CO" sz="1400" dirty="0"/>
              <a:t>3.Resultados eficientes.</a:t>
            </a:r>
          </a:p>
        </p:txBody>
      </p:sp>
      <p:sp>
        <p:nvSpPr>
          <p:cNvPr id="48" name="Rectángulo 47">
            <a:extLst>
              <a:ext uri="{FF2B5EF4-FFF2-40B4-BE49-F238E27FC236}">
                <a16:creationId xmlns:a16="http://schemas.microsoft.com/office/drawing/2014/main" id="{24A2C686-F6FC-81A4-1263-F712BE03C634}"/>
              </a:ext>
            </a:extLst>
          </p:cNvPr>
          <p:cNvSpPr/>
          <p:nvPr/>
        </p:nvSpPr>
        <p:spPr>
          <a:xfrm>
            <a:off x="812173" y="1278532"/>
            <a:ext cx="2952988" cy="492443"/>
          </a:xfrm>
          <a:prstGeom prst="rect">
            <a:avLst/>
          </a:prstGeom>
          <a:noFill/>
        </p:spPr>
        <p:txBody>
          <a:bodyPr wrap="none" lIns="91440" tIns="45720" rIns="91440" bIns="45720">
            <a:spAutoFit/>
          </a:bodyPr>
          <a:lstStyle/>
          <a:p>
            <a:pPr algn="ctr"/>
            <a:r>
              <a:rPr lang="es-ES" sz="2600" dirty="0">
                <a:ln w="0"/>
                <a:solidFill>
                  <a:schemeClr val="accent1"/>
                </a:solidFill>
                <a:effectLst>
                  <a:outerShdw blurRad="38100" dist="25400" dir="5400000" algn="ctr" rotWithShape="0">
                    <a:srgbClr val="6E747A">
                      <a:alpha val="43000"/>
                    </a:srgbClr>
                  </a:outerShdw>
                </a:effectLst>
              </a:rPr>
              <a:t>¿Cuál es el objetivo?</a:t>
            </a:r>
            <a:endParaRPr lang="es-CO" sz="2600" dirty="0">
              <a:ln w="0"/>
              <a:solidFill>
                <a:schemeClr val="accent1"/>
              </a:solidFill>
              <a:effectLst>
                <a:outerShdw blurRad="38100" dist="25400" dir="5400000" algn="ctr" rotWithShape="0">
                  <a:srgbClr val="6E747A">
                    <a:alpha val="43000"/>
                  </a:srgbClr>
                </a:outerShdw>
              </a:effectLst>
            </a:endParaRPr>
          </a:p>
        </p:txBody>
      </p:sp>
      <p:cxnSp>
        <p:nvCxnSpPr>
          <p:cNvPr id="51" name="Conector recto 50">
            <a:extLst>
              <a:ext uri="{FF2B5EF4-FFF2-40B4-BE49-F238E27FC236}">
                <a16:creationId xmlns:a16="http://schemas.microsoft.com/office/drawing/2014/main" id="{49F4A3E5-AAFD-8709-005F-537646665041}"/>
              </a:ext>
            </a:extLst>
          </p:cNvPr>
          <p:cNvCxnSpPr>
            <a:cxnSpLocks/>
          </p:cNvCxnSpPr>
          <p:nvPr/>
        </p:nvCxnSpPr>
        <p:spPr>
          <a:xfrm flipH="1">
            <a:off x="3891390" y="5186950"/>
            <a:ext cx="540000" cy="0"/>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Conector recto 52">
            <a:extLst>
              <a:ext uri="{FF2B5EF4-FFF2-40B4-BE49-F238E27FC236}">
                <a16:creationId xmlns:a16="http://schemas.microsoft.com/office/drawing/2014/main" id="{A1242F83-FB24-7DFE-D150-0F33AA1A371C}"/>
              </a:ext>
            </a:extLst>
          </p:cNvPr>
          <p:cNvCxnSpPr>
            <a:cxnSpLocks/>
            <a:stCxn id="20" idx="3"/>
          </p:cNvCxnSpPr>
          <p:nvPr/>
        </p:nvCxnSpPr>
        <p:spPr>
          <a:xfrm flipV="1">
            <a:off x="6493303" y="5182650"/>
            <a:ext cx="761446" cy="11127"/>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4" name="Conector recto 53">
            <a:extLst>
              <a:ext uri="{FF2B5EF4-FFF2-40B4-BE49-F238E27FC236}">
                <a16:creationId xmlns:a16="http://schemas.microsoft.com/office/drawing/2014/main" id="{6F21B76F-3452-44C5-48FF-1FAC49F690F9}"/>
              </a:ext>
            </a:extLst>
          </p:cNvPr>
          <p:cNvCxnSpPr>
            <a:cxnSpLocks/>
          </p:cNvCxnSpPr>
          <p:nvPr/>
        </p:nvCxnSpPr>
        <p:spPr>
          <a:xfrm>
            <a:off x="7902458" y="2225038"/>
            <a:ext cx="20135" cy="4398227"/>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56" name="Imagen 55" descr="Imagen que contiene lego, juguete, tabla, pequeño&#10;&#10;Descripción generada automáticamente">
            <a:extLst>
              <a:ext uri="{FF2B5EF4-FFF2-40B4-BE49-F238E27FC236}">
                <a16:creationId xmlns:a16="http://schemas.microsoft.com/office/drawing/2014/main" id="{BF177509-9885-BF5A-D0A0-2C2F55A6C1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9398" y="5612632"/>
            <a:ext cx="1194591" cy="918422"/>
          </a:xfrm>
          <a:prstGeom prst="rect">
            <a:avLst/>
          </a:prstGeom>
        </p:spPr>
      </p:pic>
      <p:sp>
        <p:nvSpPr>
          <p:cNvPr id="28" name="CuadroTexto 27">
            <a:extLst>
              <a:ext uri="{FF2B5EF4-FFF2-40B4-BE49-F238E27FC236}">
                <a16:creationId xmlns:a16="http://schemas.microsoft.com/office/drawing/2014/main" id="{15873602-8331-F727-9632-9A217BAB8288}"/>
              </a:ext>
            </a:extLst>
          </p:cNvPr>
          <p:cNvSpPr txBox="1"/>
          <p:nvPr/>
        </p:nvSpPr>
        <p:spPr>
          <a:xfrm>
            <a:off x="817690" y="4132918"/>
            <a:ext cx="2929180" cy="1569660"/>
          </a:xfrm>
          <a:prstGeom prst="rect">
            <a:avLst/>
          </a:prstGeom>
          <a:noFill/>
        </p:spPr>
        <p:txBody>
          <a:bodyPr wrap="square" rtlCol="0">
            <a:spAutoFit/>
          </a:bodyPr>
          <a:lstStyle>
            <a:defPPr>
              <a:defRPr lang="es-CO"/>
            </a:defPPr>
            <a:lvl1pPr algn="just">
              <a:defRPr sz="1600">
                <a:latin typeface="Arial Narrow" panose="020B0606020202030204" pitchFamily="34" charset="0"/>
              </a:defRPr>
            </a:lvl1pPr>
          </a:lstStyle>
          <a:p>
            <a:r>
              <a:rPr lang="es-ES" sz="1400" dirty="0"/>
              <a:t>Durante los meses de Mayo a Julio 2023, el auditor definirá la fecha, hora y duración que tendrá la auditoria y lo informará a través de correo electrónico a ESSA, al LAC y a la SSPD con una anticipación de tres (3) días hábiles. </a:t>
            </a:r>
          </a:p>
          <a:p>
            <a:endParaRPr lang="es-ES" sz="1200" dirty="0"/>
          </a:p>
        </p:txBody>
      </p:sp>
      <p:sp>
        <p:nvSpPr>
          <p:cNvPr id="44" name="Rectángulo 43">
            <a:extLst>
              <a:ext uri="{FF2B5EF4-FFF2-40B4-BE49-F238E27FC236}">
                <a16:creationId xmlns:a16="http://schemas.microsoft.com/office/drawing/2014/main" id="{30573F39-F194-8B7F-F856-6CFA8AEFF9B8}"/>
              </a:ext>
            </a:extLst>
          </p:cNvPr>
          <p:cNvSpPr/>
          <p:nvPr/>
        </p:nvSpPr>
        <p:spPr>
          <a:xfrm>
            <a:off x="832832" y="3732824"/>
            <a:ext cx="1531189" cy="492443"/>
          </a:xfrm>
          <a:prstGeom prst="rect">
            <a:avLst/>
          </a:prstGeom>
          <a:noFill/>
        </p:spPr>
        <p:txBody>
          <a:bodyPr wrap="none" lIns="91440" tIns="45720" rIns="91440" bIns="45720">
            <a:spAutoFit/>
          </a:bodyPr>
          <a:lstStyle/>
          <a:p>
            <a:pPr algn="ctr"/>
            <a:r>
              <a:rPr lang="es-ES" sz="2600" dirty="0">
                <a:ln w="0"/>
                <a:solidFill>
                  <a:schemeClr val="accent1"/>
                </a:solidFill>
                <a:effectLst>
                  <a:outerShdw blurRad="38100" dist="25400" dir="5400000" algn="ctr" rotWithShape="0">
                    <a:srgbClr val="6E747A">
                      <a:alpha val="43000"/>
                    </a:srgbClr>
                  </a:outerShdw>
                </a:effectLst>
              </a:rPr>
              <a:t>¿Cuándo?</a:t>
            </a:r>
            <a:endParaRPr lang="es-CO" sz="2600" dirty="0">
              <a:ln w="0"/>
              <a:solidFill>
                <a:schemeClr val="accent1"/>
              </a:solidFill>
              <a:effectLst>
                <a:outerShdw blurRad="38100" dist="25400" dir="5400000" algn="ctr" rotWithShape="0">
                  <a:srgbClr val="6E747A">
                    <a:alpha val="43000"/>
                  </a:srgbClr>
                </a:outerShdw>
              </a:effectLst>
            </a:endParaRPr>
          </a:p>
        </p:txBody>
      </p:sp>
      <p:pic>
        <p:nvPicPr>
          <p:cNvPr id="60" name="Imagen 59" descr="Imagen que contiene Logotipo&#10;&#10;Descripción generada automáticamente">
            <a:extLst>
              <a:ext uri="{FF2B5EF4-FFF2-40B4-BE49-F238E27FC236}">
                <a16:creationId xmlns:a16="http://schemas.microsoft.com/office/drawing/2014/main" id="{9ECA55D9-6473-0C57-A0FF-D3235308D2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51669" y="5777859"/>
            <a:ext cx="694295" cy="643959"/>
          </a:xfrm>
          <a:prstGeom prst="rect">
            <a:avLst/>
          </a:prstGeom>
        </p:spPr>
      </p:pic>
      <p:sp>
        <p:nvSpPr>
          <p:cNvPr id="64" name="CuadroTexto 63">
            <a:extLst>
              <a:ext uri="{FF2B5EF4-FFF2-40B4-BE49-F238E27FC236}">
                <a16:creationId xmlns:a16="http://schemas.microsoft.com/office/drawing/2014/main" id="{995865DF-4513-C747-7CDD-0DBD252178DC}"/>
              </a:ext>
            </a:extLst>
          </p:cNvPr>
          <p:cNvSpPr txBox="1"/>
          <p:nvPr/>
        </p:nvSpPr>
        <p:spPr>
          <a:xfrm>
            <a:off x="680170" y="1849897"/>
            <a:ext cx="3350110" cy="1384995"/>
          </a:xfrm>
          <a:prstGeom prst="rect">
            <a:avLst/>
          </a:prstGeom>
          <a:noFill/>
        </p:spPr>
        <p:txBody>
          <a:bodyPr wrap="square" rtlCol="0">
            <a:spAutoFit/>
          </a:bodyPr>
          <a:lstStyle>
            <a:defPPr>
              <a:defRPr lang="es-CO"/>
            </a:defPPr>
            <a:lvl1pPr algn="just">
              <a:defRPr sz="1600">
                <a:latin typeface="Arial Narrow" panose="020B0606020202030204" pitchFamily="34" charset="0"/>
              </a:defRPr>
            </a:lvl1pPr>
          </a:lstStyle>
          <a:p>
            <a:r>
              <a:rPr lang="es-CO" sz="1400" dirty="0"/>
              <a:t>Se requiere de un modelo de trabajo en cuál permita que todos los enlaces que tienen preguntas a cargo de la auditoría de Calidad del Servicio las puedan preparar adecuadamente y tener listas al momento que lleguen los auditores.</a:t>
            </a:r>
          </a:p>
        </p:txBody>
      </p:sp>
      <p:sp>
        <p:nvSpPr>
          <p:cNvPr id="9" name="Elipse 8">
            <a:extLst>
              <a:ext uri="{FF2B5EF4-FFF2-40B4-BE49-F238E27FC236}">
                <a16:creationId xmlns:a16="http://schemas.microsoft.com/office/drawing/2014/main" id="{A96284C3-1855-6356-FF46-7BFF84982325}"/>
              </a:ext>
            </a:extLst>
          </p:cNvPr>
          <p:cNvSpPr/>
          <p:nvPr/>
        </p:nvSpPr>
        <p:spPr>
          <a:xfrm>
            <a:off x="7597346" y="1708794"/>
            <a:ext cx="592795" cy="57727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CO" sz="3200" dirty="0">
                <a:latin typeface="Arial Narrow" panose="020B0606020202030204" pitchFamily="34" charset="0"/>
              </a:rPr>
              <a:t>4</a:t>
            </a:r>
            <a:endParaRPr lang="es-CO" dirty="0">
              <a:latin typeface="Arial Narrow" panose="020B0606020202030204" pitchFamily="34" charset="0"/>
            </a:endParaRPr>
          </a:p>
        </p:txBody>
      </p:sp>
      <p:sp>
        <p:nvSpPr>
          <p:cNvPr id="10" name="Rectángulo 9">
            <a:extLst>
              <a:ext uri="{FF2B5EF4-FFF2-40B4-BE49-F238E27FC236}">
                <a16:creationId xmlns:a16="http://schemas.microsoft.com/office/drawing/2014/main" id="{3BEA9D0A-E320-883A-8893-381813D83742}"/>
              </a:ext>
            </a:extLst>
          </p:cNvPr>
          <p:cNvSpPr/>
          <p:nvPr/>
        </p:nvSpPr>
        <p:spPr>
          <a:xfrm>
            <a:off x="8456458" y="1642028"/>
            <a:ext cx="2814553" cy="492443"/>
          </a:xfrm>
          <a:prstGeom prst="rect">
            <a:avLst/>
          </a:prstGeom>
          <a:noFill/>
        </p:spPr>
        <p:txBody>
          <a:bodyPr wrap="none" lIns="91440" tIns="45720" rIns="91440" bIns="45720">
            <a:spAutoFit/>
          </a:bodyPr>
          <a:lstStyle/>
          <a:p>
            <a:pPr algn="ctr"/>
            <a:r>
              <a:rPr lang="es-ES" sz="2600" dirty="0">
                <a:ln w="0"/>
                <a:solidFill>
                  <a:schemeClr val="accent1"/>
                </a:solidFill>
                <a:effectLst>
                  <a:outerShdw blurRad="38100" dist="25400" dir="5400000" algn="ctr" rotWithShape="0">
                    <a:srgbClr val="6E747A">
                      <a:alpha val="43000"/>
                    </a:srgbClr>
                  </a:outerShdw>
                </a:effectLst>
              </a:rPr>
              <a:t>Visión del producto</a:t>
            </a:r>
            <a:endParaRPr lang="es-CO" sz="2600" dirty="0">
              <a:ln w="0"/>
              <a:solidFill>
                <a:schemeClr val="accent1"/>
              </a:solidFill>
              <a:effectLst>
                <a:outerShdw blurRad="38100" dist="25400" dir="5400000" algn="ctr" rotWithShape="0">
                  <a:srgbClr val="6E747A">
                    <a:alpha val="43000"/>
                  </a:srgbClr>
                </a:outerShdw>
              </a:effectLst>
            </a:endParaRPr>
          </a:p>
        </p:txBody>
      </p:sp>
      <p:cxnSp>
        <p:nvCxnSpPr>
          <p:cNvPr id="18" name="Conector recto 17">
            <a:extLst>
              <a:ext uri="{FF2B5EF4-FFF2-40B4-BE49-F238E27FC236}">
                <a16:creationId xmlns:a16="http://schemas.microsoft.com/office/drawing/2014/main" id="{B214B98E-2465-0198-7286-999ECFE97ED8}"/>
              </a:ext>
            </a:extLst>
          </p:cNvPr>
          <p:cNvCxnSpPr>
            <a:cxnSpLocks/>
          </p:cNvCxnSpPr>
          <p:nvPr/>
        </p:nvCxnSpPr>
        <p:spPr>
          <a:xfrm flipH="1">
            <a:off x="7323399" y="2011504"/>
            <a:ext cx="252000" cy="9525"/>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Conector recto 23">
            <a:extLst>
              <a:ext uri="{FF2B5EF4-FFF2-40B4-BE49-F238E27FC236}">
                <a16:creationId xmlns:a16="http://schemas.microsoft.com/office/drawing/2014/main" id="{70F93245-1530-ED83-02F9-B459D334E5F0}"/>
              </a:ext>
            </a:extLst>
          </p:cNvPr>
          <p:cNvCxnSpPr>
            <a:cxnSpLocks/>
          </p:cNvCxnSpPr>
          <p:nvPr/>
        </p:nvCxnSpPr>
        <p:spPr>
          <a:xfrm flipH="1">
            <a:off x="3891390" y="6407859"/>
            <a:ext cx="3420000" cy="9525"/>
          </a:xfrm>
          <a:prstGeom prst="line">
            <a:avLst/>
          </a:prstGeom>
          <a:ln w="9525" cap="flat" cmpd="sng" algn="ctr">
            <a:solidFill>
              <a:schemeClr val="accent1"/>
            </a:solidFill>
            <a:prstDash val="lgDash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CuadroTexto 4">
            <a:extLst>
              <a:ext uri="{FF2B5EF4-FFF2-40B4-BE49-F238E27FC236}">
                <a16:creationId xmlns:a16="http://schemas.microsoft.com/office/drawing/2014/main" id="{3EC7CC3A-9092-1A67-E5C5-1E808EAC07AF}"/>
              </a:ext>
            </a:extLst>
          </p:cNvPr>
          <p:cNvSpPr txBox="1"/>
          <p:nvPr/>
        </p:nvSpPr>
        <p:spPr>
          <a:xfrm>
            <a:off x="8467914" y="2779574"/>
            <a:ext cx="2819448" cy="2308324"/>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rtlCol="0">
            <a:spAutoFit/>
          </a:bodyPr>
          <a:lstStyle/>
          <a:p>
            <a:pPr algn="just"/>
            <a:r>
              <a:rPr lang="es-CO" sz="1600" dirty="0">
                <a:solidFill>
                  <a:schemeClr val="tx1"/>
                </a:solidFill>
                <a:latin typeface="Arial Narrow" panose="020B0606020202030204" pitchFamily="34" charset="0"/>
                <a:cs typeface="Arial" panose="020B0604020202020204" pitchFamily="34" charset="0"/>
              </a:rPr>
              <a:t>Para el mes de mayo de 2023 los enlaces deben tener debidamente preparadas las preguntas que relaciona la Resolución CREG 015 mediante su cuestionario. Para la preparación se debe implementar una metodología que permita resultados eficientes en un corto periodo.</a:t>
            </a:r>
          </a:p>
        </p:txBody>
      </p:sp>
      <p:pic>
        <p:nvPicPr>
          <p:cNvPr id="11" name="Gráfico 10" descr="Casilla marcada con relleno sólido">
            <a:extLst>
              <a:ext uri="{FF2B5EF4-FFF2-40B4-BE49-F238E27FC236}">
                <a16:creationId xmlns:a16="http://schemas.microsoft.com/office/drawing/2014/main" id="{D39EC2AC-A3C6-CADA-05C9-226675AB6E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42465" y="1604216"/>
            <a:ext cx="568065" cy="568065"/>
          </a:xfrm>
          <a:prstGeom prst="rect">
            <a:avLst/>
          </a:prstGeom>
        </p:spPr>
      </p:pic>
      <p:pic>
        <p:nvPicPr>
          <p:cNvPr id="1036" name="Picture 12" descr="Más de 5.000 imágenes gratis de Trabajo En Equipo y Equipo - Pixabay">
            <a:extLst>
              <a:ext uri="{FF2B5EF4-FFF2-40B4-BE49-F238E27FC236}">
                <a16:creationId xmlns:a16="http://schemas.microsoft.com/office/drawing/2014/main" id="{99D148CA-EDE4-689B-D61F-CDE99B57F3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67914" y="4676684"/>
            <a:ext cx="2819448" cy="1645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662231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TotalTime>
  <Words>177</Words>
  <Application>Microsoft Office PowerPoint</Application>
  <PresentationFormat>Panorámica</PresentationFormat>
  <Paragraphs>16</Paragraphs>
  <Slides>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vt:i4>
      </vt:variant>
    </vt:vector>
  </HeadingPairs>
  <TitlesOfParts>
    <vt:vector size="6" baseType="lpstr">
      <vt:lpstr>Arial</vt:lpstr>
      <vt:lpstr>Arial Narrow</vt:lpstr>
      <vt:lpstr>Calibri</vt:lpstr>
      <vt:lpstr>Calibri Light</vt:lpstr>
      <vt:lpstr>Tema de Office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ADRIANA CATALINA PRADA ARCINIEGAS</dc:creator>
  <cp:lastModifiedBy>LAURA SIERRA</cp:lastModifiedBy>
  <cp:revision>7</cp:revision>
  <dcterms:created xsi:type="dcterms:W3CDTF">2023-02-01T21:12:41Z</dcterms:created>
  <dcterms:modified xsi:type="dcterms:W3CDTF">2023-06-01T02:53:19Z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66bb131-2344-48ed-84db-fe1e84a9fae2_Enabled">
    <vt:lpwstr>true</vt:lpwstr>
  </property>
  <property fmtid="{D5CDD505-2E9C-101B-9397-08002B2CF9AE}" pid="3" name="MSIP_Label_666bb131-2344-48ed-84db-fe1e84a9fae2_SetDate">
    <vt:lpwstr>2023-02-01T23:09:42Z</vt:lpwstr>
  </property>
  <property fmtid="{D5CDD505-2E9C-101B-9397-08002B2CF9AE}" pid="4" name="MSIP_Label_666bb131-2344-48ed-84db-fe1e84a9fae2_Method">
    <vt:lpwstr>Standard</vt:lpwstr>
  </property>
  <property fmtid="{D5CDD505-2E9C-101B-9397-08002B2CF9AE}" pid="5" name="MSIP_Label_666bb131-2344-48ed-84db-fe1e84a9fae2_Name">
    <vt:lpwstr>666bb131-2344-48ed-84db-fe1e84a9fae2</vt:lpwstr>
  </property>
  <property fmtid="{D5CDD505-2E9C-101B-9397-08002B2CF9AE}" pid="6" name="MSIP_Label_666bb131-2344-48ed-84db-fe1e84a9fae2_SiteId">
    <vt:lpwstr>bf1ce8b5-5d39-4bc5-ad6e-07b3e4d7d67a</vt:lpwstr>
  </property>
  <property fmtid="{D5CDD505-2E9C-101B-9397-08002B2CF9AE}" pid="7" name="MSIP_Label_666bb131-2344-48ed-84db-fe1e84a9fae2_ActionId">
    <vt:lpwstr>bf5900f9-ae3f-4a3d-99a3-c9608ef9ae13</vt:lpwstr>
  </property>
  <property fmtid="{D5CDD505-2E9C-101B-9397-08002B2CF9AE}" pid="8" name="MSIP_Label_666bb131-2344-48ed-84db-fe1e84a9fae2_ContentBits">
    <vt:lpwstr>0</vt:lpwstr>
  </property>
</Properties>
</file>