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314" r:id="rId2"/>
    <p:sldId id="330" r:id="rId3"/>
    <p:sldId id="331" r:id="rId4"/>
    <p:sldId id="333" r:id="rId5"/>
    <p:sldId id="332" r:id="rId6"/>
    <p:sldId id="334" r:id="rId7"/>
    <p:sldId id="340" r:id="rId8"/>
    <p:sldId id="341" r:id="rId9"/>
    <p:sldId id="335" r:id="rId10"/>
    <p:sldId id="336" r:id="rId11"/>
    <p:sldId id="337" r:id="rId12"/>
    <p:sldId id="338" r:id="rId13"/>
    <p:sldId id="339" r:id="rId14"/>
    <p:sldId id="342" r:id="rId15"/>
    <p:sldId id="327" r:id="rId16"/>
    <p:sldId id="309" r:id="rId17"/>
    <p:sldId id="318" r:id="rId18"/>
    <p:sldId id="319" r:id="rId19"/>
  </p:sldIdLst>
  <p:sldSz cx="9906000" cy="6858000" type="A4"/>
  <p:notesSz cx="6797675" cy="9928225"/>
  <p:defaultTextStyle>
    <a:defPPr>
      <a:defRPr lang="es-E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3186" autoAdjust="0"/>
  </p:normalViewPr>
  <p:slideViewPr>
    <p:cSldViewPr snapToGrid="0" snapToObjects="1">
      <p:cViewPr varScale="1">
        <p:scale>
          <a:sx n="68" d="100"/>
          <a:sy n="68" d="100"/>
        </p:scale>
        <p:origin x="1296" y="54"/>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im&#243;n%20Villarreal\Downloads\5289b9b4-3161-4643-9f81-17c5560b6e88.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im&#243;n%20Villarreal\AppData\Local\Microsoft\Windows\INetCache\Content.Outlook\3DYNPW7H\PLANTILLA%20MTTO%20PREVENTIVO%20ALIANZA%20SODI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im&#243;n%20Villarreal\AppData\Local\Microsoft\Windows\INetCache\Content.Outlook\3DYNPW7H\Libro1%20(00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im&#243;n%20Villarreal\AppData\Local\Microsoft\Windows\INetCache\Content.Outlook\3DYNPW7H\Libro1%20(00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Sim&#243;n%20Villarreal\Desktop\ALIANZA%20SODIS\spy\ACTA%20DE%20DESECHOS%20%20LLANTAS%202022.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Sim&#243;n%20Villarreal\Desktop\ALIANZA%20SODIS\spy\ACTA%20DE%20DESECHOS%20%20LLANTAS%202022.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s-CO" sz="1600" b="1"/>
              <a:t>ESTADO</a:t>
            </a:r>
            <a:r>
              <a:rPr lang="es-CO" sz="1600" b="1" baseline="0"/>
              <a:t> MUESTRAS 1ER SEM 2022</a:t>
            </a:r>
            <a:endParaRPr lang="es-CO" sz="1600" b="1"/>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0A8-4BE6-8982-869011C04EF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0A8-4BE6-8982-869011C04EF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0A8-4BE6-8982-869011C04EFF}"/>
              </c:ext>
            </c:extLst>
          </c:dPt>
          <c:dLbls>
            <c:dLbl>
              <c:idx val="0"/>
              <c:layout>
                <c:manualLayout>
                  <c:x val="-0.13339560730122552"/>
                  <c:y val="0.13804315218011615"/>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s-CO"/>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0A8-4BE6-8982-869011C04EFF}"/>
                </c:ext>
              </c:extLst>
            </c:dLbl>
            <c:dLbl>
              <c:idx val="1"/>
              <c:layout>
                <c:manualLayout>
                  <c:x val="-0.18683659320457602"/>
                  <c:y val="-4.6972453321589988E-2"/>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s-CO"/>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0A8-4BE6-8982-869011C04EFF}"/>
                </c:ext>
              </c:extLst>
            </c:dLbl>
            <c:dLbl>
              <c:idx val="2"/>
              <c:layout>
                <c:manualLayout>
                  <c:x val="0.19102070067605545"/>
                  <c:y val="-7.5798761508809612E-2"/>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s-CO"/>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0A8-4BE6-8982-869011C04EFF}"/>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s-CO"/>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Hoja1!$D$15:$D$17</c:f>
              <c:strCache>
                <c:ptCount val="3"/>
                <c:pt idx="0">
                  <c:v>Alerta</c:v>
                </c:pt>
                <c:pt idx="1">
                  <c:v>Precaución</c:v>
                </c:pt>
                <c:pt idx="2">
                  <c:v>Normal</c:v>
                </c:pt>
              </c:strCache>
            </c:strRef>
          </c:cat>
          <c:val>
            <c:numRef>
              <c:f>Hoja1!$F$15:$F$17</c:f>
              <c:numCache>
                <c:formatCode>0.00%</c:formatCode>
                <c:ptCount val="3"/>
                <c:pt idx="0">
                  <c:v>0.20256410256410257</c:v>
                </c:pt>
                <c:pt idx="1">
                  <c:v>0.15384615384615385</c:v>
                </c:pt>
                <c:pt idx="2">
                  <c:v>0.64358974358974363</c:v>
                </c:pt>
              </c:numCache>
            </c:numRef>
          </c:val>
          <c:extLst>
            <c:ext xmlns:c16="http://schemas.microsoft.com/office/drawing/2014/chart" uri="{C3380CC4-5D6E-409C-BE32-E72D297353CC}">
              <c16:uniqueId val="{00000006-D0A8-4BE6-8982-869011C04EFF}"/>
            </c:ext>
          </c:extLst>
        </c:ser>
        <c:dLbls>
          <c:dLblPos val="inEnd"/>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21347183872920653"/>
          <c:y val="0.87789805015916789"/>
          <c:w val="0.58528956913445929"/>
          <c:h val="7.946796942926924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13768269097941704"/>
          <c:y val="5.7613150055685153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pieChart>
        <c:varyColors val="1"/>
        <c:ser>
          <c:idx val="0"/>
          <c:order val="0"/>
          <c:tx>
            <c:strRef>
              <c:f>Hoja1!$G$23</c:f>
              <c:strCache>
                <c:ptCount val="1"/>
                <c:pt idx="0">
                  <c:v>DISTRIBUCION DE ENVEJECIMIENTO FLOTA</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9E7-49F8-93EE-6FDAAD25D0B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9E7-49F8-93EE-6FDAAD25D0B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9E7-49F8-93EE-6FDAAD25D0B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9E7-49F8-93EE-6FDAAD25D0BF}"/>
              </c:ext>
            </c:extLst>
          </c:dPt>
          <c:dLbls>
            <c:dLbl>
              <c:idx val="0"/>
              <c:layout>
                <c:manualLayout>
                  <c:x val="-0.12146889533545155"/>
                  <c:y val="0.1477774058593675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9E7-49F8-93EE-6FDAAD25D0BF}"/>
                </c:ext>
              </c:extLst>
            </c:dLbl>
            <c:dLbl>
              <c:idx val="1"/>
              <c:layout>
                <c:manualLayout>
                  <c:x val="-0.14185476815398079"/>
                  <c:y val="-0.1269595518746794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9E7-49F8-93EE-6FDAAD25D0BF}"/>
                </c:ext>
              </c:extLst>
            </c:dLbl>
            <c:dLbl>
              <c:idx val="2"/>
              <c:layout>
                <c:manualLayout>
                  <c:x val="0.18005134226642722"/>
                  <c:y val="-6.1725782791943774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9E7-49F8-93EE-6FDAAD25D0BF}"/>
                </c:ext>
              </c:extLst>
            </c:dLbl>
            <c:dLbl>
              <c:idx val="3"/>
              <c:layout>
                <c:manualLayout>
                  <c:x val="0.10107519454804986"/>
                  <c:y val="0.14941247872315261"/>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9E7-49F8-93EE-6FDAAD25D0BF}"/>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Hoja1!$E$24:$E$27</c:f>
              <c:strCache>
                <c:ptCount val="4"/>
                <c:pt idx="0">
                  <c:v>2005-2009</c:v>
                </c:pt>
                <c:pt idx="1">
                  <c:v>2010-2016</c:v>
                </c:pt>
                <c:pt idx="2">
                  <c:v>2017-2020</c:v>
                </c:pt>
                <c:pt idx="3">
                  <c:v>2021-2023</c:v>
                </c:pt>
              </c:strCache>
            </c:strRef>
          </c:cat>
          <c:val>
            <c:numRef>
              <c:f>Hoja1!$G$24:$G$27</c:f>
              <c:numCache>
                <c:formatCode>0.00%</c:formatCode>
                <c:ptCount val="4"/>
                <c:pt idx="0">
                  <c:v>0.22222222222222221</c:v>
                </c:pt>
                <c:pt idx="1">
                  <c:v>0.2724867724867725</c:v>
                </c:pt>
                <c:pt idx="2">
                  <c:v>0.3888888888888889</c:v>
                </c:pt>
                <c:pt idx="3">
                  <c:v>0.1164021164021164</c:v>
                </c:pt>
              </c:numCache>
            </c:numRef>
          </c:val>
          <c:extLst>
            <c:ext xmlns:c16="http://schemas.microsoft.com/office/drawing/2014/chart" uri="{C3380CC4-5D6E-409C-BE32-E72D297353CC}">
              <c16:uniqueId val="{00000008-29E7-49F8-93EE-6FDAAD25D0BF}"/>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manualLayout>
          <c:xMode val="edge"/>
          <c:yMode val="edge"/>
          <c:x val="0.68093106782704793"/>
          <c:y val="0.34483446912463334"/>
          <c:w val="0.22550168071096374"/>
          <c:h val="0.27777963196927125"/>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a:t>PROGRAMACION ROTACION MARZO</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pieChart>
        <c:varyColors val="1"/>
        <c:ser>
          <c:idx val="0"/>
          <c:order val="0"/>
          <c:tx>
            <c:v>PROGRAMACION ROTACION ENERO</c:v>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19F-402A-BDA0-8A9BD037BC0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19F-402A-BDA0-8A9BD037BC0B}"/>
              </c:ext>
            </c:extLst>
          </c:dPt>
          <c:dLbls>
            <c:dLbl>
              <c:idx val="0"/>
              <c:layout>
                <c:manualLayout>
                  <c:x val="-0.14411701782580966"/>
                  <c:y val="-0.14429698788485051"/>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19F-402A-BDA0-8A9BD037BC0B}"/>
                </c:ext>
              </c:extLst>
            </c:dLbl>
            <c:dLbl>
              <c:idx val="1"/>
              <c:layout>
                <c:manualLayout>
                  <c:x val="0.1355994646377687"/>
                  <c:y val="0.14076803378904074"/>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19F-402A-BDA0-8A9BD037BC0B}"/>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s-CO"/>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Hoja6!$E$30:$F$30</c:f>
              <c:strCache>
                <c:ptCount val="2"/>
                <c:pt idx="0">
                  <c:v>URBANO</c:v>
                </c:pt>
                <c:pt idx="1">
                  <c:v>VIP</c:v>
                </c:pt>
              </c:strCache>
            </c:strRef>
          </c:cat>
          <c:val>
            <c:numRef>
              <c:f>Hoja6!$E$29:$F$29</c:f>
              <c:numCache>
                <c:formatCode>0.00%</c:formatCode>
                <c:ptCount val="2"/>
                <c:pt idx="0">
                  <c:v>0.7927927927927928</c:v>
                </c:pt>
                <c:pt idx="1">
                  <c:v>0.2072072072072072</c:v>
                </c:pt>
              </c:numCache>
            </c:numRef>
          </c:val>
          <c:extLst>
            <c:ext xmlns:c16="http://schemas.microsoft.com/office/drawing/2014/chart" uri="{C3380CC4-5D6E-409C-BE32-E72D297353CC}">
              <c16:uniqueId val="{00000004-819F-402A-BDA0-8A9BD037BC0B}"/>
            </c:ext>
          </c:extLst>
        </c:ser>
        <c:dLbls>
          <c:dLblPos val="inEnd"/>
          <c:showLegendKey val="0"/>
          <c:showVal val="1"/>
          <c:showCatName val="0"/>
          <c:showSerName val="0"/>
          <c:showPercent val="0"/>
          <c:showBubbleSize val="0"/>
          <c:showLeaderLines val="1"/>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rtl="0">
            <a:defRPr sz="1100" b="1" i="0" u="none" strike="noStrike" kern="1200" baseline="0">
              <a:solidFill>
                <a:schemeClr val="tx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s-CO" sz="1600" b="1"/>
              <a:t>PROGRAMACION ALINEACION MARZO</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pieChart>
        <c:varyColors val="1"/>
        <c:ser>
          <c:idx val="0"/>
          <c:order val="0"/>
          <c:tx>
            <c:strRef>
              <c:f>Hoja5!$A$18</c:f>
              <c:strCache>
                <c:ptCount val="1"/>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1FE-4F32-BBF7-22878D31DD8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1FE-4F32-BBF7-22878D31DD8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1FE-4F32-BBF7-22878D31DD86}"/>
              </c:ext>
            </c:extLst>
          </c:dPt>
          <c:dLbls>
            <c:dLbl>
              <c:idx val="0"/>
              <c:layout>
                <c:manualLayout>
                  <c:x val="9.4560804899387479E-2"/>
                  <c:y val="4.7783414531673153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1FE-4F32-BBF7-22878D31DD86}"/>
                </c:ext>
              </c:extLst>
            </c:dLbl>
            <c:dLbl>
              <c:idx val="1"/>
              <c:layout>
                <c:manualLayout>
                  <c:x val="-0.17057020997375327"/>
                  <c:y val="-0.13839081405167999"/>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1FE-4F32-BBF7-22878D31DD86}"/>
                </c:ext>
              </c:extLst>
            </c:dLbl>
            <c:dLbl>
              <c:idx val="2"/>
              <c:layout>
                <c:manualLayout>
                  <c:x val="0.17251574803149602"/>
                  <c:y val="0.12311128067375773"/>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1FE-4F32-BBF7-22878D31DD86}"/>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s-CO"/>
              </a:p>
            </c:txPr>
            <c:dLblPos val="inEnd"/>
            <c:showLegendKey val="0"/>
            <c:showVal val="1"/>
            <c:showCatName val="0"/>
            <c:showSerName val="0"/>
            <c:showPercent val="0"/>
            <c:showBubbleSize val="0"/>
            <c:showLeaderLines val="0"/>
            <c:extLst>
              <c:ext xmlns:c15="http://schemas.microsoft.com/office/drawing/2012/chart" uri="{CE6537A1-D6FC-4f65-9D91-7224C49458BB}"/>
            </c:extLst>
          </c:dLbls>
          <c:cat>
            <c:strRef>
              <c:f>Hoja5!$B$19:$D$19</c:f>
              <c:strCache>
                <c:ptCount val="3"/>
                <c:pt idx="0">
                  <c:v>INTERMUNICIPAL/D&amp;C</c:v>
                </c:pt>
                <c:pt idx="1">
                  <c:v>URBANO</c:v>
                </c:pt>
                <c:pt idx="2">
                  <c:v>VIP</c:v>
                </c:pt>
              </c:strCache>
            </c:strRef>
          </c:cat>
          <c:val>
            <c:numRef>
              <c:f>Hoja5!$B$21:$D$21</c:f>
              <c:numCache>
                <c:formatCode>0.00%</c:formatCode>
                <c:ptCount val="3"/>
                <c:pt idx="0">
                  <c:v>2.7777777777777776E-2</c:v>
                </c:pt>
                <c:pt idx="1">
                  <c:v>0.69444444444444442</c:v>
                </c:pt>
                <c:pt idx="2">
                  <c:v>0.27777777777777779</c:v>
                </c:pt>
              </c:numCache>
            </c:numRef>
          </c:val>
          <c:extLst>
            <c:ext xmlns:c16="http://schemas.microsoft.com/office/drawing/2014/chart" uri="{C3380CC4-5D6E-409C-BE32-E72D297353CC}">
              <c16:uniqueId val="{00000006-01FE-4F32-BBF7-22878D31DD86}"/>
            </c:ext>
          </c:extLst>
        </c:ser>
        <c:dLbls>
          <c:dLblPos val="inEnd"/>
          <c:showLegendKey val="0"/>
          <c:showVal val="1"/>
          <c:showCatName val="0"/>
          <c:showSerName val="0"/>
          <c:showPercent val="0"/>
          <c:showBubbleSize val="0"/>
          <c:showLeaderLines val="0"/>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rtl="0">
            <a:defRPr sz="1000" b="1" i="0" u="none" strike="noStrike" kern="1200" baseline="0">
              <a:solidFill>
                <a:schemeClr val="tx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s-CO" sz="1600" b="1"/>
              <a:t>ESTADO DE BANDA AL DESECHAR</a:t>
            </a:r>
          </a:p>
        </c:rich>
      </c:tx>
      <c:layout>
        <c:manualLayout>
          <c:xMode val="edge"/>
          <c:yMode val="edge"/>
          <c:x val="0.12649222889199041"/>
          <c:y val="8.0030181872081579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pieChart>
        <c:varyColors val="1"/>
        <c:ser>
          <c:idx val="0"/>
          <c:order val="0"/>
          <c:tx>
            <c:strRef>
              <c:f>Hoja2!$A$33</c:f>
              <c:strCache>
                <c:ptCount val="1"/>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65A-4CC6-BB6C-5056145DCDF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65A-4CC6-BB6C-5056145DCDF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65A-4CC6-BB6C-5056145DCDFD}"/>
              </c:ext>
            </c:extLst>
          </c:dPt>
          <c:dLbls>
            <c:dLbl>
              <c:idx val="0"/>
              <c:layout>
                <c:manualLayout>
                  <c:x val="-0.22222692719413542"/>
                  <c:y val="3.9661653980837139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65A-4CC6-BB6C-5056145DCDFD}"/>
                </c:ext>
              </c:extLst>
            </c:dLbl>
            <c:dLbl>
              <c:idx val="1"/>
              <c:layout>
                <c:manualLayout>
                  <c:x val="4.0975643822565869E-2"/>
                  <c:y val="-0.14392062408746825"/>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65A-4CC6-BB6C-5056145DCDFD}"/>
                </c:ext>
              </c:extLst>
            </c:dLbl>
            <c:dLbl>
              <c:idx val="2"/>
              <c:layout>
                <c:manualLayout>
                  <c:x val="0.22168400238902547"/>
                  <c:y val="6.674150032069609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65A-4CC6-BB6C-5056145DCDFD}"/>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s-CO"/>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Hoja2!$J$14:$J$16</c:f>
              <c:strCache>
                <c:ptCount val="3"/>
                <c:pt idx="0">
                  <c:v>ORIGINAL</c:v>
                </c:pt>
                <c:pt idx="1">
                  <c:v>REGRABE</c:v>
                </c:pt>
                <c:pt idx="2">
                  <c:v>RENCAUCHE</c:v>
                </c:pt>
              </c:strCache>
            </c:strRef>
          </c:cat>
          <c:val>
            <c:numRef>
              <c:f>Hoja2!$L$14:$L$16</c:f>
              <c:numCache>
                <c:formatCode>0.00%</c:formatCode>
                <c:ptCount val="3"/>
                <c:pt idx="0">
                  <c:v>0.4</c:v>
                </c:pt>
                <c:pt idx="1">
                  <c:v>0.22500000000000001</c:v>
                </c:pt>
                <c:pt idx="2">
                  <c:v>0.375</c:v>
                </c:pt>
              </c:numCache>
            </c:numRef>
          </c:val>
          <c:extLst>
            <c:ext xmlns:c16="http://schemas.microsoft.com/office/drawing/2014/chart" uri="{C3380CC4-5D6E-409C-BE32-E72D297353CC}">
              <c16:uniqueId val="{00000006-065A-4CC6-BB6C-5056145DCDFD}"/>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t"/>
      <c:layout>
        <c:manualLayout>
          <c:xMode val="edge"/>
          <c:yMode val="edge"/>
          <c:x val="0.17040229855105396"/>
          <c:y val="0.16886368375009211"/>
          <c:w val="0.67243302233613755"/>
          <c:h val="6.2920819436731085E-2"/>
        </c:manualLayout>
      </c:layout>
      <c:overlay val="0"/>
      <c:spPr>
        <a:noFill/>
        <a:ln>
          <a:noFill/>
        </a:ln>
        <a:effectLst/>
      </c:spPr>
      <c:txPr>
        <a:bodyPr rot="0" spcFirstLastPara="1" vertOverflow="ellipsis" vert="horz" wrap="square" anchor="ctr" anchorCtr="1"/>
        <a:lstStyle/>
        <a:p>
          <a:pPr rtl="0">
            <a:defRPr sz="1000" b="1" i="0" u="none" strike="noStrike" kern="1200" baseline="0">
              <a:solidFill>
                <a:schemeClr val="tx1">
                  <a:lumMod val="65000"/>
                  <a:lumOff val="35000"/>
                </a:schemeClr>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sz="1800" b="1" i="0" baseline="0">
                <a:effectLst/>
              </a:rPr>
              <a:t>PROFUNDIDAD AL DESECHARSE (mm)</a:t>
            </a:r>
            <a:endParaRPr lang="es-CO">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scatterChart>
        <c:scatterStyle val="lineMarker"/>
        <c:varyColors val="0"/>
        <c:ser>
          <c:idx val="0"/>
          <c:order val="0"/>
          <c:tx>
            <c:strRef>
              <c:f>Hoja1!$V$1:$V$40</c:f>
              <c:strCache>
                <c:ptCount val="40"/>
                <c:pt idx="0">
                  <c:v>POS.</c:v>
                </c:pt>
                <c:pt idx="1">
                  <c:v>STOP</c:v>
                </c:pt>
                <c:pt idx="2">
                  <c:v>WER</c:v>
                </c:pt>
                <c:pt idx="3">
                  <c:v>P1</c:v>
                </c:pt>
                <c:pt idx="4">
                  <c:v>P2</c:v>
                </c:pt>
                <c:pt idx="5">
                  <c:v>P3</c:v>
                </c:pt>
                <c:pt idx="6">
                  <c:v>STOP</c:v>
                </c:pt>
                <c:pt idx="7">
                  <c:v>P4</c:v>
                </c:pt>
                <c:pt idx="8">
                  <c:v>P6</c:v>
                </c:pt>
                <c:pt idx="9">
                  <c:v>P4</c:v>
                </c:pt>
                <c:pt idx="12">
                  <c:v>P1</c:v>
                </c:pt>
                <c:pt idx="13">
                  <c:v>P3</c:v>
                </c:pt>
                <c:pt idx="14">
                  <c:v>P4</c:v>
                </c:pt>
                <c:pt idx="15">
                  <c:v>P4</c:v>
                </c:pt>
                <c:pt idx="16">
                  <c:v>P3</c:v>
                </c:pt>
                <c:pt idx="17">
                  <c:v>P4</c:v>
                </c:pt>
                <c:pt idx="18">
                  <c:v>P4</c:v>
                </c:pt>
                <c:pt idx="19">
                  <c:v>P1</c:v>
                </c:pt>
                <c:pt idx="20">
                  <c:v>P4</c:v>
                </c:pt>
                <c:pt idx="21">
                  <c:v>P4</c:v>
                </c:pt>
                <c:pt idx="22">
                  <c:v>P3</c:v>
                </c:pt>
                <c:pt idx="23">
                  <c:v>P4</c:v>
                </c:pt>
                <c:pt idx="24">
                  <c:v>P5</c:v>
                </c:pt>
                <c:pt idx="25">
                  <c:v>P3</c:v>
                </c:pt>
                <c:pt idx="26">
                  <c:v>P3</c:v>
                </c:pt>
                <c:pt idx="27">
                  <c:v>P5</c:v>
                </c:pt>
                <c:pt idx="28">
                  <c:v>P6</c:v>
                </c:pt>
                <c:pt idx="29">
                  <c:v>P5</c:v>
                </c:pt>
                <c:pt idx="30">
                  <c:v>P4</c:v>
                </c:pt>
                <c:pt idx="31">
                  <c:v>P4</c:v>
                </c:pt>
                <c:pt idx="32">
                  <c:v>P6</c:v>
                </c:pt>
                <c:pt idx="33">
                  <c:v>P5</c:v>
                </c:pt>
                <c:pt idx="34">
                  <c:v>P6</c:v>
                </c:pt>
                <c:pt idx="35">
                  <c:v>P5</c:v>
                </c:pt>
                <c:pt idx="36">
                  <c:v>P4</c:v>
                </c:pt>
                <c:pt idx="37">
                  <c:v>P5</c:v>
                </c:pt>
                <c:pt idx="38">
                  <c:v>P5</c:v>
                </c:pt>
                <c:pt idx="39">
                  <c:v>P6</c:v>
                </c:pt>
              </c:strCache>
            </c:strRef>
          </c:tx>
          <c:spPr>
            <a:ln w="25400" cap="rnd">
              <a:noFill/>
              <a:round/>
            </a:ln>
            <a:effectLst/>
          </c:spPr>
          <c:marker>
            <c:symbol val="circle"/>
            <c:size val="5"/>
            <c:spPr>
              <a:solidFill>
                <a:schemeClr val="accent1"/>
              </a:solidFill>
              <a:ln w="9525">
                <a:solidFill>
                  <a:schemeClr val="accent1"/>
                </a:solidFill>
              </a:ln>
              <a:effectLst/>
            </c:spPr>
          </c:marker>
          <c:xVal>
            <c:numRef>
              <c:f>Hoja1!$E$2:$E$41</c:f>
              <c:numCache>
                <c:formatCode>General</c:formatCode>
                <c:ptCount val="40"/>
                <c:pt idx="0">
                  <c:v>6</c:v>
                </c:pt>
                <c:pt idx="1">
                  <c:v>8</c:v>
                </c:pt>
                <c:pt idx="2">
                  <c:v>26</c:v>
                </c:pt>
                <c:pt idx="3">
                  <c:v>26</c:v>
                </c:pt>
                <c:pt idx="4">
                  <c:v>30</c:v>
                </c:pt>
                <c:pt idx="5">
                  <c:v>30</c:v>
                </c:pt>
                <c:pt idx="6">
                  <c:v>30</c:v>
                </c:pt>
                <c:pt idx="7">
                  <c:v>46</c:v>
                </c:pt>
                <c:pt idx="8">
                  <c:v>52</c:v>
                </c:pt>
                <c:pt idx="9">
                  <c:v>61</c:v>
                </c:pt>
                <c:pt idx="10">
                  <c:v>61</c:v>
                </c:pt>
                <c:pt idx="11">
                  <c:v>176</c:v>
                </c:pt>
                <c:pt idx="12">
                  <c:v>177</c:v>
                </c:pt>
                <c:pt idx="13">
                  <c:v>304</c:v>
                </c:pt>
                <c:pt idx="14">
                  <c:v>305</c:v>
                </c:pt>
                <c:pt idx="15">
                  <c:v>335</c:v>
                </c:pt>
                <c:pt idx="16">
                  <c:v>404</c:v>
                </c:pt>
                <c:pt idx="17">
                  <c:v>412</c:v>
                </c:pt>
                <c:pt idx="18">
                  <c:v>413</c:v>
                </c:pt>
                <c:pt idx="19">
                  <c:v>422</c:v>
                </c:pt>
                <c:pt idx="20">
                  <c:v>424</c:v>
                </c:pt>
                <c:pt idx="21">
                  <c:v>464</c:v>
                </c:pt>
                <c:pt idx="22">
                  <c:v>464</c:v>
                </c:pt>
                <c:pt idx="23">
                  <c:v>517</c:v>
                </c:pt>
                <c:pt idx="24">
                  <c:v>602</c:v>
                </c:pt>
                <c:pt idx="25">
                  <c:v>617</c:v>
                </c:pt>
                <c:pt idx="26">
                  <c:v>696</c:v>
                </c:pt>
                <c:pt idx="27">
                  <c:v>852</c:v>
                </c:pt>
                <c:pt idx="28">
                  <c:v>862</c:v>
                </c:pt>
                <c:pt idx="29">
                  <c:v>873</c:v>
                </c:pt>
                <c:pt idx="30">
                  <c:v>889</c:v>
                </c:pt>
                <c:pt idx="31">
                  <c:v>904</c:v>
                </c:pt>
                <c:pt idx="32">
                  <c:v>937</c:v>
                </c:pt>
                <c:pt idx="33">
                  <c:v>937</c:v>
                </c:pt>
                <c:pt idx="34">
                  <c:v>1001</c:v>
                </c:pt>
                <c:pt idx="35">
                  <c:v>1008</c:v>
                </c:pt>
                <c:pt idx="36">
                  <c:v>1009</c:v>
                </c:pt>
                <c:pt idx="37">
                  <c:v>1009</c:v>
                </c:pt>
                <c:pt idx="38">
                  <c:v>1009</c:v>
                </c:pt>
                <c:pt idx="39">
                  <c:v>1015</c:v>
                </c:pt>
              </c:numCache>
            </c:numRef>
          </c:xVal>
          <c:yVal>
            <c:numRef>
              <c:f>Hoja1!$F$2:$F$41</c:f>
              <c:numCache>
                <c:formatCode>General</c:formatCode>
                <c:ptCount val="40"/>
                <c:pt idx="0">
                  <c:v>4</c:v>
                </c:pt>
                <c:pt idx="1">
                  <c:v>6</c:v>
                </c:pt>
                <c:pt idx="2">
                  <c:v>3</c:v>
                </c:pt>
                <c:pt idx="3">
                  <c:v>3</c:v>
                </c:pt>
                <c:pt idx="4">
                  <c:v>0</c:v>
                </c:pt>
                <c:pt idx="5">
                  <c:v>0</c:v>
                </c:pt>
                <c:pt idx="6">
                  <c:v>1</c:v>
                </c:pt>
                <c:pt idx="7">
                  <c:v>7</c:v>
                </c:pt>
                <c:pt idx="8">
                  <c:v>4</c:v>
                </c:pt>
                <c:pt idx="9">
                  <c:v>3</c:v>
                </c:pt>
                <c:pt idx="10">
                  <c:v>3</c:v>
                </c:pt>
                <c:pt idx="11">
                  <c:v>2</c:v>
                </c:pt>
                <c:pt idx="12">
                  <c:v>3</c:v>
                </c:pt>
                <c:pt idx="13">
                  <c:v>5</c:v>
                </c:pt>
                <c:pt idx="14">
                  <c:v>5</c:v>
                </c:pt>
                <c:pt idx="15">
                  <c:v>5</c:v>
                </c:pt>
                <c:pt idx="16">
                  <c:v>6</c:v>
                </c:pt>
                <c:pt idx="17">
                  <c:v>3</c:v>
                </c:pt>
                <c:pt idx="18">
                  <c:v>5</c:v>
                </c:pt>
                <c:pt idx="19">
                  <c:v>3</c:v>
                </c:pt>
                <c:pt idx="20">
                  <c:v>3</c:v>
                </c:pt>
                <c:pt idx="21">
                  <c:v>5</c:v>
                </c:pt>
                <c:pt idx="22">
                  <c:v>5</c:v>
                </c:pt>
                <c:pt idx="23">
                  <c:v>2</c:v>
                </c:pt>
                <c:pt idx="24">
                  <c:v>10</c:v>
                </c:pt>
                <c:pt idx="25">
                  <c:v>5</c:v>
                </c:pt>
                <c:pt idx="26">
                  <c:v>7</c:v>
                </c:pt>
                <c:pt idx="27">
                  <c:v>6</c:v>
                </c:pt>
                <c:pt idx="28">
                  <c:v>4</c:v>
                </c:pt>
                <c:pt idx="29">
                  <c:v>10</c:v>
                </c:pt>
                <c:pt idx="30">
                  <c:v>2</c:v>
                </c:pt>
                <c:pt idx="31">
                  <c:v>11</c:v>
                </c:pt>
                <c:pt idx="32">
                  <c:v>7</c:v>
                </c:pt>
                <c:pt idx="33">
                  <c:v>7</c:v>
                </c:pt>
                <c:pt idx="34">
                  <c:v>7</c:v>
                </c:pt>
                <c:pt idx="35">
                  <c:v>5</c:v>
                </c:pt>
                <c:pt idx="36">
                  <c:v>0</c:v>
                </c:pt>
                <c:pt idx="37">
                  <c:v>4</c:v>
                </c:pt>
                <c:pt idx="38">
                  <c:v>5</c:v>
                </c:pt>
                <c:pt idx="39">
                  <c:v>5</c:v>
                </c:pt>
              </c:numCache>
            </c:numRef>
          </c:yVal>
          <c:smooth val="0"/>
          <c:extLst>
            <c:ext xmlns:c16="http://schemas.microsoft.com/office/drawing/2014/chart" uri="{C3380CC4-5D6E-409C-BE32-E72D297353CC}">
              <c16:uniqueId val="{00000000-D3EF-4CA0-B912-5F89C50C22A0}"/>
            </c:ext>
          </c:extLst>
        </c:ser>
        <c:dLbls>
          <c:showLegendKey val="0"/>
          <c:showVal val="0"/>
          <c:showCatName val="0"/>
          <c:showSerName val="0"/>
          <c:showPercent val="0"/>
          <c:showBubbleSize val="0"/>
        </c:dLbls>
        <c:axId val="1733328383"/>
        <c:axId val="1733318399"/>
      </c:scatterChart>
      <c:valAx>
        <c:axId val="1733328383"/>
        <c:scaling>
          <c:orientation val="minMax"/>
          <c:max val="1100"/>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s-CO"/>
          </a:p>
        </c:txPr>
        <c:crossAx val="1733318399"/>
        <c:crosses val="autoZero"/>
        <c:crossBetween val="midCat"/>
        <c:majorUnit val="100"/>
      </c:valAx>
      <c:valAx>
        <c:axId val="173331839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s-CO"/>
          </a:p>
        </c:txPr>
        <c:crossAx val="173332838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2DD62E-8E4D-4ED8-A816-16BC92B9441B}"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s-CO"/>
        </a:p>
      </dgm:t>
    </dgm:pt>
    <dgm:pt modelId="{D0A46C6D-7F03-46B7-B54E-8EB4033F751F}">
      <dgm:prSet phldrT="[Texto]"/>
      <dgm:spPr/>
      <dgm:t>
        <a:bodyPr/>
        <a:lstStyle/>
        <a:p>
          <a:r>
            <a:rPr lang="es-ES" b="1" dirty="0"/>
            <a:t>SELECCIÓN PRELIMINAR MOD/KM/CONSUMOS DE ACEITE MOTOR</a:t>
          </a:r>
          <a:endParaRPr lang="es-CO" b="1" dirty="0"/>
        </a:p>
      </dgm:t>
    </dgm:pt>
    <dgm:pt modelId="{93D5041B-12FE-4228-A6E4-AED148CF3994}" type="parTrans" cxnId="{F7F3DE08-C30D-41E2-A4C5-6C28D273B09D}">
      <dgm:prSet/>
      <dgm:spPr/>
      <dgm:t>
        <a:bodyPr/>
        <a:lstStyle/>
        <a:p>
          <a:endParaRPr lang="es-CO"/>
        </a:p>
      </dgm:t>
    </dgm:pt>
    <dgm:pt modelId="{05C887AB-E2A5-4757-B8C6-D553D5FB4D3A}" type="sibTrans" cxnId="{F7F3DE08-C30D-41E2-A4C5-6C28D273B09D}">
      <dgm:prSet/>
      <dgm:spPr/>
      <dgm:t>
        <a:bodyPr/>
        <a:lstStyle/>
        <a:p>
          <a:endParaRPr lang="es-CO"/>
        </a:p>
      </dgm:t>
    </dgm:pt>
    <dgm:pt modelId="{63447B2B-2D45-4329-8EFC-5573027D1D38}">
      <dgm:prSet phldrT="[Texto]"/>
      <dgm:spPr/>
      <dgm:t>
        <a:bodyPr/>
        <a:lstStyle/>
        <a:p>
          <a:r>
            <a:rPr lang="es-ES" b="1" dirty="0"/>
            <a:t>VERIFICACION EN SISTEMA DE INTERVENCIONES PREVIAS AL MOTOR</a:t>
          </a:r>
          <a:endParaRPr lang="es-CO" b="1" dirty="0"/>
        </a:p>
      </dgm:t>
    </dgm:pt>
    <dgm:pt modelId="{E428F035-AD40-4DE5-8E21-9233D666B3B1}" type="parTrans" cxnId="{B3E3D8A9-083C-46B4-9B5C-C3733AF2A468}">
      <dgm:prSet/>
      <dgm:spPr/>
      <dgm:t>
        <a:bodyPr/>
        <a:lstStyle/>
        <a:p>
          <a:endParaRPr lang="es-CO"/>
        </a:p>
      </dgm:t>
    </dgm:pt>
    <dgm:pt modelId="{DA9DA4E5-28BC-4777-BB52-D441CF39DDB9}" type="sibTrans" cxnId="{B3E3D8A9-083C-46B4-9B5C-C3733AF2A468}">
      <dgm:prSet/>
      <dgm:spPr/>
      <dgm:t>
        <a:bodyPr/>
        <a:lstStyle/>
        <a:p>
          <a:endParaRPr lang="es-CO"/>
        </a:p>
      </dgm:t>
    </dgm:pt>
    <dgm:pt modelId="{9F45C080-3D89-461C-94B4-F6B52FD30F6D}">
      <dgm:prSet phldrT="[Texto]"/>
      <dgm:spPr/>
      <dgm:t>
        <a:bodyPr/>
        <a:lstStyle/>
        <a:p>
          <a:r>
            <a:rPr lang="es-ES" b="1" dirty="0"/>
            <a:t>EVALUACION DE MOTOR: COMPRESION CILINDROS, PRESION ACEITE, DESGASTE PROGRESIVO</a:t>
          </a:r>
          <a:endParaRPr lang="es-CO" dirty="0"/>
        </a:p>
      </dgm:t>
    </dgm:pt>
    <dgm:pt modelId="{1D2172D3-20BE-48B0-8D84-4D486CC9C7D4}" type="parTrans" cxnId="{501853BF-EF60-4447-9C1B-7DED6AF84F71}">
      <dgm:prSet/>
      <dgm:spPr/>
      <dgm:t>
        <a:bodyPr/>
        <a:lstStyle/>
        <a:p>
          <a:endParaRPr lang="es-CO"/>
        </a:p>
      </dgm:t>
    </dgm:pt>
    <dgm:pt modelId="{37ED5704-5C08-46C0-96C5-F6E431392407}" type="sibTrans" cxnId="{501853BF-EF60-4447-9C1B-7DED6AF84F71}">
      <dgm:prSet/>
      <dgm:spPr/>
      <dgm:t>
        <a:bodyPr/>
        <a:lstStyle/>
        <a:p>
          <a:endParaRPr lang="es-CO"/>
        </a:p>
      </dgm:t>
    </dgm:pt>
    <dgm:pt modelId="{679657AE-2156-483D-875D-E58472D1021D}">
      <dgm:prSet phldrT="[Texto]"/>
      <dgm:spPr/>
      <dgm:t>
        <a:bodyPr/>
        <a:lstStyle/>
        <a:p>
          <a:r>
            <a:rPr lang="es-ES" b="1" dirty="0"/>
            <a:t>UNIFICACION DE CRITERIOS MEDIANTE RESULTADOS DE MUESTRAS DE ACEITE</a:t>
          </a:r>
          <a:endParaRPr lang="es-CO" b="1" dirty="0"/>
        </a:p>
      </dgm:t>
    </dgm:pt>
    <dgm:pt modelId="{0389E37F-59E0-41B3-AD07-5FF63253025F}" type="parTrans" cxnId="{98FAABC3-2FE3-441D-9106-030A8BF4D6AA}">
      <dgm:prSet/>
      <dgm:spPr/>
      <dgm:t>
        <a:bodyPr/>
        <a:lstStyle/>
        <a:p>
          <a:endParaRPr lang="es-CO"/>
        </a:p>
      </dgm:t>
    </dgm:pt>
    <dgm:pt modelId="{10116359-32C8-470A-86ED-01D602A66BD9}" type="sibTrans" cxnId="{98FAABC3-2FE3-441D-9106-030A8BF4D6AA}">
      <dgm:prSet/>
      <dgm:spPr/>
      <dgm:t>
        <a:bodyPr/>
        <a:lstStyle/>
        <a:p>
          <a:endParaRPr lang="es-CO"/>
        </a:p>
      </dgm:t>
    </dgm:pt>
    <dgm:pt modelId="{6EAC22AD-B9ED-4C2B-A6E8-C9EFCAB8809B}" type="pres">
      <dgm:prSet presAssocID="{F92DD62E-8E4D-4ED8-A816-16BC92B9441B}" presName="Name0" presStyleCnt="0">
        <dgm:presLayoutVars>
          <dgm:dir/>
          <dgm:resizeHandles val="exact"/>
        </dgm:presLayoutVars>
      </dgm:prSet>
      <dgm:spPr/>
    </dgm:pt>
    <dgm:pt modelId="{7167DD95-D716-4A75-8C9D-981220208812}" type="pres">
      <dgm:prSet presAssocID="{F92DD62E-8E4D-4ED8-A816-16BC92B9441B}" presName="cycle" presStyleCnt="0"/>
      <dgm:spPr/>
    </dgm:pt>
    <dgm:pt modelId="{20ECB614-EF51-4333-92AF-88FF87F17EA1}" type="pres">
      <dgm:prSet presAssocID="{D0A46C6D-7F03-46B7-B54E-8EB4033F751F}" presName="nodeFirstNode" presStyleLbl="node1" presStyleIdx="0" presStyleCnt="4">
        <dgm:presLayoutVars>
          <dgm:bulletEnabled val="1"/>
        </dgm:presLayoutVars>
      </dgm:prSet>
      <dgm:spPr/>
    </dgm:pt>
    <dgm:pt modelId="{852F8F3F-3C3F-4032-9079-079CD1F3C387}" type="pres">
      <dgm:prSet presAssocID="{05C887AB-E2A5-4757-B8C6-D553D5FB4D3A}" presName="sibTransFirstNode" presStyleLbl="bgShp" presStyleIdx="0" presStyleCnt="1"/>
      <dgm:spPr/>
    </dgm:pt>
    <dgm:pt modelId="{1FBA0DCA-05C5-4ECD-B17F-40DBF3536B20}" type="pres">
      <dgm:prSet presAssocID="{63447B2B-2D45-4329-8EFC-5573027D1D38}" presName="nodeFollowingNodes" presStyleLbl="node1" presStyleIdx="1" presStyleCnt="4">
        <dgm:presLayoutVars>
          <dgm:bulletEnabled val="1"/>
        </dgm:presLayoutVars>
      </dgm:prSet>
      <dgm:spPr/>
    </dgm:pt>
    <dgm:pt modelId="{95F9303F-6A55-4454-8399-E7EB55D14967}" type="pres">
      <dgm:prSet presAssocID="{9F45C080-3D89-461C-94B4-F6B52FD30F6D}" presName="nodeFollowingNodes" presStyleLbl="node1" presStyleIdx="2" presStyleCnt="4">
        <dgm:presLayoutVars>
          <dgm:bulletEnabled val="1"/>
        </dgm:presLayoutVars>
      </dgm:prSet>
      <dgm:spPr/>
    </dgm:pt>
    <dgm:pt modelId="{211E430A-6690-4549-9A44-83B1CD5F86C1}" type="pres">
      <dgm:prSet presAssocID="{679657AE-2156-483D-875D-E58472D1021D}" presName="nodeFollowingNodes" presStyleLbl="node1" presStyleIdx="3" presStyleCnt="4">
        <dgm:presLayoutVars>
          <dgm:bulletEnabled val="1"/>
        </dgm:presLayoutVars>
      </dgm:prSet>
      <dgm:spPr/>
    </dgm:pt>
  </dgm:ptLst>
  <dgm:cxnLst>
    <dgm:cxn modelId="{F7F3DE08-C30D-41E2-A4C5-6C28D273B09D}" srcId="{F92DD62E-8E4D-4ED8-A816-16BC92B9441B}" destId="{D0A46C6D-7F03-46B7-B54E-8EB4033F751F}" srcOrd="0" destOrd="0" parTransId="{93D5041B-12FE-4228-A6E4-AED148CF3994}" sibTransId="{05C887AB-E2A5-4757-B8C6-D553D5FB4D3A}"/>
    <dgm:cxn modelId="{BFA41739-511B-415A-A972-DDB7CB2EAA8A}" type="presOf" srcId="{D0A46C6D-7F03-46B7-B54E-8EB4033F751F}" destId="{20ECB614-EF51-4333-92AF-88FF87F17EA1}" srcOrd="0" destOrd="0" presId="urn:microsoft.com/office/officeart/2005/8/layout/cycle3"/>
    <dgm:cxn modelId="{D44F1856-EDFF-43DC-84D6-A6A41A78C5B4}" type="presOf" srcId="{9F45C080-3D89-461C-94B4-F6B52FD30F6D}" destId="{95F9303F-6A55-4454-8399-E7EB55D14967}" srcOrd="0" destOrd="0" presId="urn:microsoft.com/office/officeart/2005/8/layout/cycle3"/>
    <dgm:cxn modelId="{A3DEEB79-2658-4D50-8335-ABC00963F7AA}" type="presOf" srcId="{05C887AB-E2A5-4757-B8C6-D553D5FB4D3A}" destId="{852F8F3F-3C3F-4032-9079-079CD1F3C387}" srcOrd="0" destOrd="0" presId="urn:microsoft.com/office/officeart/2005/8/layout/cycle3"/>
    <dgm:cxn modelId="{BE59079D-7B63-454D-B02D-B9D40A26EDA4}" type="presOf" srcId="{63447B2B-2D45-4329-8EFC-5573027D1D38}" destId="{1FBA0DCA-05C5-4ECD-B17F-40DBF3536B20}" srcOrd="0" destOrd="0" presId="urn:microsoft.com/office/officeart/2005/8/layout/cycle3"/>
    <dgm:cxn modelId="{B3E3D8A9-083C-46B4-9B5C-C3733AF2A468}" srcId="{F92DD62E-8E4D-4ED8-A816-16BC92B9441B}" destId="{63447B2B-2D45-4329-8EFC-5573027D1D38}" srcOrd="1" destOrd="0" parTransId="{E428F035-AD40-4DE5-8E21-9233D666B3B1}" sibTransId="{DA9DA4E5-28BC-4777-BB52-D441CF39DDB9}"/>
    <dgm:cxn modelId="{501853BF-EF60-4447-9C1B-7DED6AF84F71}" srcId="{F92DD62E-8E4D-4ED8-A816-16BC92B9441B}" destId="{9F45C080-3D89-461C-94B4-F6B52FD30F6D}" srcOrd="2" destOrd="0" parTransId="{1D2172D3-20BE-48B0-8D84-4D486CC9C7D4}" sibTransId="{37ED5704-5C08-46C0-96C5-F6E431392407}"/>
    <dgm:cxn modelId="{98FAABC3-2FE3-441D-9106-030A8BF4D6AA}" srcId="{F92DD62E-8E4D-4ED8-A816-16BC92B9441B}" destId="{679657AE-2156-483D-875D-E58472D1021D}" srcOrd="3" destOrd="0" parTransId="{0389E37F-59E0-41B3-AD07-5FF63253025F}" sibTransId="{10116359-32C8-470A-86ED-01D602A66BD9}"/>
    <dgm:cxn modelId="{301994D1-7B8F-47B9-8680-34FD9296CB9C}" type="presOf" srcId="{F92DD62E-8E4D-4ED8-A816-16BC92B9441B}" destId="{6EAC22AD-B9ED-4C2B-A6E8-C9EFCAB8809B}" srcOrd="0" destOrd="0" presId="urn:microsoft.com/office/officeart/2005/8/layout/cycle3"/>
    <dgm:cxn modelId="{9CE126D8-BBE6-49A5-A137-A90997EBF807}" type="presOf" srcId="{679657AE-2156-483D-875D-E58472D1021D}" destId="{211E430A-6690-4549-9A44-83B1CD5F86C1}" srcOrd="0" destOrd="0" presId="urn:microsoft.com/office/officeart/2005/8/layout/cycle3"/>
    <dgm:cxn modelId="{66AF93F2-FF60-4A1B-89E7-3441D0375B4C}" type="presParOf" srcId="{6EAC22AD-B9ED-4C2B-A6E8-C9EFCAB8809B}" destId="{7167DD95-D716-4A75-8C9D-981220208812}" srcOrd="0" destOrd="0" presId="urn:microsoft.com/office/officeart/2005/8/layout/cycle3"/>
    <dgm:cxn modelId="{4E6E5285-E826-4F19-A33E-ED1BC780EC4F}" type="presParOf" srcId="{7167DD95-D716-4A75-8C9D-981220208812}" destId="{20ECB614-EF51-4333-92AF-88FF87F17EA1}" srcOrd="0" destOrd="0" presId="urn:microsoft.com/office/officeart/2005/8/layout/cycle3"/>
    <dgm:cxn modelId="{15614752-EDA2-4A6A-BAC6-6CCA0ED89014}" type="presParOf" srcId="{7167DD95-D716-4A75-8C9D-981220208812}" destId="{852F8F3F-3C3F-4032-9079-079CD1F3C387}" srcOrd="1" destOrd="0" presId="urn:microsoft.com/office/officeart/2005/8/layout/cycle3"/>
    <dgm:cxn modelId="{725326C1-FD66-4B32-9E81-AB01031A9C49}" type="presParOf" srcId="{7167DD95-D716-4A75-8C9D-981220208812}" destId="{1FBA0DCA-05C5-4ECD-B17F-40DBF3536B20}" srcOrd="2" destOrd="0" presId="urn:microsoft.com/office/officeart/2005/8/layout/cycle3"/>
    <dgm:cxn modelId="{05C9C874-FAA4-4591-B68A-909DAA3B1DAE}" type="presParOf" srcId="{7167DD95-D716-4A75-8C9D-981220208812}" destId="{95F9303F-6A55-4454-8399-E7EB55D14967}" srcOrd="3" destOrd="0" presId="urn:microsoft.com/office/officeart/2005/8/layout/cycle3"/>
    <dgm:cxn modelId="{D89ECCF8-2774-42DE-968A-AA1A9F8FB921}" type="presParOf" srcId="{7167DD95-D716-4A75-8C9D-981220208812}" destId="{211E430A-6690-4549-9A44-83B1CD5F86C1}"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2F8F3F-3C3F-4032-9079-079CD1F3C387}">
      <dsp:nvSpPr>
        <dsp:cNvPr id="0" name=""/>
        <dsp:cNvSpPr/>
      </dsp:nvSpPr>
      <dsp:spPr>
        <a:xfrm>
          <a:off x="1184234" y="-88085"/>
          <a:ext cx="4235531" cy="4235531"/>
        </a:xfrm>
        <a:prstGeom prst="circularArrow">
          <a:avLst>
            <a:gd name="adj1" fmla="val 4668"/>
            <a:gd name="adj2" fmla="val 272909"/>
            <a:gd name="adj3" fmla="val 12968250"/>
            <a:gd name="adj4" fmla="val 17938222"/>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ECB614-EF51-4333-92AF-88FF87F17EA1}">
      <dsp:nvSpPr>
        <dsp:cNvPr id="0" name=""/>
        <dsp:cNvSpPr/>
      </dsp:nvSpPr>
      <dsp:spPr>
        <a:xfrm>
          <a:off x="1941214" y="103"/>
          <a:ext cx="2721570" cy="13607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t>SELECCIÓN PRELIMINAR MOD/KM/CONSUMOS DE ACEITE MOTOR</a:t>
          </a:r>
          <a:endParaRPr lang="es-CO" sz="1800" b="1" kern="1200" dirty="0"/>
        </a:p>
      </dsp:txBody>
      <dsp:txXfrm>
        <a:off x="2007642" y="66531"/>
        <a:ext cx="2588714" cy="1227929"/>
      </dsp:txXfrm>
    </dsp:sp>
    <dsp:sp modelId="{1FBA0DCA-05C5-4ECD-B17F-40DBF3536B20}">
      <dsp:nvSpPr>
        <dsp:cNvPr id="0" name=""/>
        <dsp:cNvSpPr/>
      </dsp:nvSpPr>
      <dsp:spPr>
        <a:xfrm>
          <a:off x="3462051" y="1520940"/>
          <a:ext cx="2721570" cy="13607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t>VERIFICACION EN SISTEMA DE INTERVENCIONES PREVIAS AL MOTOR</a:t>
          </a:r>
          <a:endParaRPr lang="es-CO" sz="1800" b="1" kern="1200" dirty="0"/>
        </a:p>
      </dsp:txBody>
      <dsp:txXfrm>
        <a:off x="3528479" y="1587368"/>
        <a:ext cx="2588714" cy="1227929"/>
      </dsp:txXfrm>
    </dsp:sp>
    <dsp:sp modelId="{95F9303F-6A55-4454-8399-E7EB55D14967}">
      <dsp:nvSpPr>
        <dsp:cNvPr id="0" name=""/>
        <dsp:cNvSpPr/>
      </dsp:nvSpPr>
      <dsp:spPr>
        <a:xfrm>
          <a:off x="1941214" y="3041777"/>
          <a:ext cx="2721570" cy="13607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t>EVALUACION DE MOTOR: COMPRESION CILINDROS, PRESION ACEITE, DESGASTE PROGRESIVO</a:t>
          </a:r>
          <a:endParaRPr lang="es-CO" sz="1800" kern="1200" dirty="0"/>
        </a:p>
      </dsp:txBody>
      <dsp:txXfrm>
        <a:off x="2007642" y="3108205"/>
        <a:ext cx="2588714" cy="1227929"/>
      </dsp:txXfrm>
    </dsp:sp>
    <dsp:sp modelId="{211E430A-6690-4549-9A44-83B1CD5F86C1}">
      <dsp:nvSpPr>
        <dsp:cNvPr id="0" name=""/>
        <dsp:cNvSpPr/>
      </dsp:nvSpPr>
      <dsp:spPr>
        <a:xfrm>
          <a:off x="420377" y="1520940"/>
          <a:ext cx="2721570" cy="13607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t>UNIFICACION DE CRITERIOS MEDIANTE RESULTADOS DE MUESTRAS DE ACEITE</a:t>
          </a:r>
          <a:endParaRPr lang="es-CO" sz="1800" b="1" kern="1200" dirty="0"/>
        </a:p>
      </dsp:txBody>
      <dsp:txXfrm>
        <a:off x="486805" y="1587368"/>
        <a:ext cx="2588714" cy="1227929"/>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5462352A-375E-4F35-BD73-A32275BEFF9B}" type="datetimeFigureOut">
              <a:rPr lang="es-CO" smtClean="0"/>
              <a:t>7/07/2022</a:t>
            </a:fld>
            <a:endParaRPr lang="es-CO"/>
          </a:p>
        </p:txBody>
      </p:sp>
      <p:sp>
        <p:nvSpPr>
          <p:cNvPr id="4" name="Marcador de imagen de diapositiva 3"/>
          <p:cNvSpPr>
            <a:spLocks noGrp="1" noRot="1" noChangeAspect="1"/>
          </p:cNvSpPr>
          <p:nvPr>
            <p:ph type="sldImg" idx="2"/>
          </p:nvPr>
        </p:nvSpPr>
        <p:spPr>
          <a:xfrm>
            <a:off x="981075" y="1241425"/>
            <a:ext cx="4835525" cy="3349625"/>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0E7F3B22-B8A9-4C74-9532-897FAFAFC84D}" type="slidenum">
              <a:rPr lang="es-CO" smtClean="0"/>
              <a:t>‹Nº›</a:t>
            </a:fld>
            <a:endParaRPr lang="es-CO"/>
          </a:p>
        </p:txBody>
      </p:sp>
    </p:spTree>
    <p:extLst>
      <p:ext uri="{BB962C8B-B14F-4D97-AF65-F5344CB8AC3E}">
        <p14:creationId xmlns:p14="http://schemas.microsoft.com/office/powerpoint/2010/main" val="3599190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0E7F3B22-B8A9-4C74-9532-897FAFAFC84D}" type="slidenum">
              <a:rPr lang="es-CO" smtClean="0"/>
              <a:t>18</a:t>
            </a:fld>
            <a:endParaRPr lang="es-CO"/>
          </a:p>
        </p:txBody>
      </p:sp>
    </p:spTree>
    <p:extLst>
      <p:ext uri="{BB962C8B-B14F-4D97-AF65-F5344CB8AC3E}">
        <p14:creationId xmlns:p14="http://schemas.microsoft.com/office/powerpoint/2010/main" val="6002345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Imagen 4" descr="Titular_4.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ctrTitle"/>
          </p:nvPr>
        </p:nvSpPr>
        <p:spPr>
          <a:xfrm>
            <a:off x="742951" y="660403"/>
            <a:ext cx="6288485" cy="1470025"/>
          </a:xfrm>
        </p:spPr>
        <p:txBody>
          <a:bodyPr>
            <a:noAutofit/>
          </a:bodyPr>
          <a:lstStyle>
            <a:lvl1pPr>
              <a:defRPr sz="5200">
                <a:solidFill>
                  <a:schemeClr val="bg1">
                    <a:lumMod val="85000"/>
                  </a:schemeClr>
                </a:solidFill>
              </a:defRPr>
            </a:lvl1pPr>
          </a:lstStyle>
          <a:p>
            <a:r>
              <a:rPr lang="es-ES"/>
              <a:t>Haga clic para modificar el estilo de título del patrón</a:t>
            </a:r>
            <a:endParaRPr lang="es-ES" dirty="0"/>
          </a:p>
        </p:txBody>
      </p:sp>
      <p:sp>
        <p:nvSpPr>
          <p:cNvPr id="3" name="Subtítulo 2"/>
          <p:cNvSpPr>
            <a:spLocks noGrp="1"/>
          </p:cNvSpPr>
          <p:nvPr>
            <p:ph type="subTitle" idx="1"/>
          </p:nvPr>
        </p:nvSpPr>
        <p:spPr>
          <a:xfrm>
            <a:off x="742951" y="2490688"/>
            <a:ext cx="6288485" cy="1752600"/>
          </a:xfrm>
        </p:spPr>
        <p:txBody>
          <a:bodyPr/>
          <a:lstStyle>
            <a:lvl1pPr marL="0" indent="0" algn="ctr">
              <a:buNone/>
              <a:defRPr>
                <a:solidFill>
                  <a:schemeClr val="bg1">
                    <a:lumMod val="85000"/>
                  </a:schemeClr>
                </a:solidFill>
              </a:defRPr>
            </a:lvl1pPr>
            <a:lvl2pPr marL="495285" indent="0" algn="ctr">
              <a:buNone/>
              <a:defRPr>
                <a:solidFill>
                  <a:schemeClr val="tx1">
                    <a:tint val="75000"/>
                  </a:schemeClr>
                </a:solidFill>
              </a:defRPr>
            </a:lvl2pPr>
            <a:lvl3pPr marL="990570" indent="0" algn="ctr">
              <a:buNone/>
              <a:defRPr>
                <a:solidFill>
                  <a:schemeClr val="tx1">
                    <a:tint val="75000"/>
                  </a:schemeClr>
                </a:solidFill>
              </a:defRPr>
            </a:lvl3pPr>
            <a:lvl4pPr marL="1485854" indent="0" algn="ctr">
              <a:buNone/>
              <a:defRPr>
                <a:solidFill>
                  <a:schemeClr val="tx1">
                    <a:tint val="75000"/>
                  </a:schemeClr>
                </a:solidFill>
              </a:defRPr>
            </a:lvl4pPr>
            <a:lvl5pPr marL="1981139" indent="0" algn="ctr">
              <a:buNone/>
              <a:defRPr>
                <a:solidFill>
                  <a:schemeClr val="tx1">
                    <a:tint val="75000"/>
                  </a:schemeClr>
                </a:solidFill>
              </a:defRPr>
            </a:lvl5pPr>
            <a:lvl6pPr marL="2476424" indent="0" algn="ctr">
              <a:buNone/>
              <a:defRPr>
                <a:solidFill>
                  <a:schemeClr val="tx1">
                    <a:tint val="75000"/>
                  </a:schemeClr>
                </a:solidFill>
              </a:defRPr>
            </a:lvl6pPr>
            <a:lvl7pPr marL="2971709" indent="0" algn="ctr">
              <a:buNone/>
              <a:defRPr>
                <a:solidFill>
                  <a:schemeClr val="tx1">
                    <a:tint val="75000"/>
                  </a:schemeClr>
                </a:solidFill>
              </a:defRPr>
            </a:lvl7pPr>
            <a:lvl8pPr marL="3466993" indent="0" algn="ctr">
              <a:buNone/>
              <a:defRPr>
                <a:solidFill>
                  <a:schemeClr val="tx1">
                    <a:tint val="75000"/>
                  </a:schemeClr>
                </a:solidFill>
              </a:defRPr>
            </a:lvl8pPr>
            <a:lvl9pPr marL="3962278" indent="0" algn="ctr">
              <a:buNone/>
              <a:defRPr>
                <a:solidFill>
                  <a:schemeClr val="tx1">
                    <a:tint val="75000"/>
                  </a:schemeClr>
                </a:solidFill>
              </a:defRPr>
            </a:lvl9pPr>
          </a:lstStyle>
          <a:p>
            <a:r>
              <a:rPr lang="es-ES"/>
              <a:t>Haga clic para modificar el estilo de subtítulo del patrón</a:t>
            </a:r>
            <a:endParaRPr lang="es-ES" dirty="0"/>
          </a:p>
        </p:txBody>
      </p:sp>
    </p:spTree>
    <p:extLst>
      <p:ext uri="{BB962C8B-B14F-4D97-AF65-F5344CB8AC3E}">
        <p14:creationId xmlns:p14="http://schemas.microsoft.com/office/powerpoint/2010/main" val="2973310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BBEC2430-22F5-44DE-B84A-F4FE53D6C7E8}" type="datetimeFigureOut">
              <a:rPr lang="es-ES"/>
              <a:pPr/>
              <a:t>07/07/2022</a:t>
            </a:fld>
            <a:endParaRPr lang="es-ES"/>
          </a:p>
        </p:txBody>
      </p:sp>
      <p:sp>
        <p:nvSpPr>
          <p:cNvPr id="5" name="Marcador de pie de página 4"/>
          <p:cNvSpPr>
            <a:spLocks noGrp="1"/>
          </p:cNvSpPr>
          <p:nvPr>
            <p:ph type="ftr" sz="quarter" idx="11"/>
          </p:nvPr>
        </p:nvSpPr>
        <p:spPr>
          <a:xfrm>
            <a:off x="3384550" y="6356353"/>
            <a:ext cx="31369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a:p>
        </p:txBody>
      </p:sp>
      <p:sp>
        <p:nvSpPr>
          <p:cNvPr id="6" name="Marcador de número de diapositiva 5"/>
          <p:cNvSpPr>
            <a:spLocks noGrp="1"/>
          </p:cNvSpPr>
          <p:nvPr>
            <p:ph type="sldNum" sz="quarter" idx="12"/>
          </p:nvPr>
        </p:nvSpPr>
        <p:spPr>
          <a:xfrm>
            <a:off x="7099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AFBE1099-04EC-4204-B44C-64E4527CE73F}" type="slidenum">
              <a:rPr lang="es-ES"/>
              <a:pPr/>
              <a:t>‹Nº›</a:t>
            </a:fld>
            <a:endParaRPr lang="es-ES"/>
          </a:p>
        </p:txBody>
      </p:sp>
    </p:spTree>
    <p:extLst>
      <p:ext uri="{BB962C8B-B14F-4D97-AF65-F5344CB8AC3E}">
        <p14:creationId xmlns:p14="http://schemas.microsoft.com/office/powerpoint/2010/main" val="2695135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82506" y="4406903"/>
            <a:ext cx="7777501" cy="1362075"/>
          </a:xfrm>
        </p:spPr>
        <p:txBody>
          <a:bodyPr anchor="t"/>
          <a:lstStyle>
            <a:lvl1pPr algn="l">
              <a:defRPr sz="4333" b="1" cap="all"/>
            </a:lvl1pPr>
          </a:lstStyle>
          <a:p>
            <a:r>
              <a:rPr lang="es-ES"/>
              <a:t>Haga clic para modificar el estilo de título del patrón</a:t>
            </a:r>
          </a:p>
        </p:txBody>
      </p:sp>
      <p:sp>
        <p:nvSpPr>
          <p:cNvPr id="3" name="Marcador de texto 2"/>
          <p:cNvSpPr>
            <a:spLocks noGrp="1"/>
          </p:cNvSpPr>
          <p:nvPr>
            <p:ph type="body" idx="1"/>
          </p:nvPr>
        </p:nvSpPr>
        <p:spPr>
          <a:xfrm>
            <a:off x="782506" y="2906713"/>
            <a:ext cx="7777501" cy="1500187"/>
          </a:xfrm>
        </p:spPr>
        <p:txBody>
          <a:bodyPr anchor="b"/>
          <a:lstStyle>
            <a:lvl1pPr marL="0" indent="0">
              <a:buNone/>
              <a:defRPr sz="2167">
                <a:solidFill>
                  <a:schemeClr val="tx1">
                    <a:tint val="75000"/>
                  </a:schemeClr>
                </a:solidFill>
              </a:defRPr>
            </a:lvl1pPr>
            <a:lvl2pPr marL="495285" indent="0">
              <a:buNone/>
              <a:defRPr sz="1950">
                <a:solidFill>
                  <a:schemeClr val="tx1">
                    <a:tint val="75000"/>
                  </a:schemeClr>
                </a:solidFill>
              </a:defRPr>
            </a:lvl2pPr>
            <a:lvl3pPr marL="990570" indent="0">
              <a:buNone/>
              <a:defRPr sz="1733">
                <a:solidFill>
                  <a:schemeClr val="tx1">
                    <a:tint val="75000"/>
                  </a:schemeClr>
                </a:solidFill>
              </a:defRPr>
            </a:lvl3pPr>
            <a:lvl4pPr marL="1485854" indent="0">
              <a:buNone/>
              <a:defRPr sz="1517">
                <a:solidFill>
                  <a:schemeClr val="tx1">
                    <a:tint val="75000"/>
                  </a:schemeClr>
                </a:solidFill>
              </a:defRPr>
            </a:lvl4pPr>
            <a:lvl5pPr marL="1981139" indent="0">
              <a:buNone/>
              <a:defRPr sz="1517">
                <a:solidFill>
                  <a:schemeClr val="tx1">
                    <a:tint val="75000"/>
                  </a:schemeClr>
                </a:solidFill>
              </a:defRPr>
            </a:lvl5pPr>
            <a:lvl6pPr marL="2476424" indent="0">
              <a:buNone/>
              <a:defRPr sz="1517">
                <a:solidFill>
                  <a:schemeClr val="tx1">
                    <a:tint val="75000"/>
                  </a:schemeClr>
                </a:solidFill>
              </a:defRPr>
            </a:lvl6pPr>
            <a:lvl7pPr marL="2971709" indent="0">
              <a:buNone/>
              <a:defRPr sz="1517">
                <a:solidFill>
                  <a:schemeClr val="tx1">
                    <a:tint val="75000"/>
                  </a:schemeClr>
                </a:solidFill>
              </a:defRPr>
            </a:lvl7pPr>
            <a:lvl8pPr marL="3466993" indent="0">
              <a:buNone/>
              <a:defRPr sz="1517">
                <a:solidFill>
                  <a:schemeClr val="tx1">
                    <a:tint val="75000"/>
                  </a:schemeClr>
                </a:solidFill>
              </a:defRPr>
            </a:lvl8pPr>
            <a:lvl9pPr marL="3962278" indent="0">
              <a:buNone/>
              <a:defRPr sz="1517">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23F365FB-6052-4AE8-946F-288C21CF94DE}" type="datetimeFigureOut">
              <a:rPr lang="es-ES"/>
              <a:pPr/>
              <a:t>07/07/2022</a:t>
            </a:fld>
            <a:endParaRPr lang="es-ES"/>
          </a:p>
        </p:txBody>
      </p:sp>
      <p:sp>
        <p:nvSpPr>
          <p:cNvPr id="5" name="Marcador de pie de página 4"/>
          <p:cNvSpPr>
            <a:spLocks noGrp="1"/>
          </p:cNvSpPr>
          <p:nvPr>
            <p:ph type="ftr" sz="quarter" idx="11"/>
          </p:nvPr>
        </p:nvSpPr>
        <p:spPr>
          <a:xfrm>
            <a:off x="3384550" y="6356353"/>
            <a:ext cx="31369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a:p>
        </p:txBody>
      </p:sp>
      <p:sp>
        <p:nvSpPr>
          <p:cNvPr id="6" name="Marcador de número de diapositiva 5"/>
          <p:cNvSpPr>
            <a:spLocks noGrp="1"/>
          </p:cNvSpPr>
          <p:nvPr>
            <p:ph type="sldNum" sz="quarter" idx="12"/>
          </p:nvPr>
        </p:nvSpPr>
        <p:spPr>
          <a:xfrm>
            <a:off x="7099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0D7999E0-B728-4C7F-9510-03A3E4E97563}" type="slidenum">
              <a:rPr lang="es-ES"/>
              <a:pPr/>
              <a:t>‹Nº›</a:t>
            </a:fld>
            <a:endParaRPr lang="es-ES"/>
          </a:p>
        </p:txBody>
      </p:sp>
    </p:spTree>
    <p:extLst>
      <p:ext uri="{BB962C8B-B14F-4D97-AF65-F5344CB8AC3E}">
        <p14:creationId xmlns:p14="http://schemas.microsoft.com/office/powerpoint/2010/main" val="4156773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495300" y="1600203"/>
            <a:ext cx="4375150" cy="4525963"/>
          </a:xfrm>
        </p:spPr>
        <p:txBody>
          <a:bodyPr/>
          <a:lstStyle>
            <a:lvl1pPr>
              <a:defRPr sz="3033"/>
            </a:lvl1pPr>
            <a:lvl2pPr>
              <a:defRPr sz="2600"/>
            </a:lvl2pPr>
            <a:lvl3pPr>
              <a:defRPr sz="2167"/>
            </a:lvl3pPr>
            <a:lvl4pPr>
              <a:defRPr sz="1950"/>
            </a:lvl4pPr>
            <a:lvl5pPr>
              <a:defRPr sz="1950"/>
            </a:lvl5pPr>
            <a:lvl6pPr>
              <a:defRPr sz="1950"/>
            </a:lvl6pPr>
            <a:lvl7pPr>
              <a:defRPr sz="1950"/>
            </a:lvl7pPr>
            <a:lvl8pPr>
              <a:defRPr sz="1950"/>
            </a:lvl8pPr>
            <a:lvl9pPr>
              <a:defRPr sz="19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5035550" y="1600203"/>
            <a:ext cx="4375150" cy="4525963"/>
          </a:xfrm>
        </p:spPr>
        <p:txBody>
          <a:bodyPr/>
          <a:lstStyle>
            <a:lvl1pPr>
              <a:defRPr sz="3033"/>
            </a:lvl1pPr>
            <a:lvl2pPr>
              <a:defRPr sz="2600"/>
            </a:lvl2pPr>
            <a:lvl3pPr>
              <a:defRPr sz="2167"/>
            </a:lvl3pPr>
            <a:lvl4pPr>
              <a:defRPr sz="1950"/>
            </a:lvl4pPr>
            <a:lvl5pPr>
              <a:defRPr sz="1950"/>
            </a:lvl5pPr>
            <a:lvl6pPr>
              <a:defRPr sz="1950"/>
            </a:lvl6pPr>
            <a:lvl7pPr>
              <a:defRPr sz="1950"/>
            </a:lvl7pPr>
            <a:lvl8pPr>
              <a:defRPr sz="1950"/>
            </a:lvl8pPr>
            <a:lvl9pPr>
              <a:defRPr sz="19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179E3875-2FB9-4D79-87E5-C6594DF21F36}" type="datetimeFigureOut">
              <a:rPr lang="es-ES"/>
              <a:pPr/>
              <a:t>07/07/2022</a:t>
            </a:fld>
            <a:endParaRPr lang="es-ES"/>
          </a:p>
        </p:txBody>
      </p:sp>
      <p:sp>
        <p:nvSpPr>
          <p:cNvPr id="6" name="Marcador de pie de página 5"/>
          <p:cNvSpPr>
            <a:spLocks noGrp="1"/>
          </p:cNvSpPr>
          <p:nvPr>
            <p:ph type="ftr" sz="quarter" idx="11"/>
          </p:nvPr>
        </p:nvSpPr>
        <p:spPr>
          <a:xfrm>
            <a:off x="3384550" y="6356353"/>
            <a:ext cx="31369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a:p>
        </p:txBody>
      </p:sp>
      <p:sp>
        <p:nvSpPr>
          <p:cNvPr id="7" name="Marcador de número de diapositiva 6"/>
          <p:cNvSpPr>
            <a:spLocks noGrp="1"/>
          </p:cNvSpPr>
          <p:nvPr>
            <p:ph type="sldNum" sz="quarter" idx="12"/>
          </p:nvPr>
        </p:nvSpPr>
        <p:spPr>
          <a:xfrm>
            <a:off x="7099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C3CF5329-0B99-4DA0-B058-D33876A1D976}" type="slidenum">
              <a:rPr lang="es-ES"/>
              <a:pPr/>
              <a:t>‹Nº›</a:t>
            </a:fld>
            <a:endParaRPr lang="es-ES"/>
          </a:p>
        </p:txBody>
      </p:sp>
    </p:spTree>
    <p:extLst>
      <p:ext uri="{BB962C8B-B14F-4D97-AF65-F5344CB8AC3E}">
        <p14:creationId xmlns:p14="http://schemas.microsoft.com/office/powerpoint/2010/main" val="29184452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
              <a:t>Haga clic para modificar el estilo de título del patrón</a:t>
            </a:r>
          </a:p>
        </p:txBody>
      </p:sp>
      <p:sp>
        <p:nvSpPr>
          <p:cNvPr id="3" name="Marcador de texto 2"/>
          <p:cNvSpPr>
            <a:spLocks noGrp="1"/>
          </p:cNvSpPr>
          <p:nvPr>
            <p:ph type="body" idx="1"/>
          </p:nvPr>
        </p:nvSpPr>
        <p:spPr>
          <a:xfrm>
            <a:off x="495300" y="1535113"/>
            <a:ext cx="4376870" cy="639762"/>
          </a:xfrm>
        </p:spPr>
        <p:txBody>
          <a:bodyPr anchor="b"/>
          <a:lstStyle>
            <a:lvl1pPr marL="0" indent="0">
              <a:buNone/>
              <a:defRPr sz="2600" b="1"/>
            </a:lvl1pPr>
            <a:lvl2pPr marL="495285" indent="0">
              <a:buNone/>
              <a:defRPr sz="2167" b="1"/>
            </a:lvl2pPr>
            <a:lvl3pPr marL="990570" indent="0">
              <a:buNone/>
              <a:defRPr sz="1950" b="1"/>
            </a:lvl3pPr>
            <a:lvl4pPr marL="1485854" indent="0">
              <a:buNone/>
              <a:defRPr sz="1733" b="1"/>
            </a:lvl4pPr>
            <a:lvl5pPr marL="1981139" indent="0">
              <a:buNone/>
              <a:defRPr sz="1733" b="1"/>
            </a:lvl5pPr>
            <a:lvl6pPr marL="2476424" indent="0">
              <a:buNone/>
              <a:defRPr sz="1733" b="1"/>
            </a:lvl6pPr>
            <a:lvl7pPr marL="2971709" indent="0">
              <a:buNone/>
              <a:defRPr sz="1733" b="1"/>
            </a:lvl7pPr>
            <a:lvl8pPr marL="3466993" indent="0">
              <a:buNone/>
              <a:defRPr sz="1733" b="1"/>
            </a:lvl8pPr>
            <a:lvl9pPr marL="3962278" indent="0">
              <a:buNone/>
              <a:defRPr sz="1733" b="1"/>
            </a:lvl9pPr>
          </a:lstStyle>
          <a:p>
            <a:pPr lvl="0"/>
            <a:r>
              <a:rPr lang="es-ES"/>
              <a:t>Haga clic para modificar el estilo de texto del patrón</a:t>
            </a:r>
          </a:p>
        </p:txBody>
      </p:sp>
      <p:sp>
        <p:nvSpPr>
          <p:cNvPr id="4" name="Marcador de contenido 3"/>
          <p:cNvSpPr>
            <a:spLocks noGrp="1"/>
          </p:cNvSpPr>
          <p:nvPr>
            <p:ph sz="half" idx="2"/>
          </p:nvPr>
        </p:nvSpPr>
        <p:spPr>
          <a:xfrm>
            <a:off x="495300" y="2174875"/>
            <a:ext cx="4376870" cy="3951288"/>
          </a:xfrm>
        </p:spPr>
        <p:txBody>
          <a:bodyPr/>
          <a:lstStyle>
            <a:lvl1pPr>
              <a:defRPr sz="2600"/>
            </a:lvl1pPr>
            <a:lvl2pPr>
              <a:defRPr sz="2167"/>
            </a:lvl2pPr>
            <a:lvl3pPr>
              <a:defRPr sz="1950"/>
            </a:lvl3pPr>
            <a:lvl4pPr>
              <a:defRPr sz="1733"/>
            </a:lvl4pPr>
            <a:lvl5pPr>
              <a:defRPr sz="1733"/>
            </a:lvl5pPr>
            <a:lvl6pPr>
              <a:defRPr sz="1733"/>
            </a:lvl6pPr>
            <a:lvl7pPr>
              <a:defRPr sz="1733"/>
            </a:lvl7pPr>
            <a:lvl8pPr>
              <a:defRPr sz="1733"/>
            </a:lvl8pPr>
            <a:lvl9pPr>
              <a:defRPr sz="1733"/>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5032112" y="1535113"/>
            <a:ext cx="4378590" cy="639762"/>
          </a:xfrm>
        </p:spPr>
        <p:txBody>
          <a:bodyPr anchor="b"/>
          <a:lstStyle>
            <a:lvl1pPr marL="0" indent="0">
              <a:buNone/>
              <a:defRPr sz="2600" b="1"/>
            </a:lvl1pPr>
            <a:lvl2pPr marL="495285" indent="0">
              <a:buNone/>
              <a:defRPr sz="2167" b="1"/>
            </a:lvl2pPr>
            <a:lvl3pPr marL="990570" indent="0">
              <a:buNone/>
              <a:defRPr sz="1950" b="1"/>
            </a:lvl3pPr>
            <a:lvl4pPr marL="1485854" indent="0">
              <a:buNone/>
              <a:defRPr sz="1733" b="1"/>
            </a:lvl4pPr>
            <a:lvl5pPr marL="1981139" indent="0">
              <a:buNone/>
              <a:defRPr sz="1733" b="1"/>
            </a:lvl5pPr>
            <a:lvl6pPr marL="2476424" indent="0">
              <a:buNone/>
              <a:defRPr sz="1733" b="1"/>
            </a:lvl6pPr>
            <a:lvl7pPr marL="2971709" indent="0">
              <a:buNone/>
              <a:defRPr sz="1733" b="1"/>
            </a:lvl7pPr>
            <a:lvl8pPr marL="3466993" indent="0">
              <a:buNone/>
              <a:defRPr sz="1733" b="1"/>
            </a:lvl8pPr>
            <a:lvl9pPr marL="3962278" indent="0">
              <a:buNone/>
              <a:defRPr sz="1733" b="1"/>
            </a:lvl9pPr>
          </a:lstStyle>
          <a:p>
            <a:pPr lvl="0"/>
            <a:r>
              <a:rPr lang="es-ES"/>
              <a:t>Haga clic para modificar el estilo de texto del patrón</a:t>
            </a:r>
          </a:p>
        </p:txBody>
      </p:sp>
      <p:sp>
        <p:nvSpPr>
          <p:cNvPr id="6" name="Marcador de contenido 5"/>
          <p:cNvSpPr>
            <a:spLocks noGrp="1"/>
          </p:cNvSpPr>
          <p:nvPr>
            <p:ph sz="quarter" idx="4"/>
          </p:nvPr>
        </p:nvSpPr>
        <p:spPr>
          <a:xfrm>
            <a:off x="5032112" y="2174875"/>
            <a:ext cx="4378590" cy="3951288"/>
          </a:xfrm>
        </p:spPr>
        <p:txBody>
          <a:bodyPr/>
          <a:lstStyle>
            <a:lvl1pPr>
              <a:defRPr sz="2600"/>
            </a:lvl1pPr>
            <a:lvl2pPr>
              <a:defRPr sz="2167"/>
            </a:lvl2pPr>
            <a:lvl3pPr>
              <a:defRPr sz="1950"/>
            </a:lvl3pPr>
            <a:lvl4pPr>
              <a:defRPr sz="1733"/>
            </a:lvl4pPr>
            <a:lvl5pPr>
              <a:defRPr sz="1733"/>
            </a:lvl5pPr>
            <a:lvl6pPr>
              <a:defRPr sz="1733"/>
            </a:lvl6pPr>
            <a:lvl7pPr>
              <a:defRPr sz="1733"/>
            </a:lvl7pPr>
            <a:lvl8pPr>
              <a:defRPr sz="1733"/>
            </a:lvl8pPr>
            <a:lvl9pPr>
              <a:defRPr sz="1733"/>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6F934F9C-9A0C-498D-8FA5-5BB77F3E30DE}" type="datetimeFigureOut">
              <a:rPr lang="es-ES"/>
              <a:pPr/>
              <a:t>07/07/2022</a:t>
            </a:fld>
            <a:endParaRPr lang="es-ES"/>
          </a:p>
        </p:txBody>
      </p:sp>
      <p:sp>
        <p:nvSpPr>
          <p:cNvPr id="8" name="Marcador de pie de página 7"/>
          <p:cNvSpPr>
            <a:spLocks noGrp="1"/>
          </p:cNvSpPr>
          <p:nvPr>
            <p:ph type="ftr" sz="quarter" idx="11"/>
          </p:nvPr>
        </p:nvSpPr>
        <p:spPr>
          <a:xfrm>
            <a:off x="3384550" y="6356353"/>
            <a:ext cx="31369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a:p>
        </p:txBody>
      </p:sp>
      <p:sp>
        <p:nvSpPr>
          <p:cNvPr id="9" name="Marcador de número de diapositiva 8"/>
          <p:cNvSpPr>
            <a:spLocks noGrp="1"/>
          </p:cNvSpPr>
          <p:nvPr>
            <p:ph type="sldNum" sz="quarter" idx="12"/>
          </p:nvPr>
        </p:nvSpPr>
        <p:spPr>
          <a:xfrm>
            <a:off x="7099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8D010E29-A829-4BF8-A45F-C310164C8F0C}" type="slidenum">
              <a:rPr lang="es-ES"/>
              <a:pPr/>
              <a:t>‹Nº›</a:t>
            </a:fld>
            <a:endParaRPr lang="es-ES"/>
          </a:p>
        </p:txBody>
      </p:sp>
    </p:spTree>
    <p:extLst>
      <p:ext uri="{BB962C8B-B14F-4D97-AF65-F5344CB8AC3E}">
        <p14:creationId xmlns:p14="http://schemas.microsoft.com/office/powerpoint/2010/main" val="3011115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3E13C4A0-B9CC-43AA-AB92-8345DE2BF737}" type="datetimeFigureOut">
              <a:rPr lang="es-ES"/>
              <a:pPr/>
              <a:t>07/07/2022</a:t>
            </a:fld>
            <a:endParaRPr lang="es-ES"/>
          </a:p>
        </p:txBody>
      </p:sp>
      <p:sp>
        <p:nvSpPr>
          <p:cNvPr id="4" name="Marcador de pie de página 3"/>
          <p:cNvSpPr>
            <a:spLocks noGrp="1"/>
          </p:cNvSpPr>
          <p:nvPr>
            <p:ph type="ftr" sz="quarter" idx="11"/>
          </p:nvPr>
        </p:nvSpPr>
        <p:spPr>
          <a:xfrm>
            <a:off x="3384550" y="6356353"/>
            <a:ext cx="31369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ES"/>
          </a:p>
        </p:txBody>
      </p:sp>
      <p:sp>
        <p:nvSpPr>
          <p:cNvPr id="5" name="Marcador de número de diapositiva 4"/>
          <p:cNvSpPr>
            <a:spLocks noGrp="1"/>
          </p:cNvSpPr>
          <p:nvPr>
            <p:ph type="sldNum" sz="quarter" idx="12"/>
          </p:nvPr>
        </p:nvSpPr>
        <p:spPr>
          <a:xfrm>
            <a:off x="7099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FDF8F1F9-1DCD-40A7-8F13-AA5092F82F58}" type="slidenum">
              <a:rPr lang="es-ES"/>
              <a:pPr/>
              <a:t>‹Nº›</a:t>
            </a:fld>
            <a:endParaRPr lang="es-ES"/>
          </a:p>
        </p:txBody>
      </p:sp>
    </p:spTree>
    <p:extLst>
      <p:ext uri="{BB962C8B-B14F-4D97-AF65-F5344CB8AC3E}">
        <p14:creationId xmlns:p14="http://schemas.microsoft.com/office/powerpoint/2010/main" val="4164155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5088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95302" y="273050"/>
            <a:ext cx="3259006" cy="1162050"/>
          </a:xfrm>
        </p:spPr>
        <p:txBody>
          <a:bodyPr anchor="b"/>
          <a:lstStyle>
            <a:lvl1pPr algn="l">
              <a:defRPr sz="2167" b="1"/>
            </a:lvl1pPr>
          </a:lstStyle>
          <a:p>
            <a:r>
              <a:rPr lang="es-ES"/>
              <a:t>Haga clic para modificar el estilo de título del patrón</a:t>
            </a:r>
          </a:p>
        </p:txBody>
      </p:sp>
      <p:sp>
        <p:nvSpPr>
          <p:cNvPr id="3" name="Marcador de contenido 2"/>
          <p:cNvSpPr>
            <a:spLocks noGrp="1"/>
          </p:cNvSpPr>
          <p:nvPr>
            <p:ph idx="1"/>
          </p:nvPr>
        </p:nvSpPr>
        <p:spPr>
          <a:xfrm>
            <a:off x="3872972" y="273053"/>
            <a:ext cx="4619099" cy="5853113"/>
          </a:xfrm>
        </p:spPr>
        <p:txBody>
          <a:bodyPr/>
          <a:lstStyle>
            <a:lvl1pPr>
              <a:defRPr sz="3467"/>
            </a:lvl1pPr>
            <a:lvl2pPr>
              <a:defRPr sz="3033"/>
            </a:lvl2pPr>
            <a:lvl3pPr>
              <a:defRPr sz="2600"/>
            </a:lvl3pPr>
            <a:lvl4pPr>
              <a:defRPr sz="2167"/>
            </a:lvl4pPr>
            <a:lvl5pPr>
              <a:defRPr sz="2167"/>
            </a:lvl5pPr>
            <a:lvl6pPr>
              <a:defRPr sz="2167"/>
            </a:lvl6pPr>
            <a:lvl7pPr>
              <a:defRPr sz="2167"/>
            </a:lvl7pPr>
            <a:lvl8pPr>
              <a:defRPr sz="2167"/>
            </a:lvl8pPr>
            <a:lvl9pPr>
              <a:defRPr sz="2167"/>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495302" y="1435103"/>
            <a:ext cx="3259006" cy="4691063"/>
          </a:xfrm>
        </p:spPr>
        <p:txBody>
          <a:bodyPr/>
          <a:lstStyle>
            <a:lvl1pPr marL="0" indent="0">
              <a:buNone/>
              <a:defRPr sz="1517"/>
            </a:lvl1pPr>
            <a:lvl2pPr marL="495285" indent="0">
              <a:buNone/>
              <a:defRPr sz="1300"/>
            </a:lvl2pPr>
            <a:lvl3pPr marL="990570" indent="0">
              <a:buNone/>
              <a:defRPr sz="1083"/>
            </a:lvl3pPr>
            <a:lvl4pPr marL="1485854" indent="0">
              <a:buNone/>
              <a:defRPr sz="975"/>
            </a:lvl4pPr>
            <a:lvl5pPr marL="1981139" indent="0">
              <a:buNone/>
              <a:defRPr sz="975"/>
            </a:lvl5pPr>
            <a:lvl6pPr marL="2476424" indent="0">
              <a:buNone/>
              <a:defRPr sz="975"/>
            </a:lvl6pPr>
            <a:lvl7pPr marL="2971709" indent="0">
              <a:buNone/>
              <a:defRPr sz="975"/>
            </a:lvl7pPr>
            <a:lvl8pPr marL="3466993" indent="0">
              <a:buNone/>
              <a:defRPr sz="975"/>
            </a:lvl8pPr>
            <a:lvl9pPr marL="3962278" indent="0">
              <a:buNone/>
              <a:defRPr sz="975"/>
            </a:lvl9pPr>
          </a:lstStyle>
          <a:p>
            <a:pPr lvl="0"/>
            <a:r>
              <a:rPr lang="es-ES"/>
              <a:t>Haga clic para modificar el estilo de texto del patrón</a:t>
            </a:r>
          </a:p>
        </p:txBody>
      </p:sp>
    </p:spTree>
    <p:extLst>
      <p:ext uri="{BB962C8B-B14F-4D97-AF65-F5344CB8AC3E}">
        <p14:creationId xmlns:p14="http://schemas.microsoft.com/office/powerpoint/2010/main" val="2275208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941645" y="4800600"/>
            <a:ext cx="5943600" cy="566738"/>
          </a:xfrm>
        </p:spPr>
        <p:txBody>
          <a:bodyPr anchor="b"/>
          <a:lstStyle>
            <a:lvl1pPr algn="l">
              <a:defRPr sz="2167" b="1"/>
            </a:lvl1pPr>
          </a:lstStyle>
          <a:p>
            <a:r>
              <a:rPr lang="es-ES"/>
              <a:t>Haga clic para modificar el estilo de título del patrón</a:t>
            </a:r>
          </a:p>
        </p:txBody>
      </p:sp>
      <p:sp>
        <p:nvSpPr>
          <p:cNvPr id="3" name="Marcador de posición de imagen 2"/>
          <p:cNvSpPr>
            <a:spLocks noGrp="1"/>
          </p:cNvSpPr>
          <p:nvPr>
            <p:ph type="pic" idx="1"/>
          </p:nvPr>
        </p:nvSpPr>
        <p:spPr>
          <a:xfrm>
            <a:off x="1941645" y="612775"/>
            <a:ext cx="5943600" cy="4114800"/>
          </a:xfrm>
        </p:spPr>
        <p:txBody>
          <a:bodyPr rtlCol="0">
            <a:normAutofit/>
          </a:bodyPr>
          <a:lstStyle>
            <a:lvl1pPr marL="0" indent="0">
              <a:buNone/>
              <a:defRPr sz="3467"/>
            </a:lvl1pPr>
            <a:lvl2pPr marL="495285" indent="0">
              <a:buNone/>
              <a:defRPr sz="3033"/>
            </a:lvl2pPr>
            <a:lvl3pPr marL="990570" indent="0">
              <a:buNone/>
              <a:defRPr sz="2600"/>
            </a:lvl3pPr>
            <a:lvl4pPr marL="1485854" indent="0">
              <a:buNone/>
              <a:defRPr sz="2167"/>
            </a:lvl4pPr>
            <a:lvl5pPr marL="1981139" indent="0">
              <a:buNone/>
              <a:defRPr sz="2167"/>
            </a:lvl5pPr>
            <a:lvl6pPr marL="2476424" indent="0">
              <a:buNone/>
              <a:defRPr sz="2167"/>
            </a:lvl6pPr>
            <a:lvl7pPr marL="2971709" indent="0">
              <a:buNone/>
              <a:defRPr sz="2167"/>
            </a:lvl7pPr>
            <a:lvl8pPr marL="3466993" indent="0">
              <a:buNone/>
              <a:defRPr sz="2167"/>
            </a:lvl8pPr>
            <a:lvl9pPr marL="3962278" indent="0">
              <a:buNone/>
              <a:defRPr sz="2167"/>
            </a:lvl9pPr>
          </a:lstStyle>
          <a:p>
            <a:pPr lvl="0"/>
            <a:r>
              <a:rPr lang="es-ES" noProof="0"/>
              <a:t>Haga clic en el icono para agregar una imagen</a:t>
            </a:r>
          </a:p>
        </p:txBody>
      </p:sp>
      <p:sp>
        <p:nvSpPr>
          <p:cNvPr id="4" name="Marcador de texto 3"/>
          <p:cNvSpPr>
            <a:spLocks noGrp="1"/>
          </p:cNvSpPr>
          <p:nvPr>
            <p:ph type="body" sz="half" idx="2"/>
          </p:nvPr>
        </p:nvSpPr>
        <p:spPr>
          <a:xfrm>
            <a:off x="1941645" y="5367338"/>
            <a:ext cx="5943600" cy="804862"/>
          </a:xfrm>
        </p:spPr>
        <p:txBody>
          <a:bodyPr/>
          <a:lstStyle>
            <a:lvl1pPr marL="0" indent="0">
              <a:buNone/>
              <a:defRPr sz="1517"/>
            </a:lvl1pPr>
            <a:lvl2pPr marL="495285" indent="0">
              <a:buNone/>
              <a:defRPr sz="1300"/>
            </a:lvl2pPr>
            <a:lvl3pPr marL="990570" indent="0">
              <a:buNone/>
              <a:defRPr sz="1083"/>
            </a:lvl3pPr>
            <a:lvl4pPr marL="1485854" indent="0">
              <a:buNone/>
              <a:defRPr sz="975"/>
            </a:lvl4pPr>
            <a:lvl5pPr marL="1981139" indent="0">
              <a:buNone/>
              <a:defRPr sz="975"/>
            </a:lvl5pPr>
            <a:lvl6pPr marL="2476424" indent="0">
              <a:buNone/>
              <a:defRPr sz="975"/>
            </a:lvl6pPr>
            <a:lvl7pPr marL="2971709" indent="0">
              <a:buNone/>
              <a:defRPr sz="975"/>
            </a:lvl7pPr>
            <a:lvl8pPr marL="3466993" indent="0">
              <a:buNone/>
              <a:defRPr sz="975"/>
            </a:lvl8pPr>
            <a:lvl9pPr marL="3962278" indent="0">
              <a:buNone/>
              <a:defRPr sz="975"/>
            </a:lvl9pPr>
          </a:lstStyle>
          <a:p>
            <a:pPr lvl="0"/>
            <a:r>
              <a:rPr lang="es-ES"/>
              <a:t>Haga clic para modificar el estilo de texto del patrón</a:t>
            </a:r>
          </a:p>
        </p:txBody>
      </p:sp>
    </p:spTree>
    <p:extLst>
      <p:ext uri="{BB962C8B-B14F-4D97-AF65-F5344CB8AC3E}">
        <p14:creationId xmlns:p14="http://schemas.microsoft.com/office/powerpoint/2010/main" val="1704433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Imagen 6" descr="Contenido.jp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Marcador de título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_tradnl"/>
              <a:t>Clic para editar título</a:t>
            </a:r>
            <a:endParaRPr lang="es-ES"/>
          </a:p>
        </p:txBody>
      </p:sp>
      <p:sp>
        <p:nvSpPr>
          <p:cNvPr id="1028" name="Marcador de texto 2"/>
          <p:cNvSpPr>
            <a:spLocks noGrp="1"/>
          </p:cNvSpPr>
          <p:nvPr>
            <p:ph type="body" idx="1"/>
          </p:nvPr>
        </p:nvSpPr>
        <p:spPr bwMode="auto">
          <a:xfrm>
            <a:off x="495300" y="1600203"/>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79" r:id="rId7"/>
    <p:sldLayoutId id="2147483680" r:id="rId8"/>
    <p:sldLayoutId id="2147483681" r:id="rId9"/>
  </p:sldLayoutIdLst>
  <p:txStyles>
    <p:title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p:titleStyle>
    <p:body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p:bodyStyle>
    <p:otherStyle>
      <a:defPPr>
        <a:defRPr lang="es-ES"/>
      </a:defPPr>
      <a:lvl1pPr marL="0" algn="l" defTabSz="495285" rtl="0" eaLnBrk="1" latinLnBrk="0" hangingPunct="1">
        <a:defRPr sz="1950" kern="1200">
          <a:solidFill>
            <a:schemeClr val="tx1"/>
          </a:solidFill>
          <a:latin typeface="+mn-lt"/>
          <a:ea typeface="+mn-ea"/>
          <a:cs typeface="+mn-cs"/>
        </a:defRPr>
      </a:lvl1pPr>
      <a:lvl2pPr marL="495285" algn="l" defTabSz="495285" rtl="0" eaLnBrk="1" latinLnBrk="0" hangingPunct="1">
        <a:defRPr sz="1950" kern="1200">
          <a:solidFill>
            <a:schemeClr val="tx1"/>
          </a:solidFill>
          <a:latin typeface="+mn-lt"/>
          <a:ea typeface="+mn-ea"/>
          <a:cs typeface="+mn-cs"/>
        </a:defRPr>
      </a:lvl2pPr>
      <a:lvl3pPr marL="990570" algn="l" defTabSz="495285" rtl="0" eaLnBrk="1" latinLnBrk="0" hangingPunct="1">
        <a:defRPr sz="1950" kern="1200">
          <a:solidFill>
            <a:schemeClr val="tx1"/>
          </a:solidFill>
          <a:latin typeface="+mn-lt"/>
          <a:ea typeface="+mn-ea"/>
          <a:cs typeface="+mn-cs"/>
        </a:defRPr>
      </a:lvl3pPr>
      <a:lvl4pPr marL="1485854" algn="l" defTabSz="495285" rtl="0" eaLnBrk="1" latinLnBrk="0" hangingPunct="1">
        <a:defRPr sz="1950" kern="1200">
          <a:solidFill>
            <a:schemeClr val="tx1"/>
          </a:solidFill>
          <a:latin typeface="+mn-lt"/>
          <a:ea typeface="+mn-ea"/>
          <a:cs typeface="+mn-cs"/>
        </a:defRPr>
      </a:lvl4pPr>
      <a:lvl5pPr marL="1981139" algn="l" defTabSz="495285" rtl="0" eaLnBrk="1" latinLnBrk="0" hangingPunct="1">
        <a:defRPr sz="1950" kern="1200">
          <a:solidFill>
            <a:schemeClr val="tx1"/>
          </a:solidFill>
          <a:latin typeface="+mn-lt"/>
          <a:ea typeface="+mn-ea"/>
          <a:cs typeface="+mn-cs"/>
        </a:defRPr>
      </a:lvl5pPr>
      <a:lvl6pPr marL="2476424" algn="l" defTabSz="495285" rtl="0" eaLnBrk="1" latinLnBrk="0" hangingPunct="1">
        <a:defRPr sz="1950" kern="1200">
          <a:solidFill>
            <a:schemeClr val="tx1"/>
          </a:solidFill>
          <a:latin typeface="+mn-lt"/>
          <a:ea typeface="+mn-ea"/>
          <a:cs typeface="+mn-cs"/>
        </a:defRPr>
      </a:lvl6pPr>
      <a:lvl7pPr marL="2971709" algn="l" defTabSz="495285" rtl="0" eaLnBrk="1" latinLnBrk="0" hangingPunct="1">
        <a:defRPr sz="1950" kern="1200">
          <a:solidFill>
            <a:schemeClr val="tx1"/>
          </a:solidFill>
          <a:latin typeface="+mn-lt"/>
          <a:ea typeface="+mn-ea"/>
          <a:cs typeface="+mn-cs"/>
        </a:defRPr>
      </a:lvl7pPr>
      <a:lvl8pPr marL="3466993" algn="l" defTabSz="495285" rtl="0" eaLnBrk="1" latinLnBrk="0" hangingPunct="1">
        <a:defRPr sz="1950" kern="1200">
          <a:solidFill>
            <a:schemeClr val="tx1"/>
          </a:solidFill>
          <a:latin typeface="+mn-lt"/>
          <a:ea typeface="+mn-ea"/>
          <a:cs typeface="+mn-cs"/>
        </a:defRPr>
      </a:lvl8pPr>
      <a:lvl9pPr marL="3962278" algn="l" defTabSz="495285" rtl="0" eaLnBrk="1" latinLnBrk="0" hangingPunct="1">
        <a:defRPr sz="19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graphicFrame>
        <p:nvGraphicFramePr>
          <p:cNvPr id="4" name="Tabla 3">
            <a:extLst>
              <a:ext uri="{FF2B5EF4-FFF2-40B4-BE49-F238E27FC236}">
                <a16:creationId xmlns:a16="http://schemas.microsoft.com/office/drawing/2014/main" id="{988252C2-2F0C-41DA-821C-7AC7C181FCE4}"/>
              </a:ext>
            </a:extLst>
          </p:cNvPr>
          <p:cNvGraphicFramePr>
            <a:graphicFrameLocks noGrp="1"/>
          </p:cNvGraphicFramePr>
          <p:nvPr>
            <p:extLst>
              <p:ext uri="{D42A27DB-BD31-4B8C-83A1-F6EECF244321}">
                <p14:modId xmlns:p14="http://schemas.microsoft.com/office/powerpoint/2010/main" val="1907132550"/>
              </p:ext>
            </p:extLst>
          </p:nvPr>
        </p:nvGraphicFramePr>
        <p:xfrm>
          <a:off x="385407" y="4028850"/>
          <a:ext cx="3282470" cy="985180"/>
        </p:xfrm>
        <a:graphic>
          <a:graphicData uri="http://schemas.openxmlformats.org/drawingml/2006/table">
            <a:tbl>
              <a:tblPr>
                <a:tableStyleId>{BC89EF96-8CEA-46FF-86C4-4CE0E7609802}</a:tableStyleId>
              </a:tblPr>
              <a:tblGrid>
                <a:gridCol w="909509">
                  <a:extLst>
                    <a:ext uri="{9D8B030D-6E8A-4147-A177-3AD203B41FA5}">
                      <a16:colId xmlns:a16="http://schemas.microsoft.com/office/drawing/2014/main" val="1485942780"/>
                    </a:ext>
                  </a:extLst>
                </a:gridCol>
                <a:gridCol w="1216902">
                  <a:extLst>
                    <a:ext uri="{9D8B030D-6E8A-4147-A177-3AD203B41FA5}">
                      <a16:colId xmlns:a16="http://schemas.microsoft.com/office/drawing/2014/main" val="2225908868"/>
                    </a:ext>
                  </a:extLst>
                </a:gridCol>
                <a:gridCol w="1156059">
                  <a:extLst>
                    <a:ext uri="{9D8B030D-6E8A-4147-A177-3AD203B41FA5}">
                      <a16:colId xmlns:a16="http://schemas.microsoft.com/office/drawing/2014/main" val="1688940242"/>
                    </a:ext>
                  </a:extLst>
                </a:gridCol>
              </a:tblGrid>
              <a:tr h="197036">
                <a:tc>
                  <a:txBody>
                    <a:bodyPr/>
                    <a:lstStyle/>
                    <a:p>
                      <a:pPr algn="ctr" fontAlgn="ctr"/>
                      <a:r>
                        <a:rPr lang="es-CO" sz="1200" b="1" u="none" strike="noStrike" dirty="0">
                          <a:effectLst/>
                        </a:rPr>
                        <a:t>ESTADO</a:t>
                      </a:r>
                      <a:endParaRPr lang="es-CO" sz="12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200" b="1" u="none" strike="noStrike" dirty="0">
                          <a:effectLst/>
                        </a:rPr>
                        <a:t>NRO MUESTRAS</a:t>
                      </a:r>
                      <a:endParaRPr lang="es-CO" sz="12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200" b="1" u="none" strike="noStrike" dirty="0">
                          <a:effectLst/>
                        </a:rPr>
                        <a:t>EQUIVALENCIA</a:t>
                      </a:r>
                      <a:endParaRPr lang="es-CO" sz="12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915935937"/>
                  </a:ext>
                </a:extLst>
              </a:tr>
              <a:tr h="197036">
                <a:tc>
                  <a:txBody>
                    <a:bodyPr/>
                    <a:lstStyle/>
                    <a:p>
                      <a:pPr algn="ctr" fontAlgn="b"/>
                      <a:r>
                        <a:rPr lang="es-CO" sz="1200" b="1" i="0" u="none" strike="noStrike">
                          <a:effectLst/>
                          <a:latin typeface="Calibri" panose="020F0502020204030204" pitchFamily="34" charset="0"/>
                        </a:rPr>
                        <a:t>Alerta</a:t>
                      </a:r>
                    </a:p>
                  </a:txBody>
                  <a:tcPr marL="9525" marR="9525" marT="9525" marB="0" anchor="b"/>
                </a:tc>
                <a:tc>
                  <a:txBody>
                    <a:bodyPr/>
                    <a:lstStyle/>
                    <a:p>
                      <a:pPr algn="ctr" fontAlgn="b"/>
                      <a:r>
                        <a:rPr lang="es-CO" sz="1100" b="0" i="0" u="none" strike="noStrike">
                          <a:effectLst/>
                          <a:latin typeface="Calibri" panose="020F0502020204030204" pitchFamily="34" charset="0"/>
                        </a:rPr>
                        <a:t>79</a:t>
                      </a:r>
                    </a:p>
                  </a:txBody>
                  <a:tcPr marL="9525" marR="9525" marT="9525" marB="0" anchor="ctr"/>
                </a:tc>
                <a:tc>
                  <a:txBody>
                    <a:bodyPr/>
                    <a:lstStyle/>
                    <a:p>
                      <a:pPr algn="ctr" fontAlgn="b"/>
                      <a:r>
                        <a:rPr lang="es-CO" sz="1100" b="0" i="0" u="none" strike="noStrike">
                          <a:effectLst/>
                          <a:latin typeface="Calibri" panose="020F0502020204030204" pitchFamily="34" charset="0"/>
                        </a:rPr>
                        <a:t>20,26%</a:t>
                      </a:r>
                    </a:p>
                  </a:txBody>
                  <a:tcPr marL="9525" marR="9525" marT="9525" marB="0" anchor="ctr"/>
                </a:tc>
                <a:extLst>
                  <a:ext uri="{0D108BD9-81ED-4DB2-BD59-A6C34878D82A}">
                    <a16:rowId xmlns:a16="http://schemas.microsoft.com/office/drawing/2014/main" val="2717247623"/>
                  </a:ext>
                </a:extLst>
              </a:tr>
              <a:tr h="197036">
                <a:tc>
                  <a:txBody>
                    <a:bodyPr/>
                    <a:lstStyle/>
                    <a:p>
                      <a:pPr algn="ctr" fontAlgn="b"/>
                      <a:r>
                        <a:rPr lang="es-CO" sz="1200" b="1" i="0" u="none" strike="noStrike">
                          <a:effectLst/>
                          <a:latin typeface="Calibri" panose="020F0502020204030204" pitchFamily="34" charset="0"/>
                        </a:rPr>
                        <a:t>Precaución</a:t>
                      </a:r>
                    </a:p>
                  </a:txBody>
                  <a:tcPr marL="9525" marR="9525" marT="9525" marB="0" anchor="b"/>
                </a:tc>
                <a:tc>
                  <a:txBody>
                    <a:bodyPr/>
                    <a:lstStyle/>
                    <a:p>
                      <a:pPr algn="ctr" fontAlgn="b"/>
                      <a:r>
                        <a:rPr lang="es-CO" sz="1100" b="0" i="0" u="none" strike="noStrike">
                          <a:effectLst/>
                          <a:latin typeface="Calibri" panose="020F0502020204030204" pitchFamily="34" charset="0"/>
                        </a:rPr>
                        <a:t>60</a:t>
                      </a:r>
                    </a:p>
                  </a:txBody>
                  <a:tcPr marL="9525" marR="9525" marT="9525" marB="0" anchor="ctr"/>
                </a:tc>
                <a:tc>
                  <a:txBody>
                    <a:bodyPr/>
                    <a:lstStyle/>
                    <a:p>
                      <a:pPr algn="ctr" fontAlgn="b"/>
                      <a:r>
                        <a:rPr lang="es-CO" sz="1100" b="0" i="0" u="none" strike="noStrike">
                          <a:effectLst/>
                          <a:latin typeface="Calibri" panose="020F0502020204030204" pitchFamily="34" charset="0"/>
                        </a:rPr>
                        <a:t>15,38%</a:t>
                      </a:r>
                    </a:p>
                  </a:txBody>
                  <a:tcPr marL="9525" marR="9525" marT="9525" marB="0" anchor="ctr"/>
                </a:tc>
                <a:extLst>
                  <a:ext uri="{0D108BD9-81ED-4DB2-BD59-A6C34878D82A}">
                    <a16:rowId xmlns:a16="http://schemas.microsoft.com/office/drawing/2014/main" val="3364303347"/>
                  </a:ext>
                </a:extLst>
              </a:tr>
              <a:tr h="197036">
                <a:tc>
                  <a:txBody>
                    <a:bodyPr/>
                    <a:lstStyle/>
                    <a:p>
                      <a:pPr algn="ctr" fontAlgn="b"/>
                      <a:r>
                        <a:rPr lang="es-CO" sz="1200" b="1" i="0" u="none" strike="noStrike" dirty="0">
                          <a:effectLst/>
                          <a:latin typeface="Calibri" panose="020F0502020204030204" pitchFamily="34" charset="0"/>
                        </a:rPr>
                        <a:t>Normal</a:t>
                      </a:r>
                    </a:p>
                  </a:txBody>
                  <a:tcPr marL="9525" marR="9525" marT="9525" marB="0" anchor="b"/>
                </a:tc>
                <a:tc>
                  <a:txBody>
                    <a:bodyPr/>
                    <a:lstStyle/>
                    <a:p>
                      <a:pPr algn="ctr" fontAlgn="b"/>
                      <a:r>
                        <a:rPr lang="es-CO" sz="1100" b="0" i="0" u="none" strike="noStrike">
                          <a:effectLst/>
                          <a:latin typeface="Calibri" panose="020F0502020204030204" pitchFamily="34" charset="0"/>
                        </a:rPr>
                        <a:t>251</a:t>
                      </a:r>
                    </a:p>
                  </a:txBody>
                  <a:tcPr marL="9525" marR="9525" marT="9525" marB="0" anchor="ctr"/>
                </a:tc>
                <a:tc>
                  <a:txBody>
                    <a:bodyPr/>
                    <a:lstStyle/>
                    <a:p>
                      <a:pPr algn="ctr" fontAlgn="b"/>
                      <a:r>
                        <a:rPr lang="es-CO" sz="1100" b="0" i="0" u="none" strike="noStrike">
                          <a:effectLst/>
                          <a:latin typeface="Calibri" panose="020F0502020204030204" pitchFamily="34" charset="0"/>
                        </a:rPr>
                        <a:t>64,36%</a:t>
                      </a:r>
                    </a:p>
                  </a:txBody>
                  <a:tcPr marL="9525" marR="9525" marT="9525" marB="0" anchor="ctr"/>
                </a:tc>
                <a:extLst>
                  <a:ext uri="{0D108BD9-81ED-4DB2-BD59-A6C34878D82A}">
                    <a16:rowId xmlns:a16="http://schemas.microsoft.com/office/drawing/2014/main" val="3787570199"/>
                  </a:ext>
                </a:extLst>
              </a:tr>
              <a:tr h="197036">
                <a:tc>
                  <a:txBody>
                    <a:bodyPr/>
                    <a:lstStyle/>
                    <a:p>
                      <a:pPr algn="ctr" fontAlgn="ctr"/>
                      <a:r>
                        <a:rPr lang="es-CO" sz="1200" b="1" u="none" strike="noStrike" dirty="0">
                          <a:effectLst/>
                        </a:rPr>
                        <a:t>TOTAL</a:t>
                      </a:r>
                      <a:endParaRPr lang="es-CO" sz="12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b="0" i="0" u="none" strike="noStrike">
                          <a:effectLst/>
                          <a:latin typeface="Calibri" panose="020F0502020204030204" pitchFamily="34" charset="0"/>
                        </a:rPr>
                        <a:t>390</a:t>
                      </a:r>
                    </a:p>
                  </a:txBody>
                  <a:tcPr marL="9525" marR="9525" marT="9525" marB="0" anchor="ctr"/>
                </a:tc>
                <a:tc>
                  <a:txBody>
                    <a:bodyPr/>
                    <a:lstStyle/>
                    <a:p>
                      <a:pPr algn="ctr" fontAlgn="b"/>
                      <a:r>
                        <a:rPr lang="es-CO" sz="1100" b="0" i="0" u="none" strike="noStrike" dirty="0">
                          <a:effectLst/>
                          <a:latin typeface="Calibri" panose="020F0502020204030204" pitchFamily="34" charset="0"/>
                        </a:rPr>
                        <a:t>100,00%</a:t>
                      </a:r>
                    </a:p>
                  </a:txBody>
                  <a:tcPr marL="9525" marR="9525" marT="9525" marB="0" anchor="ctr"/>
                </a:tc>
                <a:extLst>
                  <a:ext uri="{0D108BD9-81ED-4DB2-BD59-A6C34878D82A}">
                    <a16:rowId xmlns:a16="http://schemas.microsoft.com/office/drawing/2014/main" val="2612762374"/>
                  </a:ext>
                </a:extLst>
              </a:tr>
            </a:tbl>
          </a:graphicData>
        </a:graphic>
      </p:graphicFrame>
      <p:sp>
        <p:nvSpPr>
          <p:cNvPr id="13" name="4 Subtítulo">
            <a:extLst>
              <a:ext uri="{FF2B5EF4-FFF2-40B4-BE49-F238E27FC236}">
                <a16:creationId xmlns:a16="http://schemas.microsoft.com/office/drawing/2014/main" id="{93646278-8865-4695-8A56-D2066A49EC54}"/>
              </a:ext>
            </a:extLst>
          </p:cNvPr>
          <p:cNvSpPr txBox="1">
            <a:spLocks/>
          </p:cNvSpPr>
          <p:nvPr/>
        </p:nvSpPr>
        <p:spPr bwMode="auto">
          <a:xfrm>
            <a:off x="3861514" y="954936"/>
            <a:ext cx="5936566"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ANALISIS DE ESTADO MOTORES FLOTA D&amp;C EQUIPOS:</a:t>
            </a:r>
            <a:endParaRPr lang="es-CO" sz="1950" b="1" dirty="0">
              <a:solidFill>
                <a:schemeClr val="tx1"/>
              </a:solidFill>
            </a:endParaRPr>
          </a:p>
        </p:txBody>
      </p:sp>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sp>
        <p:nvSpPr>
          <p:cNvPr id="2" name="CuadroTexto 1">
            <a:extLst>
              <a:ext uri="{FF2B5EF4-FFF2-40B4-BE49-F238E27FC236}">
                <a16:creationId xmlns:a16="http://schemas.microsoft.com/office/drawing/2014/main" id="{D8F17C0B-42E0-4B4B-979D-3A2AA215B34C}"/>
              </a:ext>
            </a:extLst>
          </p:cNvPr>
          <p:cNvSpPr txBox="1"/>
          <p:nvPr/>
        </p:nvSpPr>
        <p:spPr>
          <a:xfrm>
            <a:off x="3753594" y="1328268"/>
            <a:ext cx="6152406" cy="1200329"/>
          </a:xfrm>
          <a:prstGeom prst="rect">
            <a:avLst/>
          </a:prstGeom>
          <a:noFill/>
        </p:spPr>
        <p:txBody>
          <a:bodyPr wrap="square" rtlCol="0">
            <a:spAutoFit/>
          </a:bodyPr>
          <a:lstStyle/>
          <a:p>
            <a:pPr algn="just"/>
            <a:r>
              <a:rPr lang="es-ES" dirty="0"/>
              <a:t>Un total de 390 muestras de aceite tomadas en el periodo comprendido entre 01ENERO-30JUNIO 2022 con 139 ALERTA-PRECAUCION, equivalentes a un 35,64%. Este resultado viene dado por la vejez acumulada para la flota actual:</a:t>
            </a:r>
            <a:endParaRPr lang="es-CO" dirty="0"/>
          </a:p>
        </p:txBody>
      </p:sp>
      <p:graphicFrame>
        <p:nvGraphicFramePr>
          <p:cNvPr id="5" name="Tabla 4">
            <a:extLst>
              <a:ext uri="{FF2B5EF4-FFF2-40B4-BE49-F238E27FC236}">
                <a16:creationId xmlns:a16="http://schemas.microsoft.com/office/drawing/2014/main" id="{239C936C-6325-4F87-A7FE-2458C2465FB3}"/>
              </a:ext>
            </a:extLst>
          </p:cNvPr>
          <p:cNvGraphicFramePr>
            <a:graphicFrameLocks noGrp="1"/>
          </p:cNvGraphicFramePr>
          <p:nvPr>
            <p:extLst>
              <p:ext uri="{D42A27DB-BD31-4B8C-83A1-F6EECF244321}">
                <p14:modId xmlns:p14="http://schemas.microsoft.com/office/powerpoint/2010/main" val="2126544268"/>
              </p:ext>
            </p:extLst>
          </p:nvPr>
        </p:nvGraphicFramePr>
        <p:xfrm>
          <a:off x="368691" y="5143503"/>
          <a:ext cx="3282470" cy="1154430"/>
        </p:xfrm>
        <a:graphic>
          <a:graphicData uri="http://schemas.openxmlformats.org/drawingml/2006/table">
            <a:tbl>
              <a:tblPr>
                <a:tableStyleId>{BC89EF96-8CEA-46FF-86C4-4CE0E7609802}</a:tableStyleId>
              </a:tblPr>
              <a:tblGrid>
                <a:gridCol w="1743182">
                  <a:extLst>
                    <a:ext uri="{9D8B030D-6E8A-4147-A177-3AD203B41FA5}">
                      <a16:colId xmlns:a16="http://schemas.microsoft.com/office/drawing/2014/main" val="1577920965"/>
                    </a:ext>
                  </a:extLst>
                </a:gridCol>
                <a:gridCol w="1539288">
                  <a:extLst>
                    <a:ext uri="{9D8B030D-6E8A-4147-A177-3AD203B41FA5}">
                      <a16:colId xmlns:a16="http://schemas.microsoft.com/office/drawing/2014/main" val="9081622"/>
                    </a:ext>
                  </a:extLst>
                </a:gridCol>
              </a:tblGrid>
              <a:tr h="190500">
                <a:tc gridSpan="2">
                  <a:txBody>
                    <a:bodyPr/>
                    <a:lstStyle/>
                    <a:p>
                      <a:pPr algn="ctr" fontAlgn="ctr"/>
                      <a:r>
                        <a:rPr lang="es-CO" sz="1200" b="1" u="none" strike="noStrike" dirty="0">
                          <a:solidFill>
                            <a:srgbClr val="000000"/>
                          </a:solidFill>
                          <a:effectLst/>
                        </a:rPr>
                        <a:t>INSPECCIONES PREVENTIVAS MOTOR</a:t>
                      </a:r>
                      <a:endParaRPr lang="es-CO" sz="1200" b="1" i="0" u="none" strike="noStrike" dirty="0">
                        <a:solidFill>
                          <a:srgbClr val="000000"/>
                        </a:solidFill>
                        <a:effectLst/>
                        <a:latin typeface="Calibri" panose="020F0502020204030204" pitchFamily="34" charset="0"/>
                      </a:endParaRPr>
                    </a:p>
                  </a:txBody>
                  <a:tcPr marL="9525" marR="9525" marT="9525" marB="0" anchor="ctr"/>
                </a:tc>
                <a:tc hMerge="1">
                  <a:txBody>
                    <a:bodyPr/>
                    <a:lstStyle/>
                    <a:p>
                      <a:endParaRPr lang="es-CO"/>
                    </a:p>
                  </a:txBody>
                  <a:tcPr/>
                </a:tc>
                <a:extLst>
                  <a:ext uri="{0D108BD9-81ED-4DB2-BD59-A6C34878D82A}">
                    <a16:rowId xmlns:a16="http://schemas.microsoft.com/office/drawing/2014/main" val="186752217"/>
                  </a:ext>
                </a:extLst>
              </a:tr>
              <a:tr h="102710">
                <a:tc>
                  <a:txBody>
                    <a:bodyPr/>
                    <a:lstStyle/>
                    <a:p>
                      <a:pPr algn="ctr" fontAlgn="ctr"/>
                      <a:r>
                        <a:rPr lang="es-CO" sz="1200" b="1" u="none" strike="noStrike" dirty="0">
                          <a:solidFill>
                            <a:srgbClr val="000000"/>
                          </a:solidFill>
                          <a:effectLst/>
                        </a:rPr>
                        <a:t>ESTADO</a:t>
                      </a:r>
                      <a:endParaRPr lang="es-CO" sz="12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200" b="0" u="none" strike="noStrike">
                          <a:solidFill>
                            <a:srgbClr val="000000"/>
                          </a:solidFill>
                          <a:effectLst/>
                        </a:rPr>
                        <a:t>CANTIDAD OT</a:t>
                      </a:r>
                      <a:endParaRPr lang="es-CO" sz="12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801058683"/>
                  </a:ext>
                </a:extLst>
              </a:tr>
              <a:tr h="190500">
                <a:tc>
                  <a:txBody>
                    <a:bodyPr/>
                    <a:lstStyle/>
                    <a:p>
                      <a:pPr algn="ctr" fontAlgn="ctr"/>
                      <a:r>
                        <a:rPr lang="es-CO" sz="1200" b="1" u="none" strike="noStrike" dirty="0">
                          <a:solidFill>
                            <a:srgbClr val="000000"/>
                          </a:solidFill>
                          <a:effectLst/>
                        </a:rPr>
                        <a:t>ABI</a:t>
                      </a:r>
                      <a:endParaRPr lang="es-CO" sz="12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200" b="0" i="0" u="none" strike="noStrike" dirty="0">
                          <a:solidFill>
                            <a:srgbClr val="000000"/>
                          </a:solidFill>
                          <a:effectLst/>
                          <a:latin typeface="Calibri" panose="020F0502020204030204" pitchFamily="34" charset="0"/>
                        </a:rPr>
                        <a:t>0</a:t>
                      </a:r>
                      <a:endParaRPr lang="es-CO"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54506417"/>
                  </a:ext>
                </a:extLst>
              </a:tr>
              <a:tr h="190500">
                <a:tc>
                  <a:txBody>
                    <a:bodyPr/>
                    <a:lstStyle/>
                    <a:p>
                      <a:pPr algn="ctr" fontAlgn="ctr"/>
                      <a:r>
                        <a:rPr lang="es-CO" sz="1200" b="1" u="none" strike="noStrike" dirty="0">
                          <a:solidFill>
                            <a:srgbClr val="000000"/>
                          </a:solidFill>
                          <a:effectLst/>
                        </a:rPr>
                        <a:t>PLA</a:t>
                      </a:r>
                      <a:endParaRPr lang="es-CO" sz="12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200" b="0" i="0" u="none" strike="noStrike" dirty="0">
                          <a:solidFill>
                            <a:srgbClr val="000000"/>
                          </a:solidFill>
                          <a:effectLst/>
                          <a:latin typeface="Calibri" panose="020F0502020204030204" pitchFamily="34" charset="0"/>
                        </a:rPr>
                        <a:t>41</a:t>
                      </a:r>
                      <a:endParaRPr lang="es-CO"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818864736"/>
                  </a:ext>
                </a:extLst>
              </a:tr>
              <a:tr h="190500">
                <a:tc>
                  <a:txBody>
                    <a:bodyPr/>
                    <a:lstStyle/>
                    <a:p>
                      <a:pPr algn="ctr" fontAlgn="ctr"/>
                      <a:r>
                        <a:rPr lang="es-CO" sz="1200" b="1" u="none" strike="noStrike" dirty="0">
                          <a:solidFill>
                            <a:srgbClr val="000000"/>
                          </a:solidFill>
                          <a:effectLst/>
                        </a:rPr>
                        <a:t>TER</a:t>
                      </a:r>
                      <a:endParaRPr lang="es-CO" sz="12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200" b="0" i="0" u="none" strike="noStrike" dirty="0">
                          <a:solidFill>
                            <a:srgbClr val="000000"/>
                          </a:solidFill>
                          <a:effectLst/>
                          <a:latin typeface="Calibri" panose="020F0502020204030204" pitchFamily="34" charset="0"/>
                        </a:rPr>
                        <a:t>98</a:t>
                      </a:r>
                      <a:endParaRPr lang="es-CO"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571760901"/>
                  </a:ext>
                </a:extLst>
              </a:tr>
              <a:tr h="190500">
                <a:tc>
                  <a:txBody>
                    <a:bodyPr/>
                    <a:lstStyle/>
                    <a:p>
                      <a:pPr algn="ctr" fontAlgn="ctr"/>
                      <a:r>
                        <a:rPr lang="es-CO" sz="1200" b="1" u="none" strike="noStrike" dirty="0">
                          <a:solidFill>
                            <a:srgbClr val="000000"/>
                          </a:solidFill>
                          <a:effectLst/>
                        </a:rPr>
                        <a:t>TOTAL</a:t>
                      </a:r>
                      <a:endParaRPr lang="es-CO" sz="12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200" b="0" u="none" strike="noStrike" dirty="0">
                          <a:solidFill>
                            <a:srgbClr val="000000"/>
                          </a:solidFill>
                          <a:effectLst/>
                        </a:rPr>
                        <a:t>139</a:t>
                      </a:r>
                      <a:endParaRPr lang="es-CO"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15425136"/>
                  </a:ext>
                </a:extLst>
              </a:tr>
            </a:tbl>
          </a:graphicData>
        </a:graphic>
      </p:graphicFrame>
      <p:graphicFrame>
        <p:nvGraphicFramePr>
          <p:cNvPr id="14" name="Gráfico 13">
            <a:extLst>
              <a:ext uri="{FF2B5EF4-FFF2-40B4-BE49-F238E27FC236}">
                <a16:creationId xmlns:a16="http://schemas.microsoft.com/office/drawing/2014/main" id="{6A4101FE-C59A-95C2-6E0A-4965884EAECF}"/>
              </a:ext>
            </a:extLst>
          </p:cNvPr>
          <p:cNvGraphicFramePr>
            <a:graphicFrameLocks/>
          </p:cNvGraphicFramePr>
          <p:nvPr>
            <p:extLst>
              <p:ext uri="{D42A27DB-BD31-4B8C-83A1-F6EECF244321}">
                <p14:modId xmlns:p14="http://schemas.microsoft.com/office/powerpoint/2010/main" val="3525643947"/>
              </p:ext>
            </p:extLst>
          </p:nvPr>
        </p:nvGraphicFramePr>
        <p:xfrm>
          <a:off x="-58025" y="805625"/>
          <a:ext cx="4152618" cy="32767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Gráfico 18">
            <a:extLst>
              <a:ext uri="{FF2B5EF4-FFF2-40B4-BE49-F238E27FC236}">
                <a16:creationId xmlns:a16="http://schemas.microsoft.com/office/drawing/2014/main" id="{68D946BE-D0B2-9826-22F0-7B9EB2047BFC}"/>
              </a:ext>
            </a:extLst>
          </p:cNvPr>
          <p:cNvGraphicFramePr>
            <a:graphicFrameLocks/>
          </p:cNvGraphicFramePr>
          <p:nvPr>
            <p:extLst>
              <p:ext uri="{D42A27DB-BD31-4B8C-83A1-F6EECF244321}">
                <p14:modId xmlns:p14="http://schemas.microsoft.com/office/powerpoint/2010/main" val="654574099"/>
              </p:ext>
            </p:extLst>
          </p:nvPr>
        </p:nvGraphicFramePr>
        <p:xfrm>
          <a:off x="4459846" y="2485799"/>
          <a:ext cx="4343400" cy="308610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Tabla 5">
            <a:extLst>
              <a:ext uri="{FF2B5EF4-FFF2-40B4-BE49-F238E27FC236}">
                <a16:creationId xmlns:a16="http://schemas.microsoft.com/office/drawing/2014/main" id="{FF314552-DDBB-ABF4-00A7-E31D8218F1EB}"/>
              </a:ext>
            </a:extLst>
          </p:cNvPr>
          <p:cNvGraphicFramePr>
            <a:graphicFrameLocks noGrp="1"/>
          </p:cNvGraphicFramePr>
          <p:nvPr>
            <p:extLst>
              <p:ext uri="{D42A27DB-BD31-4B8C-83A1-F6EECF244321}">
                <p14:modId xmlns:p14="http://schemas.microsoft.com/office/powerpoint/2010/main" val="888028139"/>
              </p:ext>
            </p:extLst>
          </p:nvPr>
        </p:nvGraphicFramePr>
        <p:xfrm>
          <a:off x="4674766" y="5410134"/>
          <a:ext cx="2908888" cy="1143000"/>
        </p:xfrm>
        <a:graphic>
          <a:graphicData uri="http://schemas.openxmlformats.org/drawingml/2006/table">
            <a:tbl>
              <a:tblPr>
                <a:tableStyleId>{3B4B98B0-60AC-42C2-AFA5-B58CD77FA1E5}</a:tableStyleId>
              </a:tblPr>
              <a:tblGrid>
                <a:gridCol w="1099635">
                  <a:extLst>
                    <a:ext uri="{9D8B030D-6E8A-4147-A177-3AD203B41FA5}">
                      <a16:colId xmlns:a16="http://schemas.microsoft.com/office/drawing/2014/main" val="660735085"/>
                    </a:ext>
                  </a:extLst>
                </a:gridCol>
                <a:gridCol w="934394">
                  <a:extLst>
                    <a:ext uri="{9D8B030D-6E8A-4147-A177-3AD203B41FA5}">
                      <a16:colId xmlns:a16="http://schemas.microsoft.com/office/drawing/2014/main" val="3223236691"/>
                    </a:ext>
                  </a:extLst>
                </a:gridCol>
                <a:gridCol w="874859">
                  <a:extLst>
                    <a:ext uri="{9D8B030D-6E8A-4147-A177-3AD203B41FA5}">
                      <a16:colId xmlns:a16="http://schemas.microsoft.com/office/drawing/2014/main" val="1875981407"/>
                    </a:ext>
                  </a:extLst>
                </a:gridCol>
              </a:tblGrid>
              <a:tr h="190500">
                <a:tc>
                  <a:txBody>
                    <a:bodyPr/>
                    <a:lstStyle/>
                    <a:p>
                      <a:pPr algn="ctr" fontAlgn="ctr"/>
                      <a:r>
                        <a:rPr lang="es-CO" sz="1200" b="1" u="none" strike="noStrike">
                          <a:effectLst/>
                        </a:rPr>
                        <a:t>INTERVALOS</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200" b="1" u="none" strike="noStrike">
                          <a:effectLst/>
                        </a:rPr>
                        <a:t>NRO VEH</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s-ES" sz="1200" b="1" i="0" u="none" strike="noStrike" dirty="0">
                          <a:solidFill>
                            <a:srgbClr val="000000"/>
                          </a:solidFill>
                          <a:effectLst/>
                          <a:latin typeface="Calibri" panose="020F0502020204030204" pitchFamily="34" charset="0"/>
                        </a:rPr>
                        <a:t>PROPORCION</a:t>
                      </a:r>
                      <a:endParaRPr lang="es-CO" sz="12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00420000"/>
                  </a:ext>
                </a:extLst>
              </a:tr>
              <a:tr h="190500">
                <a:tc>
                  <a:txBody>
                    <a:bodyPr/>
                    <a:lstStyle/>
                    <a:p>
                      <a:pPr algn="ctr" fontAlgn="ctr"/>
                      <a:r>
                        <a:rPr lang="es-CO" sz="1200" b="1" u="none" strike="noStrike">
                          <a:effectLst/>
                        </a:rPr>
                        <a:t>2005-2009</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200" b="1" u="none" strike="noStrike">
                          <a:effectLst/>
                        </a:rPr>
                        <a:t>84</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s-CO" sz="1200" b="1" u="none" strike="noStrike">
                          <a:effectLst/>
                        </a:rPr>
                        <a:t>22,22%</a:t>
                      </a:r>
                      <a:endParaRPr lang="es-CO" sz="12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398979819"/>
                  </a:ext>
                </a:extLst>
              </a:tr>
              <a:tr h="190500">
                <a:tc>
                  <a:txBody>
                    <a:bodyPr/>
                    <a:lstStyle/>
                    <a:p>
                      <a:pPr algn="ctr" fontAlgn="ctr"/>
                      <a:r>
                        <a:rPr lang="es-CO" sz="1200" b="1" u="none" strike="noStrike">
                          <a:effectLst/>
                        </a:rPr>
                        <a:t>2010-2016</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200" b="1" u="none" strike="noStrike">
                          <a:effectLst/>
                        </a:rPr>
                        <a:t>103</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s-CO" sz="1200" b="1" u="none" strike="noStrike">
                          <a:effectLst/>
                        </a:rPr>
                        <a:t>27,25%</a:t>
                      </a:r>
                      <a:endParaRPr lang="es-CO" sz="12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00879561"/>
                  </a:ext>
                </a:extLst>
              </a:tr>
              <a:tr h="190500">
                <a:tc>
                  <a:txBody>
                    <a:bodyPr/>
                    <a:lstStyle/>
                    <a:p>
                      <a:pPr algn="ctr" fontAlgn="ctr"/>
                      <a:r>
                        <a:rPr lang="es-CO" sz="1200" b="1" u="none" strike="noStrike">
                          <a:effectLst/>
                        </a:rPr>
                        <a:t>2017-2020</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200" b="1" u="none" strike="noStrike">
                          <a:effectLst/>
                        </a:rPr>
                        <a:t>147</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s-CO" sz="1200" b="1" u="none" strike="noStrike">
                          <a:effectLst/>
                        </a:rPr>
                        <a:t>38,89%</a:t>
                      </a:r>
                      <a:endParaRPr lang="es-CO" sz="12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41568920"/>
                  </a:ext>
                </a:extLst>
              </a:tr>
              <a:tr h="190500">
                <a:tc>
                  <a:txBody>
                    <a:bodyPr/>
                    <a:lstStyle/>
                    <a:p>
                      <a:pPr algn="ctr" fontAlgn="ctr"/>
                      <a:r>
                        <a:rPr lang="es-CO" sz="1200" b="1" u="none" strike="noStrike">
                          <a:effectLst/>
                        </a:rPr>
                        <a:t>2021-2023</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200" b="1" u="none" strike="noStrike">
                          <a:effectLst/>
                        </a:rPr>
                        <a:t>44</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s-CO" sz="1200" b="1" u="none" strike="noStrike">
                          <a:effectLst/>
                        </a:rPr>
                        <a:t>11,64%</a:t>
                      </a:r>
                      <a:endParaRPr lang="es-CO" sz="12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814409167"/>
                  </a:ext>
                </a:extLst>
              </a:tr>
              <a:tr h="190500">
                <a:tc>
                  <a:txBody>
                    <a:bodyPr/>
                    <a:lstStyle/>
                    <a:p>
                      <a:pPr algn="ctr" fontAlgn="ctr"/>
                      <a:r>
                        <a:rPr lang="es-CO" sz="1200" b="1" u="none" strike="noStrike">
                          <a:effectLst/>
                        </a:rPr>
                        <a:t>Total general</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200" b="1" u="none" strike="noStrike">
                          <a:effectLst/>
                        </a:rPr>
                        <a:t>378</a:t>
                      </a:r>
                      <a:endParaRPr lang="es-CO"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s-CO" sz="1200" b="1" u="none" strike="noStrike" dirty="0">
                          <a:effectLst/>
                        </a:rPr>
                        <a:t>100,00%</a:t>
                      </a:r>
                      <a:endParaRPr lang="es-CO" sz="12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322759234"/>
                  </a:ext>
                </a:extLst>
              </a:tr>
            </a:tbl>
          </a:graphicData>
        </a:graphic>
      </p:graphicFrame>
    </p:spTree>
    <p:extLst>
      <p:ext uri="{BB962C8B-B14F-4D97-AF65-F5344CB8AC3E}">
        <p14:creationId xmlns:p14="http://schemas.microsoft.com/office/powerpoint/2010/main" val="427807607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0" y="925192"/>
            <a:ext cx="9141069"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RESULTADOS POSITIVOS REPARACIONES PREVENTIVAS DE MOTOR:</a:t>
            </a:r>
            <a:endParaRPr lang="es-CO" sz="1950" b="1" dirty="0">
              <a:solidFill>
                <a:schemeClr val="tx1"/>
              </a:solidFill>
            </a:endParaRPr>
          </a:p>
        </p:txBody>
      </p:sp>
      <p:pic>
        <p:nvPicPr>
          <p:cNvPr id="7" name="D76FA61B-0317-4F5E-9FE2-70CF439E3F5C">
            <a:extLst>
              <a:ext uri="{FF2B5EF4-FFF2-40B4-BE49-F238E27FC236}">
                <a16:creationId xmlns:a16="http://schemas.microsoft.com/office/drawing/2014/main" id="{9241AE9E-3D34-6292-32F8-B645963951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4088779" y="1738326"/>
            <a:ext cx="2461853" cy="328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FE5796EA-E705-44AD-AC8E-22E752C2A274">
            <a:extLst>
              <a:ext uri="{FF2B5EF4-FFF2-40B4-BE49-F238E27FC236}">
                <a16:creationId xmlns:a16="http://schemas.microsoft.com/office/drawing/2014/main" id="{F2DF2FE0-4105-FBD8-84AF-63999B91914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4773" t="6436" r="8907" b="8004"/>
          <a:stretch/>
        </p:blipFill>
        <p:spPr bwMode="auto">
          <a:xfrm rot="16200000">
            <a:off x="848546" y="1416456"/>
            <a:ext cx="2204754" cy="3291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26F4268-1377-413A-A59E-4472C0E92275">
            <a:extLst>
              <a:ext uri="{FF2B5EF4-FFF2-40B4-BE49-F238E27FC236}">
                <a16:creationId xmlns:a16="http://schemas.microsoft.com/office/drawing/2014/main" id="{7AA694E0-62D5-EEE0-E30B-6682A63C40B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16150"/>
          <a:stretch/>
        </p:blipFill>
        <p:spPr bwMode="auto">
          <a:xfrm rot="16200000">
            <a:off x="7173935" y="1861173"/>
            <a:ext cx="2204754" cy="2466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4 Subtítulo">
            <a:extLst>
              <a:ext uri="{FF2B5EF4-FFF2-40B4-BE49-F238E27FC236}">
                <a16:creationId xmlns:a16="http://schemas.microsoft.com/office/drawing/2014/main" id="{515F615C-7F45-50D3-C099-587C16A4BD86}"/>
              </a:ext>
            </a:extLst>
          </p:cNvPr>
          <p:cNvSpPr txBox="1">
            <a:spLocks/>
          </p:cNvSpPr>
          <p:nvPr/>
        </p:nvSpPr>
        <p:spPr bwMode="auto">
          <a:xfrm>
            <a:off x="1320337" y="5252672"/>
            <a:ext cx="7237773"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lgn="just">
              <a:buNone/>
            </a:pPr>
            <a:r>
              <a:rPr lang="es-ES" sz="1950" b="1" dirty="0">
                <a:solidFill>
                  <a:schemeClr val="tx1"/>
                </a:solidFill>
              </a:rPr>
              <a:t>VEH 169: Estado en el que se encontraron los componentes del motor próximo a girar casquete de bancada por desgaste excesivo.</a:t>
            </a:r>
            <a:endParaRPr lang="es-CO" sz="1950" b="1" dirty="0">
              <a:solidFill>
                <a:schemeClr val="tx1"/>
              </a:solidFill>
            </a:endParaRPr>
          </a:p>
        </p:txBody>
      </p:sp>
    </p:spTree>
    <p:extLst>
      <p:ext uri="{BB962C8B-B14F-4D97-AF65-F5344CB8AC3E}">
        <p14:creationId xmlns:p14="http://schemas.microsoft.com/office/powerpoint/2010/main" val="4280863637"/>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0" y="925192"/>
            <a:ext cx="9141069"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RESULTADOS POSITIVOS REPARACIONES PREVENTIVAS DE MOTOR:</a:t>
            </a:r>
            <a:endParaRPr lang="es-CO" sz="1950" b="1" dirty="0">
              <a:solidFill>
                <a:schemeClr val="tx1"/>
              </a:solidFill>
            </a:endParaRPr>
          </a:p>
        </p:txBody>
      </p:sp>
      <p:pic>
        <p:nvPicPr>
          <p:cNvPr id="13" name="1D31A8DB-112B-44B4-8207-B08B2D944498" descr="IMG_1076.jpg">
            <a:extLst>
              <a:ext uri="{FF2B5EF4-FFF2-40B4-BE49-F238E27FC236}">
                <a16:creationId xmlns:a16="http://schemas.microsoft.com/office/drawing/2014/main" id="{673EDD90-8070-5461-176F-203F3B0822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3701123" y="1175473"/>
            <a:ext cx="1867917" cy="2490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22AA6641-04D0-45D5-BBAC-5D14FF4EE688" descr="IMG_1077.jpg">
            <a:extLst>
              <a:ext uri="{FF2B5EF4-FFF2-40B4-BE49-F238E27FC236}">
                <a16:creationId xmlns:a16="http://schemas.microsoft.com/office/drawing/2014/main" id="{1DDE7CF3-FBC4-C025-05D0-745A3E8DA1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5458" y="3429000"/>
            <a:ext cx="2044901" cy="2726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1CAD253F-884E-4281-96A1-A621E337FD8A" descr="1FA40EFE-5E39-436F-8213-82C9FBAFFED8.JPG">
            <a:extLst>
              <a:ext uri="{FF2B5EF4-FFF2-40B4-BE49-F238E27FC236}">
                <a16:creationId xmlns:a16="http://schemas.microsoft.com/office/drawing/2014/main" id="{E4D4E1DF-4DA8-54AC-19E0-9C474061F5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393109" y="2537539"/>
            <a:ext cx="4545585" cy="2556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4 Subtítulo">
            <a:extLst>
              <a:ext uri="{FF2B5EF4-FFF2-40B4-BE49-F238E27FC236}">
                <a16:creationId xmlns:a16="http://schemas.microsoft.com/office/drawing/2014/main" id="{D83602A0-45E1-259A-15E6-E77AD0C56494}"/>
              </a:ext>
            </a:extLst>
          </p:cNvPr>
          <p:cNvSpPr txBox="1">
            <a:spLocks/>
          </p:cNvSpPr>
          <p:nvPr/>
        </p:nvSpPr>
        <p:spPr bwMode="auto">
          <a:xfrm>
            <a:off x="6497232" y="1765957"/>
            <a:ext cx="3012527"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lgn="just">
              <a:buNone/>
            </a:pPr>
            <a:r>
              <a:rPr lang="es-ES" sz="1950" b="1" dirty="0">
                <a:solidFill>
                  <a:schemeClr val="tx1"/>
                </a:solidFill>
              </a:rPr>
              <a:t>VEH 848: Estado en el que se encontraron los componentes del motor próximo a girar casquete de bancada por desgaste excesivo.</a:t>
            </a:r>
            <a:endParaRPr lang="es-CO" sz="1950" b="1" dirty="0">
              <a:solidFill>
                <a:schemeClr val="tx1"/>
              </a:solidFill>
            </a:endParaRPr>
          </a:p>
        </p:txBody>
      </p:sp>
    </p:spTree>
    <p:extLst>
      <p:ext uri="{BB962C8B-B14F-4D97-AF65-F5344CB8AC3E}">
        <p14:creationId xmlns:p14="http://schemas.microsoft.com/office/powerpoint/2010/main" val="144688789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0" y="925192"/>
            <a:ext cx="9141069"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RESULTADOS POSITIVOS REPARACIONES PREVENTIVAS DE MOTOR:</a:t>
            </a:r>
            <a:endParaRPr lang="es-CO" sz="1950" b="1" dirty="0">
              <a:solidFill>
                <a:schemeClr val="tx1"/>
              </a:solidFill>
            </a:endParaRPr>
          </a:p>
        </p:txBody>
      </p:sp>
      <p:pic>
        <p:nvPicPr>
          <p:cNvPr id="9" name="51A3C992-DD3F-4BEF-AA40-C50FE3D966E6">
            <a:extLst>
              <a:ext uri="{FF2B5EF4-FFF2-40B4-BE49-F238E27FC236}">
                <a16:creationId xmlns:a16="http://schemas.microsoft.com/office/drawing/2014/main" id="{14790AE7-48B0-F9E9-FD93-6F871B61C86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304" t="26741" r="21529" b="46442"/>
          <a:stretch/>
        </p:blipFill>
        <p:spPr bwMode="auto">
          <a:xfrm>
            <a:off x="3040503" y="1430109"/>
            <a:ext cx="2529837" cy="1701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F2B8689A-605A-48C6-B632-679762439004">
            <a:extLst>
              <a:ext uri="{FF2B5EF4-FFF2-40B4-BE49-F238E27FC236}">
                <a16:creationId xmlns:a16="http://schemas.microsoft.com/office/drawing/2014/main" id="{85997EAC-4ABC-8FA5-9731-3265508C77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047987" y="1060171"/>
            <a:ext cx="2219637" cy="295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79AA70C7-8E76-4C80-9C31-B6AE55FFD31F">
            <a:extLst>
              <a:ext uri="{FF2B5EF4-FFF2-40B4-BE49-F238E27FC236}">
                <a16:creationId xmlns:a16="http://schemas.microsoft.com/office/drawing/2014/main" id="{E00CA33C-57C0-C67D-4C15-4667129481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0503" y="3240720"/>
            <a:ext cx="2529837" cy="337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F0BB0A4D-7612-4227-B300-48F1086C71B4">
            <a:extLst>
              <a:ext uri="{FF2B5EF4-FFF2-40B4-BE49-F238E27FC236}">
                <a16:creationId xmlns:a16="http://schemas.microsoft.com/office/drawing/2014/main" id="{92C60574-DA02-5855-A5F8-602070F05B7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7614"/>
          <a:stretch/>
        </p:blipFill>
        <p:spPr bwMode="auto">
          <a:xfrm>
            <a:off x="5678047" y="3839921"/>
            <a:ext cx="2787469" cy="1612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4 Subtítulo">
            <a:extLst>
              <a:ext uri="{FF2B5EF4-FFF2-40B4-BE49-F238E27FC236}">
                <a16:creationId xmlns:a16="http://schemas.microsoft.com/office/drawing/2014/main" id="{54548F49-E66E-6992-82D7-7386B49463A6}"/>
              </a:ext>
            </a:extLst>
          </p:cNvPr>
          <p:cNvSpPr txBox="1">
            <a:spLocks/>
          </p:cNvSpPr>
          <p:nvPr/>
        </p:nvSpPr>
        <p:spPr bwMode="auto">
          <a:xfrm>
            <a:off x="162672" y="2181018"/>
            <a:ext cx="2770123"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lgn="just">
              <a:buNone/>
            </a:pPr>
            <a:r>
              <a:rPr lang="es-ES" sz="1950" b="1" dirty="0">
                <a:solidFill>
                  <a:schemeClr val="tx1"/>
                </a:solidFill>
              </a:rPr>
              <a:t>VEH 932: Estado en el que se encontraron los componentes del motor próximo a girar casquete de bancada por desgaste excesivo.</a:t>
            </a:r>
            <a:endParaRPr lang="es-CO" sz="1950" b="1" dirty="0">
              <a:solidFill>
                <a:schemeClr val="tx1"/>
              </a:solidFill>
            </a:endParaRPr>
          </a:p>
        </p:txBody>
      </p:sp>
    </p:spTree>
    <p:extLst>
      <p:ext uri="{BB962C8B-B14F-4D97-AF65-F5344CB8AC3E}">
        <p14:creationId xmlns:p14="http://schemas.microsoft.com/office/powerpoint/2010/main" val="3181539126"/>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0" y="925192"/>
            <a:ext cx="9141069"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RESULTADOS POSITIVOS REPARACIONES PREVENTIVAS DE MOTOR:</a:t>
            </a:r>
            <a:endParaRPr lang="es-CO" sz="1950" b="1" dirty="0">
              <a:solidFill>
                <a:schemeClr val="tx1"/>
              </a:solidFill>
            </a:endParaRPr>
          </a:p>
        </p:txBody>
      </p:sp>
      <p:sp>
        <p:nvSpPr>
          <p:cNvPr id="5" name="4 Subtítulo">
            <a:extLst>
              <a:ext uri="{FF2B5EF4-FFF2-40B4-BE49-F238E27FC236}">
                <a16:creationId xmlns:a16="http://schemas.microsoft.com/office/drawing/2014/main" id="{971BBFB0-681D-51D7-FA4F-C9B87162CDE3}"/>
              </a:ext>
            </a:extLst>
          </p:cNvPr>
          <p:cNvSpPr txBox="1">
            <a:spLocks/>
          </p:cNvSpPr>
          <p:nvPr/>
        </p:nvSpPr>
        <p:spPr bwMode="auto">
          <a:xfrm>
            <a:off x="1334113" y="1366551"/>
            <a:ext cx="7237773"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lgn="ctr">
              <a:buNone/>
            </a:pPr>
            <a:r>
              <a:rPr lang="es-ES" sz="1950" b="1" dirty="0">
                <a:solidFill>
                  <a:schemeClr val="tx1"/>
                </a:solidFill>
              </a:rPr>
              <a:t>Reparaciones de motor 1er semestre 2022 y tipo de parada.</a:t>
            </a:r>
            <a:endParaRPr lang="es-CO" sz="1950" b="1" dirty="0">
              <a:solidFill>
                <a:schemeClr val="tx1"/>
              </a:solidFill>
            </a:endParaRPr>
          </a:p>
        </p:txBody>
      </p:sp>
      <p:graphicFrame>
        <p:nvGraphicFramePr>
          <p:cNvPr id="2" name="Tabla 1">
            <a:extLst>
              <a:ext uri="{FF2B5EF4-FFF2-40B4-BE49-F238E27FC236}">
                <a16:creationId xmlns:a16="http://schemas.microsoft.com/office/drawing/2014/main" id="{1852E0E5-550C-AD01-EF9A-0E7DE447D177}"/>
              </a:ext>
            </a:extLst>
          </p:cNvPr>
          <p:cNvGraphicFramePr>
            <a:graphicFrameLocks noGrp="1"/>
          </p:cNvGraphicFramePr>
          <p:nvPr>
            <p:extLst>
              <p:ext uri="{D42A27DB-BD31-4B8C-83A1-F6EECF244321}">
                <p14:modId xmlns:p14="http://schemas.microsoft.com/office/powerpoint/2010/main" val="1138675488"/>
              </p:ext>
            </p:extLst>
          </p:nvPr>
        </p:nvGraphicFramePr>
        <p:xfrm>
          <a:off x="1162880" y="2117534"/>
          <a:ext cx="7580240" cy="3785576"/>
        </p:xfrm>
        <a:graphic>
          <a:graphicData uri="http://schemas.openxmlformats.org/drawingml/2006/table">
            <a:tbl>
              <a:tblPr/>
              <a:tblGrid>
                <a:gridCol w="937761">
                  <a:extLst>
                    <a:ext uri="{9D8B030D-6E8A-4147-A177-3AD203B41FA5}">
                      <a16:colId xmlns:a16="http://schemas.microsoft.com/office/drawing/2014/main" val="3548491379"/>
                    </a:ext>
                  </a:extLst>
                </a:gridCol>
                <a:gridCol w="1015909">
                  <a:extLst>
                    <a:ext uri="{9D8B030D-6E8A-4147-A177-3AD203B41FA5}">
                      <a16:colId xmlns:a16="http://schemas.microsoft.com/office/drawing/2014/main" val="1918839564"/>
                    </a:ext>
                  </a:extLst>
                </a:gridCol>
                <a:gridCol w="1015909">
                  <a:extLst>
                    <a:ext uri="{9D8B030D-6E8A-4147-A177-3AD203B41FA5}">
                      <a16:colId xmlns:a16="http://schemas.microsoft.com/office/drawing/2014/main" val="2358473245"/>
                    </a:ext>
                  </a:extLst>
                </a:gridCol>
                <a:gridCol w="1297237">
                  <a:extLst>
                    <a:ext uri="{9D8B030D-6E8A-4147-A177-3AD203B41FA5}">
                      <a16:colId xmlns:a16="http://schemas.microsoft.com/office/drawing/2014/main" val="1232937467"/>
                    </a:ext>
                  </a:extLst>
                </a:gridCol>
                <a:gridCol w="1000279">
                  <a:extLst>
                    <a:ext uri="{9D8B030D-6E8A-4147-A177-3AD203B41FA5}">
                      <a16:colId xmlns:a16="http://schemas.microsoft.com/office/drawing/2014/main" val="2029976276"/>
                    </a:ext>
                  </a:extLst>
                </a:gridCol>
                <a:gridCol w="1000279">
                  <a:extLst>
                    <a:ext uri="{9D8B030D-6E8A-4147-A177-3AD203B41FA5}">
                      <a16:colId xmlns:a16="http://schemas.microsoft.com/office/drawing/2014/main" val="147282205"/>
                    </a:ext>
                  </a:extLst>
                </a:gridCol>
                <a:gridCol w="1312866">
                  <a:extLst>
                    <a:ext uri="{9D8B030D-6E8A-4147-A177-3AD203B41FA5}">
                      <a16:colId xmlns:a16="http://schemas.microsoft.com/office/drawing/2014/main" val="224116739"/>
                    </a:ext>
                  </a:extLst>
                </a:gridCol>
              </a:tblGrid>
              <a:tr h="493770">
                <a:tc>
                  <a:txBody>
                    <a:bodyPr/>
                    <a:lstStyle/>
                    <a:p>
                      <a:pPr algn="ctr" fontAlgn="ctr"/>
                      <a:r>
                        <a:rPr lang="es-CO" sz="1400" b="1" i="0" u="none" strike="noStrike" dirty="0">
                          <a:solidFill>
                            <a:srgbClr val="000000"/>
                          </a:solidFill>
                          <a:effectLst/>
                          <a:latin typeface="Calibri" panose="020F0502020204030204" pitchFamily="34" charset="0"/>
                        </a:rPr>
                        <a:t>VEH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TIPO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ALCANCE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CAUSA RAIZ</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FECHA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ESTADO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KILOMETRAJE AL REPARAR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8859608"/>
                  </a:ext>
                </a:extLst>
              </a:tr>
              <a:tr h="235129">
                <a:tc>
                  <a:txBody>
                    <a:bodyPr/>
                    <a:lstStyle/>
                    <a:p>
                      <a:pPr algn="ctr" fontAlgn="ctr"/>
                      <a:r>
                        <a:rPr lang="es-CO" sz="1200" b="1" i="0" u="none" strike="noStrike" dirty="0">
                          <a:solidFill>
                            <a:srgbClr val="000000"/>
                          </a:solidFill>
                          <a:effectLst/>
                          <a:latin typeface="Calibri" panose="020F0502020204030204" pitchFamily="34" charset="0"/>
                        </a:rPr>
                        <a:t>115-AF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16-may-22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630.394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402659"/>
                  </a:ext>
                </a:extLst>
              </a:tr>
              <a:tr h="235129">
                <a:tc>
                  <a:txBody>
                    <a:bodyPr/>
                    <a:lstStyle/>
                    <a:p>
                      <a:pPr algn="ctr" fontAlgn="ctr"/>
                      <a:r>
                        <a:rPr lang="es-CO" sz="1200" b="1" i="0" u="none" strike="noStrike" dirty="0">
                          <a:solidFill>
                            <a:srgbClr val="000000"/>
                          </a:solidFill>
                          <a:effectLst/>
                          <a:latin typeface="Calibri" panose="020F0502020204030204" pitchFamily="34" charset="0"/>
                        </a:rPr>
                        <a:t>169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29-mar-22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646.902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4582369"/>
                  </a:ext>
                </a:extLst>
              </a:tr>
              <a:tr h="235129">
                <a:tc>
                  <a:txBody>
                    <a:bodyPr/>
                    <a:lstStyle/>
                    <a:p>
                      <a:pPr algn="ctr" fontAlgn="ctr"/>
                      <a:r>
                        <a:rPr lang="es-CO" sz="1200" b="1" i="0" u="none" strike="noStrike" dirty="0">
                          <a:solidFill>
                            <a:srgbClr val="000000"/>
                          </a:solidFill>
                          <a:effectLst/>
                          <a:latin typeface="Calibri" panose="020F0502020204030204" pitchFamily="34" charset="0"/>
                        </a:rPr>
                        <a:t>188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PARCIAL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6-ene-22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651.758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6107664"/>
                  </a:ext>
                </a:extLst>
              </a:tr>
              <a:tr h="235129">
                <a:tc>
                  <a:txBody>
                    <a:bodyPr/>
                    <a:lstStyle/>
                    <a:p>
                      <a:pPr algn="ctr" fontAlgn="ctr"/>
                      <a:r>
                        <a:rPr lang="es-CO" sz="1200" b="1" i="0" u="none" strike="noStrike" dirty="0">
                          <a:solidFill>
                            <a:srgbClr val="000000"/>
                          </a:solidFill>
                          <a:effectLst/>
                          <a:latin typeface="Calibri" panose="020F0502020204030204" pitchFamily="34" charset="0"/>
                        </a:rPr>
                        <a:t>400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PARCIAL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1-jun-22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836.315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3928510"/>
                  </a:ext>
                </a:extLst>
              </a:tr>
              <a:tr h="235129">
                <a:tc>
                  <a:txBody>
                    <a:bodyPr/>
                    <a:lstStyle/>
                    <a:p>
                      <a:pPr algn="ctr" fontAlgn="ctr"/>
                      <a:r>
                        <a:rPr lang="es-CO" sz="1200" b="1" i="0" u="none" strike="noStrike" dirty="0">
                          <a:solidFill>
                            <a:srgbClr val="000000"/>
                          </a:solidFill>
                          <a:effectLst/>
                          <a:latin typeface="Calibri" panose="020F0502020204030204" pitchFamily="34" charset="0"/>
                        </a:rPr>
                        <a:t>481-AF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9-abr-22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405.334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4319523"/>
                  </a:ext>
                </a:extLst>
              </a:tr>
              <a:tr h="235129">
                <a:tc>
                  <a:txBody>
                    <a:bodyPr/>
                    <a:lstStyle/>
                    <a:p>
                      <a:pPr algn="ctr" fontAlgn="ctr"/>
                      <a:r>
                        <a:rPr lang="es-CO" sz="1200" b="1" i="0" u="none" strike="noStrike" dirty="0">
                          <a:solidFill>
                            <a:srgbClr val="000000"/>
                          </a:solidFill>
                          <a:effectLst/>
                          <a:latin typeface="Calibri" panose="020F0502020204030204" pitchFamily="34" charset="0"/>
                        </a:rPr>
                        <a:t>483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18-jun-22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588.375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7633373"/>
                  </a:ext>
                </a:extLst>
              </a:tr>
              <a:tr h="235129">
                <a:tc>
                  <a:txBody>
                    <a:bodyPr/>
                    <a:lstStyle/>
                    <a:p>
                      <a:pPr algn="ctr" fontAlgn="ctr"/>
                      <a:r>
                        <a:rPr lang="es-CO" sz="1200" b="1" i="0" u="none" strike="noStrike" dirty="0">
                          <a:solidFill>
                            <a:srgbClr val="000000"/>
                          </a:solidFill>
                          <a:effectLst/>
                          <a:latin typeface="Calibri" panose="020F0502020204030204" pitchFamily="34" charset="0"/>
                        </a:rPr>
                        <a:t>608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PARCIAL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22-may-22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615.934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2604853"/>
                  </a:ext>
                </a:extLst>
              </a:tr>
              <a:tr h="235129">
                <a:tc>
                  <a:txBody>
                    <a:bodyPr/>
                    <a:lstStyle/>
                    <a:p>
                      <a:pPr algn="ctr" fontAlgn="ctr"/>
                      <a:r>
                        <a:rPr lang="es-CO" sz="1200" b="1" i="0" u="none" strike="noStrike" dirty="0">
                          <a:solidFill>
                            <a:srgbClr val="000000"/>
                          </a:solidFill>
                          <a:effectLst/>
                          <a:latin typeface="Calibri" panose="020F0502020204030204" pitchFamily="34" charset="0"/>
                        </a:rPr>
                        <a:t>612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PARCIAL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13-abr-22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517.403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3226951"/>
                  </a:ext>
                </a:extLst>
              </a:tr>
              <a:tr h="235129">
                <a:tc>
                  <a:txBody>
                    <a:bodyPr/>
                    <a:lstStyle/>
                    <a:p>
                      <a:pPr algn="ctr" fontAlgn="ctr"/>
                      <a:r>
                        <a:rPr lang="es-CO" sz="1200" b="1" i="0" u="none" strike="noStrike" dirty="0">
                          <a:solidFill>
                            <a:srgbClr val="000000"/>
                          </a:solidFill>
                          <a:effectLst/>
                          <a:latin typeface="Calibri" panose="020F0502020204030204" pitchFamily="34" charset="0"/>
                        </a:rPr>
                        <a:t>617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CORRECTIVO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OPERACIÓN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EN PROCESO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EN PROCESO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379.578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4733464"/>
                  </a:ext>
                </a:extLst>
              </a:tr>
              <a:tr h="235129">
                <a:tc>
                  <a:txBody>
                    <a:bodyPr/>
                    <a:lstStyle/>
                    <a:p>
                      <a:pPr algn="ctr" fontAlgn="ctr"/>
                      <a:r>
                        <a:rPr lang="es-CO" sz="1200" b="1" i="0" u="none" strike="noStrike" dirty="0">
                          <a:solidFill>
                            <a:srgbClr val="000000"/>
                          </a:solidFill>
                          <a:effectLst/>
                          <a:latin typeface="Calibri" panose="020F0502020204030204" pitchFamily="34" charset="0"/>
                        </a:rPr>
                        <a:t>670-AF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CORRECTIVO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OPERACIÓN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EN PROCESO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EN PROCESO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688.190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4382713"/>
                  </a:ext>
                </a:extLst>
              </a:tr>
              <a:tr h="235129">
                <a:tc>
                  <a:txBody>
                    <a:bodyPr/>
                    <a:lstStyle/>
                    <a:p>
                      <a:pPr algn="ctr" fontAlgn="ctr"/>
                      <a:r>
                        <a:rPr lang="es-CO" sz="1200" b="1" i="0" u="none" strike="noStrike" dirty="0">
                          <a:solidFill>
                            <a:srgbClr val="000000"/>
                          </a:solidFill>
                          <a:effectLst/>
                          <a:latin typeface="Calibri" panose="020F0502020204030204" pitchFamily="34" charset="0"/>
                        </a:rPr>
                        <a:t>848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27-may-22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530.255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3899000"/>
                  </a:ext>
                </a:extLst>
              </a:tr>
              <a:tr h="235129">
                <a:tc>
                  <a:txBody>
                    <a:bodyPr/>
                    <a:lstStyle/>
                    <a:p>
                      <a:pPr algn="ctr" fontAlgn="ctr"/>
                      <a:r>
                        <a:rPr lang="es-CO" sz="1200" b="1" i="0" u="none" strike="noStrike" dirty="0">
                          <a:solidFill>
                            <a:srgbClr val="000000"/>
                          </a:solidFill>
                          <a:effectLst/>
                          <a:latin typeface="Calibri" panose="020F0502020204030204" pitchFamily="34" charset="0"/>
                        </a:rPr>
                        <a:t>914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CORRECTIVO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GIRO CASQUETE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EN PROCESO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EN PROCESO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744.808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8333469"/>
                  </a:ext>
                </a:extLst>
              </a:tr>
              <a:tr h="235129">
                <a:tc>
                  <a:txBody>
                    <a:bodyPr/>
                    <a:lstStyle/>
                    <a:p>
                      <a:pPr algn="ctr" fontAlgn="ctr"/>
                      <a:r>
                        <a:rPr lang="es-CO" sz="1200" b="1" i="0" u="none" strike="noStrike" dirty="0">
                          <a:solidFill>
                            <a:srgbClr val="000000"/>
                          </a:solidFill>
                          <a:effectLst/>
                          <a:latin typeface="Calibri" panose="020F0502020204030204" pitchFamily="34" charset="0"/>
                        </a:rPr>
                        <a:t>932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25-feb-22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491.783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31535308"/>
                  </a:ext>
                </a:extLst>
              </a:tr>
              <a:tr h="235129">
                <a:tc>
                  <a:txBody>
                    <a:bodyPr/>
                    <a:lstStyle/>
                    <a:p>
                      <a:pPr algn="ctr" fontAlgn="ctr"/>
                      <a:r>
                        <a:rPr lang="es-CO" sz="1200" b="1" i="0" u="none" strike="noStrike" dirty="0">
                          <a:solidFill>
                            <a:srgbClr val="000000"/>
                          </a:solidFill>
                          <a:effectLst/>
                          <a:latin typeface="Calibri" panose="020F0502020204030204" pitchFamily="34" charset="0"/>
                        </a:rPr>
                        <a:t>SE005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17-may-22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200" b="0" i="0" u="none" strike="noStrike" dirty="0">
                          <a:solidFill>
                            <a:srgbClr val="000000"/>
                          </a:solidFill>
                          <a:effectLst/>
                          <a:latin typeface="Calibri" panose="020F0502020204030204" pitchFamily="34" charset="0"/>
                        </a:rPr>
                        <a:t>604.268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5041328"/>
                  </a:ext>
                </a:extLst>
              </a:tr>
            </a:tbl>
          </a:graphicData>
        </a:graphic>
      </p:graphicFrame>
    </p:spTree>
    <p:extLst>
      <p:ext uri="{BB962C8B-B14F-4D97-AF65-F5344CB8AC3E}">
        <p14:creationId xmlns:p14="http://schemas.microsoft.com/office/powerpoint/2010/main" val="3190433629"/>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0" y="925192"/>
            <a:ext cx="9141069"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RESULTADOS POSITIVOS REPARACIONES PREVENTIVAS DE MOTOR:</a:t>
            </a:r>
            <a:endParaRPr lang="es-CO" sz="1950" b="1" dirty="0">
              <a:solidFill>
                <a:schemeClr val="tx1"/>
              </a:solidFill>
            </a:endParaRPr>
          </a:p>
        </p:txBody>
      </p:sp>
      <p:sp>
        <p:nvSpPr>
          <p:cNvPr id="5" name="4 Subtítulo">
            <a:extLst>
              <a:ext uri="{FF2B5EF4-FFF2-40B4-BE49-F238E27FC236}">
                <a16:creationId xmlns:a16="http://schemas.microsoft.com/office/drawing/2014/main" id="{971BBFB0-681D-51D7-FA4F-C9B87162CDE3}"/>
              </a:ext>
            </a:extLst>
          </p:cNvPr>
          <p:cNvSpPr txBox="1">
            <a:spLocks/>
          </p:cNvSpPr>
          <p:nvPr/>
        </p:nvSpPr>
        <p:spPr bwMode="auto">
          <a:xfrm>
            <a:off x="1334113" y="1366551"/>
            <a:ext cx="7237773"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lgn="ctr">
              <a:buNone/>
            </a:pPr>
            <a:r>
              <a:rPr lang="es-ES" sz="1950" b="1" dirty="0">
                <a:solidFill>
                  <a:schemeClr val="tx1"/>
                </a:solidFill>
              </a:rPr>
              <a:t>Reparaciones de motor año 2021 y tipo de parada.</a:t>
            </a:r>
            <a:endParaRPr lang="es-CO" sz="1950" b="1" dirty="0">
              <a:solidFill>
                <a:schemeClr val="tx1"/>
              </a:solidFill>
            </a:endParaRPr>
          </a:p>
        </p:txBody>
      </p:sp>
      <p:graphicFrame>
        <p:nvGraphicFramePr>
          <p:cNvPr id="3" name="Tabla 2">
            <a:extLst>
              <a:ext uri="{FF2B5EF4-FFF2-40B4-BE49-F238E27FC236}">
                <a16:creationId xmlns:a16="http://schemas.microsoft.com/office/drawing/2014/main" id="{02C663E4-B586-0203-2F59-36CB82697ECA}"/>
              </a:ext>
            </a:extLst>
          </p:cNvPr>
          <p:cNvGraphicFramePr>
            <a:graphicFrameLocks noGrp="1"/>
          </p:cNvGraphicFramePr>
          <p:nvPr>
            <p:extLst>
              <p:ext uri="{D42A27DB-BD31-4B8C-83A1-F6EECF244321}">
                <p14:modId xmlns:p14="http://schemas.microsoft.com/office/powerpoint/2010/main" val="3051131022"/>
              </p:ext>
            </p:extLst>
          </p:nvPr>
        </p:nvGraphicFramePr>
        <p:xfrm>
          <a:off x="1289782" y="2243314"/>
          <a:ext cx="7580240" cy="3315318"/>
        </p:xfrm>
        <a:graphic>
          <a:graphicData uri="http://schemas.openxmlformats.org/drawingml/2006/table">
            <a:tbl>
              <a:tblPr/>
              <a:tblGrid>
                <a:gridCol w="937761">
                  <a:extLst>
                    <a:ext uri="{9D8B030D-6E8A-4147-A177-3AD203B41FA5}">
                      <a16:colId xmlns:a16="http://schemas.microsoft.com/office/drawing/2014/main" val="1254909679"/>
                    </a:ext>
                  </a:extLst>
                </a:gridCol>
                <a:gridCol w="1015909">
                  <a:extLst>
                    <a:ext uri="{9D8B030D-6E8A-4147-A177-3AD203B41FA5}">
                      <a16:colId xmlns:a16="http://schemas.microsoft.com/office/drawing/2014/main" val="3344159392"/>
                    </a:ext>
                  </a:extLst>
                </a:gridCol>
                <a:gridCol w="1015909">
                  <a:extLst>
                    <a:ext uri="{9D8B030D-6E8A-4147-A177-3AD203B41FA5}">
                      <a16:colId xmlns:a16="http://schemas.microsoft.com/office/drawing/2014/main" val="4217448932"/>
                    </a:ext>
                  </a:extLst>
                </a:gridCol>
                <a:gridCol w="1297237">
                  <a:extLst>
                    <a:ext uri="{9D8B030D-6E8A-4147-A177-3AD203B41FA5}">
                      <a16:colId xmlns:a16="http://schemas.microsoft.com/office/drawing/2014/main" val="3753137719"/>
                    </a:ext>
                  </a:extLst>
                </a:gridCol>
                <a:gridCol w="1000279">
                  <a:extLst>
                    <a:ext uri="{9D8B030D-6E8A-4147-A177-3AD203B41FA5}">
                      <a16:colId xmlns:a16="http://schemas.microsoft.com/office/drawing/2014/main" val="3474586791"/>
                    </a:ext>
                  </a:extLst>
                </a:gridCol>
                <a:gridCol w="1000279">
                  <a:extLst>
                    <a:ext uri="{9D8B030D-6E8A-4147-A177-3AD203B41FA5}">
                      <a16:colId xmlns:a16="http://schemas.microsoft.com/office/drawing/2014/main" val="3100250514"/>
                    </a:ext>
                  </a:extLst>
                </a:gridCol>
                <a:gridCol w="1312866">
                  <a:extLst>
                    <a:ext uri="{9D8B030D-6E8A-4147-A177-3AD203B41FA5}">
                      <a16:colId xmlns:a16="http://schemas.microsoft.com/office/drawing/2014/main" val="2399780901"/>
                    </a:ext>
                  </a:extLst>
                </a:gridCol>
              </a:tblGrid>
              <a:tr h="493770">
                <a:tc>
                  <a:txBody>
                    <a:bodyPr/>
                    <a:lstStyle/>
                    <a:p>
                      <a:pPr algn="ctr" fontAlgn="ctr"/>
                      <a:r>
                        <a:rPr lang="es-CO" sz="1400" b="1" i="0" u="none" strike="noStrike" dirty="0">
                          <a:solidFill>
                            <a:srgbClr val="000000"/>
                          </a:solidFill>
                          <a:effectLst/>
                          <a:latin typeface="Calibri" panose="020F0502020204030204" pitchFamily="34" charset="0"/>
                        </a:rPr>
                        <a:t>VEH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TIPO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ALCANCE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CAUSA RAIZ</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FECHA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ESTADO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1" i="0" u="none" strike="noStrike" dirty="0">
                          <a:solidFill>
                            <a:srgbClr val="000000"/>
                          </a:solidFill>
                          <a:effectLst/>
                          <a:latin typeface="Calibri" panose="020F0502020204030204" pitchFamily="34" charset="0"/>
                        </a:rPr>
                        <a:t>KILOMETRAJE AL REPARAR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0576449"/>
                  </a:ext>
                </a:extLst>
              </a:tr>
              <a:tr h="235129">
                <a:tc>
                  <a:txBody>
                    <a:bodyPr/>
                    <a:lstStyle/>
                    <a:p>
                      <a:pPr algn="ctr" fontAlgn="ctr"/>
                      <a:r>
                        <a:rPr lang="es-CO" sz="1200" b="1" i="0" u="none" strike="noStrike">
                          <a:solidFill>
                            <a:srgbClr val="000000"/>
                          </a:solidFill>
                          <a:effectLst/>
                          <a:latin typeface="+mj-lt"/>
                        </a:rPr>
                        <a:t>116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effectLst/>
                          <a:latin typeface="Calibri" panose="020F0502020204030204" pitchFamily="34" charset="0"/>
                        </a:rPr>
                        <a:t>C</a:t>
                      </a:r>
                      <a:r>
                        <a:rPr lang="es-CO" sz="1200" b="0" i="0" u="none" strike="noStrike" dirty="0">
                          <a:solidFill>
                            <a:srgbClr val="000000"/>
                          </a:solidFill>
                          <a:effectLst/>
                          <a:latin typeface="Calibri" panose="020F0502020204030204" pitchFamily="34" charset="0"/>
                        </a:rPr>
                        <a:t>ORRECTIVO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effectLst/>
                          <a:latin typeface="Calibri" panose="020F0502020204030204" pitchFamily="34" charset="0"/>
                        </a:rPr>
                        <a:t>DILUCION ACEITE</a:t>
                      </a:r>
                      <a:endParaRPr lang="es-CO"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j-lt"/>
                        </a:rPr>
                        <a:t>1/04/2021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n-lt"/>
                        </a:rPr>
                        <a:t>681.844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9840079"/>
                  </a:ext>
                </a:extLst>
              </a:tr>
              <a:tr h="235129">
                <a:tc>
                  <a:txBody>
                    <a:bodyPr/>
                    <a:lstStyle/>
                    <a:p>
                      <a:pPr algn="ctr" fontAlgn="ctr"/>
                      <a:r>
                        <a:rPr lang="es-CO" sz="1200" b="1" i="0" u="none" strike="noStrike">
                          <a:solidFill>
                            <a:srgbClr val="000000"/>
                          </a:solidFill>
                          <a:effectLst/>
                          <a:latin typeface="+mj-lt"/>
                        </a:rPr>
                        <a:t>313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mj-lt"/>
                        </a:rPr>
                        <a:t>5/10/2021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mn-lt"/>
                        </a:rPr>
                        <a:t>728.513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7549232"/>
                  </a:ext>
                </a:extLst>
              </a:tr>
              <a:tr h="235129">
                <a:tc>
                  <a:txBody>
                    <a:bodyPr/>
                    <a:lstStyle/>
                    <a:p>
                      <a:pPr algn="ctr" fontAlgn="ctr"/>
                      <a:r>
                        <a:rPr lang="es-CO" sz="1200" b="1" i="0" u="none" strike="noStrike">
                          <a:solidFill>
                            <a:srgbClr val="000000"/>
                          </a:solidFill>
                          <a:effectLst/>
                          <a:latin typeface="+mj-lt"/>
                        </a:rPr>
                        <a:t>444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mj-lt"/>
                        </a:rPr>
                        <a:t>28/06/2021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495285" rtl="0" eaLnBrk="1" fontAlgn="ctr" latinLnBrk="0" hangingPunct="1">
                        <a:lnSpc>
                          <a:spcPct val="100000"/>
                        </a:lnSpc>
                        <a:spcBef>
                          <a:spcPts val="0"/>
                        </a:spcBef>
                        <a:spcAft>
                          <a:spcPts val="0"/>
                        </a:spcAft>
                        <a:buClrTx/>
                        <a:buSzTx/>
                        <a:buFontTx/>
                        <a:buNone/>
                        <a:tabLst/>
                        <a:defRPr/>
                      </a:pP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n-lt"/>
                        </a:rPr>
                        <a:t>859.054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2530840"/>
                  </a:ext>
                </a:extLst>
              </a:tr>
              <a:tr h="235129">
                <a:tc>
                  <a:txBody>
                    <a:bodyPr/>
                    <a:lstStyle/>
                    <a:p>
                      <a:pPr algn="ctr" fontAlgn="ctr"/>
                      <a:r>
                        <a:rPr lang="es-CO" sz="1200" b="1" i="0" u="none" strike="noStrike">
                          <a:solidFill>
                            <a:srgbClr val="000000"/>
                          </a:solidFill>
                          <a:effectLst/>
                          <a:latin typeface="+mj-lt"/>
                        </a:rPr>
                        <a:t>489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mj-lt"/>
                        </a:rPr>
                        <a:t>1/02/2021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495285" rtl="0" eaLnBrk="1" fontAlgn="ctr" latinLnBrk="0" hangingPunct="1">
                        <a:lnSpc>
                          <a:spcPct val="100000"/>
                        </a:lnSpc>
                        <a:spcBef>
                          <a:spcPts val="0"/>
                        </a:spcBef>
                        <a:spcAft>
                          <a:spcPts val="0"/>
                        </a:spcAft>
                        <a:buClrTx/>
                        <a:buSzTx/>
                        <a:buFontTx/>
                        <a:buNone/>
                        <a:tabLst/>
                        <a:defRPr/>
                      </a:pP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n-lt"/>
                        </a:rPr>
                        <a:t>951.581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2998578"/>
                  </a:ext>
                </a:extLst>
              </a:tr>
              <a:tr h="235129">
                <a:tc>
                  <a:txBody>
                    <a:bodyPr/>
                    <a:lstStyle/>
                    <a:p>
                      <a:pPr algn="ctr" fontAlgn="ctr"/>
                      <a:r>
                        <a:rPr lang="es-CO" sz="1200" b="1" i="0" u="none" strike="noStrike">
                          <a:solidFill>
                            <a:srgbClr val="000000"/>
                          </a:solidFill>
                          <a:effectLst/>
                          <a:latin typeface="+mj-lt"/>
                        </a:rPr>
                        <a:t>810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PARCIAL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mj-lt"/>
                        </a:rPr>
                        <a:t>26/08/2021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n-lt"/>
                        </a:rPr>
                        <a:t>314.694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3044369"/>
                  </a:ext>
                </a:extLst>
              </a:tr>
              <a:tr h="235129">
                <a:tc>
                  <a:txBody>
                    <a:bodyPr/>
                    <a:lstStyle/>
                    <a:p>
                      <a:pPr algn="ctr" fontAlgn="ctr"/>
                      <a:r>
                        <a:rPr lang="es-CO" sz="1200" b="1" i="0" u="none" strike="noStrike">
                          <a:solidFill>
                            <a:srgbClr val="000000"/>
                          </a:solidFill>
                          <a:effectLst/>
                          <a:latin typeface="+mj-lt"/>
                        </a:rPr>
                        <a:t>900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CORRECTIVO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effectLst/>
                          <a:latin typeface="Calibri" panose="020F0502020204030204" pitchFamily="34" charset="0"/>
                        </a:rPr>
                        <a:t>TOTAL</a:t>
                      </a:r>
                      <a:endParaRPr lang="es-CO"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effectLst/>
                          <a:latin typeface="Calibri" panose="020F0502020204030204" pitchFamily="34" charset="0"/>
                        </a:rPr>
                        <a:t>GIRO CASQUETE</a:t>
                      </a:r>
                      <a:endParaRPr lang="es-CO"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mj-lt"/>
                        </a:rPr>
                        <a:t>15/10/2021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n-lt"/>
                        </a:rPr>
                        <a:t>707.189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8224614"/>
                  </a:ext>
                </a:extLst>
              </a:tr>
              <a:tr h="235129">
                <a:tc>
                  <a:txBody>
                    <a:bodyPr/>
                    <a:lstStyle/>
                    <a:p>
                      <a:pPr algn="ctr" fontAlgn="ctr"/>
                      <a:r>
                        <a:rPr lang="es-CO" sz="1200" b="1" i="0" u="none" strike="noStrike">
                          <a:solidFill>
                            <a:srgbClr val="000000"/>
                          </a:solidFill>
                          <a:effectLst/>
                          <a:latin typeface="+mj-lt"/>
                        </a:rPr>
                        <a:t>903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PREVENTIVO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ESTUDIO MOTOR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mj-lt"/>
                        </a:rPr>
                        <a:t>15/10/2021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n-lt"/>
                        </a:rPr>
                        <a:t>771.364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1276887"/>
                  </a:ext>
                </a:extLst>
              </a:tr>
              <a:tr h="235129">
                <a:tc>
                  <a:txBody>
                    <a:bodyPr/>
                    <a:lstStyle/>
                    <a:p>
                      <a:pPr algn="ctr" fontAlgn="ctr"/>
                      <a:r>
                        <a:rPr lang="es-CO" sz="1200" b="1" i="0" u="none" strike="noStrike">
                          <a:solidFill>
                            <a:srgbClr val="000000"/>
                          </a:solidFill>
                          <a:effectLst/>
                          <a:latin typeface="+mj-lt"/>
                        </a:rPr>
                        <a:t>933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CORRECTIVO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effectLst/>
                          <a:latin typeface="Calibri" panose="020F0502020204030204" pitchFamily="34" charset="0"/>
                        </a:rPr>
                        <a:t>TOTAL</a:t>
                      </a:r>
                      <a:endParaRPr lang="es-CO"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effectLst/>
                          <a:latin typeface="Calibri" panose="020F0502020204030204" pitchFamily="34" charset="0"/>
                        </a:rPr>
                        <a:t>GIRO CASQUETE</a:t>
                      </a:r>
                      <a:endParaRPr lang="es-CO" sz="12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mj-lt"/>
                        </a:rPr>
                        <a:t>16/11/2021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n-lt"/>
                        </a:rPr>
                        <a:t>523.684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6603568"/>
                  </a:ext>
                </a:extLst>
              </a:tr>
              <a:tr h="235129">
                <a:tc>
                  <a:txBody>
                    <a:bodyPr/>
                    <a:lstStyle/>
                    <a:p>
                      <a:pPr algn="ctr" fontAlgn="ctr"/>
                      <a:r>
                        <a:rPr lang="es-CO" sz="1200" b="1" i="0" u="none" strike="noStrike">
                          <a:solidFill>
                            <a:srgbClr val="000000"/>
                          </a:solidFill>
                          <a:effectLst/>
                          <a:latin typeface="+mj-lt"/>
                        </a:rPr>
                        <a:t>944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CORRECTIVO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PARCIAL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DILUCION ACEITE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mj-lt"/>
                        </a:rPr>
                        <a:t>30/10/2021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n-lt"/>
                        </a:rPr>
                        <a:t>494.907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137449"/>
                  </a:ext>
                </a:extLst>
              </a:tr>
              <a:tr h="235129">
                <a:tc>
                  <a:txBody>
                    <a:bodyPr/>
                    <a:lstStyle/>
                    <a:p>
                      <a:pPr algn="ctr" fontAlgn="ctr"/>
                      <a:r>
                        <a:rPr lang="es-CO" sz="1200" b="1" i="0" u="none" strike="noStrike">
                          <a:solidFill>
                            <a:srgbClr val="000000"/>
                          </a:solidFill>
                          <a:effectLst/>
                          <a:latin typeface="+mj-lt"/>
                        </a:rPr>
                        <a:t>SE002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CORRECTIVO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PARCIAL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FALLA TURBO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j-lt"/>
                        </a:rPr>
                        <a:t>2/06/2021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n-lt"/>
                        </a:rPr>
                        <a:t>128.743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0393144"/>
                  </a:ext>
                </a:extLst>
              </a:tr>
              <a:tr h="235129">
                <a:tc>
                  <a:txBody>
                    <a:bodyPr/>
                    <a:lstStyle/>
                    <a:p>
                      <a:pPr algn="ctr" fontAlgn="ctr"/>
                      <a:r>
                        <a:rPr lang="es-CO" sz="1200" b="1" i="0" u="none" strike="noStrike">
                          <a:solidFill>
                            <a:srgbClr val="000000"/>
                          </a:solidFill>
                          <a:effectLst/>
                          <a:latin typeface="+mj-lt"/>
                        </a:rPr>
                        <a:t>SE006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CORRECTIVO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Calibri" panose="020F0502020204030204" pitchFamily="34" charset="0"/>
                        </a:rPr>
                        <a:t>OPERACIÓN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j-lt"/>
                        </a:rPr>
                        <a:t>25/03/2021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495285" rtl="0" eaLnBrk="1" fontAlgn="ctr" latinLnBrk="0" hangingPunct="1">
                        <a:lnSpc>
                          <a:spcPct val="100000"/>
                        </a:lnSpc>
                        <a:spcBef>
                          <a:spcPts val="0"/>
                        </a:spcBef>
                        <a:spcAft>
                          <a:spcPts val="0"/>
                        </a:spcAft>
                        <a:buClrTx/>
                        <a:buSzTx/>
                        <a:buFontTx/>
                        <a:buNone/>
                        <a:tabLst/>
                        <a:defRPr/>
                      </a:pP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a:solidFill>
                            <a:srgbClr val="000000"/>
                          </a:solidFill>
                          <a:effectLst/>
                          <a:latin typeface="+mn-lt"/>
                        </a:rPr>
                        <a:t>251.691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3389923"/>
                  </a:ext>
                </a:extLst>
              </a:tr>
              <a:tr h="235129">
                <a:tc>
                  <a:txBody>
                    <a:bodyPr/>
                    <a:lstStyle/>
                    <a:p>
                      <a:pPr algn="ctr" fontAlgn="ctr"/>
                      <a:r>
                        <a:rPr lang="es-CO" sz="1200" b="1" i="0" u="none" strike="noStrike" dirty="0">
                          <a:solidFill>
                            <a:srgbClr val="000000"/>
                          </a:solidFill>
                          <a:effectLst/>
                          <a:latin typeface="+mj-lt"/>
                        </a:rPr>
                        <a:t>SE007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CORRECTIVO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Calibri" panose="020F0502020204030204" pitchFamily="34" charset="0"/>
                        </a:rPr>
                        <a:t>OPERACIÓN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mj-lt"/>
                        </a:rPr>
                        <a:t>29/01/2021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495285" rtl="0" eaLnBrk="1" fontAlgn="ctr" latinLnBrk="0" hangingPunct="1">
                        <a:lnSpc>
                          <a:spcPct val="100000"/>
                        </a:lnSpc>
                        <a:spcBef>
                          <a:spcPts val="0"/>
                        </a:spcBef>
                        <a:spcAft>
                          <a:spcPts val="0"/>
                        </a:spcAft>
                        <a:buClrTx/>
                        <a:buSzTx/>
                        <a:buFontTx/>
                        <a:buNone/>
                        <a:tabLst/>
                        <a:defRPr/>
                      </a:pPr>
                      <a:r>
                        <a:rPr lang="es-CO" sz="1200" b="0" i="0" u="none" strike="noStrike" dirty="0">
                          <a:solidFill>
                            <a:srgbClr val="000000"/>
                          </a:solidFill>
                          <a:effectLst/>
                          <a:latin typeface="Calibri" panose="020F0502020204030204" pitchFamily="34" charset="0"/>
                        </a:rPr>
                        <a:t>FINALIZADA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mn-lt"/>
                        </a:rPr>
                        <a:t>254.663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74035"/>
                  </a:ext>
                </a:extLst>
              </a:tr>
            </a:tbl>
          </a:graphicData>
        </a:graphic>
      </p:graphicFrame>
    </p:spTree>
    <p:extLst>
      <p:ext uri="{BB962C8B-B14F-4D97-AF65-F5344CB8AC3E}">
        <p14:creationId xmlns:p14="http://schemas.microsoft.com/office/powerpoint/2010/main" val="537029318"/>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68691" y="337817"/>
            <a:ext cx="9537309" cy="426945"/>
          </a:xfrm>
        </p:spPr>
        <p:txBody>
          <a:bodyPr/>
          <a:lstStyle/>
          <a:p>
            <a:pPr algn="l"/>
            <a:r>
              <a:rPr lang="es-CO" sz="2400" b="1" dirty="0"/>
              <a:t>2. EJECUCION Y CUMPLIMIENTO ROTACION Y ALINEACION DE LLANTAS</a:t>
            </a:r>
          </a:p>
        </p:txBody>
      </p:sp>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graphicFrame>
        <p:nvGraphicFramePr>
          <p:cNvPr id="9" name="Tabla 8">
            <a:extLst>
              <a:ext uri="{FF2B5EF4-FFF2-40B4-BE49-F238E27FC236}">
                <a16:creationId xmlns:a16="http://schemas.microsoft.com/office/drawing/2014/main" id="{1FF793E3-0159-4E7A-83DF-1C83969FCF1B}"/>
              </a:ext>
            </a:extLst>
          </p:cNvPr>
          <p:cNvGraphicFramePr>
            <a:graphicFrameLocks noGrp="1"/>
          </p:cNvGraphicFramePr>
          <p:nvPr>
            <p:extLst>
              <p:ext uri="{D42A27DB-BD31-4B8C-83A1-F6EECF244321}">
                <p14:modId xmlns:p14="http://schemas.microsoft.com/office/powerpoint/2010/main" val="2255153849"/>
              </p:ext>
            </p:extLst>
          </p:nvPr>
        </p:nvGraphicFramePr>
        <p:xfrm>
          <a:off x="5033298" y="1028277"/>
          <a:ext cx="4671941" cy="1114425"/>
        </p:xfrm>
        <a:graphic>
          <a:graphicData uri="http://schemas.openxmlformats.org/drawingml/2006/table">
            <a:tbl>
              <a:tblPr>
                <a:tableStyleId>{BC89EF96-8CEA-46FF-86C4-4CE0E7609802}</a:tableStyleId>
              </a:tblPr>
              <a:tblGrid>
                <a:gridCol w="2359596">
                  <a:extLst>
                    <a:ext uri="{9D8B030D-6E8A-4147-A177-3AD203B41FA5}">
                      <a16:colId xmlns:a16="http://schemas.microsoft.com/office/drawing/2014/main" val="1608302981"/>
                    </a:ext>
                  </a:extLst>
                </a:gridCol>
                <a:gridCol w="1226713">
                  <a:extLst>
                    <a:ext uri="{9D8B030D-6E8A-4147-A177-3AD203B41FA5}">
                      <a16:colId xmlns:a16="http://schemas.microsoft.com/office/drawing/2014/main" val="4233131987"/>
                    </a:ext>
                  </a:extLst>
                </a:gridCol>
                <a:gridCol w="1085632">
                  <a:extLst>
                    <a:ext uri="{9D8B030D-6E8A-4147-A177-3AD203B41FA5}">
                      <a16:colId xmlns:a16="http://schemas.microsoft.com/office/drawing/2014/main" val="1170464522"/>
                    </a:ext>
                  </a:extLst>
                </a:gridCol>
              </a:tblGrid>
              <a:tr h="222563">
                <a:tc>
                  <a:txBody>
                    <a:bodyPr/>
                    <a:lstStyle/>
                    <a:p>
                      <a:pPr algn="ctr" fontAlgn="b"/>
                      <a:r>
                        <a:rPr lang="es-CO" sz="1400" b="1" u="none" strike="noStrike" dirty="0">
                          <a:effectLst/>
                        </a:rPr>
                        <a:t> FRECUENCIA: 12.000 KM</a:t>
                      </a:r>
                      <a:endParaRPr lang="es-CO"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CO" sz="1400" b="1" u="none" strike="noStrike">
                          <a:effectLst/>
                        </a:rPr>
                        <a:t>ALINEACION</a:t>
                      </a:r>
                      <a:endParaRPr lang="es-CO" sz="14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CO" sz="1400" b="1" u="none" strike="noStrike">
                          <a:effectLst/>
                        </a:rPr>
                        <a:t>ROTACION</a:t>
                      </a:r>
                      <a:endParaRPr lang="es-CO" sz="14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56357648"/>
                  </a:ext>
                </a:extLst>
              </a:tr>
              <a:tr h="222563">
                <a:tc>
                  <a:txBody>
                    <a:bodyPr/>
                    <a:lstStyle/>
                    <a:p>
                      <a:pPr algn="ctr" fontAlgn="b"/>
                      <a:r>
                        <a:rPr lang="es-CO" sz="1400" b="1" u="none" strike="noStrike" dirty="0">
                          <a:effectLst/>
                        </a:rPr>
                        <a:t>EJECUTADAS</a:t>
                      </a:r>
                      <a:endParaRPr lang="es-CO"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rgbClr val="000000"/>
                          </a:solidFill>
                          <a:effectLst/>
                          <a:latin typeface="Calibri" panose="020F0502020204030204" pitchFamily="34" charset="0"/>
                        </a:rPr>
                        <a:t>144</a:t>
                      </a:r>
                      <a:endParaRPr lang="es-CO"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rgbClr val="000000"/>
                          </a:solidFill>
                          <a:effectLst/>
                          <a:latin typeface="Calibri" panose="020F0502020204030204" pitchFamily="34" charset="0"/>
                        </a:rPr>
                        <a:t>111</a:t>
                      </a:r>
                      <a:endParaRPr lang="es-CO" sz="1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17548592"/>
                  </a:ext>
                </a:extLst>
              </a:tr>
              <a:tr h="222563">
                <a:tc>
                  <a:txBody>
                    <a:bodyPr/>
                    <a:lstStyle/>
                    <a:p>
                      <a:pPr algn="ctr" fontAlgn="b"/>
                      <a:r>
                        <a:rPr lang="es-CO" sz="1400" b="1" u="none" strike="noStrike" dirty="0">
                          <a:effectLst/>
                        </a:rPr>
                        <a:t>PROGRAMADAS</a:t>
                      </a:r>
                      <a:endParaRPr lang="es-CO"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rgbClr val="000000"/>
                          </a:solidFill>
                          <a:effectLst/>
                          <a:latin typeface="Calibri" panose="020F0502020204030204" pitchFamily="34" charset="0"/>
                        </a:rPr>
                        <a:t>144</a:t>
                      </a:r>
                      <a:endParaRPr lang="es-CO"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rgbClr val="000000"/>
                          </a:solidFill>
                          <a:effectLst/>
                          <a:latin typeface="Calibri" panose="020F0502020204030204" pitchFamily="34" charset="0"/>
                        </a:rPr>
                        <a:t>144</a:t>
                      </a:r>
                      <a:endParaRPr lang="es-CO" sz="1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26311348"/>
                  </a:ext>
                </a:extLst>
              </a:tr>
              <a:tr h="222563">
                <a:tc>
                  <a:txBody>
                    <a:bodyPr/>
                    <a:lstStyle/>
                    <a:p>
                      <a:pPr algn="ctr" fontAlgn="b"/>
                      <a:r>
                        <a:rPr lang="es-CO" sz="1400" b="1" u="none" strike="noStrike" dirty="0">
                          <a:solidFill>
                            <a:schemeClr val="tx1"/>
                          </a:solidFill>
                          <a:effectLst/>
                        </a:rPr>
                        <a:t>CUMPLIMIENTO</a:t>
                      </a:r>
                      <a:endParaRPr lang="es-CO" sz="1400" b="1"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chemeClr val="tx1"/>
                          </a:solidFill>
                          <a:effectLst/>
                          <a:latin typeface="Calibri" panose="020F0502020204030204" pitchFamily="34" charset="0"/>
                        </a:rPr>
                        <a:t>100%</a:t>
                      </a:r>
                      <a:endParaRPr lang="es-CO" sz="1400" b="1"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chemeClr val="tx1"/>
                          </a:solidFill>
                          <a:effectLst/>
                          <a:latin typeface="Calibri" panose="020F0502020204030204" pitchFamily="34" charset="0"/>
                        </a:rPr>
                        <a:t>77,08%</a:t>
                      </a:r>
                      <a:endParaRPr lang="es-CO" sz="1400" b="1" i="0" u="none" strike="noStrike" dirty="0">
                        <a:solidFill>
                          <a:schemeClr val="tx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60859245"/>
                  </a:ext>
                </a:extLst>
              </a:tr>
              <a:tr h="0">
                <a:tc gridSpan="3">
                  <a:txBody>
                    <a:bodyPr/>
                    <a:lstStyle/>
                    <a:p>
                      <a:pPr algn="ctr" fontAlgn="b"/>
                      <a:r>
                        <a:rPr lang="pt-BR" sz="1400" b="1" u="none" strike="noStrike" dirty="0">
                          <a:effectLst/>
                        </a:rPr>
                        <a:t>n, NUMERO DE VEHICULOS INTERVENIDOS</a:t>
                      </a:r>
                      <a:endParaRPr lang="pt-BR" sz="14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4061956878"/>
                  </a:ext>
                </a:extLst>
              </a:tr>
            </a:tbl>
          </a:graphicData>
        </a:graphic>
      </p:graphicFrame>
      <p:graphicFrame>
        <p:nvGraphicFramePr>
          <p:cNvPr id="3" name="Tabla 2">
            <a:extLst>
              <a:ext uri="{FF2B5EF4-FFF2-40B4-BE49-F238E27FC236}">
                <a16:creationId xmlns:a16="http://schemas.microsoft.com/office/drawing/2014/main" id="{C93B8AE8-3433-4E3C-9B72-B9F243EC51BA}"/>
              </a:ext>
            </a:extLst>
          </p:cNvPr>
          <p:cNvGraphicFramePr>
            <a:graphicFrameLocks noGrp="1"/>
          </p:cNvGraphicFramePr>
          <p:nvPr>
            <p:extLst>
              <p:ext uri="{D42A27DB-BD31-4B8C-83A1-F6EECF244321}">
                <p14:modId xmlns:p14="http://schemas.microsoft.com/office/powerpoint/2010/main" val="3313839498"/>
              </p:ext>
            </p:extLst>
          </p:nvPr>
        </p:nvGraphicFramePr>
        <p:xfrm>
          <a:off x="295422" y="1040007"/>
          <a:ext cx="4577283" cy="2526200"/>
        </p:xfrm>
        <a:graphic>
          <a:graphicData uri="http://schemas.openxmlformats.org/drawingml/2006/table">
            <a:tbl>
              <a:tblPr>
                <a:tableStyleId>{BC89EF96-8CEA-46FF-86C4-4CE0E7609802}</a:tableStyleId>
              </a:tblPr>
              <a:tblGrid>
                <a:gridCol w="1061955">
                  <a:extLst>
                    <a:ext uri="{9D8B030D-6E8A-4147-A177-3AD203B41FA5}">
                      <a16:colId xmlns:a16="http://schemas.microsoft.com/office/drawing/2014/main" val="3780150549"/>
                    </a:ext>
                  </a:extLst>
                </a:gridCol>
                <a:gridCol w="878832">
                  <a:extLst>
                    <a:ext uri="{9D8B030D-6E8A-4147-A177-3AD203B41FA5}">
                      <a16:colId xmlns:a16="http://schemas.microsoft.com/office/drawing/2014/main" val="1663002342"/>
                    </a:ext>
                  </a:extLst>
                </a:gridCol>
                <a:gridCol w="878832">
                  <a:extLst>
                    <a:ext uri="{9D8B030D-6E8A-4147-A177-3AD203B41FA5}">
                      <a16:colId xmlns:a16="http://schemas.microsoft.com/office/drawing/2014/main" val="1728487101"/>
                    </a:ext>
                  </a:extLst>
                </a:gridCol>
                <a:gridCol w="878832">
                  <a:extLst>
                    <a:ext uri="{9D8B030D-6E8A-4147-A177-3AD203B41FA5}">
                      <a16:colId xmlns:a16="http://schemas.microsoft.com/office/drawing/2014/main" val="186971757"/>
                    </a:ext>
                  </a:extLst>
                </a:gridCol>
                <a:gridCol w="878832">
                  <a:extLst>
                    <a:ext uri="{9D8B030D-6E8A-4147-A177-3AD203B41FA5}">
                      <a16:colId xmlns:a16="http://schemas.microsoft.com/office/drawing/2014/main" val="2812917845"/>
                    </a:ext>
                  </a:extLst>
                </a:gridCol>
              </a:tblGrid>
              <a:tr h="205285">
                <a:tc gridSpan="5">
                  <a:txBody>
                    <a:bodyPr/>
                    <a:lstStyle/>
                    <a:p>
                      <a:pPr algn="ctr" fontAlgn="ctr"/>
                      <a:r>
                        <a:rPr lang="es-CO" sz="1600" b="1" u="none" strike="noStrike" dirty="0">
                          <a:effectLst/>
                        </a:rPr>
                        <a:t>CUMPLIMIENTO PROGRAMACION ROTACION</a:t>
                      </a:r>
                      <a:endParaRPr lang="es-CO" sz="1600" b="1" i="0" u="none" strike="noStrike" dirty="0">
                        <a:solidFill>
                          <a:srgbClr val="000000"/>
                        </a:solidFill>
                        <a:effectLst/>
                        <a:latin typeface="Calibri" panose="020F0502020204030204" pitchFamily="34" charset="0"/>
                      </a:endParaRPr>
                    </a:p>
                  </a:txBody>
                  <a:tcPr marL="0" marR="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579719357"/>
                  </a:ext>
                </a:extLst>
              </a:tr>
              <a:tr h="361302">
                <a:tc>
                  <a:txBody>
                    <a:bodyPr/>
                    <a:lstStyle/>
                    <a:p>
                      <a:pPr algn="ctr" fontAlgn="ctr"/>
                      <a:r>
                        <a:rPr lang="es-CO" sz="1400" b="1" u="none" strike="noStrike" dirty="0">
                          <a:effectLst/>
                        </a:rPr>
                        <a:t>TIPOLOGIA/ SERVICIO</a:t>
                      </a:r>
                      <a:endParaRPr lang="es-CO" sz="14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400" b="1" u="none" strike="noStrike" dirty="0">
                          <a:effectLst/>
                        </a:rPr>
                        <a:t>D&amp;C/ MUNICIPAL</a:t>
                      </a:r>
                      <a:endParaRPr lang="es-CO" sz="14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400" b="1" u="none" strike="noStrike" dirty="0">
                          <a:effectLst/>
                        </a:rPr>
                        <a:t>URBANO</a:t>
                      </a:r>
                      <a:endParaRPr lang="es-CO" sz="14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400" b="1" u="none" strike="noStrike" dirty="0">
                          <a:effectLst/>
                        </a:rPr>
                        <a:t>SERVICIO ESPECIAL</a:t>
                      </a:r>
                      <a:endParaRPr lang="es-CO" sz="14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400" b="1" u="none" strike="noStrike" dirty="0">
                          <a:effectLst/>
                        </a:rPr>
                        <a:t>Total</a:t>
                      </a:r>
                      <a:endParaRPr lang="es-CO" sz="14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775426697"/>
                  </a:ext>
                </a:extLst>
              </a:tr>
              <a:tr h="205285">
                <a:tc>
                  <a:txBody>
                    <a:bodyPr/>
                    <a:lstStyle/>
                    <a:p>
                      <a:pPr algn="ctr" fontAlgn="b"/>
                      <a:r>
                        <a:rPr lang="es-CO" sz="1200" b="1" i="0" u="none" strike="noStrike" dirty="0">
                          <a:solidFill>
                            <a:srgbClr val="000000"/>
                          </a:solidFill>
                          <a:effectLst/>
                          <a:latin typeface="Calibri" panose="020F0502020204030204" pitchFamily="34" charset="0"/>
                        </a:rPr>
                        <a:t>AGRALE</a:t>
                      </a:r>
                    </a:p>
                  </a:txBody>
                  <a:tcPr marL="9525" marR="9525" marT="9525" marB="0" anchor="ctr"/>
                </a:tc>
                <a:tc>
                  <a:txBody>
                    <a:bodyPr/>
                    <a:lstStyle/>
                    <a:p>
                      <a:pPr algn="l" fontAlgn="b"/>
                      <a:endParaRPr lang="es-CO"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CO" sz="12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3</a:t>
                      </a:r>
                    </a:p>
                  </a:txBody>
                  <a:tcPr marL="9525" marR="9525" marT="9525" marB="0" anchor="ctr"/>
                </a:tc>
                <a:extLst>
                  <a:ext uri="{0D108BD9-81ED-4DB2-BD59-A6C34878D82A}">
                    <a16:rowId xmlns:a16="http://schemas.microsoft.com/office/drawing/2014/main" val="3612088833"/>
                  </a:ext>
                </a:extLst>
              </a:tr>
              <a:tr h="205285">
                <a:tc>
                  <a:txBody>
                    <a:bodyPr/>
                    <a:lstStyle/>
                    <a:p>
                      <a:pPr algn="ctr" fontAlgn="b"/>
                      <a:r>
                        <a:rPr lang="es-CO" sz="1200" b="1" i="0" u="none" strike="noStrike" dirty="0">
                          <a:solidFill>
                            <a:srgbClr val="000000"/>
                          </a:solidFill>
                          <a:effectLst/>
                          <a:latin typeface="Calibri" panose="020F0502020204030204" pitchFamily="34" charset="0"/>
                        </a:rPr>
                        <a:t>DUSTER</a:t>
                      </a:r>
                    </a:p>
                  </a:txBody>
                  <a:tcPr marL="9525" marR="9525" marT="9525" marB="0" anchor="ctr"/>
                </a:tc>
                <a:tc>
                  <a:txBody>
                    <a:bodyPr/>
                    <a:lstStyle/>
                    <a:p>
                      <a:pPr algn="ctr" fontAlgn="b"/>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endParaRPr lang="es-CO"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dirty="0">
                          <a:solidFill>
                            <a:srgbClr val="000000"/>
                          </a:solidFill>
                          <a:effectLst/>
                          <a:latin typeface="Calibri" panose="020F0502020204030204" pitchFamily="34" charset="0"/>
                        </a:rPr>
                        <a:t>8</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8</a:t>
                      </a:r>
                    </a:p>
                  </a:txBody>
                  <a:tcPr marL="9525" marR="9525" marT="9525" marB="0" anchor="ctr"/>
                </a:tc>
                <a:extLst>
                  <a:ext uri="{0D108BD9-81ED-4DB2-BD59-A6C34878D82A}">
                    <a16:rowId xmlns:a16="http://schemas.microsoft.com/office/drawing/2014/main" val="2364634307"/>
                  </a:ext>
                </a:extLst>
              </a:tr>
              <a:tr h="205285">
                <a:tc>
                  <a:txBody>
                    <a:bodyPr/>
                    <a:lstStyle/>
                    <a:p>
                      <a:pPr algn="ctr" fontAlgn="b"/>
                      <a:r>
                        <a:rPr lang="es-CO" sz="1200" b="1" i="0" u="none" strike="noStrike" dirty="0">
                          <a:solidFill>
                            <a:srgbClr val="000000"/>
                          </a:solidFill>
                          <a:effectLst/>
                          <a:latin typeface="Calibri" panose="020F0502020204030204" pitchFamily="34" charset="0"/>
                        </a:rPr>
                        <a:t>FRR</a:t>
                      </a:r>
                    </a:p>
                  </a:txBody>
                  <a:tcPr marL="9525" marR="9525" marT="9525" marB="0" anchor="ctr"/>
                </a:tc>
                <a:tc>
                  <a:txBody>
                    <a:bodyPr/>
                    <a:lstStyle/>
                    <a:p>
                      <a:pPr algn="ctr" fontAlgn="b"/>
                      <a:endParaRPr lang="es-CO"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27</a:t>
                      </a:r>
                    </a:p>
                  </a:txBody>
                  <a:tcPr marL="9525" marR="9525" marT="9525" marB="0" anchor="ctr"/>
                </a:tc>
                <a:tc>
                  <a:txBody>
                    <a:bodyPr/>
                    <a:lstStyle/>
                    <a:p>
                      <a:pPr algn="ctr" fontAlgn="b"/>
                      <a:endParaRPr lang="es-CO"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27</a:t>
                      </a:r>
                    </a:p>
                  </a:txBody>
                  <a:tcPr marL="9525" marR="9525" marT="9525" marB="0" anchor="ctr"/>
                </a:tc>
                <a:extLst>
                  <a:ext uri="{0D108BD9-81ED-4DB2-BD59-A6C34878D82A}">
                    <a16:rowId xmlns:a16="http://schemas.microsoft.com/office/drawing/2014/main" val="1318317313"/>
                  </a:ext>
                </a:extLst>
              </a:tr>
              <a:tr h="205285">
                <a:tc>
                  <a:txBody>
                    <a:bodyPr/>
                    <a:lstStyle/>
                    <a:p>
                      <a:pPr algn="ctr" fontAlgn="b"/>
                      <a:r>
                        <a:rPr lang="es-CO" sz="1200" b="1" i="0" u="none" strike="noStrike" dirty="0">
                          <a:solidFill>
                            <a:srgbClr val="000000"/>
                          </a:solidFill>
                          <a:effectLst/>
                          <a:latin typeface="Calibri" panose="020F0502020204030204" pitchFamily="34" charset="0"/>
                        </a:rPr>
                        <a:t>HINO</a:t>
                      </a:r>
                    </a:p>
                  </a:txBody>
                  <a:tcPr marL="9525" marR="9525" marT="9525" marB="0" anchor="ctr"/>
                </a:tc>
                <a:tc>
                  <a:txBody>
                    <a:bodyPr/>
                    <a:lstStyle/>
                    <a:p>
                      <a:pPr algn="ctr" fontAlgn="b"/>
                      <a:endParaRPr lang="es-CO"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dirty="0">
                          <a:solidFill>
                            <a:srgbClr val="000000"/>
                          </a:solidFill>
                          <a:effectLst/>
                          <a:latin typeface="Calibri" panose="020F0502020204030204" pitchFamily="34" charset="0"/>
                        </a:rPr>
                        <a:t>1</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2868016920"/>
                  </a:ext>
                </a:extLst>
              </a:tr>
              <a:tr h="205285">
                <a:tc>
                  <a:txBody>
                    <a:bodyPr/>
                    <a:lstStyle/>
                    <a:p>
                      <a:pPr algn="ctr" fontAlgn="b"/>
                      <a:r>
                        <a:rPr lang="es-CO" sz="1200" b="1" i="0" u="none" strike="noStrike" dirty="0">
                          <a:solidFill>
                            <a:srgbClr val="000000"/>
                          </a:solidFill>
                          <a:effectLst/>
                          <a:latin typeface="Calibri" panose="020F0502020204030204" pitchFamily="34" charset="0"/>
                        </a:rPr>
                        <a:t>MASTER</a:t>
                      </a:r>
                    </a:p>
                  </a:txBody>
                  <a:tcPr marL="9525" marR="9525" marT="9525" marB="0" anchor="ctr"/>
                </a:tc>
                <a:tc>
                  <a:txBody>
                    <a:bodyPr/>
                    <a:lstStyle/>
                    <a:p>
                      <a:pPr algn="ctr" fontAlgn="b"/>
                      <a:endParaRPr lang="es-CO"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dirty="0">
                          <a:solidFill>
                            <a:srgbClr val="000000"/>
                          </a:solidFill>
                          <a:effectLst/>
                          <a:latin typeface="Calibri" panose="020F0502020204030204" pitchFamily="34" charset="0"/>
                        </a:rPr>
                        <a:t>8</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8</a:t>
                      </a:r>
                    </a:p>
                  </a:txBody>
                  <a:tcPr marL="9525" marR="9525" marT="9525" marB="0" anchor="ctr"/>
                </a:tc>
                <a:extLst>
                  <a:ext uri="{0D108BD9-81ED-4DB2-BD59-A6C34878D82A}">
                    <a16:rowId xmlns:a16="http://schemas.microsoft.com/office/drawing/2014/main" val="2087269894"/>
                  </a:ext>
                </a:extLst>
              </a:tr>
              <a:tr h="205285">
                <a:tc>
                  <a:txBody>
                    <a:bodyPr/>
                    <a:lstStyle/>
                    <a:p>
                      <a:pPr algn="ctr" fontAlgn="b"/>
                      <a:r>
                        <a:rPr lang="es-CO" sz="1200" b="1" i="0" u="none" strike="noStrike" dirty="0">
                          <a:solidFill>
                            <a:srgbClr val="000000"/>
                          </a:solidFill>
                          <a:effectLst/>
                          <a:latin typeface="Calibri" panose="020F0502020204030204" pitchFamily="34" charset="0"/>
                        </a:rPr>
                        <a:t>NPR</a:t>
                      </a:r>
                    </a:p>
                  </a:txBody>
                  <a:tcPr marL="9525" marR="9525" marT="9525" marB="0" anchor="ctr"/>
                </a:tc>
                <a:tc>
                  <a:txBody>
                    <a:bodyPr/>
                    <a:lstStyle/>
                    <a:p>
                      <a:pPr algn="ctr" fontAlgn="b"/>
                      <a:endParaRPr lang="es-CO"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44</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es-CO" sz="1200" b="0" i="0" u="none" strike="noStrike" dirty="0">
                          <a:solidFill>
                            <a:srgbClr val="000000"/>
                          </a:solidFill>
                          <a:effectLst/>
                          <a:latin typeface="Calibri" panose="020F0502020204030204" pitchFamily="34" charset="0"/>
                        </a:rPr>
                        <a:t>48</a:t>
                      </a:r>
                    </a:p>
                  </a:txBody>
                  <a:tcPr marL="9525" marR="9525" marT="9525" marB="0" anchor="ctr"/>
                </a:tc>
                <a:extLst>
                  <a:ext uri="{0D108BD9-81ED-4DB2-BD59-A6C34878D82A}">
                    <a16:rowId xmlns:a16="http://schemas.microsoft.com/office/drawing/2014/main" val="1049302201"/>
                  </a:ext>
                </a:extLst>
              </a:tr>
              <a:tr h="205285">
                <a:tc>
                  <a:txBody>
                    <a:bodyPr/>
                    <a:lstStyle/>
                    <a:p>
                      <a:pPr algn="ctr" fontAlgn="b"/>
                      <a:r>
                        <a:rPr lang="es-CO" sz="1200" b="1" i="0" u="none" strike="noStrike" dirty="0">
                          <a:solidFill>
                            <a:srgbClr val="000000"/>
                          </a:solidFill>
                          <a:effectLst/>
                          <a:latin typeface="Calibri" panose="020F0502020204030204" pitchFamily="34" charset="0"/>
                        </a:rPr>
                        <a:t>NQR</a:t>
                      </a:r>
                    </a:p>
                  </a:txBody>
                  <a:tcPr marL="9525" marR="9525" marT="9525" marB="0" anchor="ctr"/>
                </a:tc>
                <a:tc>
                  <a:txBody>
                    <a:bodyPr/>
                    <a:lstStyle/>
                    <a:p>
                      <a:pPr algn="ctr" fontAlgn="b"/>
                      <a:endParaRPr lang="es-CO"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13</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es-CO" sz="1200" b="0" i="0" u="none" strike="noStrike" dirty="0">
                          <a:solidFill>
                            <a:srgbClr val="000000"/>
                          </a:solidFill>
                          <a:effectLst/>
                          <a:latin typeface="Calibri" panose="020F0502020204030204" pitchFamily="34" charset="0"/>
                        </a:rPr>
                        <a:t>15</a:t>
                      </a:r>
                    </a:p>
                  </a:txBody>
                  <a:tcPr marL="9525" marR="9525" marT="9525" marB="0" anchor="ctr"/>
                </a:tc>
                <a:extLst>
                  <a:ext uri="{0D108BD9-81ED-4DB2-BD59-A6C34878D82A}">
                    <a16:rowId xmlns:a16="http://schemas.microsoft.com/office/drawing/2014/main" val="1310546997"/>
                  </a:ext>
                </a:extLst>
              </a:tr>
              <a:tr h="205285">
                <a:tc>
                  <a:txBody>
                    <a:bodyPr/>
                    <a:lstStyle/>
                    <a:p>
                      <a:pPr algn="ctr" fontAlgn="b"/>
                      <a:r>
                        <a:rPr lang="es-CO" sz="1200" b="1" i="0" u="none" strike="noStrike" dirty="0">
                          <a:solidFill>
                            <a:srgbClr val="000000"/>
                          </a:solidFill>
                          <a:effectLst/>
                          <a:latin typeface="+mj-lt"/>
                        </a:rPr>
                        <a:t>SCANIA</a:t>
                      </a:r>
                    </a:p>
                  </a:txBody>
                  <a:tcPr marL="9525" marR="9525" marT="9525" marB="0" anchor="ctr"/>
                </a:tc>
                <a:tc>
                  <a:txBody>
                    <a:bodyPr/>
                    <a:lstStyle/>
                    <a:p>
                      <a:pPr algn="ctr" fontAlgn="b"/>
                      <a:endParaRPr lang="es-CO" sz="1200" b="0" i="0" u="none" strike="noStrike" dirty="0">
                        <a:solidFill>
                          <a:srgbClr val="000000"/>
                        </a:solidFill>
                        <a:effectLst/>
                        <a:latin typeface="+mj-lt"/>
                        <a:cs typeface="Arial" panose="020B060402020202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dirty="0">
                          <a:solidFill>
                            <a:srgbClr val="000000"/>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2254962398"/>
                  </a:ext>
                </a:extLst>
              </a:tr>
              <a:tr h="205285">
                <a:tc>
                  <a:txBody>
                    <a:bodyPr/>
                    <a:lstStyle/>
                    <a:p>
                      <a:pPr algn="ctr" fontAlgn="ctr"/>
                      <a:r>
                        <a:rPr lang="es-CO" sz="1400" b="1" u="none" strike="noStrike" dirty="0">
                          <a:effectLst/>
                          <a:latin typeface="+mj-lt"/>
                        </a:rPr>
                        <a:t>Total general</a:t>
                      </a:r>
                      <a:endParaRPr lang="es-CO" sz="1400" b="1" i="0" u="none" strike="noStrike" dirty="0">
                        <a:solidFill>
                          <a:srgbClr val="000000"/>
                        </a:solidFill>
                        <a:effectLst/>
                        <a:latin typeface="+mj-lt"/>
                      </a:endParaRPr>
                    </a:p>
                  </a:txBody>
                  <a:tcPr marL="0" marR="0" marT="0" marB="0" anchor="ctr"/>
                </a:tc>
                <a:tc>
                  <a:txBody>
                    <a:bodyPr/>
                    <a:lstStyle/>
                    <a:p>
                      <a:pPr algn="ctr" fontAlgn="b"/>
                      <a:r>
                        <a:rPr lang="es-ES" sz="1200" b="1" i="0" u="none" strike="noStrike" dirty="0">
                          <a:solidFill>
                            <a:srgbClr val="000000"/>
                          </a:solidFill>
                          <a:effectLst/>
                          <a:latin typeface="+mj-lt"/>
                          <a:cs typeface="Arial" panose="020B0604020202020204" pitchFamily="34" charset="0"/>
                        </a:rPr>
                        <a:t>0</a:t>
                      </a:r>
                      <a:endParaRPr lang="es-CO" sz="1200" b="1" i="0" u="none" strike="noStrike" dirty="0">
                        <a:solidFill>
                          <a:srgbClr val="000000"/>
                        </a:solidFill>
                        <a:effectLst/>
                        <a:latin typeface="+mj-lt"/>
                        <a:cs typeface="Arial" panose="020B0604020202020204" pitchFamily="34" charset="0"/>
                      </a:endParaRPr>
                    </a:p>
                  </a:txBody>
                  <a:tcPr marL="9525" marR="9525" marT="9525" marB="0" anchor="ctr"/>
                </a:tc>
                <a:tc>
                  <a:txBody>
                    <a:bodyPr/>
                    <a:lstStyle/>
                    <a:p>
                      <a:pPr algn="ctr" fontAlgn="b"/>
                      <a:r>
                        <a:rPr lang="es-CO" sz="1200" b="1" i="0" u="none" strike="noStrike">
                          <a:solidFill>
                            <a:srgbClr val="000000"/>
                          </a:solidFill>
                          <a:effectLst/>
                          <a:latin typeface="Calibri" panose="020F0502020204030204" pitchFamily="34" charset="0"/>
                        </a:rPr>
                        <a:t>88</a:t>
                      </a:r>
                    </a:p>
                  </a:txBody>
                  <a:tcPr marL="9525" marR="9525" marT="9525" marB="0" anchor="ctr"/>
                </a:tc>
                <a:tc>
                  <a:txBody>
                    <a:bodyPr/>
                    <a:lstStyle/>
                    <a:p>
                      <a:pPr algn="ctr" fontAlgn="b"/>
                      <a:r>
                        <a:rPr lang="es-CO" sz="1200" b="1" i="0" u="none" strike="noStrike">
                          <a:solidFill>
                            <a:srgbClr val="000000"/>
                          </a:solidFill>
                          <a:effectLst/>
                          <a:latin typeface="Calibri" panose="020F0502020204030204" pitchFamily="34" charset="0"/>
                        </a:rPr>
                        <a:t>23</a:t>
                      </a:r>
                    </a:p>
                  </a:txBody>
                  <a:tcPr marL="9525" marR="9525" marT="9525" marB="0" anchor="ctr"/>
                </a:tc>
                <a:tc>
                  <a:txBody>
                    <a:bodyPr/>
                    <a:lstStyle/>
                    <a:p>
                      <a:pPr algn="ctr" fontAlgn="b"/>
                      <a:r>
                        <a:rPr lang="es-CO" sz="1200" b="1" i="0" u="none" strike="noStrike" dirty="0">
                          <a:solidFill>
                            <a:srgbClr val="000000"/>
                          </a:solidFill>
                          <a:effectLst/>
                          <a:latin typeface="Calibri" panose="020F0502020204030204" pitchFamily="34" charset="0"/>
                        </a:rPr>
                        <a:t>111</a:t>
                      </a:r>
                    </a:p>
                  </a:txBody>
                  <a:tcPr marL="9525" marR="9525" marT="9525" marB="0" anchor="ctr"/>
                </a:tc>
                <a:extLst>
                  <a:ext uri="{0D108BD9-81ED-4DB2-BD59-A6C34878D82A}">
                    <a16:rowId xmlns:a16="http://schemas.microsoft.com/office/drawing/2014/main" val="1497218379"/>
                  </a:ext>
                </a:extLst>
              </a:tr>
            </a:tbl>
          </a:graphicData>
        </a:graphic>
      </p:graphicFrame>
      <p:sp>
        <p:nvSpPr>
          <p:cNvPr id="4" name="CuadroTexto 3">
            <a:extLst>
              <a:ext uri="{FF2B5EF4-FFF2-40B4-BE49-F238E27FC236}">
                <a16:creationId xmlns:a16="http://schemas.microsoft.com/office/drawing/2014/main" id="{3313DDFB-3B68-484D-B04F-BA24DDD18787}"/>
              </a:ext>
            </a:extLst>
          </p:cNvPr>
          <p:cNvSpPr txBox="1"/>
          <p:nvPr/>
        </p:nvSpPr>
        <p:spPr>
          <a:xfrm>
            <a:off x="368692" y="3961988"/>
            <a:ext cx="5328723" cy="923330"/>
          </a:xfrm>
          <a:prstGeom prst="rect">
            <a:avLst/>
          </a:prstGeom>
          <a:noFill/>
        </p:spPr>
        <p:txBody>
          <a:bodyPr wrap="square" rtlCol="0">
            <a:spAutoFit/>
          </a:bodyPr>
          <a:lstStyle/>
          <a:p>
            <a:pPr algn="just"/>
            <a:r>
              <a:rPr lang="es-ES" dirty="0"/>
              <a:t>Programación de rotación MARZO se cumplió con un 77,08% alcanzado. NO se rotaron vehículos D&amp;C EQUIPOS ni servicio intermunicipal.</a:t>
            </a:r>
            <a:endParaRPr lang="es-CO" dirty="0"/>
          </a:p>
        </p:txBody>
      </p:sp>
      <p:sp>
        <p:nvSpPr>
          <p:cNvPr id="14" name="Rectángulo 13">
            <a:extLst>
              <a:ext uri="{FF2B5EF4-FFF2-40B4-BE49-F238E27FC236}">
                <a16:creationId xmlns:a16="http://schemas.microsoft.com/office/drawing/2014/main" id="{3500E16C-CE7E-446C-8FC5-3470018E4B97}"/>
              </a:ext>
            </a:extLst>
          </p:cNvPr>
          <p:cNvSpPr/>
          <p:nvPr/>
        </p:nvSpPr>
        <p:spPr>
          <a:xfrm>
            <a:off x="368692" y="5102532"/>
            <a:ext cx="5384995" cy="83146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CO"/>
          </a:p>
        </p:txBody>
      </p:sp>
      <p:sp>
        <p:nvSpPr>
          <p:cNvPr id="17" name="4 Subtítulo">
            <a:extLst>
              <a:ext uri="{FF2B5EF4-FFF2-40B4-BE49-F238E27FC236}">
                <a16:creationId xmlns:a16="http://schemas.microsoft.com/office/drawing/2014/main" id="{35AD0C0A-F8B8-4B2F-A8A2-06EFFBAEBC1A}"/>
              </a:ext>
            </a:extLst>
          </p:cNvPr>
          <p:cNvSpPr txBox="1">
            <a:spLocks/>
          </p:cNvSpPr>
          <p:nvPr/>
        </p:nvSpPr>
        <p:spPr bwMode="auto">
          <a:xfrm>
            <a:off x="368693" y="5144795"/>
            <a:ext cx="5441266"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2000" b="1" dirty="0">
                <a:solidFill>
                  <a:schemeClr val="tx1"/>
                </a:solidFill>
              </a:rPr>
              <a:t>Se cumple en un 88,54% la programación llantería del mes de MARZO global promediado</a:t>
            </a:r>
            <a:endParaRPr lang="es-CO" sz="2000" b="1" dirty="0">
              <a:solidFill>
                <a:schemeClr val="tx1"/>
              </a:solidFill>
            </a:endParaRPr>
          </a:p>
        </p:txBody>
      </p:sp>
      <p:graphicFrame>
        <p:nvGraphicFramePr>
          <p:cNvPr id="11" name="Gráfico 10">
            <a:extLst>
              <a:ext uri="{FF2B5EF4-FFF2-40B4-BE49-F238E27FC236}">
                <a16:creationId xmlns:a16="http://schemas.microsoft.com/office/drawing/2014/main" id="{8602F856-297F-4FC1-A965-AF673DF87733}"/>
              </a:ext>
            </a:extLst>
          </p:cNvPr>
          <p:cNvGraphicFramePr>
            <a:graphicFrameLocks/>
          </p:cNvGraphicFramePr>
          <p:nvPr>
            <p:extLst>
              <p:ext uri="{D42A27DB-BD31-4B8C-83A1-F6EECF244321}">
                <p14:modId xmlns:p14="http://schemas.microsoft.com/office/powerpoint/2010/main" val="3867542411"/>
              </p:ext>
            </p:extLst>
          </p:nvPr>
        </p:nvGraphicFramePr>
        <p:xfrm>
          <a:off x="5163430" y="2402179"/>
          <a:ext cx="4473233" cy="3598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4669088"/>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68691" y="337817"/>
            <a:ext cx="9537309" cy="426945"/>
          </a:xfrm>
        </p:spPr>
        <p:txBody>
          <a:bodyPr/>
          <a:lstStyle/>
          <a:p>
            <a:pPr algn="l"/>
            <a:r>
              <a:rPr lang="es-CO" sz="2400" b="1" dirty="0"/>
              <a:t>2. EJECUCION Y CUMPLIMIENTO ROTACION Y ALINEACION DE LLANTAS</a:t>
            </a:r>
          </a:p>
        </p:txBody>
      </p:sp>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graphicFrame>
        <p:nvGraphicFramePr>
          <p:cNvPr id="9" name="Tabla 8">
            <a:extLst>
              <a:ext uri="{FF2B5EF4-FFF2-40B4-BE49-F238E27FC236}">
                <a16:creationId xmlns:a16="http://schemas.microsoft.com/office/drawing/2014/main" id="{1FF793E3-0159-4E7A-83DF-1C83969FCF1B}"/>
              </a:ext>
            </a:extLst>
          </p:cNvPr>
          <p:cNvGraphicFramePr>
            <a:graphicFrameLocks noGrp="1"/>
          </p:cNvGraphicFramePr>
          <p:nvPr>
            <p:extLst>
              <p:ext uri="{D42A27DB-BD31-4B8C-83A1-F6EECF244321}">
                <p14:modId xmlns:p14="http://schemas.microsoft.com/office/powerpoint/2010/main" val="315826367"/>
              </p:ext>
            </p:extLst>
          </p:nvPr>
        </p:nvGraphicFramePr>
        <p:xfrm>
          <a:off x="5033298" y="1028277"/>
          <a:ext cx="4671941" cy="1114425"/>
        </p:xfrm>
        <a:graphic>
          <a:graphicData uri="http://schemas.openxmlformats.org/drawingml/2006/table">
            <a:tbl>
              <a:tblPr>
                <a:tableStyleId>{BC89EF96-8CEA-46FF-86C4-4CE0E7609802}</a:tableStyleId>
              </a:tblPr>
              <a:tblGrid>
                <a:gridCol w="2359596">
                  <a:extLst>
                    <a:ext uri="{9D8B030D-6E8A-4147-A177-3AD203B41FA5}">
                      <a16:colId xmlns:a16="http://schemas.microsoft.com/office/drawing/2014/main" val="1608302981"/>
                    </a:ext>
                  </a:extLst>
                </a:gridCol>
                <a:gridCol w="1226713">
                  <a:extLst>
                    <a:ext uri="{9D8B030D-6E8A-4147-A177-3AD203B41FA5}">
                      <a16:colId xmlns:a16="http://schemas.microsoft.com/office/drawing/2014/main" val="4233131987"/>
                    </a:ext>
                  </a:extLst>
                </a:gridCol>
                <a:gridCol w="1085632">
                  <a:extLst>
                    <a:ext uri="{9D8B030D-6E8A-4147-A177-3AD203B41FA5}">
                      <a16:colId xmlns:a16="http://schemas.microsoft.com/office/drawing/2014/main" val="1170464522"/>
                    </a:ext>
                  </a:extLst>
                </a:gridCol>
              </a:tblGrid>
              <a:tr h="222563">
                <a:tc>
                  <a:txBody>
                    <a:bodyPr/>
                    <a:lstStyle/>
                    <a:p>
                      <a:pPr algn="ctr" fontAlgn="b"/>
                      <a:r>
                        <a:rPr lang="es-CO" sz="1400" b="1" u="none" strike="noStrike" dirty="0">
                          <a:effectLst/>
                        </a:rPr>
                        <a:t> FRECUENCIA: 12.000 KM</a:t>
                      </a:r>
                      <a:endParaRPr lang="es-CO"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CO" sz="1400" b="1" u="none" strike="noStrike">
                          <a:effectLst/>
                        </a:rPr>
                        <a:t>ALINEACION</a:t>
                      </a:r>
                      <a:endParaRPr lang="es-CO" sz="14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CO" sz="1400" b="1" u="none" strike="noStrike">
                          <a:effectLst/>
                        </a:rPr>
                        <a:t>ROTACION</a:t>
                      </a:r>
                      <a:endParaRPr lang="es-CO" sz="14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56357648"/>
                  </a:ext>
                </a:extLst>
              </a:tr>
              <a:tr h="222563">
                <a:tc>
                  <a:txBody>
                    <a:bodyPr/>
                    <a:lstStyle/>
                    <a:p>
                      <a:pPr algn="ctr" fontAlgn="b"/>
                      <a:r>
                        <a:rPr lang="es-CO" sz="1400" b="1" u="none" strike="noStrike" dirty="0">
                          <a:effectLst/>
                        </a:rPr>
                        <a:t>EJECUTADAS</a:t>
                      </a:r>
                      <a:endParaRPr lang="es-CO"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rgbClr val="000000"/>
                          </a:solidFill>
                          <a:effectLst/>
                          <a:latin typeface="Calibri" panose="020F0502020204030204" pitchFamily="34" charset="0"/>
                        </a:rPr>
                        <a:t>144</a:t>
                      </a:r>
                      <a:endParaRPr lang="es-CO"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rgbClr val="000000"/>
                          </a:solidFill>
                          <a:effectLst/>
                          <a:latin typeface="Calibri" panose="020F0502020204030204" pitchFamily="34" charset="0"/>
                        </a:rPr>
                        <a:t>111</a:t>
                      </a:r>
                      <a:endParaRPr lang="es-CO" sz="1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17548592"/>
                  </a:ext>
                </a:extLst>
              </a:tr>
              <a:tr h="222563">
                <a:tc>
                  <a:txBody>
                    <a:bodyPr/>
                    <a:lstStyle/>
                    <a:p>
                      <a:pPr algn="ctr" fontAlgn="b"/>
                      <a:r>
                        <a:rPr lang="es-CO" sz="1400" b="1" u="none" strike="noStrike" dirty="0">
                          <a:effectLst/>
                        </a:rPr>
                        <a:t>PROGRAMADAS</a:t>
                      </a:r>
                      <a:endParaRPr lang="es-CO"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rgbClr val="000000"/>
                          </a:solidFill>
                          <a:effectLst/>
                          <a:latin typeface="Calibri" panose="020F0502020204030204" pitchFamily="34" charset="0"/>
                        </a:rPr>
                        <a:t>144</a:t>
                      </a:r>
                      <a:endParaRPr lang="es-CO"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rgbClr val="000000"/>
                          </a:solidFill>
                          <a:effectLst/>
                          <a:latin typeface="Calibri" panose="020F0502020204030204" pitchFamily="34" charset="0"/>
                        </a:rPr>
                        <a:t>144</a:t>
                      </a:r>
                      <a:endParaRPr lang="es-CO" sz="1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26311348"/>
                  </a:ext>
                </a:extLst>
              </a:tr>
              <a:tr h="222563">
                <a:tc>
                  <a:txBody>
                    <a:bodyPr/>
                    <a:lstStyle/>
                    <a:p>
                      <a:pPr algn="ctr" fontAlgn="b"/>
                      <a:r>
                        <a:rPr lang="es-CO" sz="1400" b="1" u="none" strike="noStrike" dirty="0">
                          <a:solidFill>
                            <a:schemeClr val="tx1"/>
                          </a:solidFill>
                          <a:effectLst/>
                        </a:rPr>
                        <a:t>CUMPLIMIENTO</a:t>
                      </a:r>
                      <a:endParaRPr lang="es-CO" sz="1400" b="1"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chemeClr val="tx1"/>
                          </a:solidFill>
                          <a:effectLst/>
                          <a:latin typeface="Calibri" panose="020F0502020204030204" pitchFamily="34" charset="0"/>
                        </a:rPr>
                        <a:t>100%</a:t>
                      </a:r>
                      <a:endParaRPr lang="es-CO" sz="1400" b="1"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s-ES" sz="1400" b="1" i="0" u="none" strike="noStrike" dirty="0">
                          <a:solidFill>
                            <a:schemeClr val="tx1"/>
                          </a:solidFill>
                          <a:effectLst/>
                          <a:latin typeface="Calibri" panose="020F0502020204030204" pitchFamily="34" charset="0"/>
                        </a:rPr>
                        <a:t>77,08%</a:t>
                      </a:r>
                      <a:endParaRPr lang="es-CO" sz="1400" b="1" i="0" u="none" strike="noStrike" dirty="0">
                        <a:solidFill>
                          <a:schemeClr val="tx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60859245"/>
                  </a:ext>
                </a:extLst>
              </a:tr>
              <a:tr h="0">
                <a:tc gridSpan="3">
                  <a:txBody>
                    <a:bodyPr/>
                    <a:lstStyle/>
                    <a:p>
                      <a:pPr algn="ctr" fontAlgn="b"/>
                      <a:r>
                        <a:rPr lang="pt-BR" sz="1400" b="1" u="none" strike="noStrike" dirty="0">
                          <a:effectLst/>
                        </a:rPr>
                        <a:t>n, NUMERO DE VEHICULOS INTERVENIDOS</a:t>
                      </a:r>
                      <a:endParaRPr lang="pt-BR" sz="14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4061956878"/>
                  </a:ext>
                </a:extLst>
              </a:tr>
            </a:tbl>
          </a:graphicData>
        </a:graphic>
      </p:graphicFrame>
      <p:graphicFrame>
        <p:nvGraphicFramePr>
          <p:cNvPr id="3" name="Tabla 2">
            <a:extLst>
              <a:ext uri="{FF2B5EF4-FFF2-40B4-BE49-F238E27FC236}">
                <a16:creationId xmlns:a16="http://schemas.microsoft.com/office/drawing/2014/main" id="{C93B8AE8-3433-4E3C-9B72-B9F243EC51BA}"/>
              </a:ext>
            </a:extLst>
          </p:cNvPr>
          <p:cNvGraphicFramePr>
            <a:graphicFrameLocks noGrp="1"/>
          </p:cNvGraphicFramePr>
          <p:nvPr>
            <p:extLst>
              <p:ext uri="{D42A27DB-BD31-4B8C-83A1-F6EECF244321}">
                <p14:modId xmlns:p14="http://schemas.microsoft.com/office/powerpoint/2010/main" val="1704150581"/>
              </p:ext>
            </p:extLst>
          </p:nvPr>
        </p:nvGraphicFramePr>
        <p:xfrm>
          <a:off x="295422" y="1040007"/>
          <a:ext cx="4577283" cy="2944845"/>
        </p:xfrm>
        <a:graphic>
          <a:graphicData uri="http://schemas.openxmlformats.org/drawingml/2006/table">
            <a:tbl>
              <a:tblPr>
                <a:tableStyleId>{BC89EF96-8CEA-46FF-86C4-4CE0E7609802}</a:tableStyleId>
              </a:tblPr>
              <a:tblGrid>
                <a:gridCol w="1061955">
                  <a:extLst>
                    <a:ext uri="{9D8B030D-6E8A-4147-A177-3AD203B41FA5}">
                      <a16:colId xmlns:a16="http://schemas.microsoft.com/office/drawing/2014/main" val="3780150549"/>
                    </a:ext>
                  </a:extLst>
                </a:gridCol>
                <a:gridCol w="878832">
                  <a:extLst>
                    <a:ext uri="{9D8B030D-6E8A-4147-A177-3AD203B41FA5}">
                      <a16:colId xmlns:a16="http://schemas.microsoft.com/office/drawing/2014/main" val="1663002342"/>
                    </a:ext>
                  </a:extLst>
                </a:gridCol>
                <a:gridCol w="878832">
                  <a:extLst>
                    <a:ext uri="{9D8B030D-6E8A-4147-A177-3AD203B41FA5}">
                      <a16:colId xmlns:a16="http://schemas.microsoft.com/office/drawing/2014/main" val="1728487101"/>
                    </a:ext>
                  </a:extLst>
                </a:gridCol>
                <a:gridCol w="878832">
                  <a:extLst>
                    <a:ext uri="{9D8B030D-6E8A-4147-A177-3AD203B41FA5}">
                      <a16:colId xmlns:a16="http://schemas.microsoft.com/office/drawing/2014/main" val="186971757"/>
                    </a:ext>
                  </a:extLst>
                </a:gridCol>
                <a:gridCol w="878832">
                  <a:extLst>
                    <a:ext uri="{9D8B030D-6E8A-4147-A177-3AD203B41FA5}">
                      <a16:colId xmlns:a16="http://schemas.microsoft.com/office/drawing/2014/main" val="2812917845"/>
                    </a:ext>
                  </a:extLst>
                </a:gridCol>
              </a:tblGrid>
              <a:tr h="205285">
                <a:tc gridSpan="5">
                  <a:txBody>
                    <a:bodyPr/>
                    <a:lstStyle/>
                    <a:p>
                      <a:pPr algn="ctr" fontAlgn="ctr"/>
                      <a:r>
                        <a:rPr lang="es-CO" sz="1600" b="1" u="none" strike="noStrike" dirty="0">
                          <a:effectLst/>
                        </a:rPr>
                        <a:t>CUMPLIMIENTO PROGRAMACION ALINEACION</a:t>
                      </a:r>
                      <a:endParaRPr lang="es-CO" sz="1600" b="1" i="0" u="none" strike="noStrike" dirty="0">
                        <a:solidFill>
                          <a:srgbClr val="000000"/>
                        </a:solidFill>
                        <a:effectLst/>
                        <a:latin typeface="Calibri" panose="020F0502020204030204" pitchFamily="34" charset="0"/>
                      </a:endParaRPr>
                    </a:p>
                  </a:txBody>
                  <a:tcPr marL="0" marR="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579719357"/>
                  </a:ext>
                </a:extLst>
              </a:tr>
              <a:tr h="361302">
                <a:tc>
                  <a:txBody>
                    <a:bodyPr/>
                    <a:lstStyle/>
                    <a:p>
                      <a:pPr algn="ctr" fontAlgn="ctr"/>
                      <a:r>
                        <a:rPr lang="es-CO" sz="1400" b="1" u="none" strike="noStrike" dirty="0">
                          <a:effectLst/>
                        </a:rPr>
                        <a:t>TIPOLOGIA/ SERVICIO</a:t>
                      </a:r>
                      <a:endParaRPr lang="es-CO" sz="14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400" b="1" u="none" strike="noStrike" dirty="0">
                          <a:effectLst/>
                        </a:rPr>
                        <a:t>D&amp;C/ MUNICIPAL</a:t>
                      </a:r>
                      <a:endParaRPr lang="es-CO" sz="14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400" b="1" u="none" strike="noStrike" dirty="0">
                          <a:effectLst/>
                        </a:rPr>
                        <a:t>URBANO</a:t>
                      </a:r>
                      <a:endParaRPr lang="es-CO" sz="14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400" b="1" u="none" strike="noStrike" dirty="0">
                          <a:effectLst/>
                        </a:rPr>
                        <a:t>SERVICIO ESPECIAL</a:t>
                      </a:r>
                      <a:endParaRPr lang="es-CO" sz="14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400" b="1" u="none" strike="noStrike" dirty="0">
                          <a:effectLst/>
                        </a:rPr>
                        <a:t>Total</a:t>
                      </a:r>
                      <a:endParaRPr lang="es-CO" sz="14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775426697"/>
                  </a:ext>
                </a:extLst>
              </a:tr>
              <a:tr h="205285">
                <a:tc>
                  <a:txBody>
                    <a:bodyPr/>
                    <a:lstStyle/>
                    <a:p>
                      <a:pPr algn="ctr" fontAlgn="b"/>
                      <a:r>
                        <a:rPr lang="es-CO" sz="1200" b="1" i="0" u="none" strike="noStrike" dirty="0">
                          <a:solidFill>
                            <a:srgbClr val="000000"/>
                          </a:solidFill>
                          <a:effectLst/>
                          <a:latin typeface="Calibri" panose="020F0502020204030204" pitchFamily="34" charset="0"/>
                        </a:rPr>
                        <a:t>AGRALE</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6</a:t>
                      </a:r>
                    </a:p>
                  </a:txBody>
                  <a:tcPr marL="9525" marR="9525" marT="9525" marB="0" anchor="ctr"/>
                </a:tc>
                <a:extLst>
                  <a:ext uri="{0D108BD9-81ED-4DB2-BD59-A6C34878D82A}">
                    <a16:rowId xmlns:a16="http://schemas.microsoft.com/office/drawing/2014/main" val="3612088833"/>
                  </a:ext>
                </a:extLst>
              </a:tr>
              <a:tr h="205285">
                <a:tc>
                  <a:txBody>
                    <a:bodyPr/>
                    <a:lstStyle/>
                    <a:p>
                      <a:pPr algn="ctr" fontAlgn="b"/>
                      <a:r>
                        <a:rPr lang="es-ES" sz="1200" b="1" i="0" u="none" strike="noStrike" dirty="0">
                          <a:solidFill>
                            <a:srgbClr val="000000"/>
                          </a:solidFill>
                          <a:effectLst/>
                          <a:latin typeface="Calibri" panose="020F0502020204030204" pitchFamily="34" charset="0"/>
                        </a:rPr>
                        <a:t>CARROTALLER</a:t>
                      </a:r>
                      <a:endParaRPr lang="es-CO" sz="12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452491751"/>
                  </a:ext>
                </a:extLst>
              </a:tr>
              <a:tr h="205285">
                <a:tc>
                  <a:txBody>
                    <a:bodyPr/>
                    <a:lstStyle/>
                    <a:p>
                      <a:pPr algn="ctr" fontAlgn="b"/>
                      <a:r>
                        <a:rPr lang="es-CO" sz="1200" b="1" i="0" u="none" strike="noStrike" dirty="0">
                          <a:solidFill>
                            <a:srgbClr val="000000"/>
                          </a:solidFill>
                          <a:effectLst/>
                          <a:latin typeface="Calibri" panose="020F0502020204030204" pitchFamily="34" charset="0"/>
                        </a:rPr>
                        <a:t>DUSTER</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7</a:t>
                      </a:r>
                    </a:p>
                  </a:txBody>
                  <a:tcPr marL="9525" marR="9525" marT="9525" marB="0" anchor="ctr"/>
                </a:tc>
                <a:extLst>
                  <a:ext uri="{0D108BD9-81ED-4DB2-BD59-A6C34878D82A}">
                    <a16:rowId xmlns:a16="http://schemas.microsoft.com/office/drawing/2014/main" val="2364634307"/>
                  </a:ext>
                </a:extLst>
              </a:tr>
              <a:tr h="205285">
                <a:tc>
                  <a:txBody>
                    <a:bodyPr/>
                    <a:lstStyle/>
                    <a:p>
                      <a:pPr algn="ctr" fontAlgn="b"/>
                      <a:r>
                        <a:rPr lang="es-CO" sz="1200" b="1" i="0" u="none" strike="noStrike" dirty="0">
                          <a:solidFill>
                            <a:srgbClr val="000000"/>
                          </a:solidFill>
                          <a:effectLst/>
                          <a:latin typeface="Calibri" panose="020F0502020204030204" pitchFamily="34" charset="0"/>
                        </a:rPr>
                        <a:t>FRR</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22</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27</a:t>
                      </a:r>
                    </a:p>
                  </a:txBody>
                  <a:tcPr marL="9525" marR="9525" marT="9525" marB="0" anchor="ctr"/>
                </a:tc>
                <a:extLst>
                  <a:ext uri="{0D108BD9-81ED-4DB2-BD59-A6C34878D82A}">
                    <a16:rowId xmlns:a16="http://schemas.microsoft.com/office/drawing/2014/main" val="1318317313"/>
                  </a:ext>
                </a:extLst>
              </a:tr>
              <a:tr h="205285">
                <a:tc>
                  <a:txBody>
                    <a:bodyPr/>
                    <a:lstStyle/>
                    <a:p>
                      <a:pPr algn="ctr" fontAlgn="b"/>
                      <a:r>
                        <a:rPr lang="es-CO" sz="1200" b="1" i="0" u="none" strike="noStrike" dirty="0">
                          <a:solidFill>
                            <a:srgbClr val="000000"/>
                          </a:solidFill>
                          <a:effectLst/>
                          <a:latin typeface="Calibri" panose="020F0502020204030204" pitchFamily="34" charset="0"/>
                        </a:rPr>
                        <a:t>HINO</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8</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8</a:t>
                      </a:r>
                    </a:p>
                  </a:txBody>
                  <a:tcPr marL="9525" marR="9525" marT="9525" marB="0" anchor="ctr"/>
                </a:tc>
                <a:extLst>
                  <a:ext uri="{0D108BD9-81ED-4DB2-BD59-A6C34878D82A}">
                    <a16:rowId xmlns:a16="http://schemas.microsoft.com/office/drawing/2014/main" val="2868016920"/>
                  </a:ext>
                </a:extLst>
              </a:tr>
              <a:tr h="205285">
                <a:tc>
                  <a:txBody>
                    <a:bodyPr/>
                    <a:lstStyle/>
                    <a:p>
                      <a:pPr algn="ctr" fontAlgn="b"/>
                      <a:r>
                        <a:rPr lang="es-CO" sz="1200" b="1" i="0" u="none" strike="noStrike" dirty="0">
                          <a:solidFill>
                            <a:srgbClr val="000000"/>
                          </a:solidFill>
                          <a:effectLst/>
                          <a:latin typeface="Calibri" panose="020F0502020204030204" pitchFamily="34" charset="0"/>
                        </a:rPr>
                        <a:t>MASTER</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14</a:t>
                      </a:r>
                    </a:p>
                  </a:txBody>
                  <a:tcPr marL="9525" marR="9525" marT="9525" marB="0" anchor="ctr"/>
                </a:tc>
                <a:extLst>
                  <a:ext uri="{0D108BD9-81ED-4DB2-BD59-A6C34878D82A}">
                    <a16:rowId xmlns:a16="http://schemas.microsoft.com/office/drawing/2014/main" val="2087269894"/>
                  </a:ext>
                </a:extLst>
              </a:tr>
              <a:tr h="205285">
                <a:tc>
                  <a:txBody>
                    <a:bodyPr/>
                    <a:lstStyle/>
                    <a:p>
                      <a:pPr algn="ctr" fontAlgn="b"/>
                      <a:r>
                        <a:rPr lang="es-CO" sz="1200" b="1" i="0" u="none" strike="noStrike" dirty="0">
                          <a:solidFill>
                            <a:srgbClr val="000000"/>
                          </a:solidFill>
                          <a:effectLst/>
                          <a:latin typeface="Calibri" panose="020F0502020204030204" pitchFamily="34" charset="0"/>
                        </a:rPr>
                        <a:t>NPR</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43</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46</a:t>
                      </a:r>
                    </a:p>
                  </a:txBody>
                  <a:tcPr marL="9525" marR="9525" marT="9525" marB="0" anchor="ctr"/>
                </a:tc>
                <a:extLst>
                  <a:ext uri="{0D108BD9-81ED-4DB2-BD59-A6C34878D82A}">
                    <a16:rowId xmlns:a16="http://schemas.microsoft.com/office/drawing/2014/main" val="1049302201"/>
                  </a:ext>
                </a:extLst>
              </a:tr>
              <a:tr h="205285">
                <a:tc>
                  <a:txBody>
                    <a:bodyPr/>
                    <a:lstStyle/>
                    <a:p>
                      <a:pPr algn="ctr" fontAlgn="b"/>
                      <a:r>
                        <a:rPr lang="es-CO" sz="1200" b="1" i="0" u="none" strike="noStrike" dirty="0">
                          <a:solidFill>
                            <a:srgbClr val="000000"/>
                          </a:solidFill>
                          <a:effectLst/>
                          <a:latin typeface="Calibri" panose="020F0502020204030204" pitchFamily="34" charset="0"/>
                        </a:rPr>
                        <a:t>NQR</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14</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15</a:t>
                      </a:r>
                    </a:p>
                  </a:txBody>
                  <a:tcPr marL="9525" marR="9525" marT="9525" marB="0" anchor="ctr"/>
                </a:tc>
                <a:extLst>
                  <a:ext uri="{0D108BD9-81ED-4DB2-BD59-A6C34878D82A}">
                    <a16:rowId xmlns:a16="http://schemas.microsoft.com/office/drawing/2014/main" val="1310546997"/>
                  </a:ext>
                </a:extLst>
              </a:tr>
              <a:tr h="205285">
                <a:tc>
                  <a:txBody>
                    <a:bodyPr/>
                    <a:lstStyle/>
                    <a:p>
                      <a:pPr algn="ctr" fontAlgn="b"/>
                      <a:r>
                        <a:rPr lang="es-CO" sz="1200" b="1" i="0" u="none" strike="noStrike" dirty="0">
                          <a:solidFill>
                            <a:srgbClr val="000000"/>
                          </a:solidFill>
                          <a:effectLst/>
                          <a:latin typeface="+mj-lt"/>
                        </a:rPr>
                        <a:t>SCANIA</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15</a:t>
                      </a: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15</a:t>
                      </a:r>
                    </a:p>
                  </a:txBody>
                  <a:tcPr marL="9525" marR="9525" marT="9525" marB="0" anchor="ctr"/>
                </a:tc>
                <a:extLst>
                  <a:ext uri="{0D108BD9-81ED-4DB2-BD59-A6C34878D82A}">
                    <a16:rowId xmlns:a16="http://schemas.microsoft.com/office/drawing/2014/main" val="2254962398"/>
                  </a:ext>
                </a:extLst>
              </a:tr>
              <a:tr h="205285">
                <a:tc>
                  <a:txBody>
                    <a:bodyPr/>
                    <a:lstStyle/>
                    <a:p>
                      <a:pPr algn="ctr" fontAlgn="ctr"/>
                      <a:r>
                        <a:rPr lang="es-ES" sz="1400" b="1" i="0" u="none" strike="noStrike" dirty="0">
                          <a:solidFill>
                            <a:srgbClr val="000000"/>
                          </a:solidFill>
                          <a:effectLst/>
                          <a:latin typeface="+mj-lt"/>
                        </a:rPr>
                        <a:t>SPRINTER</a:t>
                      </a:r>
                      <a:endParaRPr lang="es-CO" sz="1400" b="1" i="0" u="none" strike="noStrike" dirty="0">
                        <a:solidFill>
                          <a:srgbClr val="000000"/>
                        </a:solidFill>
                        <a:effectLst/>
                        <a:latin typeface="+mj-lt"/>
                      </a:endParaRPr>
                    </a:p>
                  </a:txBody>
                  <a:tcPr marL="0" marR="0" marT="0"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endParaRPr lang="es-CO"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es-CO" sz="1200" b="0" i="0" u="none" strike="noStrike">
                          <a:solidFill>
                            <a:srgbClr val="000000"/>
                          </a:solidFill>
                          <a:effectLst/>
                          <a:latin typeface="Calibri" panose="020F0502020204030204" pitchFamily="34" charset="0"/>
                        </a:rPr>
                        <a:t>4</a:t>
                      </a:r>
                    </a:p>
                  </a:txBody>
                  <a:tcPr marL="9525" marR="9525" marT="9525" marB="0" anchor="ctr"/>
                </a:tc>
                <a:extLst>
                  <a:ext uri="{0D108BD9-81ED-4DB2-BD59-A6C34878D82A}">
                    <a16:rowId xmlns:a16="http://schemas.microsoft.com/office/drawing/2014/main" val="761258032"/>
                  </a:ext>
                </a:extLst>
              </a:tr>
              <a:tr h="205285">
                <a:tc>
                  <a:txBody>
                    <a:bodyPr/>
                    <a:lstStyle/>
                    <a:p>
                      <a:pPr algn="ctr" fontAlgn="ctr"/>
                      <a:r>
                        <a:rPr lang="es-CO" sz="1400" b="1" u="none" strike="noStrike" dirty="0">
                          <a:effectLst/>
                          <a:latin typeface="+mj-lt"/>
                        </a:rPr>
                        <a:t>Total general</a:t>
                      </a:r>
                      <a:endParaRPr lang="es-CO" sz="1400" b="1" i="0" u="none" strike="noStrike" dirty="0">
                        <a:solidFill>
                          <a:srgbClr val="000000"/>
                        </a:solidFill>
                        <a:effectLst/>
                        <a:latin typeface="+mj-lt"/>
                      </a:endParaRPr>
                    </a:p>
                  </a:txBody>
                  <a:tcPr marL="0" marR="0" marT="0" marB="0" anchor="ctr"/>
                </a:tc>
                <a:tc>
                  <a:txBody>
                    <a:bodyPr/>
                    <a:lstStyle/>
                    <a:p>
                      <a:pPr algn="ctr" fontAlgn="b"/>
                      <a:r>
                        <a:rPr lang="es-CO" sz="1200" b="1"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es-CO" sz="1200" b="1" i="0" u="none" strike="noStrike">
                          <a:solidFill>
                            <a:srgbClr val="000000"/>
                          </a:solidFill>
                          <a:effectLst/>
                          <a:latin typeface="Calibri" panose="020F0502020204030204" pitchFamily="34" charset="0"/>
                        </a:rPr>
                        <a:t>100</a:t>
                      </a:r>
                    </a:p>
                  </a:txBody>
                  <a:tcPr marL="9525" marR="9525" marT="9525" marB="0" anchor="ctr"/>
                </a:tc>
                <a:tc>
                  <a:txBody>
                    <a:bodyPr/>
                    <a:lstStyle/>
                    <a:p>
                      <a:pPr algn="ctr" fontAlgn="b"/>
                      <a:r>
                        <a:rPr lang="es-CO" sz="1200" b="1" i="0" u="none" strike="noStrike">
                          <a:solidFill>
                            <a:srgbClr val="000000"/>
                          </a:solidFill>
                          <a:effectLst/>
                          <a:latin typeface="Calibri" panose="020F0502020204030204" pitchFamily="34" charset="0"/>
                        </a:rPr>
                        <a:t>40</a:t>
                      </a:r>
                    </a:p>
                  </a:txBody>
                  <a:tcPr marL="9525" marR="9525" marT="9525" marB="0" anchor="ctr"/>
                </a:tc>
                <a:tc>
                  <a:txBody>
                    <a:bodyPr/>
                    <a:lstStyle/>
                    <a:p>
                      <a:pPr algn="ctr" fontAlgn="b"/>
                      <a:r>
                        <a:rPr lang="es-CO" sz="1200" b="1" i="0" u="none" strike="noStrike" dirty="0">
                          <a:solidFill>
                            <a:srgbClr val="000000"/>
                          </a:solidFill>
                          <a:effectLst/>
                          <a:latin typeface="Calibri" panose="020F0502020204030204" pitchFamily="34" charset="0"/>
                        </a:rPr>
                        <a:t>144</a:t>
                      </a:r>
                    </a:p>
                  </a:txBody>
                  <a:tcPr marL="9525" marR="9525" marT="9525" marB="0" anchor="ctr"/>
                </a:tc>
                <a:extLst>
                  <a:ext uri="{0D108BD9-81ED-4DB2-BD59-A6C34878D82A}">
                    <a16:rowId xmlns:a16="http://schemas.microsoft.com/office/drawing/2014/main" val="1497218379"/>
                  </a:ext>
                </a:extLst>
              </a:tr>
            </a:tbl>
          </a:graphicData>
        </a:graphic>
      </p:graphicFrame>
      <p:sp>
        <p:nvSpPr>
          <p:cNvPr id="4" name="CuadroTexto 3">
            <a:extLst>
              <a:ext uri="{FF2B5EF4-FFF2-40B4-BE49-F238E27FC236}">
                <a16:creationId xmlns:a16="http://schemas.microsoft.com/office/drawing/2014/main" id="{3313DDFB-3B68-484D-B04F-BA24DDD18787}"/>
              </a:ext>
            </a:extLst>
          </p:cNvPr>
          <p:cNvSpPr txBox="1"/>
          <p:nvPr/>
        </p:nvSpPr>
        <p:spPr>
          <a:xfrm>
            <a:off x="368691" y="4220526"/>
            <a:ext cx="5328723" cy="646331"/>
          </a:xfrm>
          <a:prstGeom prst="rect">
            <a:avLst/>
          </a:prstGeom>
          <a:noFill/>
        </p:spPr>
        <p:txBody>
          <a:bodyPr wrap="square" rtlCol="0">
            <a:spAutoFit/>
          </a:bodyPr>
          <a:lstStyle/>
          <a:p>
            <a:pPr algn="just"/>
            <a:r>
              <a:rPr lang="es-ES" dirty="0"/>
              <a:t>Programación de alineación MARZO se cumplió con un 100% alcanzado.</a:t>
            </a:r>
            <a:endParaRPr lang="es-CO" dirty="0"/>
          </a:p>
        </p:txBody>
      </p:sp>
      <p:sp>
        <p:nvSpPr>
          <p:cNvPr id="14" name="Rectángulo 13">
            <a:extLst>
              <a:ext uri="{FF2B5EF4-FFF2-40B4-BE49-F238E27FC236}">
                <a16:creationId xmlns:a16="http://schemas.microsoft.com/office/drawing/2014/main" id="{3500E16C-CE7E-446C-8FC5-3470018E4B97}"/>
              </a:ext>
            </a:extLst>
          </p:cNvPr>
          <p:cNvSpPr/>
          <p:nvPr/>
        </p:nvSpPr>
        <p:spPr>
          <a:xfrm>
            <a:off x="368692" y="5102532"/>
            <a:ext cx="5384995" cy="83146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CO"/>
          </a:p>
        </p:txBody>
      </p:sp>
      <p:sp>
        <p:nvSpPr>
          <p:cNvPr id="17" name="4 Subtítulo">
            <a:extLst>
              <a:ext uri="{FF2B5EF4-FFF2-40B4-BE49-F238E27FC236}">
                <a16:creationId xmlns:a16="http://schemas.microsoft.com/office/drawing/2014/main" id="{35AD0C0A-F8B8-4B2F-A8A2-06EFFBAEBC1A}"/>
              </a:ext>
            </a:extLst>
          </p:cNvPr>
          <p:cNvSpPr txBox="1">
            <a:spLocks/>
          </p:cNvSpPr>
          <p:nvPr/>
        </p:nvSpPr>
        <p:spPr bwMode="auto">
          <a:xfrm>
            <a:off x="368693" y="5144795"/>
            <a:ext cx="5441266"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2000" b="1" dirty="0">
                <a:solidFill>
                  <a:schemeClr val="tx1"/>
                </a:solidFill>
              </a:rPr>
              <a:t>Se cumple en un 88,54% la programación llantería del mes de MARZO global promediado</a:t>
            </a:r>
            <a:endParaRPr lang="es-CO" sz="2000" b="1" dirty="0">
              <a:solidFill>
                <a:schemeClr val="tx1"/>
              </a:solidFill>
            </a:endParaRPr>
          </a:p>
        </p:txBody>
      </p:sp>
      <p:graphicFrame>
        <p:nvGraphicFramePr>
          <p:cNvPr id="11" name="Gráfico 10">
            <a:extLst>
              <a:ext uri="{FF2B5EF4-FFF2-40B4-BE49-F238E27FC236}">
                <a16:creationId xmlns:a16="http://schemas.microsoft.com/office/drawing/2014/main" id="{C60AE02E-6027-4B55-B88F-D1E5E6CD4D66}"/>
              </a:ext>
            </a:extLst>
          </p:cNvPr>
          <p:cNvGraphicFramePr>
            <a:graphicFrameLocks/>
          </p:cNvGraphicFramePr>
          <p:nvPr>
            <p:extLst>
              <p:ext uri="{D42A27DB-BD31-4B8C-83A1-F6EECF244321}">
                <p14:modId xmlns:p14="http://schemas.microsoft.com/office/powerpoint/2010/main" val="263655826"/>
              </p:ext>
            </p:extLst>
          </p:nvPr>
        </p:nvGraphicFramePr>
        <p:xfrm>
          <a:off x="5135294" y="2402179"/>
          <a:ext cx="4572000" cy="35988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89817244"/>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3" name="4 Subtítulo">
            <a:extLst>
              <a:ext uri="{FF2B5EF4-FFF2-40B4-BE49-F238E27FC236}">
                <a16:creationId xmlns:a16="http://schemas.microsoft.com/office/drawing/2014/main" id="{93646278-8865-4695-8A56-D2066A49EC54}"/>
              </a:ext>
            </a:extLst>
          </p:cNvPr>
          <p:cNvSpPr txBox="1">
            <a:spLocks/>
          </p:cNvSpPr>
          <p:nvPr/>
        </p:nvSpPr>
        <p:spPr bwMode="auto">
          <a:xfrm>
            <a:off x="368398" y="931827"/>
            <a:ext cx="3727939"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CONSUMOS:</a:t>
            </a:r>
            <a:endParaRPr lang="es-CO" sz="1950" b="1" dirty="0">
              <a:solidFill>
                <a:schemeClr val="tx1"/>
              </a:solidFill>
            </a:endParaRPr>
          </a:p>
        </p:txBody>
      </p:sp>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3. INFORME PILA DE DESECHO LLANTERIA 1ER SEMESTRE 2022</a:t>
            </a:r>
          </a:p>
        </p:txBody>
      </p:sp>
      <p:sp>
        <p:nvSpPr>
          <p:cNvPr id="2" name="CuadroTexto 1">
            <a:extLst>
              <a:ext uri="{FF2B5EF4-FFF2-40B4-BE49-F238E27FC236}">
                <a16:creationId xmlns:a16="http://schemas.microsoft.com/office/drawing/2014/main" id="{D8F17C0B-42E0-4B4B-979D-3A2AA215B34C}"/>
              </a:ext>
            </a:extLst>
          </p:cNvPr>
          <p:cNvSpPr txBox="1"/>
          <p:nvPr/>
        </p:nvSpPr>
        <p:spPr>
          <a:xfrm>
            <a:off x="368691" y="1334903"/>
            <a:ext cx="9267678" cy="369332"/>
          </a:xfrm>
          <a:prstGeom prst="rect">
            <a:avLst/>
          </a:prstGeom>
          <a:noFill/>
        </p:spPr>
        <p:txBody>
          <a:bodyPr wrap="square" rtlCol="0">
            <a:spAutoFit/>
          </a:bodyPr>
          <a:lstStyle/>
          <a:p>
            <a:pPr algn="just"/>
            <a:r>
              <a:rPr lang="es-ES" dirty="0"/>
              <a:t>Un total de 40 llantas destinadas a desecho periodo MARZO 2022 FLOTA PROPIA (NO AF). </a:t>
            </a:r>
            <a:endParaRPr lang="es-CO" dirty="0"/>
          </a:p>
        </p:txBody>
      </p:sp>
      <p:graphicFrame>
        <p:nvGraphicFramePr>
          <p:cNvPr id="4" name="Tabla 3">
            <a:extLst>
              <a:ext uri="{FF2B5EF4-FFF2-40B4-BE49-F238E27FC236}">
                <a16:creationId xmlns:a16="http://schemas.microsoft.com/office/drawing/2014/main" id="{BC98088B-1C38-4224-BB90-C5EB7EE03CD5}"/>
              </a:ext>
            </a:extLst>
          </p:cNvPr>
          <p:cNvGraphicFramePr>
            <a:graphicFrameLocks noGrp="1"/>
          </p:cNvGraphicFramePr>
          <p:nvPr>
            <p:extLst>
              <p:ext uri="{D42A27DB-BD31-4B8C-83A1-F6EECF244321}">
                <p14:modId xmlns:p14="http://schemas.microsoft.com/office/powerpoint/2010/main" val="2028886093"/>
              </p:ext>
            </p:extLst>
          </p:nvPr>
        </p:nvGraphicFramePr>
        <p:xfrm>
          <a:off x="478302" y="1851760"/>
          <a:ext cx="5641144" cy="1889760"/>
        </p:xfrm>
        <a:graphic>
          <a:graphicData uri="http://schemas.openxmlformats.org/drawingml/2006/table">
            <a:tbl>
              <a:tblPr>
                <a:tableStyleId>{BC89EF96-8CEA-46FF-86C4-4CE0E7609802}</a:tableStyleId>
              </a:tblPr>
              <a:tblGrid>
                <a:gridCol w="866717">
                  <a:extLst>
                    <a:ext uri="{9D8B030D-6E8A-4147-A177-3AD203B41FA5}">
                      <a16:colId xmlns:a16="http://schemas.microsoft.com/office/drawing/2014/main" val="992294201"/>
                    </a:ext>
                  </a:extLst>
                </a:gridCol>
                <a:gridCol w="430895">
                  <a:extLst>
                    <a:ext uri="{9D8B030D-6E8A-4147-A177-3AD203B41FA5}">
                      <a16:colId xmlns:a16="http://schemas.microsoft.com/office/drawing/2014/main" val="3918762082"/>
                    </a:ext>
                  </a:extLst>
                </a:gridCol>
                <a:gridCol w="555992">
                  <a:extLst>
                    <a:ext uri="{9D8B030D-6E8A-4147-A177-3AD203B41FA5}">
                      <a16:colId xmlns:a16="http://schemas.microsoft.com/office/drawing/2014/main" val="3525695424"/>
                    </a:ext>
                  </a:extLst>
                </a:gridCol>
                <a:gridCol w="910280">
                  <a:extLst>
                    <a:ext uri="{9D8B030D-6E8A-4147-A177-3AD203B41FA5}">
                      <a16:colId xmlns:a16="http://schemas.microsoft.com/office/drawing/2014/main" val="3104181706"/>
                    </a:ext>
                  </a:extLst>
                </a:gridCol>
                <a:gridCol w="910280">
                  <a:extLst>
                    <a:ext uri="{9D8B030D-6E8A-4147-A177-3AD203B41FA5}">
                      <a16:colId xmlns:a16="http://schemas.microsoft.com/office/drawing/2014/main" val="3392684144"/>
                    </a:ext>
                  </a:extLst>
                </a:gridCol>
                <a:gridCol w="860960">
                  <a:extLst>
                    <a:ext uri="{9D8B030D-6E8A-4147-A177-3AD203B41FA5}">
                      <a16:colId xmlns:a16="http://schemas.microsoft.com/office/drawing/2014/main" val="3596825111"/>
                    </a:ext>
                  </a:extLst>
                </a:gridCol>
                <a:gridCol w="1106020">
                  <a:extLst>
                    <a:ext uri="{9D8B030D-6E8A-4147-A177-3AD203B41FA5}">
                      <a16:colId xmlns:a16="http://schemas.microsoft.com/office/drawing/2014/main" val="3681814469"/>
                    </a:ext>
                  </a:extLst>
                </a:gridCol>
              </a:tblGrid>
              <a:tr h="190500">
                <a:tc>
                  <a:txBody>
                    <a:bodyPr/>
                    <a:lstStyle/>
                    <a:p>
                      <a:pPr algn="ctr" fontAlgn="b"/>
                      <a:r>
                        <a:rPr lang="es-ES" sz="1200" b="1" i="0" u="none" strike="noStrike" dirty="0">
                          <a:solidFill>
                            <a:srgbClr val="000000"/>
                          </a:solidFill>
                          <a:effectLst/>
                          <a:latin typeface="Calibri" panose="020F0502020204030204" pitchFamily="34" charset="0"/>
                        </a:rPr>
                        <a:t>R</a:t>
                      </a:r>
                      <a:r>
                        <a:rPr lang="es-CO" sz="1200" b="1" i="0" u="none" strike="noStrike" dirty="0">
                          <a:solidFill>
                            <a:srgbClr val="000000"/>
                          </a:solidFill>
                          <a:effectLst/>
                          <a:latin typeface="Calibri" panose="020F0502020204030204" pitchFamily="34" charset="0"/>
                        </a:rPr>
                        <a:t>UTA</a:t>
                      </a:r>
                    </a:p>
                  </a:txBody>
                  <a:tcPr marL="0" marR="0" marT="0" marB="0" anchor="ctr"/>
                </a:tc>
                <a:tc>
                  <a:txBody>
                    <a:bodyPr/>
                    <a:lstStyle/>
                    <a:p>
                      <a:pPr algn="ctr" fontAlgn="b"/>
                      <a:r>
                        <a:rPr lang="es-ES" sz="1200" b="1" u="none" strike="noStrike" dirty="0">
                          <a:effectLst/>
                        </a:rPr>
                        <a:t># DES</a:t>
                      </a:r>
                      <a:endParaRPr lang="es-CO" sz="1200" b="1" u="none" strike="noStrike" dirty="0">
                        <a:effectLst/>
                      </a:endParaRPr>
                    </a:p>
                  </a:txBody>
                  <a:tcPr marL="0" marR="0" marT="0" marB="0" anchor="ctr"/>
                </a:tc>
                <a:tc>
                  <a:txBody>
                    <a:bodyPr/>
                    <a:lstStyle/>
                    <a:p>
                      <a:pPr algn="ctr" fontAlgn="b"/>
                      <a:r>
                        <a:rPr lang="es-ES" sz="1200" b="1" i="0" u="none" strike="noStrike" dirty="0">
                          <a:solidFill>
                            <a:srgbClr val="000000"/>
                          </a:solidFill>
                          <a:effectLst/>
                          <a:latin typeface="Calibri" panose="020F0502020204030204" pitchFamily="34" charset="0"/>
                        </a:rPr>
                        <a:t>PROF PROM</a:t>
                      </a:r>
                      <a:endParaRPr lang="es-CO"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200" b="1" i="0" u="none" strike="noStrike" dirty="0">
                          <a:solidFill>
                            <a:srgbClr val="000000"/>
                          </a:solidFill>
                          <a:effectLst/>
                          <a:latin typeface="Calibri" panose="020F0502020204030204" pitchFamily="34" charset="0"/>
                        </a:rPr>
                        <a:t>DURACION PROM (MES)</a:t>
                      </a:r>
                      <a:endParaRPr lang="es-CO"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200" b="1" i="0" u="none" strike="noStrike" dirty="0">
                          <a:solidFill>
                            <a:srgbClr val="000000"/>
                          </a:solidFill>
                          <a:effectLst/>
                          <a:latin typeface="Calibri" panose="020F0502020204030204" pitchFamily="34" charset="0"/>
                        </a:rPr>
                        <a:t>KILOMET PROM</a:t>
                      </a:r>
                      <a:endParaRPr lang="es-CO"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200" b="1" i="0" u="none" strike="noStrike" dirty="0">
                          <a:solidFill>
                            <a:srgbClr val="000000"/>
                          </a:solidFill>
                          <a:effectLst/>
                          <a:latin typeface="Calibri" panose="020F0502020204030204" pitchFamily="34" charset="0"/>
                        </a:rPr>
                        <a:t>COSTO PROM</a:t>
                      </a:r>
                      <a:endParaRPr lang="es-CO"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200" b="1" i="0" u="none" strike="noStrike" dirty="0">
                          <a:solidFill>
                            <a:srgbClr val="000000"/>
                          </a:solidFill>
                          <a:effectLst/>
                          <a:latin typeface="Calibri" panose="020F0502020204030204" pitchFamily="34" charset="0"/>
                        </a:rPr>
                        <a:t>COSTO PROM CPK POR RUTA</a:t>
                      </a:r>
                      <a:endParaRPr lang="es-CO" sz="12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625938881"/>
                  </a:ext>
                </a:extLst>
              </a:tr>
              <a:tr h="190500">
                <a:tc>
                  <a:txBody>
                    <a:bodyPr/>
                    <a:lstStyle/>
                    <a:p>
                      <a:pPr algn="ctr" fontAlgn="b"/>
                      <a:r>
                        <a:rPr lang="es-CO" sz="1100" b="0" i="0" u="none" strike="noStrike" dirty="0">
                          <a:solidFill>
                            <a:srgbClr val="000000"/>
                          </a:solidFill>
                          <a:effectLst/>
                          <a:latin typeface="Calibri" panose="020F0502020204030204" pitchFamily="34" charset="0"/>
                        </a:rPr>
                        <a:t>F1</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4</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5,50</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19,48</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96.986,00</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$854.795,75 </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$9,13 </a:t>
                      </a:r>
                    </a:p>
                  </a:txBody>
                  <a:tcPr marL="0" marR="0" marT="0" marB="0" anchor="ctr"/>
                </a:tc>
                <a:extLst>
                  <a:ext uri="{0D108BD9-81ED-4DB2-BD59-A6C34878D82A}">
                    <a16:rowId xmlns:a16="http://schemas.microsoft.com/office/drawing/2014/main" val="3772433209"/>
                  </a:ext>
                </a:extLst>
              </a:tr>
              <a:tr h="190500">
                <a:tc>
                  <a:txBody>
                    <a:bodyPr/>
                    <a:lstStyle/>
                    <a:p>
                      <a:pPr algn="ctr" fontAlgn="b"/>
                      <a:r>
                        <a:rPr lang="es-CO" sz="1100" b="0" i="0" u="none" strike="noStrike" dirty="0">
                          <a:solidFill>
                            <a:srgbClr val="000000"/>
                          </a:solidFill>
                          <a:effectLst/>
                          <a:latin typeface="Calibri" panose="020F0502020204030204" pitchFamily="34" charset="0"/>
                        </a:rPr>
                        <a:t>JUAN MINA</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3</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8,33</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23,72</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130.737,33</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$871.859,00 </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$6,89 </a:t>
                      </a:r>
                    </a:p>
                  </a:txBody>
                  <a:tcPr marL="0" marR="0" marT="0" marB="0" anchor="ctr"/>
                </a:tc>
                <a:extLst>
                  <a:ext uri="{0D108BD9-81ED-4DB2-BD59-A6C34878D82A}">
                    <a16:rowId xmlns:a16="http://schemas.microsoft.com/office/drawing/2014/main" val="3902074832"/>
                  </a:ext>
                </a:extLst>
              </a:tr>
              <a:tr h="190500">
                <a:tc>
                  <a:txBody>
                    <a:bodyPr/>
                    <a:lstStyle/>
                    <a:p>
                      <a:pPr algn="ctr" fontAlgn="b"/>
                      <a:r>
                        <a:rPr lang="es-CO" sz="1100" b="0" i="0" u="none" strike="noStrike">
                          <a:solidFill>
                            <a:srgbClr val="000000"/>
                          </a:solidFill>
                          <a:effectLst/>
                          <a:latin typeface="Calibri" panose="020F0502020204030204" pitchFamily="34" charset="0"/>
                        </a:rPr>
                        <a:t>MAKRO</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8</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3,88</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25,82</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162.246,00</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$1.597.865,25 </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$9,71 </a:t>
                      </a:r>
                    </a:p>
                  </a:txBody>
                  <a:tcPr marL="0" marR="0" marT="0" marB="0" anchor="ctr"/>
                </a:tc>
                <a:extLst>
                  <a:ext uri="{0D108BD9-81ED-4DB2-BD59-A6C34878D82A}">
                    <a16:rowId xmlns:a16="http://schemas.microsoft.com/office/drawing/2014/main" val="1952878675"/>
                  </a:ext>
                </a:extLst>
              </a:tr>
              <a:tr h="190500">
                <a:tc>
                  <a:txBody>
                    <a:bodyPr/>
                    <a:lstStyle/>
                    <a:p>
                      <a:pPr algn="ctr" fontAlgn="b"/>
                      <a:r>
                        <a:rPr lang="es-CO" sz="1100" b="0" i="0" u="none" strike="noStrike">
                          <a:solidFill>
                            <a:srgbClr val="000000"/>
                          </a:solidFill>
                          <a:effectLst/>
                          <a:latin typeface="Calibri" panose="020F0502020204030204" pitchFamily="34" charset="0"/>
                        </a:rPr>
                        <a:t>RIOMAR</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7</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4,29</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24,40</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110.701,43</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$651.455,86 </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$5,83 </a:t>
                      </a:r>
                    </a:p>
                  </a:txBody>
                  <a:tcPr marL="0" marR="0" marT="0" marB="0" anchor="ctr"/>
                </a:tc>
                <a:extLst>
                  <a:ext uri="{0D108BD9-81ED-4DB2-BD59-A6C34878D82A}">
                    <a16:rowId xmlns:a16="http://schemas.microsoft.com/office/drawing/2014/main" val="4155154681"/>
                  </a:ext>
                </a:extLst>
              </a:tr>
              <a:tr h="190500">
                <a:tc>
                  <a:txBody>
                    <a:bodyPr/>
                    <a:lstStyle/>
                    <a:p>
                      <a:pPr algn="ctr" fontAlgn="b"/>
                      <a:r>
                        <a:rPr lang="es-CO" sz="1100" b="0" i="0" u="none" strike="noStrike">
                          <a:solidFill>
                            <a:srgbClr val="000000"/>
                          </a:solidFill>
                          <a:effectLst/>
                          <a:latin typeface="Calibri" panose="020F0502020204030204" pitchFamily="34" charset="0"/>
                        </a:rPr>
                        <a:t>SAN PABLO</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4</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4,25</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32,19</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106.134,50</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$567.191,50 </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$5,28 </a:t>
                      </a:r>
                    </a:p>
                  </a:txBody>
                  <a:tcPr marL="0" marR="0" marT="0" marB="0" anchor="ctr"/>
                </a:tc>
                <a:extLst>
                  <a:ext uri="{0D108BD9-81ED-4DB2-BD59-A6C34878D82A}">
                    <a16:rowId xmlns:a16="http://schemas.microsoft.com/office/drawing/2014/main" val="1949468498"/>
                  </a:ext>
                </a:extLst>
              </a:tr>
              <a:tr h="190500">
                <a:tc>
                  <a:txBody>
                    <a:bodyPr/>
                    <a:lstStyle/>
                    <a:p>
                      <a:pPr algn="ctr" fontAlgn="b"/>
                      <a:r>
                        <a:rPr lang="es-CO" sz="1100" b="0" i="0" u="none" strike="noStrike">
                          <a:solidFill>
                            <a:srgbClr val="000000"/>
                          </a:solidFill>
                          <a:effectLst/>
                          <a:latin typeface="Calibri" panose="020F0502020204030204" pitchFamily="34" charset="0"/>
                        </a:rPr>
                        <a:t>SOLEDAD 2000</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3</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7,33</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26,92</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129.756,33</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$893.688,33 </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$7,01 </a:t>
                      </a:r>
                    </a:p>
                  </a:txBody>
                  <a:tcPr marL="0" marR="0" marT="0" marB="0" anchor="ctr"/>
                </a:tc>
                <a:extLst>
                  <a:ext uri="{0D108BD9-81ED-4DB2-BD59-A6C34878D82A}">
                    <a16:rowId xmlns:a16="http://schemas.microsoft.com/office/drawing/2014/main" val="2336409418"/>
                  </a:ext>
                </a:extLst>
              </a:tr>
              <a:tr h="190500">
                <a:tc>
                  <a:txBody>
                    <a:bodyPr/>
                    <a:lstStyle/>
                    <a:p>
                      <a:pPr algn="ctr" fontAlgn="b"/>
                      <a:r>
                        <a:rPr lang="es-CO" sz="1100" b="0" i="0" u="none" strike="noStrike" dirty="0">
                          <a:solidFill>
                            <a:srgbClr val="000000"/>
                          </a:solidFill>
                          <a:effectLst/>
                          <a:latin typeface="Calibri" panose="020F0502020204030204" pitchFamily="34" charset="0"/>
                        </a:rPr>
                        <a:t>VIP</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11</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3,09</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24,86</a:t>
                      </a:r>
                    </a:p>
                  </a:txBody>
                  <a:tcPr marL="0" marR="0" marT="0" marB="0" anchor="ctr"/>
                </a:tc>
                <a:tc>
                  <a:txBody>
                    <a:bodyPr/>
                    <a:lstStyle/>
                    <a:p>
                      <a:pPr algn="ctr" fontAlgn="b"/>
                      <a:r>
                        <a:rPr lang="es-CO" sz="1100" b="0" i="0" u="none" strike="noStrike">
                          <a:solidFill>
                            <a:srgbClr val="000000"/>
                          </a:solidFill>
                          <a:effectLst/>
                          <a:latin typeface="Calibri" panose="020F0502020204030204" pitchFamily="34" charset="0"/>
                        </a:rPr>
                        <a:t>105.845,91</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$446.697,91 </a:t>
                      </a:r>
                    </a:p>
                  </a:txBody>
                  <a:tcPr marL="0" marR="0" marT="0" marB="0" anchor="ctr"/>
                </a:tc>
                <a:tc>
                  <a:txBody>
                    <a:bodyPr/>
                    <a:lstStyle/>
                    <a:p>
                      <a:pPr algn="ctr" fontAlgn="b"/>
                      <a:r>
                        <a:rPr lang="es-CO" sz="1100" b="0" i="0" u="none" strike="noStrike" dirty="0">
                          <a:solidFill>
                            <a:srgbClr val="000000"/>
                          </a:solidFill>
                          <a:effectLst/>
                          <a:latin typeface="Calibri" panose="020F0502020204030204" pitchFamily="34" charset="0"/>
                        </a:rPr>
                        <a:t> $5,17 </a:t>
                      </a:r>
                    </a:p>
                  </a:txBody>
                  <a:tcPr marL="0" marR="0" marT="0" marB="0" anchor="ctr"/>
                </a:tc>
                <a:extLst>
                  <a:ext uri="{0D108BD9-81ED-4DB2-BD59-A6C34878D82A}">
                    <a16:rowId xmlns:a16="http://schemas.microsoft.com/office/drawing/2014/main" val="1284356500"/>
                  </a:ext>
                </a:extLst>
              </a:tr>
              <a:tr h="190500">
                <a:tc>
                  <a:txBody>
                    <a:bodyPr/>
                    <a:lstStyle/>
                    <a:p>
                      <a:pPr algn="ctr" fontAlgn="b"/>
                      <a:r>
                        <a:rPr lang="es-CO" sz="1200" b="1" i="0" u="none" strike="noStrike" dirty="0">
                          <a:solidFill>
                            <a:srgbClr val="000000"/>
                          </a:solidFill>
                          <a:effectLst/>
                          <a:latin typeface="Calibri" panose="020F0502020204030204" pitchFamily="34" charset="0"/>
                        </a:rPr>
                        <a:t>TOTAL</a:t>
                      </a:r>
                    </a:p>
                  </a:txBody>
                  <a:tcPr marL="0" marR="0" marT="0" marB="0" anchor="ctr"/>
                </a:tc>
                <a:tc>
                  <a:txBody>
                    <a:bodyPr/>
                    <a:lstStyle/>
                    <a:p>
                      <a:pPr algn="ctr" fontAlgn="b"/>
                      <a:r>
                        <a:rPr lang="es-CO" sz="1100" b="1" i="0" u="none" strike="noStrike" dirty="0">
                          <a:solidFill>
                            <a:srgbClr val="000000"/>
                          </a:solidFill>
                          <a:effectLst/>
                          <a:latin typeface="Calibri" panose="020F0502020204030204" pitchFamily="34" charset="0"/>
                        </a:rPr>
                        <a:t>40</a:t>
                      </a:r>
                    </a:p>
                  </a:txBody>
                  <a:tcPr marL="0" marR="0" marT="0" marB="0" anchor="ctr"/>
                </a:tc>
                <a:tc>
                  <a:txBody>
                    <a:bodyPr/>
                    <a:lstStyle/>
                    <a:p>
                      <a:pPr algn="ctr" fontAlgn="b"/>
                      <a:r>
                        <a:rPr lang="es-CO" sz="1100" b="1" i="0" u="none" strike="noStrike" dirty="0">
                          <a:solidFill>
                            <a:srgbClr val="000000"/>
                          </a:solidFill>
                          <a:effectLst/>
                          <a:latin typeface="Calibri" panose="020F0502020204030204" pitchFamily="34" charset="0"/>
                        </a:rPr>
                        <a:t>4,53</a:t>
                      </a:r>
                    </a:p>
                  </a:txBody>
                  <a:tcPr marL="0" marR="0" marT="0" marB="0" anchor="ctr"/>
                </a:tc>
                <a:tc>
                  <a:txBody>
                    <a:bodyPr/>
                    <a:lstStyle/>
                    <a:p>
                      <a:pPr algn="ctr" fontAlgn="b"/>
                      <a:r>
                        <a:rPr lang="es-CO" sz="1100" b="1" i="0" u="none" strike="noStrike" dirty="0">
                          <a:solidFill>
                            <a:srgbClr val="000000"/>
                          </a:solidFill>
                          <a:effectLst/>
                          <a:latin typeface="Calibri" panose="020F0502020204030204" pitchFamily="34" charset="0"/>
                        </a:rPr>
                        <a:t>25,24</a:t>
                      </a:r>
                    </a:p>
                  </a:txBody>
                  <a:tcPr marL="0" marR="0" marT="0" marB="0" anchor="ctr"/>
                </a:tc>
                <a:tc>
                  <a:txBody>
                    <a:bodyPr/>
                    <a:lstStyle/>
                    <a:p>
                      <a:pPr algn="ctr" fontAlgn="b"/>
                      <a:r>
                        <a:rPr lang="es-CO" sz="1100" b="1" i="0" u="none" strike="noStrike" dirty="0">
                          <a:solidFill>
                            <a:srgbClr val="000000"/>
                          </a:solidFill>
                          <a:effectLst/>
                          <a:latin typeface="Calibri" panose="020F0502020204030204" pitchFamily="34" charset="0"/>
                        </a:rPr>
                        <a:t>120.778,65</a:t>
                      </a:r>
                    </a:p>
                  </a:txBody>
                  <a:tcPr marL="0" marR="0" marT="0" marB="0" anchor="ctr"/>
                </a:tc>
                <a:tc>
                  <a:txBody>
                    <a:bodyPr/>
                    <a:lstStyle/>
                    <a:p>
                      <a:pPr algn="ctr" fontAlgn="b"/>
                      <a:r>
                        <a:rPr lang="es-CO" sz="1100" b="1" i="0" u="none" strike="noStrike" dirty="0">
                          <a:solidFill>
                            <a:srgbClr val="000000"/>
                          </a:solidFill>
                          <a:effectLst/>
                          <a:latin typeface="Calibri" panose="020F0502020204030204" pitchFamily="34" charset="0"/>
                        </a:rPr>
                        <a:t> $831.034,53 </a:t>
                      </a:r>
                    </a:p>
                  </a:txBody>
                  <a:tcPr marL="0" marR="0" marT="0" marB="0" anchor="ctr"/>
                </a:tc>
                <a:tc>
                  <a:txBody>
                    <a:bodyPr/>
                    <a:lstStyle/>
                    <a:p>
                      <a:pPr algn="ctr" fontAlgn="b"/>
                      <a:r>
                        <a:rPr lang="es-CO" sz="1100" b="1" i="0" u="none" strike="noStrike" dirty="0">
                          <a:solidFill>
                            <a:srgbClr val="000000"/>
                          </a:solidFill>
                          <a:effectLst/>
                          <a:latin typeface="Calibri" panose="020F0502020204030204" pitchFamily="34" charset="0"/>
                        </a:rPr>
                        <a:t> $6,87 </a:t>
                      </a:r>
                    </a:p>
                  </a:txBody>
                  <a:tcPr marL="0" marR="0" marT="0" marB="0" anchor="ctr"/>
                </a:tc>
                <a:extLst>
                  <a:ext uri="{0D108BD9-81ED-4DB2-BD59-A6C34878D82A}">
                    <a16:rowId xmlns:a16="http://schemas.microsoft.com/office/drawing/2014/main" val="3714875407"/>
                  </a:ext>
                </a:extLst>
              </a:tr>
            </a:tbl>
          </a:graphicData>
        </a:graphic>
      </p:graphicFrame>
      <p:graphicFrame>
        <p:nvGraphicFramePr>
          <p:cNvPr id="14" name="Tabla 13">
            <a:extLst>
              <a:ext uri="{FF2B5EF4-FFF2-40B4-BE49-F238E27FC236}">
                <a16:creationId xmlns:a16="http://schemas.microsoft.com/office/drawing/2014/main" id="{C9B75749-2932-4384-B169-CC68EFCC0EF1}"/>
              </a:ext>
            </a:extLst>
          </p:cNvPr>
          <p:cNvGraphicFramePr>
            <a:graphicFrameLocks noGrp="1"/>
          </p:cNvGraphicFramePr>
          <p:nvPr>
            <p:extLst>
              <p:ext uri="{D42A27DB-BD31-4B8C-83A1-F6EECF244321}">
                <p14:modId xmlns:p14="http://schemas.microsoft.com/office/powerpoint/2010/main" val="3498489618"/>
              </p:ext>
            </p:extLst>
          </p:nvPr>
        </p:nvGraphicFramePr>
        <p:xfrm>
          <a:off x="5276850" y="5131846"/>
          <a:ext cx="2444847" cy="1280160"/>
        </p:xfrm>
        <a:graphic>
          <a:graphicData uri="http://schemas.openxmlformats.org/drawingml/2006/table">
            <a:tbl>
              <a:tblPr>
                <a:tableStyleId>{BC89EF96-8CEA-46FF-86C4-4CE0E7609802}</a:tableStyleId>
              </a:tblPr>
              <a:tblGrid>
                <a:gridCol w="1365802">
                  <a:extLst>
                    <a:ext uri="{9D8B030D-6E8A-4147-A177-3AD203B41FA5}">
                      <a16:colId xmlns:a16="http://schemas.microsoft.com/office/drawing/2014/main" val="3967106020"/>
                    </a:ext>
                  </a:extLst>
                </a:gridCol>
                <a:gridCol w="1079045">
                  <a:extLst>
                    <a:ext uri="{9D8B030D-6E8A-4147-A177-3AD203B41FA5}">
                      <a16:colId xmlns:a16="http://schemas.microsoft.com/office/drawing/2014/main" val="565810484"/>
                    </a:ext>
                  </a:extLst>
                </a:gridCol>
              </a:tblGrid>
              <a:tr h="190500">
                <a:tc>
                  <a:txBody>
                    <a:bodyPr/>
                    <a:lstStyle/>
                    <a:p>
                      <a:pPr algn="ctr" fontAlgn="ctr"/>
                      <a:r>
                        <a:rPr lang="es-CO" sz="1400" b="1" u="none" strike="noStrike" dirty="0">
                          <a:effectLst/>
                        </a:rPr>
                        <a:t>REFERENCIA</a:t>
                      </a:r>
                      <a:endParaRPr lang="es-CO" sz="14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400" b="1" u="none" strike="noStrike" dirty="0">
                          <a:effectLst/>
                        </a:rPr>
                        <a:t>CANTIDAD</a:t>
                      </a:r>
                      <a:endParaRPr lang="es-CO" sz="14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092444753"/>
                  </a:ext>
                </a:extLst>
              </a:tr>
              <a:tr h="190500">
                <a:tc>
                  <a:txBody>
                    <a:bodyPr/>
                    <a:lstStyle/>
                    <a:p>
                      <a:pPr algn="ctr" fontAlgn="b"/>
                      <a:r>
                        <a:rPr lang="es-CO" sz="1400" b="0" i="0" u="none" strike="noStrike">
                          <a:solidFill>
                            <a:srgbClr val="000000"/>
                          </a:solidFill>
                          <a:effectLst/>
                          <a:latin typeface="Calibri" panose="020F0502020204030204" pitchFamily="34" charset="0"/>
                        </a:rPr>
                        <a:t>235/75R17,5</a:t>
                      </a:r>
                    </a:p>
                  </a:txBody>
                  <a:tcPr marL="0" marR="0" marT="0" marB="0" anchor="ctr"/>
                </a:tc>
                <a:tc>
                  <a:txBody>
                    <a:bodyPr/>
                    <a:lstStyle/>
                    <a:p>
                      <a:pPr algn="ctr" fontAlgn="b"/>
                      <a:r>
                        <a:rPr lang="es-CO" sz="1400" b="1" i="0" u="none" strike="noStrike" dirty="0">
                          <a:solidFill>
                            <a:srgbClr val="000000"/>
                          </a:solidFill>
                          <a:effectLst/>
                          <a:latin typeface="Calibri" panose="020F0502020204030204" pitchFamily="34" charset="0"/>
                        </a:rPr>
                        <a:t>21</a:t>
                      </a:r>
                    </a:p>
                  </a:txBody>
                  <a:tcPr marL="0" marR="0" marT="0" marB="0" anchor="ctr"/>
                </a:tc>
                <a:extLst>
                  <a:ext uri="{0D108BD9-81ED-4DB2-BD59-A6C34878D82A}">
                    <a16:rowId xmlns:a16="http://schemas.microsoft.com/office/drawing/2014/main" val="1448101868"/>
                  </a:ext>
                </a:extLst>
              </a:tr>
              <a:tr h="190500">
                <a:tc>
                  <a:txBody>
                    <a:bodyPr/>
                    <a:lstStyle/>
                    <a:p>
                      <a:pPr algn="ctr" fontAlgn="b"/>
                      <a:r>
                        <a:rPr lang="es-CO" sz="1400" b="0" i="0" u="none" strike="noStrike">
                          <a:solidFill>
                            <a:srgbClr val="000000"/>
                          </a:solidFill>
                          <a:effectLst/>
                          <a:latin typeface="Calibri" panose="020F0502020204030204" pitchFamily="34" charset="0"/>
                        </a:rPr>
                        <a:t>295/80R22,5</a:t>
                      </a:r>
                    </a:p>
                  </a:txBody>
                  <a:tcPr marL="0" marR="0" marT="0" marB="0" anchor="ctr"/>
                </a:tc>
                <a:tc>
                  <a:txBody>
                    <a:bodyPr/>
                    <a:lstStyle/>
                    <a:p>
                      <a:pPr algn="ctr" fontAlgn="b"/>
                      <a:r>
                        <a:rPr lang="es-ES" sz="1400" b="1" i="0" u="none" strike="noStrike" dirty="0">
                          <a:solidFill>
                            <a:srgbClr val="000000"/>
                          </a:solidFill>
                          <a:effectLst/>
                          <a:latin typeface="Calibri" panose="020F0502020204030204" pitchFamily="34" charset="0"/>
                        </a:rPr>
                        <a:t>7</a:t>
                      </a:r>
                      <a:endParaRPr lang="es-CO" sz="14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32567535"/>
                  </a:ext>
                </a:extLst>
              </a:tr>
              <a:tr h="190500">
                <a:tc>
                  <a:txBody>
                    <a:bodyPr/>
                    <a:lstStyle/>
                    <a:p>
                      <a:pPr algn="ctr" fontAlgn="b"/>
                      <a:r>
                        <a:rPr lang="es-ES" sz="1400" b="0" i="0" u="none" strike="noStrike" dirty="0">
                          <a:solidFill>
                            <a:srgbClr val="000000"/>
                          </a:solidFill>
                          <a:effectLst/>
                          <a:latin typeface="Calibri" panose="020F0502020204030204" pitchFamily="34" charset="0"/>
                        </a:rPr>
                        <a:t>215/R16</a:t>
                      </a:r>
                      <a:endParaRPr lang="es-CO" sz="14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400" b="1" i="0" u="none" strike="noStrike" dirty="0">
                          <a:solidFill>
                            <a:srgbClr val="000000"/>
                          </a:solidFill>
                          <a:effectLst/>
                          <a:latin typeface="Calibri" panose="020F0502020204030204" pitchFamily="34" charset="0"/>
                        </a:rPr>
                        <a:t>5</a:t>
                      </a:r>
                      <a:endParaRPr lang="es-CO" sz="14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209124107"/>
                  </a:ext>
                </a:extLst>
              </a:tr>
              <a:tr h="190500">
                <a:tc>
                  <a:txBody>
                    <a:bodyPr/>
                    <a:lstStyle/>
                    <a:p>
                      <a:pPr algn="ctr" fontAlgn="b"/>
                      <a:r>
                        <a:rPr lang="es-CO" sz="1400" b="0" i="0" u="none" strike="noStrike" dirty="0">
                          <a:solidFill>
                            <a:srgbClr val="000000"/>
                          </a:solidFill>
                          <a:effectLst/>
                          <a:latin typeface="Calibri" panose="020F0502020204030204" pitchFamily="34" charset="0"/>
                        </a:rPr>
                        <a:t>OTROS</a:t>
                      </a:r>
                    </a:p>
                  </a:txBody>
                  <a:tcPr marL="0" marR="0" marT="0" marB="0" anchor="ctr"/>
                </a:tc>
                <a:tc>
                  <a:txBody>
                    <a:bodyPr/>
                    <a:lstStyle/>
                    <a:p>
                      <a:pPr algn="ctr" fontAlgn="b"/>
                      <a:r>
                        <a:rPr lang="es-ES" sz="1400" b="1" i="0" u="none" strike="noStrike" dirty="0">
                          <a:solidFill>
                            <a:srgbClr val="000000"/>
                          </a:solidFill>
                          <a:effectLst/>
                          <a:latin typeface="Calibri" panose="020F0502020204030204" pitchFamily="34" charset="0"/>
                        </a:rPr>
                        <a:t>7</a:t>
                      </a:r>
                      <a:endParaRPr lang="es-CO" sz="14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633420725"/>
                  </a:ext>
                </a:extLst>
              </a:tr>
              <a:tr h="190500">
                <a:tc>
                  <a:txBody>
                    <a:bodyPr/>
                    <a:lstStyle/>
                    <a:p>
                      <a:pPr algn="ctr" fontAlgn="b"/>
                      <a:r>
                        <a:rPr lang="es-CO" sz="1400" b="1" i="0" u="none" strike="noStrike" dirty="0">
                          <a:solidFill>
                            <a:srgbClr val="000000"/>
                          </a:solidFill>
                          <a:effectLst/>
                          <a:latin typeface="Calibri" panose="020F0502020204030204" pitchFamily="34" charset="0"/>
                        </a:rPr>
                        <a:t>TOTAL</a:t>
                      </a:r>
                    </a:p>
                  </a:txBody>
                  <a:tcPr marL="0" marR="0" marT="0" marB="0" anchor="ctr"/>
                </a:tc>
                <a:tc>
                  <a:txBody>
                    <a:bodyPr/>
                    <a:lstStyle/>
                    <a:p>
                      <a:pPr algn="ctr" fontAlgn="b"/>
                      <a:r>
                        <a:rPr lang="es-CO" sz="1400" b="1" i="0" u="none" strike="noStrike" dirty="0">
                          <a:solidFill>
                            <a:srgbClr val="000000"/>
                          </a:solidFill>
                          <a:effectLst/>
                          <a:latin typeface="Calibri" panose="020F0502020204030204" pitchFamily="34" charset="0"/>
                        </a:rPr>
                        <a:t>40</a:t>
                      </a:r>
                    </a:p>
                  </a:txBody>
                  <a:tcPr marL="0" marR="0" marT="0" marB="0" anchor="ctr"/>
                </a:tc>
                <a:extLst>
                  <a:ext uri="{0D108BD9-81ED-4DB2-BD59-A6C34878D82A}">
                    <a16:rowId xmlns:a16="http://schemas.microsoft.com/office/drawing/2014/main" val="1169122420"/>
                  </a:ext>
                </a:extLst>
              </a:tr>
            </a:tbl>
          </a:graphicData>
        </a:graphic>
      </p:graphicFrame>
      <p:sp>
        <p:nvSpPr>
          <p:cNvPr id="20" name="CuadroTexto 19">
            <a:extLst>
              <a:ext uri="{FF2B5EF4-FFF2-40B4-BE49-F238E27FC236}">
                <a16:creationId xmlns:a16="http://schemas.microsoft.com/office/drawing/2014/main" id="{8821C0C4-0EF5-4E79-A433-95865FFD4D4D}"/>
              </a:ext>
            </a:extLst>
          </p:cNvPr>
          <p:cNvSpPr txBox="1"/>
          <p:nvPr/>
        </p:nvSpPr>
        <p:spPr>
          <a:xfrm>
            <a:off x="368690" y="4328853"/>
            <a:ext cx="5750755" cy="923330"/>
          </a:xfrm>
          <a:prstGeom prst="rect">
            <a:avLst/>
          </a:prstGeom>
          <a:noFill/>
        </p:spPr>
        <p:txBody>
          <a:bodyPr wrap="square" rtlCol="0">
            <a:spAutoFit/>
          </a:bodyPr>
          <a:lstStyle/>
          <a:p>
            <a:pPr marL="285750" indent="-285750" algn="just">
              <a:buFont typeface="Arial" panose="020B0604020202020204" pitchFamily="34" charset="0"/>
              <a:buChar char="•"/>
            </a:pPr>
            <a:r>
              <a:rPr lang="es-ES" dirty="0"/>
              <a:t>Referencias 235R17, 295R22.5 y 215R16 de mayor consumo MARZO 2022 sumando el 92,5% en gran parte servicio URBANO.</a:t>
            </a:r>
          </a:p>
        </p:txBody>
      </p:sp>
      <p:sp>
        <p:nvSpPr>
          <p:cNvPr id="15" name="CuadroTexto 14">
            <a:extLst>
              <a:ext uri="{FF2B5EF4-FFF2-40B4-BE49-F238E27FC236}">
                <a16:creationId xmlns:a16="http://schemas.microsoft.com/office/drawing/2014/main" id="{01AF9CF5-7133-46B0-9689-6F51E1D42547}"/>
              </a:ext>
            </a:extLst>
          </p:cNvPr>
          <p:cNvSpPr txBox="1"/>
          <p:nvPr/>
        </p:nvSpPr>
        <p:spPr>
          <a:xfrm>
            <a:off x="368398" y="5203581"/>
            <a:ext cx="4457701" cy="923330"/>
          </a:xfrm>
          <a:prstGeom prst="rect">
            <a:avLst/>
          </a:prstGeom>
          <a:noFill/>
        </p:spPr>
        <p:txBody>
          <a:bodyPr wrap="square">
            <a:spAutoFit/>
          </a:bodyPr>
          <a:lstStyle/>
          <a:p>
            <a:pPr marL="285750" indent="-285750" algn="just">
              <a:buFont typeface="Arial" panose="020B0604020202020204" pitchFamily="34" charset="0"/>
              <a:buChar char="•"/>
            </a:pPr>
            <a:r>
              <a:rPr lang="es-ES" dirty="0"/>
              <a:t>Rutas VIP, MAKRO y RIOMAR con el mayor consumo llantas sumando un 65% MARZO 2022.</a:t>
            </a:r>
            <a:endParaRPr lang="es-CO" dirty="0"/>
          </a:p>
        </p:txBody>
      </p:sp>
      <p:graphicFrame>
        <p:nvGraphicFramePr>
          <p:cNvPr id="18" name="Gráfico 17">
            <a:extLst>
              <a:ext uri="{FF2B5EF4-FFF2-40B4-BE49-F238E27FC236}">
                <a16:creationId xmlns:a16="http://schemas.microsoft.com/office/drawing/2014/main" id="{5BBC37FC-56B5-45C6-A065-430B6B50F747}"/>
              </a:ext>
            </a:extLst>
          </p:cNvPr>
          <p:cNvGraphicFramePr>
            <a:graphicFrameLocks/>
          </p:cNvGraphicFramePr>
          <p:nvPr>
            <p:extLst>
              <p:ext uri="{D42A27DB-BD31-4B8C-83A1-F6EECF244321}">
                <p14:modId xmlns:p14="http://schemas.microsoft.com/office/powerpoint/2010/main" val="3283055571"/>
              </p:ext>
            </p:extLst>
          </p:nvPr>
        </p:nvGraphicFramePr>
        <p:xfrm>
          <a:off x="6184508" y="1538368"/>
          <a:ext cx="3837548" cy="36498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91074919"/>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3"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7" name="4 Subtítulo">
            <a:extLst>
              <a:ext uri="{FF2B5EF4-FFF2-40B4-BE49-F238E27FC236}">
                <a16:creationId xmlns:a16="http://schemas.microsoft.com/office/drawing/2014/main" id="{68C5F981-362A-4B05-87F0-084E1C79FE29}"/>
              </a:ext>
            </a:extLst>
          </p:cNvPr>
          <p:cNvSpPr txBox="1">
            <a:spLocks/>
          </p:cNvSpPr>
          <p:nvPr/>
        </p:nvSpPr>
        <p:spPr bwMode="auto">
          <a:xfrm>
            <a:off x="368398" y="931827"/>
            <a:ext cx="3727939"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RENDIMIENTO:</a:t>
            </a:r>
            <a:endParaRPr lang="es-CO" sz="1950" b="1" dirty="0">
              <a:solidFill>
                <a:schemeClr val="tx1"/>
              </a:solidFill>
            </a:endParaRPr>
          </a:p>
        </p:txBody>
      </p:sp>
      <p:sp>
        <p:nvSpPr>
          <p:cNvPr id="22" name="CuadroTexto 21">
            <a:extLst>
              <a:ext uri="{FF2B5EF4-FFF2-40B4-BE49-F238E27FC236}">
                <a16:creationId xmlns:a16="http://schemas.microsoft.com/office/drawing/2014/main" id="{A4F29B39-C6D7-4898-B633-164184A6E78A}"/>
              </a:ext>
            </a:extLst>
          </p:cNvPr>
          <p:cNvSpPr txBox="1"/>
          <p:nvPr/>
        </p:nvSpPr>
        <p:spPr>
          <a:xfrm>
            <a:off x="4951826" y="5300421"/>
            <a:ext cx="3090790" cy="1477328"/>
          </a:xfrm>
          <a:prstGeom prst="rect">
            <a:avLst/>
          </a:prstGeom>
          <a:noFill/>
        </p:spPr>
        <p:txBody>
          <a:bodyPr wrap="square" rtlCol="0">
            <a:spAutoFit/>
          </a:bodyPr>
          <a:lstStyle/>
          <a:p>
            <a:pPr algn="just"/>
            <a:r>
              <a:rPr lang="es-ES" dirty="0"/>
              <a:t>Se promedia rendimiento utilización de llantas y profundidad al desecharse:</a:t>
            </a:r>
          </a:p>
          <a:p>
            <a:pPr algn="just"/>
            <a:r>
              <a:rPr lang="es-ES" b="1" dirty="0"/>
              <a:t>PROFUNDIDAD PROM: 4,525 Milímetros</a:t>
            </a:r>
            <a:endParaRPr lang="es-CO" b="1" dirty="0"/>
          </a:p>
        </p:txBody>
      </p:sp>
      <p:sp>
        <p:nvSpPr>
          <p:cNvPr id="23" name="CuadroTexto 22">
            <a:extLst>
              <a:ext uri="{FF2B5EF4-FFF2-40B4-BE49-F238E27FC236}">
                <a16:creationId xmlns:a16="http://schemas.microsoft.com/office/drawing/2014/main" id="{2F96FCDB-8015-434B-9B14-6E96630DA098}"/>
              </a:ext>
            </a:extLst>
          </p:cNvPr>
          <p:cNvSpPr txBox="1"/>
          <p:nvPr/>
        </p:nvSpPr>
        <p:spPr>
          <a:xfrm>
            <a:off x="4951826" y="2251666"/>
            <a:ext cx="4572000" cy="3139321"/>
          </a:xfrm>
          <a:prstGeom prst="rect">
            <a:avLst/>
          </a:prstGeom>
          <a:noFill/>
        </p:spPr>
        <p:txBody>
          <a:bodyPr wrap="square">
            <a:spAutoFit/>
          </a:bodyPr>
          <a:lstStyle/>
          <a:p>
            <a:pPr algn="just"/>
            <a:r>
              <a:rPr lang="es-ES" dirty="0"/>
              <a:t>25 unidades no alcanzaron su finalización de vida útil por desgaste (PROF &lt; 3mm). Esto representó un costo en el periodo MARZO 2022 de </a:t>
            </a:r>
            <a:r>
              <a:rPr lang="es-ES" b="1" dirty="0">
                <a:highlight>
                  <a:srgbClr val="FFFF00"/>
                </a:highlight>
              </a:rPr>
              <a:t>$ 5.500.575 pesos</a:t>
            </a:r>
            <a:r>
              <a:rPr lang="es-ES" b="1" dirty="0"/>
              <a:t>. Por otra parte se vio un valor de recuperación de </a:t>
            </a:r>
            <a:r>
              <a:rPr lang="es-ES" b="1" dirty="0">
                <a:highlight>
                  <a:srgbClr val="FFFF00"/>
                </a:highlight>
              </a:rPr>
              <a:t>$639.128 pesos </a:t>
            </a:r>
            <a:r>
              <a:rPr lang="es-ES" b="1" dirty="0"/>
              <a:t>para aquellas unidades que trabajaron por debajo de la profundidad permitida.</a:t>
            </a:r>
          </a:p>
          <a:p>
            <a:pPr algn="just"/>
            <a:r>
              <a:rPr lang="es-ES" dirty="0"/>
              <a:t>Algunos casos que incrementaron estos costos: 602, SE008 y 904 que representó $2.004.097 pesos aprox. NO aprovechables por fallas en operación.</a:t>
            </a:r>
            <a:endParaRPr lang="es-CO" dirty="0"/>
          </a:p>
        </p:txBody>
      </p:sp>
      <p:sp>
        <p:nvSpPr>
          <p:cNvPr id="16" name="1 Título">
            <a:extLst>
              <a:ext uri="{FF2B5EF4-FFF2-40B4-BE49-F238E27FC236}">
                <a16:creationId xmlns:a16="http://schemas.microsoft.com/office/drawing/2014/main" id="{C28D2BF9-19FA-436E-AD79-FE95CDBA267C}"/>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3. INFORME PILA DE DESECHO LLANTERIA 1ER SEMESTRE 2022</a:t>
            </a:r>
          </a:p>
        </p:txBody>
      </p:sp>
      <p:graphicFrame>
        <p:nvGraphicFramePr>
          <p:cNvPr id="3" name="Tabla 2">
            <a:extLst>
              <a:ext uri="{FF2B5EF4-FFF2-40B4-BE49-F238E27FC236}">
                <a16:creationId xmlns:a16="http://schemas.microsoft.com/office/drawing/2014/main" id="{A67D28AC-E39A-47EB-8012-7FEB27EF381D}"/>
              </a:ext>
            </a:extLst>
          </p:cNvPr>
          <p:cNvGraphicFramePr>
            <a:graphicFrameLocks noGrp="1"/>
          </p:cNvGraphicFramePr>
          <p:nvPr>
            <p:extLst>
              <p:ext uri="{D42A27DB-BD31-4B8C-83A1-F6EECF244321}">
                <p14:modId xmlns:p14="http://schemas.microsoft.com/office/powerpoint/2010/main" val="3162111701"/>
              </p:ext>
            </p:extLst>
          </p:nvPr>
        </p:nvGraphicFramePr>
        <p:xfrm>
          <a:off x="726833" y="1392721"/>
          <a:ext cx="3727939" cy="1455420"/>
        </p:xfrm>
        <a:graphic>
          <a:graphicData uri="http://schemas.openxmlformats.org/drawingml/2006/table">
            <a:tbl>
              <a:tblPr>
                <a:tableStyleId>{BC89EF96-8CEA-46FF-86C4-4CE0E7609802}</a:tableStyleId>
              </a:tblPr>
              <a:tblGrid>
                <a:gridCol w="2678666">
                  <a:extLst>
                    <a:ext uri="{9D8B030D-6E8A-4147-A177-3AD203B41FA5}">
                      <a16:colId xmlns:a16="http://schemas.microsoft.com/office/drawing/2014/main" val="469053656"/>
                    </a:ext>
                  </a:extLst>
                </a:gridCol>
                <a:gridCol w="1049273">
                  <a:extLst>
                    <a:ext uri="{9D8B030D-6E8A-4147-A177-3AD203B41FA5}">
                      <a16:colId xmlns:a16="http://schemas.microsoft.com/office/drawing/2014/main" val="2981933191"/>
                    </a:ext>
                  </a:extLst>
                </a:gridCol>
              </a:tblGrid>
              <a:tr h="190500">
                <a:tc>
                  <a:txBody>
                    <a:bodyPr/>
                    <a:lstStyle/>
                    <a:p>
                      <a:pPr algn="ctr" fontAlgn="ctr"/>
                      <a:r>
                        <a:rPr lang="es-CO" sz="1200" b="1" u="none" strike="noStrike" dirty="0">
                          <a:effectLst/>
                        </a:rPr>
                        <a:t>CAUSA RAIZ</a:t>
                      </a:r>
                      <a:endParaRPr lang="es-CO"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200" b="1" u="none" strike="noStrike" dirty="0">
                          <a:effectLst/>
                        </a:rPr>
                        <a:t>EVENTOS</a:t>
                      </a:r>
                      <a:endParaRPr lang="es-CO" sz="12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661361809"/>
                  </a:ext>
                </a:extLst>
              </a:tr>
              <a:tr h="190500">
                <a:tc>
                  <a:txBody>
                    <a:bodyPr/>
                    <a:lstStyle/>
                    <a:p>
                      <a:pPr algn="ctr" fontAlgn="b"/>
                      <a:r>
                        <a:rPr lang="es-CO" sz="1400" b="0" i="0" u="none" strike="noStrike">
                          <a:solidFill>
                            <a:srgbClr val="000000"/>
                          </a:solidFill>
                          <a:effectLst/>
                          <a:latin typeface="Calibri" panose="020F0502020204030204" pitchFamily="34" charset="0"/>
                        </a:rPr>
                        <a:t>FILTRACION</a:t>
                      </a:r>
                    </a:p>
                  </a:txBody>
                  <a:tcPr marL="0" marR="0" marT="0" marB="0" anchor="ctr"/>
                </a:tc>
                <a:tc>
                  <a:txBody>
                    <a:bodyPr/>
                    <a:lstStyle/>
                    <a:p>
                      <a:pPr algn="ctr" fontAlgn="b"/>
                      <a:r>
                        <a:rPr lang="es-CO" sz="1400" b="0" i="0" u="none" strike="noStrike">
                          <a:solidFill>
                            <a:srgbClr val="000000"/>
                          </a:solidFill>
                          <a:effectLst/>
                          <a:latin typeface="Calibri" panose="020F0502020204030204" pitchFamily="34" charset="0"/>
                        </a:rPr>
                        <a:t>23</a:t>
                      </a:r>
                    </a:p>
                  </a:txBody>
                  <a:tcPr marL="0" marR="0" marT="0" marB="0" anchor="ctr"/>
                </a:tc>
                <a:extLst>
                  <a:ext uri="{0D108BD9-81ED-4DB2-BD59-A6C34878D82A}">
                    <a16:rowId xmlns:a16="http://schemas.microsoft.com/office/drawing/2014/main" val="3363046510"/>
                  </a:ext>
                </a:extLst>
              </a:tr>
              <a:tr h="190500">
                <a:tc>
                  <a:txBody>
                    <a:bodyPr/>
                    <a:lstStyle/>
                    <a:p>
                      <a:pPr algn="ctr" fontAlgn="b"/>
                      <a:r>
                        <a:rPr lang="es-CO" sz="1400" b="0" i="0" u="none" strike="noStrike">
                          <a:solidFill>
                            <a:srgbClr val="000000"/>
                          </a:solidFill>
                          <a:effectLst/>
                          <a:latin typeface="Calibri" panose="020F0502020204030204" pitchFamily="34" charset="0"/>
                        </a:rPr>
                        <a:t>HERIDA ACCIDENTAL EN BANDA</a:t>
                      </a:r>
                    </a:p>
                  </a:txBody>
                  <a:tcPr marL="0" marR="0" marT="0" marB="0" anchor="ctr"/>
                </a:tc>
                <a:tc>
                  <a:txBody>
                    <a:bodyPr/>
                    <a:lstStyle/>
                    <a:p>
                      <a:pPr algn="ctr" fontAlgn="b"/>
                      <a:r>
                        <a:rPr lang="es-CO" sz="1400" b="0" i="0" u="none" strike="noStrike">
                          <a:solidFill>
                            <a:srgbClr val="000000"/>
                          </a:solidFill>
                          <a:effectLst/>
                          <a:latin typeface="Calibri" panose="020F0502020204030204" pitchFamily="34" charset="0"/>
                        </a:rPr>
                        <a:t>8</a:t>
                      </a:r>
                    </a:p>
                  </a:txBody>
                  <a:tcPr marL="0" marR="0" marT="0" marB="0" anchor="ctr"/>
                </a:tc>
                <a:extLst>
                  <a:ext uri="{0D108BD9-81ED-4DB2-BD59-A6C34878D82A}">
                    <a16:rowId xmlns:a16="http://schemas.microsoft.com/office/drawing/2014/main" val="624583829"/>
                  </a:ext>
                </a:extLst>
              </a:tr>
              <a:tr h="190500">
                <a:tc>
                  <a:txBody>
                    <a:bodyPr/>
                    <a:lstStyle/>
                    <a:p>
                      <a:pPr algn="ctr" fontAlgn="b"/>
                      <a:r>
                        <a:rPr lang="es-CO" sz="1400" b="0" i="0" u="none" strike="noStrike">
                          <a:solidFill>
                            <a:srgbClr val="000000"/>
                          </a:solidFill>
                          <a:effectLst/>
                          <a:latin typeface="Calibri" panose="020F0502020204030204" pitchFamily="34" charset="0"/>
                        </a:rPr>
                        <a:t>DESGASTE EXCECIVO</a:t>
                      </a:r>
                    </a:p>
                  </a:txBody>
                  <a:tcPr marL="0" marR="0" marT="0" marB="0" anchor="ctr"/>
                </a:tc>
                <a:tc>
                  <a:txBody>
                    <a:bodyPr/>
                    <a:lstStyle/>
                    <a:p>
                      <a:pPr algn="ctr" fontAlgn="b"/>
                      <a:r>
                        <a:rPr lang="es-CO" sz="1400" b="0" i="0" u="none" strike="noStrike">
                          <a:solidFill>
                            <a:srgbClr val="000000"/>
                          </a:solidFill>
                          <a:effectLst/>
                          <a:latin typeface="Calibri" panose="020F0502020204030204" pitchFamily="34" charset="0"/>
                        </a:rPr>
                        <a:t>6</a:t>
                      </a:r>
                    </a:p>
                  </a:txBody>
                  <a:tcPr marL="0" marR="0" marT="0" marB="0" anchor="ctr"/>
                </a:tc>
                <a:extLst>
                  <a:ext uri="{0D108BD9-81ED-4DB2-BD59-A6C34878D82A}">
                    <a16:rowId xmlns:a16="http://schemas.microsoft.com/office/drawing/2014/main" val="100446404"/>
                  </a:ext>
                </a:extLst>
              </a:tr>
              <a:tr h="190500">
                <a:tc>
                  <a:txBody>
                    <a:bodyPr/>
                    <a:lstStyle/>
                    <a:p>
                      <a:pPr algn="ctr" fontAlgn="b"/>
                      <a:r>
                        <a:rPr lang="es-CO" sz="1400" b="0" i="0" u="none" strike="noStrike">
                          <a:solidFill>
                            <a:srgbClr val="000000"/>
                          </a:solidFill>
                          <a:effectLst/>
                          <a:latin typeface="Calibri" panose="020F0502020204030204" pitchFamily="34" charset="0"/>
                        </a:rPr>
                        <a:t>RODADA BAJA PSI</a:t>
                      </a:r>
                    </a:p>
                  </a:txBody>
                  <a:tcPr marL="0" marR="0" marT="0" marB="0" anchor="ctr"/>
                </a:tc>
                <a:tc>
                  <a:txBody>
                    <a:bodyPr/>
                    <a:lstStyle/>
                    <a:p>
                      <a:pPr algn="ctr" fontAlgn="b"/>
                      <a:r>
                        <a:rPr lang="es-CO" sz="1400" b="0" i="0" u="none" strike="noStrike">
                          <a:solidFill>
                            <a:srgbClr val="000000"/>
                          </a:solidFill>
                          <a:effectLst/>
                          <a:latin typeface="Calibri" panose="020F0502020204030204" pitchFamily="34" charset="0"/>
                        </a:rPr>
                        <a:t>2</a:t>
                      </a:r>
                    </a:p>
                  </a:txBody>
                  <a:tcPr marL="0" marR="0" marT="0" marB="0" anchor="ctr"/>
                </a:tc>
                <a:extLst>
                  <a:ext uri="{0D108BD9-81ED-4DB2-BD59-A6C34878D82A}">
                    <a16:rowId xmlns:a16="http://schemas.microsoft.com/office/drawing/2014/main" val="2313395811"/>
                  </a:ext>
                </a:extLst>
              </a:tr>
              <a:tr h="190500">
                <a:tc>
                  <a:txBody>
                    <a:bodyPr/>
                    <a:lstStyle/>
                    <a:p>
                      <a:pPr algn="ctr" fontAlgn="b"/>
                      <a:r>
                        <a:rPr lang="es-CO" sz="1400" b="0" i="0" u="none" strike="noStrike">
                          <a:solidFill>
                            <a:srgbClr val="000000"/>
                          </a:solidFill>
                          <a:effectLst/>
                          <a:latin typeface="Calibri" panose="020F0502020204030204" pitchFamily="34" charset="0"/>
                        </a:rPr>
                        <a:t>PIEDRA EN EL GEMELADO</a:t>
                      </a:r>
                    </a:p>
                  </a:txBody>
                  <a:tcPr marL="0" marR="0" marT="0" marB="0" anchor="ctr"/>
                </a:tc>
                <a:tc>
                  <a:txBody>
                    <a:bodyPr/>
                    <a:lstStyle/>
                    <a:p>
                      <a:pPr algn="ctr" fontAlgn="b"/>
                      <a:r>
                        <a:rPr lang="es-CO" sz="1400" b="0" i="0" u="none" strike="noStrike" dirty="0">
                          <a:solidFill>
                            <a:srgbClr val="000000"/>
                          </a:solidFill>
                          <a:effectLst/>
                          <a:latin typeface="Calibri" panose="020F0502020204030204" pitchFamily="34" charset="0"/>
                        </a:rPr>
                        <a:t>1</a:t>
                      </a:r>
                    </a:p>
                  </a:txBody>
                  <a:tcPr marL="0" marR="0" marT="0" marB="0" anchor="ctr"/>
                </a:tc>
                <a:extLst>
                  <a:ext uri="{0D108BD9-81ED-4DB2-BD59-A6C34878D82A}">
                    <a16:rowId xmlns:a16="http://schemas.microsoft.com/office/drawing/2014/main" val="3826203611"/>
                  </a:ext>
                </a:extLst>
              </a:tr>
              <a:tr h="190500">
                <a:tc>
                  <a:txBody>
                    <a:bodyPr/>
                    <a:lstStyle/>
                    <a:p>
                      <a:pPr algn="ctr" fontAlgn="ctr"/>
                      <a:r>
                        <a:rPr lang="es-CO" sz="1300" b="1" u="none" strike="noStrike" dirty="0">
                          <a:effectLst/>
                        </a:rPr>
                        <a:t>TOTAL</a:t>
                      </a:r>
                      <a:endParaRPr lang="es-CO" sz="13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ES" sz="1300" b="1" i="0" u="none" strike="noStrike" dirty="0">
                          <a:solidFill>
                            <a:srgbClr val="000000"/>
                          </a:solidFill>
                          <a:effectLst/>
                          <a:latin typeface="Calibri" panose="020F0502020204030204" pitchFamily="34" charset="0"/>
                        </a:rPr>
                        <a:t>40</a:t>
                      </a:r>
                      <a:endParaRPr lang="es-CO" sz="13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19679486"/>
                  </a:ext>
                </a:extLst>
              </a:tr>
            </a:tbl>
          </a:graphicData>
        </a:graphic>
      </p:graphicFrame>
      <p:sp>
        <p:nvSpPr>
          <p:cNvPr id="14" name="CuadroTexto 13">
            <a:extLst>
              <a:ext uri="{FF2B5EF4-FFF2-40B4-BE49-F238E27FC236}">
                <a16:creationId xmlns:a16="http://schemas.microsoft.com/office/drawing/2014/main" id="{72B9691F-3FB7-4ECB-A3E2-99C04711667A}"/>
              </a:ext>
            </a:extLst>
          </p:cNvPr>
          <p:cNvSpPr txBox="1"/>
          <p:nvPr/>
        </p:nvSpPr>
        <p:spPr>
          <a:xfrm>
            <a:off x="4951826" y="1133365"/>
            <a:ext cx="4585775" cy="1200329"/>
          </a:xfrm>
          <a:prstGeom prst="rect">
            <a:avLst/>
          </a:prstGeom>
          <a:noFill/>
        </p:spPr>
        <p:txBody>
          <a:bodyPr wrap="square">
            <a:spAutoFit/>
          </a:bodyPr>
          <a:lstStyle/>
          <a:p>
            <a:pPr algn="just"/>
            <a:r>
              <a:rPr lang="es-ES" dirty="0"/>
              <a:t>Filtración causa raíz con mayor incidencia 57,50% de los desechos. Fallas por operación un 27,50%. Solo un 15% corresponde a fallas por desgaste. No hubo fallas por garantía.</a:t>
            </a:r>
            <a:endParaRPr lang="es-CO" dirty="0"/>
          </a:p>
        </p:txBody>
      </p:sp>
      <p:graphicFrame>
        <p:nvGraphicFramePr>
          <p:cNvPr id="13" name="Gráfico 12">
            <a:extLst>
              <a:ext uri="{FF2B5EF4-FFF2-40B4-BE49-F238E27FC236}">
                <a16:creationId xmlns:a16="http://schemas.microsoft.com/office/drawing/2014/main" id="{4CDDE048-499E-49C8-AB3F-1F3B5425DCC5}"/>
              </a:ext>
            </a:extLst>
          </p:cNvPr>
          <p:cNvGraphicFramePr>
            <a:graphicFrameLocks/>
          </p:cNvGraphicFramePr>
          <p:nvPr>
            <p:extLst>
              <p:ext uri="{D42A27DB-BD31-4B8C-83A1-F6EECF244321}">
                <p14:modId xmlns:p14="http://schemas.microsoft.com/office/powerpoint/2010/main" val="1832404174"/>
              </p:ext>
            </p:extLst>
          </p:nvPr>
        </p:nvGraphicFramePr>
        <p:xfrm>
          <a:off x="65652" y="3020198"/>
          <a:ext cx="5050302" cy="313932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17933167"/>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graphicFrame>
        <p:nvGraphicFramePr>
          <p:cNvPr id="6" name="Tabla 5">
            <a:extLst>
              <a:ext uri="{FF2B5EF4-FFF2-40B4-BE49-F238E27FC236}">
                <a16:creationId xmlns:a16="http://schemas.microsoft.com/office/drawing/2014/main" id="{FF314552-DDBB-ABF4-00A7-E31D8218F1EB}"/>
              </a:ext>
            </a:extLst>
          </p:cNvPr>
          <p:cNvGraphicFramePr>
            <a:graphicFrameLocks noGrp="1"/>
          </p:cNvGraphicFramePr>
          <p:nvPr>
            <p:extLst>
              <p:ext uri="{D42A27DB-BD31-4B8C-83A1-F6EECF244321}">
                <p14:modId xmlns:p14="http://schemas.microsoft.com/office/powerpoint/2010/main" val="1028749232"/>
              </p:ext>
            </p:extLst>
          </p:nvPr>
        </p:nvGraphicFramePr>
        <p:xfrm>
          <a:off x="489901" y="1474365"/>
          <a:ext cx="8926197" cy="1463040"/>
        </p:xfrm>
        <a:graphic>
          <a:graphicData uri="http://schemas.openxmlformats.org/drawingml/2006/table">
            <a:tbl>
              <a:tblPr>
                <a:tableStyleId>{3B4B98B0-60AC-42C2-AFA5-B58CD77FA1E5}</a:tableStyleId>
              </a:tblPr>
              <a:tblGrid>
                <a:gridCol w="1434288">
                  <a:extLst>
                    <a:ext uri="{9D8B030D-6E8A-4147-A177-3AD203B41FA5}">
                      <a16:colId xmlns:a16="http://schemas.microsoft.com/office/drawing/2014/main" val="660735085"/>
                    </a:ext>
                  </a:extLst>
                </a:gridCol>
                <a:gridCol w="918364">
                  <a:extLst>
                    <a:ext uri="{9D8B030D-6E8A-4147-A177-3AD203B41FA5}">
                      <a16:colId xmlns:a16="http://schemas.microsoft.com/office/drawing/2014/main" val="3223236691"/>
                    </a:ext>
                  </a:extLst>
                </a:gridCol>
                <a:gridCol w="1312228">
                  <a:extLst>
                    <a:ext uri="{9D8B030D-6E8A-4147-A177-3AD203B41FA5}">
                      <a16:colId xmlns:a16="http://schemas.microsoft.com/office/drawing/2014/main" val="1875981407"/>
                    </a:ext>
                  </a:extLst>
                </a:gridCol>
                <a:gridCol w="1420837">
                  <a:extLst>
                    <a:ext uri="{9D8B030D-6E8A-4147-A177-3AD203B41FA5}">
                      <a16:colId xmlns:a16="http://schemas.microsoft.com/office/drawing/2014/main" val="108129908"/>
                    </a:ext>
                  </a:extLst>
                </a:gridCol>
                <a:gridCol w="1280160">
                  <a:extLst>
                    <a:ext uri="{9D8B030D-6E8A-4147-A177-3AD203B41FA5}">
                      <a16:colId xmlns:a16="http://schemas.microsoft.com/office/drawing/2014/main" val="3538210764"/>
                    </a:ext>
                  </a:extLst>
                </a:gridCol>
                <a:gridCol w="1167618">
                  <a:extLst>
                    <a:ext uri="{9D8B030D-6E8A-4147-A177-3AD203B41FA5}">
                      <a16:colId xmlns:a16="http://schemas.microsoft.com/office/drawing/2014/main" val="2098557521"/>
                    </a:ext>
                  </a:extLst>
                </a:gridCol>
                <a:gridCol w="1392702">
                  <a:extLst>
                    <a:ext uri="{9D8B030D-6E8A-4147-A177-3AD203B41FA5}">
                      <a16:colId xmlns:a16="http://schemas.microsoft.com/office/drawing/2014/main" val="4058072815"/>
                    </a:ext>
                  </a:extLst>
                </a:gridCol>
              </a:tblGrid>
              <a:tr h="190500">
                <a:tc>
                  <a:txBody>
                    <a:bodyPr/>
                    <a:lstStyle/>
                    <a:p>
                      <a:pPr algn="ctr" fontAlgn="ctr"/>
                      <a:r>
                        <a:rPr lang="es-CO" sz="1600" b="1" u="none" strike="noStrike">
                          <a:effectLst/>
                        </a:rPr>
                        <a:t>INTERVALOS</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a:effectLst/>
                        </a:rPr>
                        <a:t>NRO VEH</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PROPORCION</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KILOM PROM</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REFILL PROM*</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REPARADOS</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PROPORCION</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900420000"/>
                  </a:ext>
                </a:extLst>
              </a:tr>
              <a:tr h="202621">
                <a:tc>
                  <a:txBody>
                    <a:bodyPr/>
                    <a:lstStyle/>
                    <a:p>
                      <a:pPr algn="ctr" fontAlgn="ctr"/>
                      <a:r>
                        <a:rPr lang="es-CO" sz="1600" b="1" u="none" strike="noStrike" dirty="0">
                          <a:effectLst/>
                        </a:rPr>
                        <a:t>2005-2009</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84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22,22%</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795.595</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23.02</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58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69.05%</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398979819"/>
                  </a:ext>
                </a:extLst>
              </a:tr>
              <a:tr h="190500">
                <a:tc>
                  <a:txBody>
                    <a:bodyPr/>
                    <a:lstStyle/>
                    <a:p>
                      <a:pPr algn="ctr" fontAlgn="ctr"/>
                      <a:r>
                        <a:rPr lang="es-CO" sz="1600" b="1" u="none" strike="noStrike" dirty="0">
                          <a:effectLst/>
                        </a:rPr>
                        <a:t>2010-2016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103</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27,25%</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622.537</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18.68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37</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35.92%</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000879561"/>
                  </a:ext>
                </a:extLst>
              </a:tr>
              <a:tr h="190500">
                <a:tc>
                  <a:txBody>
                    <a:bodyPr/>
                    <a:lstStyle/>
                    <a:p>
                      <a:pPr algn="ctr" fontAlgn="ctr"/>
                      <a:r>
                        <a:rPr lang="es-CO" sz="1600" b="1" u="none" strike="noStrike">
                          <a:effectLst/>
                        </a:rPr>
                        <a:t>2017-2020</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147</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38,89%</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248.848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3.66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5</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3.40%</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141568920"/>
                  </a:ext>
                </a:extLst>
              </a:tr>
              <a:tr h="190500">
                <a:tc>
                  <a:txBody>
                    <a:bodyPr/>
                    <a:lstStyle/>
                    <a:p>
                      <a:pPr algn="ctr" fontAlgn="ctr"/>
                      <a:r>
                        <a:rPr lang="es-CO" sz="1600" b="1" u="none" strike="noStrike">
                          <a:effectLst/>
                        </a:rPr>
                        <a:t>2021-2023</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44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11,64%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19.330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0.94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814409167"/>
                  </a:ext>
                </a:extLst>
              </a:tr>
              <a:tr h="190500">
                <a:tc>
                  <a:txBody>
                    <a:bodyPr/>
                    <a:lstStyle/>
                    <a:p>
                      <a:pPr algn="ctr" fontAlgn="ctr"/>
                      <a:r>
                        <a:rPr lang="es-CO" sz="1600" b="1" u="none" strike="noStrike">
                          <a:effectLst/>
                        </a:rPr>
                        <a:t>Total general</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378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100,00%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422.456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11.74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101</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26.72%</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22759234"/>
                  </a:ext>
                </a:extLst>
              </a:tr>
            </a:tbl>
          </a:graphicData>
        </a:graphic>
      </p:graphicFrame>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1" y="925192"/>
            <a:ext cx="5936566"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ANALISIS DE ESTADO MOTORES FLOTA D&amp;C EQUIPOS:</a:t>
            </a:r>
            <a:endParaRPr lang="es-CO" sz="1950" b="1" dirty="0">
              <a:solidFill>
                <a:schemeClr val="tx1"/>
              </a:solidFill>
            </a:endParaRPr>
          </a:p>
        </p:txBody>
      </p:sp>
      <p:sp>
        <p:nvSpPr>
          <p:cNvPr id="15" name="4 Subtítulo">
            <a:extLst>
              <a:ext uri="{FF2B5EF4-FFF2-40B4-BE49-F238E27FC236}">
                <a16:creationId xmlns:a16="http://schemas.microsoft.com/office/drawing/2014/main" id="{F3E9C82B-B069-075F-C13E-DB08DC9E1080}"/>
              </a:ext>
            </a:extLst>
          </p:cNvPr>
          <p:cNvSpPr txBox="1">
            <a:spLocks/>
          </p:cNvSpPr>
          <p:nvPr/>
        </p:nvSpPr>
        <p:spPr bwMode="auto">
          <a:xfrm>
            <a:off x="368691" y="6096395"/>
            <a:ext cx="7410743"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400" b="1" i="1" dirty="0">
                <a:solidFill>
                  <a:schemeClr val="tx1"/>
                </a:solidFill>
              </a:rPr>
              <a:t>*REFILL PROM EN QTR CALCULADO EN EL INTERVALO DE UN AÑO PARA EL PERIODO ENE-DIC 2021</a:t>
            </a:r>
            <a:endParaRPr lang="es-CO" sz="1400" b="1" i="1" dirty="0">
              <a:solidFill>
                <a:schemeClr val="tx1"/>
              </a:solidFill>
            </a:endParaRPr>
          </a:p>
        </p:txBody>
      </p:sp>
      <p:sp>
        <p:nvSpPr>
          <p:cNvPr id="17" name="CuadroTexto 16">
            <a:extLst>
              <a:ext uri="{FF2B5EF4-FFF2-40B4-BE49-F238E27FC236}">
                <a16:creationId xmlns:a16="http://schemas.microsoft.com/office/drawing/2014/main" id="{F6504998-6E0E-29FD-68F8-2618E2890DF9}"/>
              </a:ext>
            </a:extLst>
          </p:cNvPr>
          <p:cNvSpPr txBox="1"/>
          <p:nvPr/>
        </p:nvSpPr>
        <p:spPr>
          <a:xfrm>
            <a:off x="489901" y="3138943"/>
            <a:ext cx="8926197" cy="2585323"/>
          </a:xfrm>
          <a:prstGeom prst="rect">
            <a:avLst/>
          </a:prstGeom>
          <a:noFill/>
        </p:spPr>
        <p:txBody>
          <a:bodyPr wrap="square" rtlCol="0">
            <a:spAutoFit/>
          </a:bodyPr>
          <a:lstStyle/>
          <a:p>
            <a:pPr algn="just"/>
            <a:r>
              <a:rPr lang="es-ES" dirty="0"/>
              <a:t>La flota D&amp;C EQUIPOS se discrimina en grupos de acuerdo a su modelo para determinar las diferentes etapas de vida útil para cada uno de los activos. De esta manera, tenemos de arriba abajo: vejez, media vida alta, media vida baja, equipo nuevo. Para ello, se recopila la información concerniente a su “edad de vida útil” asociada al recorrido totalizado por activo. Para esto, se promedian las etapas mencionadas encontrándose por ejemplo, que los equipos envejecidos se acercan a los 800.000 kilómetros, así como los de media vida alta rondan los 620.000. La proporción de reparaciones de motor REALIZADAS para ellas están alrededor del 70 y 36 por cien respectivamente, lo que indica que se tiene una proyección de reparaciones preventivas de 25 unidades para el próximo año.</a:t>
            </a:r>
            <a:endParaRPr lang="es-CO" dirty="0"/>
          </a:p>
        </p:txBody>
      </p:sp>
    </p:spTree>
    <p:extLst>
      <p:ext uri="{BB962C8B-B14F-4D97-AF65-F5344CB8AC3E}">
        <p14:creationId xmlns:p14="http://schemas.microsoft.com/office/powerpoint/2010/main" val="50701815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graphicFrame>
        <p:nvGraphicFramePr>
          <p:cNvPr id="6" name="Tabla 5">
            <a:extLst>
              <a:ext uri="{FF2B5EF4-FFF2-40B4-BE49-F238E27FC236}">
                <a16:creationId xmlns:a16="http://schemas.microsoft.com/office/drawing/2014/main" id="{FF314552-DDBB-ABF4-00A7-E31D8218F1EB}"/>
              </a:ext>
            </a:extLst>
          </p:cNvPr>
          <p:cNvGraphicFramePr>
            <a:graphicFrameLocks noGrp="1"/>
          </p:cNvGraphicFramePr>
          <p:nvPr>
            <p:extLst>
              <p:ext uri="{D42A27DB-BD31-4B8C-83A1-F6EECF244321}">
                <p14:modId xmlns:p14="http://schemas.microsoft.com/office/powerpoint/2010/main" val="4126208723"/>
              </p:ext>
            </p:extLst>
          </p:nvPr>
        </p:nvGraphicFramePr>
        <p:xfrm>
          <a:off x="489901" y="1474365"/>
          <a:ext cx="8926197" cy="1463040"/>
        </p:xfrm>
        <a:graphic>
          <a:graphicData uri="http://schemas.openxmlformats.org/drawingml/2006/table">
            <a:tbl>
              <a:tblPr>
                <a:tableStyleId>{3B4B98B0-60AC-42C2-AFA5-B58CD77FA1E5}</a:tableStyleId>
              </a:tblPr>
              <a:tblGrid>
                <a:gridCol w="1434288">
                  <a:extLst>
                    <a:ext uri="{9D8B030D-6E8A-4147-A177-3AD203B41FA5}">
                      <a16:colId xmlns:a16="http://schemas.microsoft.com/office/drawing/2014/main" val="660735085"/>
                    </a:ext>
                  </a:extLst>
                </a:gridCol>
                <a:gridCol w="918364">
                  <a:extLst>
                    <a:ext uri="{9D8B030D-6E8A-4147-A177-3AD203B41FA5}">
                      <a16:colId xmlns:a16="http://schemas.microsoft.com/office/drawing/2014/main" val="3223236691"/>
                    </a:ext>
                  </a:extLst>
                </a:gridCol>
                <a:gridCol w="1312228">
                  <a:extLst>
                    <a:ext uri="{9D8B030D-6E8A-4147-A177-3AD203B41FA5}">
                      <a16:colId xmlns:a16="http://schemas.microsoft.com/office/drawing/2014/main" val="1875981407"/>
                    </a:ext>
                  </a:extLst>
                </a:gridCol>
                <a:gridCol w="1420837">
                  <a:extLst>
                    <a:ext uri="{9D8B030D-6E8A-4147-A177-3AD203B41FA5}">
                      <a16:colId xmlns:a16="http://schemas.microsoft.com/office/drawing/2014/main" val="108129908"/>
                    </a:ext>
                  </a:extLst>
                </a:gridCol>
                <a:gridCol w="1280160">
                  <a:extLst>
                    <a:ext uri="{9D8B030D-6E8A-4147-A177-3AD203B41FA5}">
                      <a16:colId xmlns:a16="http://schemas.microsoft.com/office/drawing/2014/main" val="3538210764"/>
                    </a:ext>
                  </a:extLst>
                </a:gridCol>
                <a:gridCol w="1167618">
                  <a:extLst>
                    <a:ext uri="{9D8B030D-6E8A-4147-A177-3AD203B41FA5}">
                      <a16:colId xmlns:a16="http://schemas.microsoft.com/office/drawing/2014/main" val="2098557521"/>
                    </a:ext>
                  </a:extLst>
                </a:gridCol>
                <a:gridCol w="1392702">
                  <a:extLst>
                    <a:ext uri="{9D8B030D-6E8A-4147-A177-3AD203B41FA5}">
                      <a16:colId xmlns:a16="http://schemas.microsoft.com/office/drawing/2014/main" val="4058072815"/>
                    </a:ext>
                  </a:extLst>
                </a:gridCol>
              </a:tblGrid>
              <a:tr h="190500">
                <a:tc>
                  <a:txBody>
                    <a:bodyPr/>
                    <a:lstStyle/>
                    <a:p>
                      <a:pPr algn="ctr" fontAlgn="ctr"/>
                      <a:r>
                        <a:rPr lang="es-CO" sz="1600" b="1" u="none" strike="noStrike">
                          <a:effectLst/>
                        </a:rPr>
                        <a:t>INTERVALOS</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a:effectLst/>
                        </a:rPr>
                        <a:t>NRO VEH</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PROPORCION</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KILOM PROM</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REFILL PROM*</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REPARADOS</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PROPORCION</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900420000"/>
                  </a:ext>
                </a:extLst>
              </a:tr>
              <a:tr h="202621">
                <a:tc>
                  <a:txBody>
                    <a:bodyPr/>
                    <a:lstStyle/>
                    <a:p>
                      <a:pPr algn="ctr" fontAlgn="ctr"/>
                      <a:r>
                        <a:rPr lang="es-CO" sz="1600" b="1" u="none" strike="noStrike" dirty="0">
                          <a:effectLst/>
                          <a:highlight>
                            <a:srgbClr val="00FF00"/>
                          </a:highlight>
                        </a:rPr>
                        <a:t>2005-2009</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ctr"/>
                      <a:r>
                        <a:rPr lang="es-CO" sz="1600" b="1" u="none" strike="noStrike" dirty="0">
                          <a:effectLst/>
                          <a:highlight>
                            <a:srgbClr val="00FF00"/>
                          </a:highlight>
                        </a:rPr>
                        <a:t>84</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CO" sz="1600" b="1" u="none" strike="noStrike" dirty="0">
                          <a:effectLst/>
                          <a:highlight>
                            <a:srgbClr val="00FF00"/>
                          </a:highlight>
                        </a:rPr>
                        <a:t>22,22%</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795.595</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23.02</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58</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69.05%</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extLst>
                  <a:ext uri="{0D108BD9-81ED-4DB2-BD59-A6C34878D82A}">
                    <a16:rowId xmlns:a16="http://schemas.microsoft.com/office/drawing/2014/main" val="3398979819"/>
                  </a:ext>
                </a:extLst>
              </a:tr>
              <a:tr h="190500">
                <a:tc>
                  <a:txBody>
                    <a:bodyPr/>
                    <a:lstStyle/>
                    <a:p>
                      <a:pPr algn="ctr" fontAlgn="ctr"/>
                      <a:r>
                        <a:rPr lang="es-CO" sz="1600" b="1" u="none" strike="noStrike" dirty="0">
                          <a:effectLst/>
                        </a:rPr>
                        <a:t>2010-2016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103</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27,25%</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622.537</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18.68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37</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35.92%</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000879561"/>
                  </a:ext>
                </a:extLst>
              </a:tr>
              <a:tr h="190500">
                <a:tc>
                  <a:txBody>
                    <a:bodyPr/>
                    <a:lstStyle/>
                    <a:p>
                      <a:pPr algn="ctr" fontAlgn="ctr"/>
                      <a:r>
                        <a:rPr lang="es-CO" sz="1600" b="1" u="none" strike="noStrike">
                          <a:effectLst/>
                        </a:rPr>
                        <a:t>2017-2020</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147</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38,89%</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248.848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3.66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5</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3.40%</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141568920"/>
                  </a:ext>
                </a:extLst>
              </a:tr>
              <a:tr h="190500">
                <a:tc>
                  <a:txBody>
                    <a:bodyPr/>
                    <a:lstStyle/>
                    <a:p>
                      <a:pPr algn="ctr" fontAlgn="ctr"/>
                      <a:r>
                        <a:rPr lang="es-CO" sz="1600" b="1" u="none" strike="noStrike">
                          <a:effectLst/>
                        </a:rPr>
                        <a:t>2021-2023</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44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11,64%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19.330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0.94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814409167"/>
                  </a:ext>
                </a:extLst>
              </a:tr>
              <a:tr h="190500">
                <a:tc>
                  <a:txBody>
                    <a:bodyPr/>
                    <a:lstStyle/>
                    <a:p>
                      <a:pPr algn="ctr" fontAlgn="ctr"/>
                      <a:r>
                        <a:rPr lang="es-CO" sz="1600" b="1" u="none" strike="noStrike">
                          <a:effectLst/>
                        </a:rPr>
                        <a:t>Total general</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378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100,00%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422.456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11.74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101</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26.72%</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22759234"/>
                  </a:ext>
                </a:extLst>
              </a:tr>
            </a:tbl>
          </a:graphicData>
        </a:graphic>
      </p:graphicFrame>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1" y="925192"/>
            <a:ext cx="5936566"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ANALISIS DE ESTADO MOTORES FLOTA D&amp;C EQUIPOS:</a:t>
            </a:r>
            <a:endParaRPr lang="es-CO" sz="1950" b="1" dirty="0">
              <a:solidFill>
                <a:schemeClr val="tx1"/>
              </a:solidFill>
            </a:endParaRPr>
          </a:p>
        </p:txBody>
      </p:sp>
      <p:sp>
        <p:nvSpPr>
          <p:cNvPr id="15" name="4 Subtítulo">
            <a:extLst>
              <a:ext uri="{FF2B5EF4-FFF2-40B4-BE49-F238E27FC236}">
                <a16:creationId xmlns:a16="http://schemas.microsoft.com/office/drawing/2014/main" id="{F3E9C82B-B069-075F-C13E-DB08DC9E1080}"/>
              </a:ext>
            </a:extLst>
          </p:cNvPr>
          <p:cNvSpPr txBox="1">
            <a:spLocks/>
          </p:cNvSpPr>
          <p:nvPr/>
        </p:nvSpPr>
        <p:spPr bwMode="auto">
          <a:xfrm>
            <a:off x="368691" y="6096395"/>
            <a:ext cx="7410743"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400" b="1" i="1" dirty="0">
                <a:solidFill>
                  <a:schemeClr val="tx1"/>
                </a:solidFill>
              </a:rPr>
              <a:t>*REFILL PROM EN QTR CALCULADO EN EL INTERVALO DE UN AÑO PARA EL PERIODO ENE-DIC 2021</a:t>
            </a:r>
            <a:endParaRPr lang="es-CO" sz="1400" b="1" i="1" dirty="0">
              <a:solidFill>
                <a:schemeClr val="tx1"/>
              </a:solidFill>
            </a:endParaRPr>
          </a:p>
        </p:txBody>
      </p:sp>
      <p:sp>
        <p:nvSpPr>
          <p:cNvPr id="17" name="CuadroTexto 16">
            <a:extLst>
              <a:ext uri="{FF2B5EF4-FFF2-40B4-BE49-F238E27FC236}">
                <a16:creationId xmlns:a16="http://schemas.microsoft.com/office/drawing/2014/main" id="{F6504998-6E0E-29FD-68F8-2618E2890DF9}"/>
              </a:ext>
            </a:extLst>
          </p:cNvPr>
          <p:cNvSpPr txBox="1"/>
          <p:nvPr/>
        </p:nvSpPr>
        <p:spPr>
          <a:xfrm>
            <a:off x="489901" y="3138943"/>
            <a:ext cx="8926197" cy="2862322"/>
          </a:xfrm>
          <a:prstGeom prst="rect">
            <a:avLst/>
          </a:prstGeom>
          <a:noFill/>
        </p:spPr>
        <p:txBody>
          <a:bodyPr wrap="square" rtlCol="0">
            <a:spAutoFit/>
          </a:bodyPr>
          <a:lstStyle/>
          <a:p>
            <a:pPr algn="just"/>
            <a:r>
              <a:rPr lang="es-ES" dirty="0"/>
              <a:t>Vale destacar que de este primer grupo de activos envejecidos, se ha realizado una gestión de renovación de flota mediante proceso de chatarrización los cuales han disminuido el numero de vehículos pendiente por reparación a 14 unidades. Estas unidades tienen un recorrido promedio de 690.000 kilómetros aproximadamente; por lo cual deben entrar en proceso de evaluación para renovación de flota ya que se considera poco viable sus reparaciones teniendo en cuenta la baja relación costo/beneficio guiadas por los indicadores como MKBF, CPK, entre otros.</a:t>
            </a:r>
          </a:p>
          <a:p>
            <a:pPr algn="just"/>
            <a:r>
              <a:rPr lang="es-ES" dirty="0"/>
              <a:t>Provisionalmente y de manera preventiva, bajo el direccionamiento del plan maestro de mantenimiento las frecuencias de cambio de aceite y filtración para estos vehículos se han modificado reduciéndose a 10.000 kilómetros.</a:t>
            </a:r>
            <a:endParaRPr lang="es-CO" dirty="0"/>
          </a:p>
        </p:txBody>
      </p:sp>
    </p:spTree>
    <p:extLst>
      <p:ext uri="{BB962C8B-B14F-4D97-AF65-F5344CB8AC3E}">
        <p14:creationId xmlns:p14="http://schemas.microsoft.com/office/powerpoint/2010/main" val="3304546664"/>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graphicFrame>
        <p:nvGraphicFramePr>
          <p:cNvPr id="6" name="Tabla 5">
            <a:extLst>
              <a:ext uri="{FF2B5EF4-FFF2-40B4-BE49-F238E27FC236}">
                <a16:creationId xmlns:a16="http://schemas.microsoft.com/office/drawing/2014/main" id="{FF314552-DDBB-ABF4-00A7-E31D8218F1EB}"/>
              </a:ext>
            </a:extLst>
          </p:cNvPr>
          <p:cNvGraphicFramePr>
            <a:graphicFrameLocks noGrp="1"/>
          </p:cNvGraphicFramePr>
          <p:nvPr>
            <p:extLst>
              <p:ext uri="{D42A27DB-BD31-4B8C-83A1-F6EECF244321}">
                <p14:modId xmlns:p14="http://schemas.microsoft.com/office/powerpoint/2010/main" val="834976646"/>
              </p:ext>
            </p:extLst>
          </p:nvPr>
        </p:nvGraphicFramePr>
        <p:xfrm>
          <a:off x="489901" y="1474365"/>
          <a:ext cx="8926197" cy="1463040"/>
        </p:xfrm>
        <a:graphic>
          <a:graphicData uri="http://schemas.openxmlformats.org/drawingml/2006/table">
            <a:tbl>
              <a:tblPr>
                <a:tableStyleId>{3B4B98B0-60AC-42C2-AFA5-B58CD77FA1E5}</a:tableStyleId>
              </a:tblPr>
              <a:tblGrid>
                <a:gridCol w="1434288">
                  <a:extLst>
                    <a:ext uri="{9D8B030D-6E8A-4147-A177-3AD203B41FA5}">
                      <a16:colId xmlns:a16="http://schemas.microsoft.com/office/drawing/2014/main" val="660735085"/>
                    </a:ext>
                  </a:extLst>
                </a:gridCol>
                <a:gridCol w="918364">
                  <a:extLst>
                    <a:ext uri="{9D8B030D-6E8A-4147-A177-3AD203B41FA5}">
                      <a16:colId xmlns:a16="http://schemas.microsoft.com/office/drawing/2014/main" val="3223236691"/>
                    </a:ext>
                  </a:extLst>
                </a:gridCol>
                <a:gridCol w="1312228">
                  <a:extLst>
                    <a:ext uri="{9D8B030D-6E8A-4147-A177-3AD203B41FA5}">
                      <a16:colId xmlns:a16="http://schemas.microsoft.com/office/drawing/2014/main" val="1875981407"/>
                    </a:ext>
                  </a:extLst>
                </a:gridCol>
                <a:gridCol w="1420837">
                  <a:extLst>
                    <a:ext uri="{9D8B030D-6E8A-4147-A177-3AD203B41FA5}">
                      <a16:colId xmlns:a16="http://schemas.microsoft.com/office/drawing/2014/main" val="108129908"/>
                    </a:ext>
                  </a:extLst>
                </a:gridCol>
                <a:gridCol w="1280160">
                  <a:extLst>
                    <a:ext uri="{9D8B030D-6E8A-4147-A177-3AD203B41FA5}">
                      <a16:colId xmlns:a16="http://schemas.microsoft.com/office/drawing/2014/main" val="3538210764"/>
                    </a:ext>
                  </a:extLst>
                </a:gridCol>
                <a:gridCol w="1167618">
                  <a:extLst>
                    <a:ext uri="{9D8B030D-6E8A-4147-A177-3AD203B41FA5}">
                      <a16:colId xmlns:a16="http://schemas.microsoft.com/office/drawing/2014/main" val="2098557521"/>
                    </a:ext>
                  </a:extLst>
                </a:gridCol>
                <a:gridCol w="1392702">
                  <a:extLst>
                    <a:ext uri="{9D8B030D-6E8A-4147-A177-3AD203B41FA5}">
                      <a16:colId xmlns:a16="http://schemas.microsoft.com/office/drawing/2014/main" val="4058072815"/>
                    </a:ext>
                  </a:extLst>
                </a:gridCol>
              </a:tblGrid>
              <a:tr h="190500">
                <a:tc>
                  <a:txBody>
                    <a:bodyPr/>
                    <a:lstStyle/>
                    <a:p>
                      <a:pPr algn="ctr" fontAlgn="ctr"/>
                      <a:r>
                        <a:rPr lang="es-CO" sz="1600" b="1" u="none" strike="noStrike">
                          <a:effectLst/>
                        </a:rPr>
                        <a:t>INTERVALOS</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a:effectLst/>
                        </a:rPr>
                        <a:t>NRO VEH</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PROPORCION</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KILOM PROM</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REFILL PROM*</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REPARADOS</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PROPORCION</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900420000"/>
                  </a:ext>
                </a:extLst>
              </a:tr>
              <a:tr h="202621">
                <a:tc>
                  <a:txBody>
                    <a:bodyPr/>
                    <a:lstStyle/>
                    <a:p>
                      <a:pPr algn="ctr" fontAlgn="ctr"/>
                      <a:r>
                        <a:rPr lang="es-CO" sz="1600" b="1" u="none" strike="noStrike" dirty="0">
                          <a:effectLst/>
                          <a:highlight>
                            <a:srgbClr val="00FF00"/>
                          </a:highlight>
                        </a:rPr>
                        <a:t>2005-2009</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ctr"/>
                      <a:r>
                        <a:rPr lang="es-CO" sz="1600" b="1" u="none" strike="noStrike" dirty="0">
                          <a:effectLst/>
                          <a:highlight>
                            <a:srgbClr val="00FF00"/>
                          </a:highlight>
                        </a:rPr>
                        <a:t>84</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CO" sz="1600" b="1" u="none" strike="noStrike" dirty="0">
                          <a:effectLst/>
                          <a:highlight>
                            <a:srgbClr val="00FF00"/>
                          </a:highlight>
                        </a:rPr>
                        <a:t>22,22%</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795.595</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23.02</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58</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69.05%</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extLst>
                  <a:ext uri="{0D108BD9-81ED-4DB2-BD59-A6C34878D82A}">
                    <a16:rowId xmlns:a16="http://schemas.microsoft.com/office/drawing/2014/main" val="3398979819"/>
                  </a:ext>
                </a:extLst>
              </a:tr>
              <a:tr h="190500">
                <a:tc>
                  <a:txBody>
                    <a:bodyPr/>
                    <a:lstStyle/>
                    <a:p>
                      <a:pPr algn="ctr" fontAlgn="ctr"/>
                      <a:r>
                        <a:rPr lang="es-CO" sz="1600" b="1" u="none" strike="noStrike" dirty="0">
                          <a:effectLst/>
                        </a:rPr>
                        <a:t>2010-2016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103</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27,25%</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622.537</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18.68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37</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35.92%</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000879561"/>
                  </a:ext>
                </a:extLst>
              </a:tr>
              <a:tr h="190500">
                <a:tc>
                  <a:txBody>
                    <a:bodyPr/>
                    <a:lstStyle/>
                    <a:p>
                      <a:pPr algn="ctr" fontAlgn="ctr"/>
                      <a:r>
                        <a:rPr lang="es-CO" sz="1600" b="1" u="none" strike="noStrike">
                          <a:effectLst/>
                        </a:rPr>
                        <a:t>2017-2020</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147</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38,89%</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248.848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3.66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5</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3.40%</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141568920"/>
                  </a:ext>
                </a:extLst>
              </a:tr>
              <a:tr h="190500">
                <a:tc>
                  <a:txBody>
                    <a:bodyPr/>
                    <a:lstStyle/>
                    <a:p>
                      <a:pPr algn="ctr" fontAlgn="ctr"/>
                      <a:r>
                        <a:rPr lang="es-CO" sz="1600" b="1" u="none" strike="noStrike">
                          <a:effectLst/>
                        </a:rPr>
                        <a:t>2021-2023</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44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11,64%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19.330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0.94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814409167"/>
                  </a:ext>
                </a:extLst>
              </a:tr>
              <a:tr h="190500">
                <a:tc>
                  <a:txBody>
                    <a:bodyPr/>
                    <a:lstStyle/>
                    <a:p>
                      <a:pPr algn="ctr" fontAlgn="ctr"/>
                      <a:r>
                        <a:rPr lang="es-CO" sz="1600" b="1" u="none" strike="noStrike">
                          <a:effectLst/>
                        </a:rPr>
                        <a:t>Total general</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378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100,00%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422.456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11.74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101</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26.72%</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22759234"/>
                  </a:ext>
                </a:extLst>
              </a:tr>
            </a:tbl>
          </a:graphicData>
        </a:graphic>
      </p:graphicFrame>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1" y="925192"/>
            <a:ext cx="5936566"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ANALISIS DE ESTADO MOTORES FLOTA D&amp;C EQUIPOS:</a:t>
            </a:r>
            <a:endParaRPr lang="es-CO" sz="1950" b="1" dirty="0">
              <a:solidFill>
                <a:schemeClr val="tx1"/>
              </a:solidFill>
            </a:endParaRPr>
          </a:p>
        </p:txBody>
      </p:sp>
      <p:sp>
        <p:nvSpPr>
          <p:cNvPr id="15" name="4 Subtítulo">
            <a:extLst>
              <a:ext uri="{FF2B5EF4-FFF2-40B4-BE49-F238E27FC236}">
                <a16:creationId xmlns:a16="http://schemas.microsoft.com/office/drawing/2014/main" id="{F3E9C82B-B069-075F-C13E-DB08DC9E1080}"/>
              </a:ext>
            </a:extLst>
          </p:cNvPr>
          <p:cNvSpPr txBox="1">
            <a:spLocks/>
          </p:cNvSpPr>
          <p:nvPr/>
        </p:nvSpPr>
        <p:spPr bwMode="auto">
          <a:xfrm>
            <a:off x="368691" y="6096395"/>
            <a:ext cx="7410743"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400" b="1" i="1" dirty="0">
                <a:solidFill>
                  <a:schemeClr val="tx1"/>
                </a:solidFill>
              </a:rPr>
              <a:t>*REFILL PROM EN QTR CALCULADO EN EL INTERVALO DE UN AÑO PARA EL PERIODO ENE-DIC 2021</a:t>
            </a:r>
            <a:endParaRPr lang="es-CO" sz="1400" b="1" i="1" dirty="0">
              <a:solidFill>
                <a:schemeClr val="tx1"/>
              </a:solidFill>
            </a:endParaRPr>
          </a:p>
        </p:txBody>
      </p:sp>
      <p:graphicFrame>
        <p:nvGraphicFramePr>
          <p:cNvPr id="2" name="Tabla 1">
            <a:extLst>
              <a:ext uri="{FF2B5EF4-FFF2-40B4-BE49-F238E27FC236}">
                <a16:creationId xmlns:a16="http://schemas.microsoft.com/office/drawing/2014/main" id="{1F152A3D-C80B-F260-0427-5F66F8B11B8E}"/>
              </a:ext>
            </a:extLst>
          </p:cNvPr>
          <p:cNvGraphicFramePr>
            <a:graphicFrameLocks noGrp="1"/>
          </p:cNvGraphicFramePr>
          <p:nvPr>
            <p:extLst>
              <p:ext uri="{D42A27DB-BD31-4B8C-83A1-F6EECF244321}">
                <p14:modId xmlns:p14="http://schemas.microsoft.com/office/powerpoint/2010/main" val="3155467351"/>
              </p:ext>
            </p:extLst>
          </p:nvPr>
        </p:nvGraphicFramePr>
        <p:xfrm>
          <a:off x="849412" y="3083502"/>
          <a:ext cx="8207174" cy="2973705"/>
        </p:xfrm>
        <a:graphic>
          <a:graphicData uri="http://schemas.openxmlformats.org/drawingml/2006/table">
            <a:tbl>
              <a:tblPr>
                <a:tableStyleId>{BC89EF96-8CEA-46FF-86C4-4CE0E7609802}</a:tableStyleId>
              </a:tblPr>
              <a:tblGrid>
                <a:gridCol w="782672">
                  <a:extLst>
                    <a:ext uri="{9D8B030D-6E8A-4147-A177-3AD203B41FA5}">
                      <a16:colId xmlns:a16="http://schemas.microsoft.com/office/drawing/2014/main" val="1037897080"/>
                    </a:ext>
                  </a:extLst>
                </a:gridCol>
                <a:gridCol w="676869">
                  <a:extLst>
                    <a:ext uri="{9D8B030D-6E8A-4147-A177-3AD203B41FA5}">
                      <a16:colId xmlns:a16="http://schemas.microsoft.com/office/drawing/2014/main" val="476711825"/>
                    </a:ext>
                  </a:extLst>
                </a:gridCol>
                <a:gridCol w="676869">
                  <a:extLst>
                    <a:ext uri="{9D8B030D-6E8A-4147-A177-3AD203B41FA5}">
                      <a16:colId xmlns:a16="http://schemas.microsoft.com/office/drawing/2014/main" val="3320009817"/>
                    </a:ext>
                  </a:extLst>
                </a:gridCol>
                <a:gridCol w="676869">
                  <a:extLst>
                    <a:ext uri="{9D8B030D-6E8A-4147-A177-3AD203B41FA5}">
                      <a16:colId xmlns:a16="http://schemas.microsoft.com/office/drawing/2014/main" val="635739488"/>
                    </a:ext>
                  </a:extLst>
                </a:gridCol>
                <a:gridCol w="676869">
                  <a:extLst>
                    <a:ext uri="{9D8B030D-6E8A-4147-A177-3AD203B41FA5}">
                      <a16:colId xmlns:a16="http://schemas.microsoft.com/office/drawing/2014/main" val="2019384131"/>
                    </a:ext>
                  </a:extLst>
                </a:gridCol>
                <a:gridCol w="998758">
                  <a:extLst>
                    <a:ext uri="{9D8B030D-6E8A-4147-A177-3AD203B41FA5}">
                      <a16:colId xmlns:a16="http://schemas.microsoft.com/office/drawing/2014/main" val="100962519"/>
                    </a:ext>
                  </a:extLst>
                </a:gridCol>
                <a:gridCol w="929567">
                  <a:extLst>
                    <a:ext uri="{9D8B030D-6E8A-4147-A177-3AD203B41FA5}">
                      <a16:colId xmlns:a16="http://schemas.microsoft.com/office/drawing/2014/main" val="3791737680"/>
                    </a:ext>
                  </a:extLst>
                </a:gridCol>
                <a:gridCol w="929567">
                  <a:extLst>
                    <a:ext uri="{9D8B030D-6E8A-4147-A177-3AD203B41FA5}">
                      <a16:colId xmlns:a16="http://schemas.microsoft.com/office/drawing/2014/main" val="1125905269"/>
                    </a:ext>
                  </a:extLst>
                </a:gridCol>
                <a:gridCol w="929567">
                  <a:extLst>
                    <a:ext uri="{9D8B030D-6E8A-4147-A177-3AD203B41FA5}">
                      <a16:colId xmlns:a16="http://schemas.microsoft.com/office/drawing/2014/main" val="780827531"/>
                    </a:ext>
                  </a:extLst>
                </a:gridCol>
                <a:gridCol w="929567">
                  <a:extLst>
                    <a:ext uri="{9D8B030D-6E8A-4147-A177-3AD203B41FA5}">
                      <a16:colId xmlns:a16="http://schemas.microsoft.com/office/drawing/2014/main" val="2452929378"/>
                    </a:ext>
                  </a:extLst>
                </a:gridCol>
              </a:tblGrid>
              <a:tr h="272415">
                <a:tc>
                  <a:txBody>
                    <a:bodyPr/>
                    <a:lstStyle/>
                    <a:p>
                      <a:pPr algn="ctr" fontAlgn="ctr"/>
                      <a:r>
                        <a:rPr lang="es-CO" sz="1100" u="none" strike="noStrike">
                          <a:effectLst/>
                        </a:rPr>
                        <a:t># INTERNO</a:t>
                      </a:r>
                      <a:endParaRPr lang="es-CO" sz="110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RUTA</a:t>
                      </a:r>
                      <a:endParaRPr lang="es-CO" sz="110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TIPO</a:t>
                      </a:r>
                      <a:endParaRPr lang="es-CO" sz="110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MOD</a:t>
                      </a:r>
                      <a:endParaRPr lang="es-CO" sz="110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KM TOTAL</a:t>
                      </a:r>
                      <a:endParaRPr lang="es-CO" sz="110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CONSUMO QTR REFILL (2021)</a:t>
                      </a:r>
                      <a:endParaRPr lang="es-CO" sz="110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REPARADO MOTOR SI/NO</a:t>
                      </a:r>
                      <a:endParaRPr lang="es-CO" sz="1100" b="1" i="0" u="none" strike="noStrike" dirty="0">
                        <a:solidFill>
                          <a:srgbClr val="FFFFFF"/>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FECHA REPARACION</a:t>
                      </a:r>
                      <a:endParaRPr lang="es-CO" sz="110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FECHA ULTIMA MUESTRA ACEITE</a:t>
                      </a:r>
                      <a:endParaRPr lang="es-CO" sz="110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ESTADO MUESTRA ACEITE (A-P-N)</a:t>
                      </a:r>
                      <a:endParaRPr lang="es-CO" sz="1100" b="1" i="0" u="none" strike="noStrike" dirty="0">
                        <a:solidFill>
                          <a:srgbClr val="FFFFFF"/>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300749844"/>
                  </a:ext>
                </a:extLst>
              </a:tr>
              <a:tr h="165100">
                <a:tc>
                  <a:txBody>
                    <a:bodyPr/>
                    <a:lstStyle/>
                    <a:p>
                      <a:pPr algn="ctr" fontAlgn="ctr"/>
                      <a:r>
                        <a:rPr lang="es-CO" sz="1100" u="none" strike="noStrike">
                          <a:effectLst/>
                        </a:rPr>
                        <a:t>248</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B16</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2008</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495.615</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18,00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 NA </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12/11/2021</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ALERTA</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221199472"/>
                  </a:ext>
                </a:extLst>
              </a:tr>
              <a:tr h="165100">
                <a:tc>
                  <a:txBody>
                    <a:bodyPr/>
                    <a:lstStyle/>
                    <a:p>
                      <a:pPr algn="ctr" fontAlgn="ctr"/>
                      <a:r>
                        <a:rPr lang="es-CO" sz="1100" u="none" strike="noStrike">
                          <a:effectLst/>
                        </a:rPr>
                        <a:t>251</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B16</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2007</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604.030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5,00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NA</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27/05/2020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ALERTA</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985335020"/>
                  </a:ext>
                </a:extLst>
              </a:tr>
              <a:tr h="165100">
                <a:tc>
                  <a:txBody>
                    <a:bodyPr/>
                    <a:lstStyle/>
                    <a:p>
                      <a:pPr algn="ctr" fontAlgn="ctr"/>
                      <a:r>
                        <a:rPr lang="es-CO" sz="1100" u="none" strike="noStrike">
                          <a:effectLst/>
                        </a:rPr>
                        <a:t>256</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RIOMAR</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2007</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716.326</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11,00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 NA </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26/11/2021</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ALERTA</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1947314857"/>
                  </a:ext>
                </a:extLst>
              </a:tr>
              <a:tr h="165100">
                <a:tc>
                  <a:txBody>
                    <a:bodyPr/>
                    <a:lstStyle/>
                    <a:p>
                      <a:pPr algn="ctr" fontAlgn="ctr"/>
                      <a:r>
                        <a:rPr lang="es-CO" sz="1100" u="none" strike="noStrike">
                          <a:effectLst/>
                        </a:rPr>
                        <a:t>258</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RIOMAR</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2007</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656.497</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48,00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 NA </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21/01/2022</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PRECAUCIÓN</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3036123832"/>
                  </a:ext>
                </a:extLst>
              </a:tr>
              <a:tr h="165100">
                <a:tc>
                  <a:txBody>
                    <a:bodyPr/>
                    <a:lstStyle/>
                    <a:p>
                      <a:pPr algn="ctr" fontAlgn="ctr"/>
                      <a:r>
                        <a:rPr lang="es-CO" sz="1100" u="none" strike="noStrike">
                          <a:effectLst/>
                        </a:rPr>
                        <a:t>268</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B15</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2008</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728.120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19,00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 NA </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12/11/2021</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PRECAUCIÓN</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846146536"/>
                  </a:ext>
                </a:extLst>
              </a:tr>
              <a:tr h="165100">
                <a:tc>
                  <a:txBody>
                    <a:bodyPr/>
                    <a:lstStyle/>
                    <a:p>
                      <a:pPr algn="ctr" fontAlgn="ctr"/>
                      <a:r>
                        <a:rPr lang="es-CO" sz="1100" u="none" strike="noStrike">
                          <a:effectLst/>
                        </a:rPr>
                        <a:t>272</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B15</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2009</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718.344</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18,00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 NA </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21/09/2021</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NORMAL</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4164367753"/>
                  </a:ext>
                </a:extLst>
              </a:tr>
              <a:tr h="165100">
                <a:tc>
                  <a:txBody>
                    <a:bodyPr/>
                    <a:lstStyle/>
                    <a:p>
                      <a:pPr algn="ctr" fontAlgn="ctr"/>
                      <a:r>
                        <a:rPr lang="es-CO" sz="1100" u="none" strike="noStrike">
                          <a:effectLst/>
                        </a:rPr>
                        <a:t>306</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RIOMAR</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2007</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960.451</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54,00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 NA </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21/01/2022</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PRECAUCIÓN</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177480261"/>
                  </a:ext>
                </a:extLst>
              </a:tr>
              <a:tr h="165100">
                <a:tc>
                  <a:txBody>
                    <a:bodyPr/>
                    <a:lstStyle/>
                    <a:p>
                      <a:pPr algn="ctr" fontAlgn="ctr"/>
                      <a:r>
                        <a:rPr lang="es-CO" sz="1100" u="none" strike="noStrike">
                          <a:effectLst/>
                        </a:rPr>
                        <a:t>317</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B16</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2009</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669.932</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40,00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 NA </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19/06/2020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NORMAL</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3629729078"/>
                  </a:ext>
                </a:extLst>
              </a:tr>
              <a:tr h="165100">
                <a:tc>
                  <a:txBody>
                    <a:bodyPr/>
                    <a:lstStyle/>
                    <a:p>
                      <a:pPr algn="ctr" fontAlgn="ctr"/>
                      <a:r>
                        <a:rPr lang="es-CO" sz="1100" u="none" strike="noStrike">
                          <a:effectLst/>
                        </a:rPr>
                        <a:t>325</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B15</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2008</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740.599</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47,00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NA</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21/01/2022</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ALERTA</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739692273"/>
                  </a:ext>
                </a:extLst>
              </a:tr>
              <a:tr h="165100">
                <a:tc>
                  <a:txBody>
                    <a:bodyPr/>
                    <a:lstStyle/>
                    <a:p>
                      <a:pPr algn="ctr" fontAlgn="ctr"/>
                      <a:r>
                        <a:rPr lang="es-CO" sz="1100" u="none" strike="noStrike">
                          <a:effectLst/>
                        </a:rPr>
                        <a:t>334</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B15</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2008</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872.336</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45,00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 NA </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21/01/2022</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PRECAUCIÓN</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1911006941"/>
                  </a:ext>
                </a:extLst>
              </a:tr>
              <a:tr h="165100">
                <a:tc>
                  <a:txBody>
                    <a:bodyPr/>
                    <a:lstStyle/>
                    <a:p>
                      <a:pPr algn="ctr" fontAlgn="ctr"/>
                      <a:r>
                        <a:rPr lang="es-CO" sz="1100" u="none" strike="noStrike">
                          <a:effectLst/>
                        </a:rPr>
                        <a:t>431</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B16</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2006</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725.807</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10,00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NA</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9/12/2021</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ALERTA</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4219560677"/>
                  </a:ext>
                </a:extLst>
              </a:tr>
              <a:tr h="165100">
                <a:tc>
                  <a:txBody>
                    <a:bodyPr/>
                    <a:lstStyle/>
                    <a:p>
                      <a:pPr algn="ctr" fontAlgn="ctr"/>
                      <a:r>
                        <a:rPr lang="es-CO" sz="1100" u="none" strike="noStrike">
                          <a:effectLst/>
                        </a:rPr>
                        <a:t>435</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RIOMAR</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2007</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718.516</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26,00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 NA </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8/01/2022</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NORMAL</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1919247295"/>
                  </a:ext>
                </a:extLst>
              </a:tr>
              <a:tr h="165100">
                <a:tc>
                  <a:txBody>
                    <a:bodyPr/>
                    <a:lstStyle/>
                    <a:p>
                      <a:pPr algn="ctr" fontAlgn="ctr"/>
                      <a:r>
                        <a:rPr lang="es-CO" sz="1100" u="none" strike="noStrike">
                          <a:effectLst/>
                        </a:rPr>
                        <a:t>460</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RIOMAR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2008</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620.276</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17,00</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 NA </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5/11/2021</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NORMAL</a:t>
                      </a:r>
                      <a:endParaRPr lang="es-CO" sz="110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796745192"/>
                  </a:ext>
                </a:extLst>
              </a:tr>
              <a:tr h="165100">
                <a:tc>
                  <a:txBody>
                    <a:bodyPr/>
                    <a:lstStyle/>
                    <a:p>
                      <a:pPr algn="ctr" fontAlgn="ctr"/>
                      <a:r>
                        <a:rPr lang="es-CO" sz="1100" u="none" strike="noStrike">
                          <a:effectLst/>
                        </a:rPr>
                        <a:t>867</a:t>
                      </a:r>
                      <a:endParaRPr lang="es-CO" sz="110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RIOMAR</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NPR</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2008</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586.015</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8,00</a:t>
                      </a:r>
                      <a:endParaRPr lang="es-CO" sz="110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NO</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NA</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a:effectLst/>
                        </a:rPr>
                        <a:t>8/01/2022</a:t>
                      </a:r>
                      <a:endParaRPr lang="es-CO" sz="110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100" u="none" strike="noStrike" dirty="0">
                          <a:effectLst/>
                        </a:rPr>
                        <a:t>NORMAL</a:t>
                      </a:r>
                      <a:endParaRPr lang="es-CO" sz="1100" b="0" i="0" u="none" strike="noStrike" dirty="0">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4236396361"/>
                  </a:ext>
                </a:extLst>
              </a:tr>
            </a:tbl>
          </a:graphicData>
        </a:graphic>
      </p:graphicFrame>
    </p:spTree>
    <p:extLst>
      <p:ext uri="{BB962C8B-B14F-4D97-AF65-F5344CB8AC3E}">
        <p14:creationId xmlns:p14="http://schemas.microsoft.com/office/powerpoint/2010/main" val="2853650116"/>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graphicFrame>
        <p:nvGraphicFramePr>
          <p:cNvPr id="6" name="Tabla 5">
            <a:extLst>
              <a:ext uri="{FF2B5EF4-FFF2-40B4-BE49-F238E27FC236}">
                <a16:creationId xmlns:a16="http://schemas.microsoft.com/office/drawing/2014/main" id="{FF314552-DDBB-ABF4-00A7-E31D8218F1EB}"/>
              </a:ext>
            </a:extLst>
          </p:cNvPr>
          <p:cNvGraphicFramePr>
            <a:graphicFrameLocks noGrp="1"/>
          </p:cNvGraphicFramePr>
          <p:nvPr>
            <p:extLst>
              <p:ext uri="{D42A27DB-BD31-4B8C-83A1-F6EECF244321}">
                <p14:modId xmlns:p14="http://schemas.microsoft.com/office/powerpoint/2010/main" val="4083898919"/>
              </p:ext>
            </p:extLst>
          </p:nvPr>
        </p:nvGraphicFramePr>
        <p:xfrm>
          <a:off x="489901" y="1474365"/>
          <a:ext cx="8926197" cy="1463040"/>
        </p:xfrm>
        <a:graphic>
          <a:graphicData uri="http://schemas.openxmlformats.org/drawingml/2006/table">
            <a:tbl>
              <a:tblPr>
                <a:tableStyleId>{3B4B98B0-60AC-42C2-AFA5-B58CD77FA1E5}</a:tableStyleId>
              </a:tblPr>
              <a:tblGrid>
                <a:gridCol w="1434288">
                  <a:extLst>
                    <a:ext uri="{9D8B030D-6E8A-4147-A177-3AD203B41FA5}">
                      <a16:colId xmlns:a16="http://schemas.microsoft.com/office/drawing/2014/main" val="660735085"/>
                    </a:ext>
                  </a:extLst>
                </a:gridCol>
                <a:gridCol w="918364">
                  <a:extLst>
                    <a:ext uri="{9D8B030D-6E8A-4147-A177-3AD203B41FA5}">
                      <a16:colId xmlns:a16="http://schemas.microsoft.com/office/drawing/2014/main" val="3223236691"/>
                    </a:ext>
                  </a:extLst>
                </a:gridCol>
                <a:gridCol w="1312228">
                  <a:extLst>
                    <a:ext uri="{9D8B030D-6E8A-4147-A177-3AD203B41FA5}">
                      <a16:colId xmlns:a16="http://schemas.microsoft.com/office/drawing/2014/main" val="1875981407"/>
                    </a:ext>
                  </a:extLst>
                </a:gridCol>
                <a:gridCol w="1420837">
                  <a:extLst>
                    <a:ext uri="{9D8B030D-6E8A-4147-A177-3AD203B41FA5}">
                      <a16:colId xmlns:a16="http://schemas.microsoft.com/office/drawing/2014/main" val="108129908"/>
                    </a:ext>
                  </a:extLst>
                </a:gridCol>
                <a:gridCol w="1280160">
                  <a:extLst>
                    <a:ext uri="{9D8B030D-6E8A-4147-A177-3AD203B41FA5}">
                      <a16:colId xmlns:a16="http://schemas.microsoft.com/office/drawing/2014/main" val="3538210764"/>
                    </a:ext>
                  </a:extLst>
                </a:gridCol>
                <a:gridCol w="1167618">
                  <a:extLst>
                    <a:ext uri="{9D8B030D-6E8A-4147-A177-3AD203B41FA5}">
                      <a16:colId xmlns:a16="http://schemas.microsoft.com/office/drawing/2014/main" val="2098557521"/>
                    </a:ext>
                  </a:extLst>
                </a:gridCol>
                <a:gridCol w="1392702">
                  <a:extLst>
                    <a:ext uri="{9D8B030D-6E8A-4147-A177-3AD203B41FA5}">
                      <a16:colId xmlns:a16="http://schemas.microsoft.com/office/drawing/2014/main" val="4058072815"/>
                    </a:ext>
                  </a:extLst>
                </a:gridCol>
              </a:tblGrid>
              <a:tr h="190500">
                <a:tc>
                  <a:txBody>
                    <a:bodyPr/>
                    <a:lstStyle/>
                    <a:p>
                      <a:pPr algn="ctr" fontAlgn="ctr"/>
                      <a:r>
                        <a:rPr lang="es-CO" sz="1600" b="1" u="none" strike="noStrike">
                          <a:effectLst/>
                        </a:rPr>
                        <a:t>INTERVALOS</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a:effectLst/>
                        </a:rPr>
                        <a:t>NRO VEH</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PROPORCION</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KILOM PROM</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REFILL PROM*</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REPARADOS</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PROPORCION</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900420000"/>
                  </a:ext>
                </a:extLst>
              </a:tr>
              <a:tr h="202621">
                <a:tc>
                  <a:txBody>
                    <a:bodyPr/>
                    <a:lstStyle/>
                    <a:p>
                      <a:pPr algn="ctr" fontAlgn="ctr"/>
                      <a:r>
                        <a:rPr lang="es-CO" sz="1600" b="1" u="none" strike="noStrike" dirty="0">
                          <a:effectLst/>
                        </a:rPr>
                        <a:t>2005-2009</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84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22,22%</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795.595</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23.02</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58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69.05%</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398979819"/>
                  </a:ext>
                </a:extLst>
              </a:tr>
              <a:tr h="190500">
                <a:tc>
                  <a:txBody>
                    <a:bodyPr/>
                    <a:lstStyle/>
                    <a:p>
                      <a:pPr algn="ctr" fontAlgn="ctr"/>
                      <a:r>
                        <a:rPr lang="es-CO" sz="1600" b="1" u="none" strike="noStrike" dirty="0">
                          <a:effectLst/>
                          <a:highlight>
                            <a:srgbClr val="00FF00"/>
                          </a:highlight>
                        </a:rPr>
                        <a:t>2010-2016</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ctr"/>
                      <a:r>
                        <a:rPr lang="es-CO" sz="1600" b="1" u="none" strike="noStrike" dirty="0">
                          <a:effectLst/>
                          <a:highlight>
                            <a:srgbClr val="00FF00"/>
                          </a:highlight>
                        </a:rPr>
                        <a:t>103</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CO" sz="1600" b="1" u="none" strike="noStrike" dirty="0">
                          <a:effectLst/>
                          <a:highlight>
                            <a:srgbClr val="00FF00"/>
                          </a:highlight>
                        </a:rPr>
                        <a:t>27,25%</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622.537</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18.68</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37</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35.92%</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extLst>
                  <a:ext uri="{0D108BD9-81ED-4DB2-BD59-A6C34878D82A}">
                    <a16:rowId xmlns:a16="http://schemas.microsoft.com/office/drawing/2014/main" val="3000879561"/>
                  </a:ext>
                </a:extLst>
              </a:tr>
              <a:tr h="190500">
                <a:tc>
                  <a:txBody>
                    <a:bodyPr/>
                    <a:lstStyle/>
                    <a:p>
                      <a:pPr algn="ctr" fontAlgn="ctr"/>
                      <a:r>
                        <a:rPr lang="es-CO" sz="1600" b="1" u="none" strike="noStrike">
                          <a:effectLst/>
                        </a:rPr>
                        <a:t>2017-2020</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147</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38,89%</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248.848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3.66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5</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3.40%</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141568920"/>
                  </a:ext>
                </a:extLst>
              </a:tr>
              <a:tr h="190500">
                <a:tc>
                  <a:txBody>
                    <a:bodyPr/>
                    <a:lstStyle/>
                    <a:p>
                      <a:pPr algn="ctr" fontAlgn="ctr"/>
                      <a:r>
                        <a:rPr lang="es-CO" sz="1600" b="1" u="none" strike="noStrike">
                          <a:effectLst/>
                        </a:rPr>
                        <a:t>2021-2023</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44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11,64%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19.330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0.94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814409167"/>
                  </a:ext>
                </a:extLst>
              </a:tr>
              <a:tr h="190500">
                <a:tc>
                  <a:txBody>
                    <a:bodyPr/>
                    <a:lstStyle/>
                    <a:p>
                      <a:pPr algn="ctr" fontAlgn="ctr"/>
                      <a:r>
                        <a:rPr lang="es-CO" sz="1600" b="1" u="none" strike="noStrike">
                          <a:effectLst/>
                        </a:rPr>
                        <a:t>Total general</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378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100,00%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422.456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11.74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101</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26.72%</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22759234"/>
                  </a:ext>
                </a:extLst>
              </a:tr>
            </a:tbl>
          </a:graphicData>
        </a:graphic>
      </p:graphicFrame>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1" y="925192"/>
            <a:ext cx="5936566"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ANALISIS DE ESTADO MOTORES FLOTA D&amp;C EQUIPOS:</a:t>
            </a:r>
            <a:endParaRPr lang="es-CO" sz="1950" b="1" dirty="0">
              <a:solidFill>
                <a:schemeClr val="tx1"/>
              </a:solidFill>
            </a:endParaRPr>
          </a:p>
        </p:txBody>
      </p:sp>
      <p:sp>
        <p:nvSpPr>
          <p:cNvPr id="15" name="4 Subtítulo">
            <a:extLst>
              <a:ext uri="{FF2B5EF4-FFF2-40B4-BE49-F238E27FC236}">
                <a16:creationId xmlns:a16="http://schemas.microsoft.com/office/drawing/2014/main" id="{F3E9C82B-B069-075F-C13E-DB08DC9E1080}"/>
              </a:ext>
            </a:extLst>
          </p:cNvPr>
          <p:cNvSpPr txBox="1">
            <a:spLocks/>
          </p:cNvSpPr>
          <p:nvPr/>
        </p:nvSpPr>
        <p:spPr bwMode="auto">
          <a:xfrm>
            <a:off x="368691" y="6096395"/>
            <a:ext cx="7410743"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400" b="1" i="1" dirty="0">
                <a:solidFill>
                  <a:schemeClr val="tx1"/>
                </a:solidFill>
              </a:rPr>
              <a:t>*REFILL PROM EN QTR CALCULADO EN EL INTERVALO DE UN AÑO PARA EL PERIODO ENE-DIC 2021</a:t>
            </a:r>
            <a:endParaRPr lang="es-CO" sz="1400" b="1" i="1" dirty="0">
              <a:solidFill>
                <a:schemeClr val="tx1"/>
              </a:solidFill>
            </a:endParaRPr>
          </a:p>
        </p:txBody>
      </p:sp>
      <p:sp>
        <p:nvSpPr>
          <p:cNvPr id="17" name="CuadroTexto 16">
            <a:extLst>
              <a:ext uri="{FF2B5EF4-FFF2-40B4-BE49-F238E27FC236}">
                <a16:creationId xmlns:a16="http://schemas.microsoft.com/office/drawing/2014/main" id="{F6504998-6E0E-29FD-68F8-2618E2890DF9}"/>
              </a:ext>
            </a:extLst>
          </p:cNvPr>
          <p:cNvSpPr txBox="1"/>
          <p:nvPr/>
        </p:nvSpPr>
        <p:spPr>
          <a:xfrm>
            <a:off x="489901" y="3138943"/>
            <a:ext cx="8926197" cy="2862322"/>
          </a:xfrm>
          <a:prstGeom prst="rect">
            <a:avLst/>
          </a:prstGeom>
          <a:noFill/>
        </p:spPr>
        <p:txBody>
          <a:bodyPr wrap="square" rtlCol="0">
            <a:spAutoFit/>
          </a:bodyPr>
          <a:lstStyle/>
          <a:p>
            <a:pPr algn="just"/>
            <a:r>
              <a:rPr lang="es-ES" dirty="0"/>
              <a:t>Actualmente nos encontramos en el primer ciclo de reparaciones para los activos que se encuentran en el periodo de media vida alta, principalmente los modelos 2010 y 2012 cuyos kilometrajes oscilan entre los 620.000 llegando incluso al millón de kilómetros recorridos sin haber tenido una reparación preventiva de motor. Para estos activos se tienen estimadas unas 25 reparaciones preventivas anuales por método de STOCK con la finalidad de disminuir los tiempos muertos y paradas asociadas finalmente a lucros cesantes.</a:t>
            </a:r>
          </a:p>
          <a:p>
            <a:pPr algn="just"/>
            <a:r>
              <a:rPr lang="es-ES" dirty="0"/>
              <a:t>Vale destacar que esta modalidad de reparación optimizaría costos no únicamente a lucros cesantes por paradas no programadas, sino que también disminuirían los costos de insumos teniendo en cuenta que una reparación preventiva representa entre el 30 y 45 por cien de una reparación correctiva.</a:t>
            </a:r>
            <a:endParaRPr lang="es-CO" dirty="0"/>
          </a:p>
        </p:txBody>
      </p:sp>
    </p:spTree>
    <p:extLst>
      <p:ext uri="{BB962C8B-B14F-4D97-AF65-F5344CB8AC3E}">
        <p14:creationId xmlns:p14="http://schemas.microsoft.com/office/powerpoint/2010/main" val="376794622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graphicFrame>
        <p:nvGraphicFramePr>
          <p:cNvPr id="6" name="Tabla 5">
            <a:extLst>
              <a:ext uri="{FF2B5EF4-FFF2-40B4-BE49-F238E27FC236}">
                <a16:creationId xmlns:a16="http://schemas.microsoft.com/office/drawing/2014/main" id="{FF314552-DDBB-ABF4-00A7-E31D8218F1EB}"/>
              </a:ext>
            </a:extLst>
          </p:cNvPr>
          <p:cNvGraphicFramePr>
            <a:graphicFrameLocks noGrp="1"/>
          </p:cNvGraphicFramePr>
          <p:nvPr/>
        </p:nvGraphicFramePr>
        <p:xfrm>
          <a:off x="489901" y="1474365"/>
          <a:ext cx="8926197" cy="1463040"/>
        </p:xfrm>
        <a:graphic>
          <a:graphicData uri="http://schemas.openxmlformats.org/drawingml/2006/table">
            <a:tbl>
              <a:tblPr>
                <a:tableStyleId>{3B4B98B0-60AC-42C2-AFA5-B58CD77FA1E5}</a:tableStyleId>
              </a:tblPr>
              <a:tblGrid>
                <a:gridCol w="1434288">
                  <a:extLst>
                    <a:ext uri="{9D8B030D-6E8A-4147-A177-3AD203B41FA5}">
                      <a16:colId xmlns:a16="http://schemas.microsoft.com/office/drawing/2014/main" val="660735085"/>
                    </a:ext>
                  </a:extLst>
                </a:gridCol>
                <a:gridCol w="918364">
                  <a:extLst>
                    <a:ext uri="{9D8B030D-6E8A-4147-A177-3AD203B41FA5}">
                      <a16:colId xmlns:a16="http://schemas.microsoft.com/office/drawing/2014/main" val="3223236691"/>
                    </a:ext>
                  </a:extLst>
                </a:gridCol>
                <a:gridCol w="1312228">
                  <a:extLst>
                    <a:ext uri="{9D8B030D-6E8A-4147-A177-3AD203B41FA5}">
                      <a16:colId xmlns:a16="http://schemas.microsoft.com/office/drawing/2014/main" val="1875981407"/>
                    </a:ext>
                  </a:extLst>
                </a:gridCol>
                <a:gridCol w="1420837">
                  <a:extLst>
                    <a:ext uri="{9D8B030D-6E8A-4147-A177-3AD203B41FA5}">
                      <a16:colId xmlns:a16="http://schemas.microsoft.com/office/drawing/2014/main" val="108129908"/>
                    </a:ext>
                  </a:extLst>
                </a:gridCol>
                <a:gridCol w="1280160">
                  <a:extLst>
                    <a:ext uri="{9D8B030D-6E8A-4147-A177-3AD203B41FA5}">
                      <a16:colId xmlns:a16="http://schemas.microsoft.com/office/drawing/2014/main" val="3538210764"/>
                    </a:ext>
                  </a:extLst>
                </a:gridCol>
                <a:gridCol w="1167618">
                  <a:extLst>
                    <a:ext uri="{9D8B030D-6E8A-4147-A177-3AD203B41FA5}">
                      <a16:colId xmlns:a16="http://schemas.microsoft.com/office/drawing/2014/main" val="2098557521"/>
                    </a:ext>
                  </a:extLst>
                </a:gridCol>
                <a:gridCol w="1392702">
                  <a:extLst>
                    <a:ext uri="{9D8B030D-6E8A-4147-A177-3AD203B41FA5}">
                      <a16:colId xmlns:a16="http://schemas.microsoft.com/office/drawing/2014/main" val="4058072815"/>
                    </a:ext>
                  </a:extLst>
                </a:gridCol>
              </a:tblGrid>
              <a:tr h="190500">
                <a:tc>
                  <a:txBody>
                    <a:bodyPr/>
                    <a:lstStyle/>
                    <a:p>
                      <a:pPr algn="ctr" fontAlgn="ctr"/>
                      <a:r>
                        <a:rPr lang="es-CO" sz="1600" b="1" u="none" strike="noStrike">
                          <a:effectLst/>
                        </a:rPr>
                        <a:t>INTERVALOS</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a:effectLst/>
                        </a:rPr>
                        <a:t>NRO VEH</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PROPORCION</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KILOM PROM</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REFILL PROM*</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REPARADOS</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PROPORCION</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900420000"/>
                  </a:ext>
                </a:extLst>
              </a:tr>
              <a:tr h="202621">
                <a:tc>
                  <a:txBody>
                    <a:bodyPr/>
                    <a:lstStyle/>
                    <a:p>
                      <a:pPr algn="ctr" fontAlgn="ctr"/>
                      <a:r>
                        <a:rPr lang="es-CO" sz="1600" b="1" u="none" strike="noStrike" dirty="0">
                          <a:effectLst/>
                        </a:rPr>
                        <a:t>2005-2009</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84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22,22%</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795.595</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23.02</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58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69.05%</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398979819"/>
                  </a:ext>
                </a:extLst>
              </a:tr>
              <a:tr h="190500">
                <a:tc>
                  <a:txBody>
                    <a:bodyPr/>
                    <a:lstStyle/>
                    <a:p>
                      <a:pPr algn="ctr" fontAlgn="ctr"/>
                      <a:r>
                        <a:rPr lang="es-CO" sz="1600" b="1" u="none" strike="noStrike" dirty="0">
                          <a:effectLst/>
                          <a:highlight>
                            <a:srgbClr val="00FF00"/>
                          </a:highlight>
                        </a:rPr>
                        <a:t>2010-2016</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ctr"/>
                      <a:r>
                        <a:rPr lang="es-CO" sz="1600" b="1" u="none" strike="noStrike" dirty="0">
                          <a:effectLst/>
                          <a:highlight>
                            <a:srgbClr val="00FF00"/>
                          </a:highlight>
                        </a:rPr>
                        <a:t>103</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CO" sz="1600" b="1" u="none" strike="noStrike" dirty="0">
                          <a:effectLst/>
                          <a:highlight>
                            <a:srgbClr val="00FF00"/>
                          </a:highlight>
                        </a:rPr>
                        <a:t>27,25%</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622.537</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18.68</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37</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highlight>
                            <a:srgbClr val="00FF00"/>
                          </a:highlight>
                          <a:latin typeface="Calibri" panose="020F0502020204030204" pitchFamily="34" charset="0"/>
                        </a:rPr>
                        <a:t>35.92%</a:t>
                      </a:r>
                      <a:endParaRPr lang="es-CO" sz="1600" b="1" i="0" u="none" strike="noStrike" dirty="0">
                        <a:solidFill>
                          <a:srgbClr val="000000"/>
                        </a:solidFill>
                        <a:effectLst/>
                        <a:highlight>
                          <a:srgbClr val="00FF00"/>
                        </a:highlight>
                        <a:latin typeface="Calibri" panose="020F0502020204030204" pitchFamily="34" charset="0"/>
                      </a:endParaRPr>
                    </a:p>
                  </a:txBody>
                  <a:tcPr marL="0" marR="0" marT="0" marB="0" anchor="ctr"/>
                </a:tc>
                <a:extLst>
                  <a:ext uri="{0D108BD9-81ED-4DB2-BD59-A6C34878D82A}">
                    <a16:rowId xmlns:a16="http://schemas.microsoft.com/office/drawing/2014/main" val="3000879561"/>
                  </a:ext>
                </a:extLst>
              </a:tr>
              <a:tr h="190500">
                <a:tc>
                  <a:txBody>
                    <a:bodyPr/>
                    <a:lstStyle/>
                    <a:p>
                      <a:pPr algn="ctr" fontAlgn="ctr"/>
                      <a:r>
                        <a:rPr lang="es-CO" sz="1600" b="1" u="none" strike="noStrike">
                          <a:effectLst/>
                        </a:rPr>
                        <a:t>2017-2020</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147</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38,89%</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248.848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3.66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5</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3.40%</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141568920"/>
                  </a:ext>
                </a:extLst>
              </a:tr>
              <a:tr h="190500">
                <a:tc>
                  <a:txBody>
                    <a:bodyPr/>
                    <a:lstStyle/>
                    <a:p>
                      <a:pPr algn="ctr" fontAlgn="ctr"/>
                      <a:r>
                        <a:rPr lang="es-CO" sz="1600" b="1" u="none" strike="noStrike">
                          <a:effectLst/>
                        </a:rPr>
                        <a:t>2021-2023</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44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11,64%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19.330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0.94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0%</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814409167"/>
                  </a:ext>
                </a:extLst>
              </a:tr>
              <a:tr h="190500">
                <a:tc>
                  <a:txBody>
                    <a:bodyPr/>
                    <a:lstStyle/>
                    <a:p>
                      <a:pPr algn="ctr" fontAlgn="ctr"/>
                      <a:r>
                        <a:rPr lang="es-CO" sz="1600" b="1" u="none" strike="noStrike">
                          <a:effectLst/>
                        </a:rPr>
                        <a:t>Total general</a:t>
                      </a:r>
                      <a:endParaRPr lang="es-CO" sz="16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CO" sz="1600" b="1" u="none" strike="noStrike" dirty="0">
                          <a:effectLst/>
                        </a:rPr>
                        <a:t>378</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CO" sz="1600" b="1" u="none" strike="noStrike" dirty="0">
                          <a:effectLst/>
                        </a:rPr>
                        <a:t>100,00%</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422.456</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11.74</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101</a:t>
                      </a:r>
                      <a:endParaRPr lang="es-CO" sz="16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s-ES" sz="1600" b="1" i="0" u="none" strike="noStrike" dirty="0">
                          <a:solidFill>
                            <a:srgbClr val="000000"/>
                          </a:solidFill>
                          <a:effectLst/>
                          <a:latin typeface="Calibri" panose="020F0502020204030204" pitchFamily="34" charset="0"/>
                        </a:rPr>
                        <a:t>26.72%</a:t>
                      </a:r>
                      <a:endParaRPr lang="es-CO" sz="16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22759234"/>
                  </a:ext>
                </a:extLst>
              </a:tr>
            </a:tbl>
          </a:graphicData>
        </a:graphic>
      </p:graphicFrame>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1" y="925192"/>
            <a:ext cx="5936566"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ANALISIS DE ESTADO MOTORES FLOTA D&amp;C EQUIPOS:</a:t>
            </a:r>
            <a:endParaRPr lang="es-CO" sz="1950" b="1" dirty="0">
              <a:solidFill>
                <a:schemeClr val="tx1"/>
              </a:solidFill>
            </a:endParaRPr>
          </a:p>
        </p:txBody>
      </p:sp>
      <p:sp>
        <p:nvSpPr>
          <p:cNvPr id="15" name="4 Subtítulo">
            <a:extLst>
              <a:ext uri="{FF2B5EF4-FFF2-40B4-BE49-F238E27FC236}">
                <a16:creationId xmlns:a16="http://schemas.microsoft.com/office/drawing/2014/main" id="{F3E9C82B-B069-075F-C13E-DB08DC9E1080}"/>
              </a:ext>
            </a:extLst>
          </p:cNvPr>
          <p:cNvSpPr txBox="1">
            <a:spLocks/>
          </p:cNvSpPr>
          <p:nvPr/>
        </p:nvSpPr>
        <p:spPr bwMode="auto">
          <a:xfrm>
            <a:off x="368691" y="6096395"/>
            <a:ext cx="7410743"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400" b="1" i="1" dirty="0">
                <a:solidFill>
                  <a:schemeClr val="tx1"/>
                </a:solidFill>
              </a:rPr>
              <a:t>*REFILL PROM EN QTR CALCULADO EN EL INTERVALO DE UN AÑO PARA EL PERIODO ENE-DIC 2021</a:t>
            </a:r>
            <a:endParaRPr lang="es-CO" sz="1400" b="1" i="1" dirty="0">
              <a:solidFill>
                <a:schemeClr val="tx1"/>
              </a:solidFill>
            </a:endParaRPr>
          </a:p>
        </p:txBody>
      </p:sp>
      <p:graphicFrame>
        <p:nvGraphicFramePr>
          <p:cNvPr id="3" name="Tabla 2">
            <a:extLst>
              <a:ext uri="{FF2B5EF4-FFF2-40B4-BE49-F238E27FC236}">
                <a16:creationId xmlns:a16="http://schemas.microsoft.com/office/drawing/2014/main" id="{E6BCA027-B459-8F51-D7D2-3386286DE837}"/>
              </a:ext>
            </a:extLst>
          </p:cNvPr>
          <p:cNvGraphicFramePr>
            <a:graphicFrameLocks noGrp="1"/>
          </p:cNvGraphicFramePr>
          <p:nvPr>
            <p:extLst>
              <p:ext uri="{D42A27DB-BD31-4B8C-83A1-F6EECF244321}">
                <p14:modId xmlns:p14="http://schemas.microsoft.com/office/powerpoint/2010/main" val="1292709305"/>
              </p:ext>
            </p:extLst>
          </p:nvPr>
        </p:nvGraphicFramePr>
        <p:xfrm>
          <a:off x="603211" y="3094817"/>
          <a:ext cx="8699575" cy="2844165"/>
        </p:xfrm>
        <a:graphic>
          <a:graphicData uri="http://schemas.openxmlformats.org/drawingml/2006/table">
            <a:tbl>
              <a:tblPr>
                <a:tableStyleId>{BC89EF96-8CEA-46FF-86C4-4CE0E7609802}</a:tableStyleId>
              </a:tblPr>
              <a:tblGrid>
                <a:gridCol w="726849">
                  <a:extLst>
                    <a:ext uri="{9D8B030D-6E8A-4147-A177-3AD203B41FA5}">
                      <a16:colId xmlns:a16="http://schemas.microsoft.com/office/drawing/2014/main" val="978366111"/>
                    </a:ext>
                  </a:extLst>
                </a:gridCol>
                <a:gridCol w="726849">
                  <a:extLst>
                    <a:ext uri="{9D8B030D-6E8A-4147-A177-3AD203B41FA5}">
                      <a16:colId xmlns:a16="http://schemas.microsoft.com/office/drawing/2014/main" val="1942068581"/>
                    </a:ext>
                  </a:extLst>
                </a:gridCol>
                <a:gridCol w="726849">
                  <a:extLst>
                    <a:ext uri="{9D8B030D-6E8A-4147-A177-3AD203B41FA5}">
                      <a16:colId xmlns:a16="http://schemas.microsoft.com/office/drawing/2014/main" val="1562211082"/>
                    </a:ext>
                  </a:extLst>
                </a:gridCol>
                <a:gridCol w="726849">
                  <a:extLst>
                    <a:ext uri="{9D8B030D-6E8A-4147-A177-3AD203B41FA5}">
                      <a16:colId xmlns:a16="http://schemas.microsoft.com/office/drawing/2014/main" val="2521932208"/>
                    </a:ext>
                  </a:extLst>
                </a:gridCol>
                <a:gridCol w="726849">
                  <a:extLst>
                    <a:ext uri="{9D8B030D-6E8A-4147-A177-3AD203B41FA5}">
                      <a16:colId xmlns:a16="http://schemas.microsoft.com/office/drawing/2014/main" val="3585129387"/>
                    </a:ext>
                  </a:extLst>
                </a:gridCol>
                <a:gridCol w="1072506">
                  <a:extLst>
                    <a:ext uri="{9D8B030D-6E8A-4147-A177-3AD203B41FA5}">
                      <a16:colId xmlns:a16="http://schemas.microsoft.com/office/drawing/2014/main" val="1930586018"/>
                    </a:ext>
                  </a:extLst>
                </a:gridCol>
                <a:gridCol w="998206">
                  <a:extLst>
                    <a:ext uri="{9D8B030D-6E8A-4147-A177-3AD203B41FA5}">
                      <a16:colId xmlns:a16="http://schemas.microsoft.com/office/drawing/2014/main" val="1577183800"/>
                    </a:ext>
                  </a:extLst>
                </a:gridCol>
                <a:gridCol w="998206">
                  <a:extLst>
                    <a:ext uri="{9D8B030D-6E8A-4147-A177-3AD203B41FA5}">
                      <a16:colId xmlns:a16="http://schemas.microsoft.com/office/drawing/2014/main" val="270331637"/>
                    </a:ext>
                  </a:extLst>
                </a:gridCol>
                <a:gridCol w="998206">
                  <a:extLst>
                    <a:ext uri="{9D8B030D-6E8A-4147-A177-3AD203B41FA5}">
                      <a16:colId xmlns:a16="http://schemas.microsoft.com/office/drawing/2014/main" val="2492688781"/>
                    </a:ext>
                  </a:extLst>
                </a:gridCol>
                <a:gridCol w="998206">
                  <a:extLst>
                    <a:ext uri="{9D8B030D-6E8A-4147-A177-3AD203B41FA5}">
                      <a16:colId xmlns:a16="http://schemas.microsoft.com/office/drawing/2014/main" val="724616592"/>
                    </a:ext>
                  </a:extLst>
                </a:gridCol>
              </a:tblGrid>
              <a:tr h="272415">
                <a:tc>
                  <a:txBody>
                    <a:bodyPr/>
                    <a:lstStyle/>
                    <a:p>
                      <a:pPr algn="ctr" fontAlgn="ctr"/>
                      <a:r>
                        <a:rPr lang="es-CO" sz="1050" u="none" strike="noStrike">
                          <a:effectLst/>
                        </a:rPr>
                        <a:t># INTERNO</a:t>
                      </a:r>
                      <a:endParaRPr lang="es-CO" sz="105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RUTA</a:t>
                      </a:r>
                      <a:endParaRPr lang="es-CO" sz="105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TIPO</a:t>
                      </a:r>
                      <a:endParaRPr lang="es-CO" sz="105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MOD</a:t>
                      </a:r>
                      <a:endParaRPr lang="es-CO" sz="105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KM TOTAL</a:t>
                      </a:r>
                      <a:endParaRPr lang="es-CO" sz="105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CONSUMO QTR REFILL (2021)</a:t>
                      </a:r>
                      <a:endParaRPr lang="es-CO" sz="105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REPARADO MOTOR SI/NO</a:t>
                      </a:r>
                      <a:endParaRPr lang="es-CO" sz="105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FECHA REPARACION</a:t>
                      </a:r>
                      <a:endParaRPr lang="es-CO" sz="105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FECHA ULTIMA MUESTRA ACEITE</a:t>
                      </a:r>
                      <a:endParaRPr lang="es-CO" sz="1050" b="1" i="0" u="none" strike="noStrike">
                        <a:solidFill>
                          <a:srgbClr val="FFFFFF"/>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ESTADO MUESTRA ACEITE (A-P-N)</a:t>
                      </a:r>
                      <a:endParaRPr lang="es-CO" sz="1050" b="1" i="0" u="none" strike="noStrike">
                        <a:solidFill>
                          <a:srgbClr val="FFFFFF"/>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3283233202"/>
                  </a:ext>
                </a:extLst>
              </a:tr>
              <a:tr h="165100">
                <a:tc>
                  <a:txBody>
                    <a:bodyPr/>
                    <a:lstStyle/>
                    <a:p>
                      <a:pPr algn="ctr" fontAlgn="ctr"/>
                      <a:r>
                        <a:rPr lang="es-CO" sz="1050" u="none" strike="noStrike">
                          <a:effectLst/>
                        </a:rPr>
                        <a:t>411</a:t>
                      </a:r>
                      <a:endParaRPr lang="es-CO" sz="105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MAKRO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NPR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1.034.605</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9/12/2021</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ALERTA</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2609365713"/>
                  </a:ext>
                </a:extLst>
              </a:tr>
              <a:tr h="165100">
                <a:tc>
                  <a:txBody>
                    <a:bodyPr/>
                    <a:lstStyle/>
                    <a:p>
                      <a:pPr algn="ctr" fontAlgn="ctr"/>
                      <a:r>
                        <a:rPr lang="es-CO" sz="1050" u="none" strike="noStrike">
                          <a:effectLst/>
                        </a:rPr>
                        <a:t>423</a:t>
                      </a:r>
                      <a:endParaRPr lang="es-CO" sz="105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RIOMAR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NPR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992.574</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35,50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21/01/2022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NORMAL</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1564073249"/>
                  </a:ext>
                </a:extLst>
              </a:tr>
              <a:tr h="165100">
                <a:tc>
                  <a:txBody>
                    <a:bodyPr/>
                    <a:lstStyle/>
                    <a:p>
                      <a:pPr algn="ctr" fontAlgn="ctr"/>
                      <a:r>
                        <a:rPr lang="es-CO" sz="1050" u="none" strike="noStrike">
                          <a:effectLst/>
                        </a:rPr>
                        <a:t>450</a:t>
                      </a:r>
                      <a:endParaRPr lang="es-CO" sz="105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RIOMAR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NPR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955.811</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40,00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21/01/2022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NORMAL</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3631205689"/>
                  </a:ext>
                </a:extLst>
              </a:tr>
              <a:tr h="165100">
                <a:tc>
                  <a:txBody>
                    <a:bodyPr/>
                    <a:lstStyle/>
                    <a:p>
                      <a:pPr algn="ctr" fontAlgn="ctr"/>
                      <a:r>
                        <a:rPr lang="es-CO" sz="1050" u="none" strike="noStrike">
                          <a:effectLst/>
                        </a:rPr>
                        <a:t>150</a:t>
                      </a:r>
                      <a:endParaRPr lang="es-CO" sz="105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B15</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NPR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822.837</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24,00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8/01/2022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NORMAL</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1002637415"/>
                  </a:ext>
                </a:extLst>
              </a:tr>
              <a:tr h="165100">
                <a:tc>
                  <a:txBody>
                    <a:bodyPr/>
                    <a:lstStyle/>
                    <a:p>
                      <a:pPr algn="ctr" fontAlgn="ctr"/>
                      <a:r>
                        <a:rPr lang="es-CO" sz="1050" u="none" strike="noStrike">
                          <a:effectLst/>
                        </a:rPr>
                        <a:t>636</a:t>
                      </a:r>
                      <a:endParaRPr lang="es-CO" sz="105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SOLEDAD</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NPR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791.024</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14,00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9/12/2021</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NORMAL</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524286804"/>
                  </a:ext>
                </a:extLst>
              </a:tr>
              <a:tr h="165100">
                <a:tc>
                  <a:txBody>
                    <a:bodyPr/>
                    <a:lstStyle/>
                    <a:p>
                      <a:pPr algn="ctr" fontAlgn="ctr"/>
                      <a:r>
                        <a:rPr lang="es-CO" sz="1050" u="none" strike="noStrike" dirty="0">
                          <a:effectLst/>
                        </a:rPr>
                        <a:t>467</a:t>
                      </a:r>
                      <a:endParaRPr lang="es-CO" sz="1050" b="1"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RIOMAR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NPR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767.978</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33,00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21/01/2022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ALERTA</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2146232032"/>
                  </a:ext>
                </a:extLst>
              </a:tr>
              <a:tr h="165100">
                <a:tc>
                  <a:txBody>
                    <a:bodyPr/>
                    <a:lstStyle/>
                    <a:p>
                      <a:pPr algn="ctr" fontAlgn="ctr"/>
                      <a:r>
                        <a:rPr lang="es-CO" sz="1050" u="none" strike="noStrike">
                          <a:effectLst/>
                        </a:rPr>
                        <a:t>602</a:t>
                      </a:r>
                      <a:endParaRPr lang="es-CO" sz="105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SOLEDAD</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NPR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725.432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33,00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26/11/2021</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dirty="0">
                          <a:effectLst/>
                        </a:rPr>
                        <a:t>NORMAL</a:t>
                      </a:r>
                      <a:endParaRPr lang="es-CO" sz="1050" b="0" i="0" u="none" strike="noStrike" dirty="0">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1635513889"/>
                  </a:ext>
                </a:extLst>
              </a:tr>
              <a:tr h="165100">
                <a:tc>
                  <a:txBody>
                    <a:bodyPr/>
                    <a:lstStyle/>
                    <a:p>
                      <a:pPr algn="ctr" fontAlgn="ctr"/>
                      <a:r>
                        <a:rPr lang="es-CO" sz="1050" u="none" strike="noStrike" dirty="0">
                          <a:effectLst/>
                        </a:rPr>
                        <a:t>925</a:t>
                      </a:r>
                      <a:endParaRPr lang="es-CO" sz="1050" b="1"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JUAN MINA</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NPR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713.732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25,00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8/01/2022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NORMAL</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4169663072"/>
                  </a:ext>
                </a:extLst>
              </a:tr>
              <a:tr h="165100">
                <a:tc>
                  <a:txBody>
                    <a:bodyPr/>
                    <a:lstStyle/>
                    <a:p>
                      <a:pPr algn="ctr" fontAlgn="ctr"/>
                      <a:r>
                        <a:rPr lang="es-CO" sz="1050" u="none" strike="noStrike">
                          <a:effectLst/>
                        </a:rPr>
                        <a:t>190</a:t>
                      </a:r>
                      <a:endParaRPr lang="es-CO" sz="105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SOLEDAD</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MA 8,5</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705.072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35,00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1/10/2021</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ALERTA</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1722497297"/>
                  </a:ext>
                </a:extLst>
              </a:tr>
              <a:tr h="165100">
                <a:tc>
                  <a:txBody>
                    <a:bodyPr/>
                    <a:lstStyle/>
                    <a:p>
                      <a:pPr algn="ctr" fontAlgn="ctr"/>
                      <a:r>
                        <a:rPr lang="es-CO" sz="1050" u="none" strike="noStrike">
                          <a:effectLst/>
                        </a:rPr>
                        <a:t>490</a:t>
                      </a:r>
                      <a:endParaRPr lang="es-CO" sz="105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RIOMAR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NPR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667.258</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39,00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NA</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26/11/2021</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NORMAL</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595445747"/>
                  </a:ext>
                </a:extLst>
              </a:tr>
              <a:tr h="165100">
                <a:tc>
                  <a:txBody>
                    <a:bodyPr/>
                    <a:lstStyle/>
                    <a:p>
                      <a:pPr algn="ctr" fontAlgn="ctr"/>
                      <a:r>
                        <a:rPr lang="es-CO" sz="1050" u="none" strike="noStrike">
                          <a:effectLst/>
                        </a:rPr>
                        <a:t>335</a:t>
                      </a:r>
                      <a:endParaRPr lang="es-CO" sz="105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SOLEDAD</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NQR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662.659</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34,00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26/11/2021</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NORMAL</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638485844"/>
                  </a:ext>
                </a:extLst>
              </a:tr>
              <a:tr h="165100">
                <a:tc>
                  <a:txBody>
                    <a:bodyPr/>
                    <a:lstStyle/>
                    <a:p>
                      <a:pPr algn="ctr" fontAlgn="ctr"/>
                      <a:r>
                        <a:rPr lang="es-CO" sz="1050" u="none" strike="noStrike" dirty="0">
                          <a:effectLst/>
                        </a:rPr>
                        <a:t>321</a:t>
                      </a:r>
                      <a:endParaRPr lang="es-CO" sz="1050" b="1"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RIOMAR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MA 8,5</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650.992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27,00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4/10/2021</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NORMAL</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3147251566"/>
                  </a:ext>
                </a:extLst>
              </a:tr>
              <a:tr h="165100">
                <a:tc>
                  <a:txBody>
                    <a:bodyPr/>
                    <a:lstStyle/>
                    <a:p>
                      <a:pPr algn="ctr" fontAlgn="ctr"/>
                      <a:r>
                        <a:rPr lang="es-CO" sz="1050" u="none" strike="noStrike">
                          <a:effectLst/>
                        </a:rPr>
                        <a:t>319</a:t>
                      </a:r>
                      <a:endParaRPr lang="es-CO" sz="105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B15</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MA 8,5</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640.392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13,00</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 NA </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15/09/2021</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NORMAL</a:t>
                      </a:r>
                      <a:endParaRPr lang="es-CO" sz="1050" b="0" i="0" u="none" strike="noStrike">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2345563151"/>
                  </a:ext>
                </a:extLst>
              </a:tr>
              <a:tr h="165100">
                <a:tc>
                  <a:txBody>
                    <a:bodyPr/>
                    <a:lstStyle/>
                    <a:p>
                      <a:pPr algn="ctr" fontAlgn="ctr"/>
                      <a:r>
                        <a:rPr lang="es-CO" sz="1050" u="none" strike="noStrike">
                          <a:effectLst/>
                        </a:rPr>
                        <a:t>935</a:t>
                      </a:r>
                      <a:endParaRPr lang="es-CO" sz="1050" b="1"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dirty="0">
                          <a:effectLst/>
                        </a:rPr>
                        <a:t>JUAN MINA</a:t>
                      </a:r>
                      <a:endParaRPr lang="es-CO" sz="105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NQR</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2012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615.842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dirty="0">
                          <a:effectLst/>
                        </a:rPr>
                        <a:t>6,00</a:t>
                      </a:r>
                      <a:endParaRPr lang="es-CO" sz="1050" b="0" i="0" u="none" strike="noStrike" dirty="0">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NO</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NA</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a:effectLst/>
                        </a:rPr>
                        <a:t>8/01/2022</a:t>
                      </a:r>
                      <a:endParaRPr lang="es-CO" sz="1050" b="0" i="0" u="none" strike="noStrike">
                        <a:solidFill>
                          <a:srgbClr val="000000"/>
                        </a:solidFill>
                        <a:effectLst/>
                        <a:latin typeface="Arial" panose="020B0604020202020204" pitchFamily="34" charset="0"/>
                      </a:endParaRPr>
                    </a:p>
                  </a:txBody>
                  <a:tcPr marL="8255" marR="8255" marT="8255" marB="0" anchor="ctr"/>
                </a:tc>
                <a:tc>
                  <a:txBody>
                    <a:bodyPr/>
                    <a:lstStyle/>
                    <a:p>
                      <a:pPr algn="ctr" fontAlgn="ctr"/>
                      <a:r>
                        <a:rPr lang="es-CO" sz="1050" u="none" strike="noStrike" dirty="0">
                          <a:effectLst/>
                        </a:rPr>
                        <a:t>NORMAL</a:t>
                      </a:r>
                      <a:endParaRPr lang="es-CO" sz="1050" b="0" i="0" u="none" strike="noStrike" dirty="0">
                        <a:solidFill>
                          <a:srgbClr val="000000"/>
                        </a:solidFill>
                        <a:effectLst/>
                        <a:latin typeface="Arial" panose="020B0604020202020204" pitchFamily="34" charset="0"/>
                      </a:endParaRPr>
                    </a:p>
                  </a:txBody>
                  <a:tcPr marL="8255" marR="8255" marT="8255" marB="0" anchor="ctr"/>
                </a:tc>
                <a:extLst>
                  <a:ext uri="{0D108BD9-81ED-4DB2-BD59-A6C34878D82A}">
                    <a16:rowId xmlns:a16="http://schemas.microsoft.com/office/drawing/2014/main" val="902655407"/>
                  </a:ext>
                </a:extLst>
              </a:tr>
            </a:tbl>
          </a:graphicData>
        </a:graphic>
      </p:graphicFrame>
    </p:spTree>
    <p:extLst>
      <p:ext uri="{BB962C8B-B14F-4D97-AF65-F5344CB8AC3E}">
        <p14:creationId xmlns:p14="http://schemas.microsoft.com/office/powerpoint/2010/main" val="209959090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1" y="925192"/>
            <a:ext cx="5936566"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ANALISIS DE ESTADO MOTORES FLOTA D&amp;C EQUIPOS:</a:t>
            </a:r>
            <a:endParaRPr lang="es-CO" sz="1950" b="1" dirty="0">
              <a:solidFill>
                <a:schemeClr val="tx1"/>
              </a:solidFill>
            </a:endParaRPr>
          </a:p>
        </p:txBody>
      </p:sp>
      <p:pic>
        <p:nvPicPr>
          <p:cNvPr id="9" name="Imagen 8">
            <a:extLst>
              <a:ext uri="{FF2B5EF4-FFF2-40B4-BE49-F238E27FC236}">
                <a16:creationId xmlns:a16="http://schemas.microsoft.com/office/drawing/2014/main" id="{CD35CFE4-6646-4A7D-9964-D0BBB09E7762}"/>
              </a:ext>
            </a:extLst>
          </p:cNvPr>
          <p:cNvPicPr>
            <a:picLocks noChangeAspect="1"/>
          </p:cNvPicPr>
          <p:nvPr/>
        </p:nvPicPr>
        <p:blipFill>
          <a:blip r:embed="rId3"/>
          <a:stretch>
            <a:fillRect/>
          </a:stretch>
        </p:blipFill>
        <p:spPr>
          <a:xfrm>
            <a:off x="380999" y="1664222"/>
            <a:ext cx="9144000" cy="4490509"/>
          </a:xfrm>
          <a:prstGeom prst="rect">
            <a:avLst/>
          </a:prstGeom>
        </p:spPr>
      </p:pic>
      <p:sp>
        <p:nvSpPr>
          <p:cNvPr id="10" name="4 Subtítulo">
            <a:extLst>
              <a:ext uri="{FF2B5EF4-FFF2-40B4-BE49-F238E27FC236}">
                <a16:creationId xmlns:a16="http://schemas.microsoft.com/office/drawing/2014/main" id="{C9274A5A-FDDF-644A-6E0B-BE40D0F5805F}"/>
              </a:ext>
            </a:extLst>
          </p:cNvPr>
          <p:cNvSpPr txBox="1">
            <a:spLocks/>
          </p:cNvSpPr>
          <p:nvPr/>
        </p:nvSpPr>
        <p:spPr bwMode="auto">
          <a:xfrm>
            <a:off x="1334113" y="1254443"/>
            <a:ext cx="7237773"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lgn="just">
              <a:buNone/>
            </a:pPr>
            <a:r>
              <a:rPr lang="es-ES" sz="1950" b="1" dirty="0">
                <a:solidFill>
                  <a:schemeClr val="tx1"/>
                </a:solidFill>
              </a:rPr>
              <a:t>Comparativa costos reparación preventiva VS. Reparación correctiva.</a:t>
            </a:r>
            <a:endParaRPr lang="es-CO" sz="1950" b="1" dirty="0">
              <a:solidFill>
                <a:schemeClr val="tx1"/>
              </a:solidFill>
            </a:endParaRPr>
          </a:p>
        </p:txBody>
      </p:sp>
    </p:spTree>
    <p:extLst>
      <p:ext uri="{BB962C8B-B14F-4D97-AF65-F5344CB8AC3E}">
        <p14:creationId xmlns:p14="http://schemas.microsoft.com/office/powerpoint/2010/main" val="4119066185"/>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1" y="925192"/>
            <a:ext cx="5936566"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ANALISIS DE ESTADO MOTORES FLOTA D&amp;C EQUIPOS:</a:t>
            </a:r>
            <a:endParaRPr lang="es-CO" sz="1950" b="1" dirty="0">
              <a:solidFill>
                <a:schemeClr val="tx1"/>
              </a:solidFill>
            </a:endParaRPr>
          </a:p>
        </p:txBody>
      </p:sp>
      <p:sp>
        <p:nvSpPr>
          <p:cNvPr id="8" name="4 Subtítulo">
            <a:extLst>
              <a:ext uri="{FF2B5EF4-FFF2-40B4-BE49-F238E27FC236}">
                <a16:creationId xmlns:a16="http://schemas.microsoft.com/office/drawing/2014/main" id="{C6317D55-205E-0ACF-D477-B6C54428C0B5}"/>
              </a:ext>
            </a:extLst>
          </p:cNvPr>
          <p:cNvSpPr txBox="1">
            <a:spLocks/>
          </p:cNvSpPr>
          <p:nvPr/>
        </p:nvSpPr>
        <p:spPr bwMode="auto">
          <a:xfrm>
            <a:off x="1334113" y="1254443"/>
            <a:ext cx="7237773"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lgn="just">
              <a:buNone/>
            </a:pPr>
            <a:r>
              <a:rPr lang="es-ES" sz="1950" b="1" dirty="0">
                <a:solidFill>
                  <a:schemeClr val="tx1"/>
                </a:solidFill>
              </a:rPr>
              <a:t>Comparativa costos reparación preventiva VS. Reparación correctiva.</a:t>
            </a:r>
            <a:endParaRPr lang="es-CO" sz="1950" b="1" dirty="0">
              <a:solidFill>
                <a:schemeClr val="tx1"/>
              </a:solidFill>
            </a:endParaRPr>
          </a:p>
        </p:txBody>
      </p:sp>
      <p:pic>
        <p:nvPicPr>
          <p:cNvPr id="7" name="Imagen 6">
            <a:extLst>
              <a:ext uri="{FF2B5EF4-FFF2-40B4-BE49-F238E27FC236}">
                <a16:creationId xmlns:a16="http://schemas.microsoft.com/office/drawing/2014/main" id="{2F72860B-2E98-46BE-87F5-26183465024D}"/>
              </a:ext>
            </a:extLst>
          </p:cNvPr>
          <p:cNvPicPr>
            <a:picLocks noChangeAspect="1"/>
          </p:cNvPicPr>
          <p:nvPr/>
        </p:nvPicPr>
        <p:blipFill>
          <a:blip r:embed="rId3"/>
          <a:stretch>
            <a:fillRect/>
          </a:stretch>
        </p:blipFill>
        <p:spPr>
          <a:xfrm>
            <a:off x="368691" y="1660045"/>
            <a:ext cx="9144000" cy="3737441"/>
          </a:xfrm>
          <a:prstGeom prst="rect">
            <a:avLst/>
          </a:prstGeom>
        </p:spPr>
      </p:pic>
      <p:sp>
        <p:nvSpPr>
          <p:cNvPr id="10" name="1 Título">
            <a:extLst>
              <a:ext uri="{FF2B5EF4-FFF2-40B4-BE49-F238E27FC236}">
                <a16:creationId xmlns:a16="http://schemas.microsoft.com/office/drawing/2014/main" id="{41522CB0-2BF1-4E70-9419-0803D6B9897D}"/>
              </a:ext>
            </a:extLst>
          </p:cNvPr>
          <p:cNvSpPr txBox="1">
            <a:spLocks/>
          </p:cNvSpPr>
          <p:nvPr/>
        </p:nvSpPr>
        <p:spPr bwMode="auto">
          <a:xfrm>
            <a:off x="3736276" y="5348549"/>
            <a:ext cx="2408829" cy="385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s-E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r>
              <a:rPr lang="es-CO" sz="1600" b="1" dirty="0"/>
              <a:t>CONTINUA…</a:t>
            </a:r>
          </a:p>
        </p:txBody>
      </p:sp>
      <p:pic>
        <p:nvPicPr>
          <p:cNvPr id="13" name="Imagen 12">
            <a:extLst>
              <a:ext uri="{FF2B5EF4-FFF2-40B4-BE49-F238E27FC236}">
                <a16:creationId xmlns:a16="http://schemas.microsoft.com/office/drawing/2014/main" id="{2C03E807-1503-4BAA-B1D7-6EC09049C797}"/>
              </a:ext>
            </a:extLst>
          </p:cNvPr>
          <p:cNvPicPr>
            <a:picLocks noChangeAspect="1"/>
          </p:cNvPicPr>
          <p:nvPr/>
        </p:nvPicPr>
        <p:blipFill>
          <a:blip r:embed="rId4"/>
          <a:stretch>
            <a:fillRect/>
          </a:stretch>
        </p:blipFill>
        <p:spPr>
          <a:xfrm>
            <a:off x="368691" y="5734427"/>
            <a:ext cx="9144000" cy="957603"/>
          </a:xfrm>
          <a:prstGeom prst="rect">
            <a:avLst/>
          </a:prstGeom>
        </p:spPr>
      </p:pic>
    </p:spTree>
    <p:extLst>
      <p:ext uri="{BB962C8B-B14F-4D97-AF65-F5344CB8AC3E}">
        <p14:creationId xmlns:p14="http://schemas.microsoft.com/office/powerpoint/2010/main" val="1215131591"/>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p:nvPr/>
        </p:nvPicPr>
        <p:blipFill>
          <a:blip r:embed="rId2" cstate="print">
            <a:extLst>
              <a:ext uri="{28A0092B-C50C-407E-A947-70E740481C1C}">
                <a14:useLocalDpi xmlns:a14="http://schemas.microsoft.com/office/drawing/2010/main" val="0"/>
              </a:ext>
            </a:extLst>
          </a:blip>
          <a:stretch>
            <a:fillRect/>
          </a:stretch>
        </p:blipFill>
        <p:spPr>
          <a:xfrm>
            <a:off x="840818" y="6297933"/>
            <a:ext cx="1749985" cy="501110"/>
          </a:xfrm>
          <a:prstGeom prst="rect">
            <a:avLst/>
          </a:prstGeom>
        </p:spPr>
      </p:pic>
      <p:sp>
        <p:nvSpPr>
          <p:cNvPr id="16" name="1 Título">
            <a:extLst>
              <a:ext uri="{FF2B5EF4-FFF2-40B4-BE49-F238E27FC236}">
                <a16:creationId xmlns:a16="http://schemas.microsoft.com/office/drawing/2014/main" id="{7B8E4EEC-FDA7-4041-A5AE-2C8AFCFD3898}"/>
              </a:ext>
            </a:extLst>
          </p:cNvPr>
          <p:cNvSpPr txBox="1">
            <a:spLocks/>
          </p:cNvSpPr>
          <p:nvPr/>
        </p:nvSpPr>
        <p:spPr bwMode="auto">
          <a:xfrm>
            <a:off x="368691" y="337817"/>
            <a:ext cx="9422423" cy="42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95285" rtl="0" eaLnBrk="1" fontAlgn="base" hangingPunct="1">
              <a:spcBef>
                <a:spcPct val="0"/>
              </a:spcBef>
              <a:spcAft>
                <a:spcPct val="0"/>
              </a:spcAft>
              <a:defRPr sz="4767" kern="1200">
                <a:solidFill>
                  <a:schemeClr val="tx2"/>
                </a:solidFill>
                <a:latin typeface="Avant Garde Medium BT"/>
                <a:ea typeface="MS PGothic" pitchFamily="34" charset="-128"/>
                <a:cs typeface="Avant Garde Medium BT"/>
              </a:defRPr>
            </a:lvl1pPr>
            <a:lvl2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2pPr>
            <a:lvl3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3pPr>
            <a:lvl4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4pPr>
            <a:lvl5pPr algn="ctr" defTabSz="495285" rtl="0" eaLnBrk="1" fontAlgn="base" hangingPunct="1">
              <a:spcBef>
                <a:spcPct val="0"/>
              </a:spcBef>
              <a:spcAft>
                <a:spcPct val="0"/>
              </a:spcAft>
              <a:defRPr sz="4767">
                <a:solidFill>
                  <a:schemeClr val="tx2"/>
                </a:solidFill>
                <a:latin typeface="Avant Garde Medium BT" charset="0"/>
                <a:ea typeface="MS PGothic" pitchFamily="34" charset="-128"/>
              </a:defRPr>
            </a:lvl5pPr>
            <a:lvl6pPr marL="495285"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6pPr>
            <a:lvl7pPr marL="990570"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7pPr>
            <a:lvl8pPr marL="1485854"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8pPr>
            <a:lvl9pPr marL="1981139" algn="ctr" defTabSz="495285" rtl="0" eaLnBrk="1" fontAlgn="base" hangingPunct="1">
              <a:spcBef>
                <a:spcPct val="0"/>
              </a:spcBef>
              <a:spcAft>
                <a:spcPct val="0"/>
              </a:spcAft>
              <a:defRPr sz="4767">
                <a:solidFill>
                  <a:schemeClr val="tx2"/>
                </a:solidFill>
                <a:latin typeface="Avant Garde Medium BT" charset="0"/>
                <a:ea typeface="ＭＳ Ｐゴシック" charset="0"/>
              </a:defRPr>
            </a:lvl9pPr>
          </a:lstStyle>
          <a:p>
            <a:pPr algn="l"/>
            <a:r>
              <a:rPr lang="es-CO" sz="2400" b="1" dirty="0"/>
              <a:t>1. MUESTREO DE ACEITE Y PLANES DE ACCION 1ER SEMESTRE 2022</a:t>
            </a:r>
          </a:p>
        </p:txBody>
      </p:sp>
      <p:sp>
        <p:nvSpPr>
          <p:cNvPr id="11" name="4 Subtítulo">
            <a:extLst>
              <a:ext uri="{FF2B5EF4-FFF2-40B4-BE49-F238E27FC236}">
                <a16:creationId xmlns:a16="http://schemas.microsoft.com/office/drawing/2014/main" id="{6301E1C7-97F1-D78C-C683-F61B19BAABD4}"/>
              </a:ext>
            </a:extLst>
          </p:cNvPr>
          <p:cNvSpPr txBox="1">
            <a:spLocks/>
          </p:cNvSpPr>
          <p:nvPr/>
        </p:nvSpPr>
        <p:spPr bwMode="auto">
          <a:xfrm>
            <a:off x="368690" y="925192"/>
            <a:ext cx="9141069" cy="40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1464" indent="-371464" algn="l" defTabSz="495285" rtl="0" eaLnBrk="1" fontAlgn="base" hangingPunct="1">
              <a:spcBef>
                <a:spcPct val="20000"/>
              </a:spcBef>
              <a:spcAft>
                <a:spcPct val="0"/>
              </a:spcAft>
              <a:buFont typeface="Arial" pitchFamily="34" charset="0"/>
              <a:buChar char="•"/>
              <a:defRPr sz="3467" kern="1200">
                <a:solidFill>
                  <a:srgbClr val="1F497D"/>
                </a:solidFill>
                <a:latin typeface="Avant Garde Book BT"/>
                <a:ea typeface="MS PGothic" pitchFamily="34" charset="-128"/>
                <a:cs typeface="Avant Garde Book BT"/>
              </a:defRPr>
            </a:lvl1pPr>
            <a:lvl2pPr marL="804838" indent="-309553" algn="l" defTabSz="495285" rtl="0" eaLnBrk="1" fontAlgn="base" hangingPunct="1">
              <a:spcBef>
                <a:spcPct val="20000"/>
              </a:spcBef>
              <a:spcAft>
                <a:spcPct val="0"/>
              </a:spcAft>
              <a:buFont typeface="Arial" pitchFamily="34" charset="0"/>
              <a:buChar char="–"/>
              <a:defRPr sz="3033" kern="1200">
                <a:solidFill>
                  <a:srgbClr val="1F497D"/>
                </a:solidFill>
                <a:latin typeface="Avant Garde Book BT"/>
                <a:ea typeface="MS PGothic" pitchFamily="34" charset="-128"/>
                <a:cs typeface="Avant Garde Book BT"/>
              </a:defRPr>
            </a:lvl2pPr>
            <a:lvl3pPr marL="1238212" indent="-247642" algn="l" defTabSz="495285" rtl="0" eaLnBrk="1" fontAlgn="base" hangingPunct="1">
              <a:spcBef>
                <a:spcPct val="20000"/>
              </a:spcBef>
              <a:spcAft>
                <a:spcPct val="0"/>
              </a:spcAft>
              <a:buFont typeface="Arial" pitchFamily="34" charset="0"/>
              <a:buChar char="•"/>
              <a:defRPr sz="2600" kern="1200">
                <a:solidFill>
                  <a:srgbClr val="1F497D"/>
                </a:solidFill>
                <a:latin typeface="Avant Garde Book BT"/>
                <a:ea typeface="MS PGothic" pitchFamily="34" charset="-128"/>
                <a:cs typeface="Avant Garde Book BT"/>
              </a:defRPr>
            </a:lvl3pPr>
            <a:lvl4pPr marL="1733497"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4pPr>
            <a:lvl5pPr marL="2228781" indent="-247642" algn="l" defTabSz="495285" rtl="0" eaLnBrk="1" fontAlgn="base" hangingPunct="1">
              <a:spcBef>
                <a:spcPct val="20000"/>
              </a:spcBef>
              <a:spcAft>
                <a:spcPct val="0"/>
              </a:spcAft>
              <a:buFont typeface="Arial" pitchFamily="34" charset="0"/>
              <a:buChar char="»"/>
              <a:defRPr sz="2167" kern="1200">
                <a:solidFill>
                  <a:srgbClr val="1F497D"/>
                </a:solidFill>
                <a:latin typeface="Avant Garde Book BT"/>
                <a:ea typeface="MS PGothic" pitchFamily="34" charset="-128"/>
                <a:cs typeface="Avant Garde Book BT"/>
              </a:defRPr>
            </a:lvl5pPr>
            <a:lvl6pPr marL="2724066" indent="-247642" algn="l" defTabSz="495285" rtl="0" eaLnBrk="1" latinLnBrk="0" hangingPunct="1">
              <a:spcBef>
                <a:spcPct val="20000"/>
              </a:spcBef>
              <a:buFont typeface="Arial"/>
              <a:buChar char="•"/>
              <a:defRPr sz="2167" kern="1200">
                <a:solidFill>
                  <a:schemeClr val="tx1"/>
                </a:solidFill>
                <a:latin typeface="+mn-lt"/>
                <a:ea typeface="+mn-ea"/>
                <a:cs typeface="+mn-cs"/>
              </a:defRPr>
            </a:lvl6pPr>
            <a:lvl7pPr marL="3219351" indent="-247642" algn="l" defTabSz="495285" rtl="0" eaLnBrk="1" latinLnBrk="0" hangingPunct="1">
              <a:spcBef>
                <a:spcPct val="20000"/>
              </a:spcBef>
              <a:buFont typeface="Arial"/>
              <a:buChar char="•"/>
              <a:defRPr sz="2167" kern="1200">
                <a:solidFill>
                  <a:schemeClr val="tx1"/>
                </a:solidFill>
                <a:latin typeface="+mn-lt"/>
                <a:ea typeface="+mn-ea"/>
                <a:cs typeface="+mn-cs"/>
              </a:defRPr>
            </a:lvl7pPr>
            <a:lvl8pPr marL="3714636" indent="-247642" algn="l" defTabSz="495285" rtl="0" eaLnBrk="1" latinLnBrk="0" hangingPunct="1">
              <a:spcBef>
                <a:spcPct val="20000"/>
              </a:spcBef>
              <a:buFont typeface="Arial"/>
              <a:buChar char="•"/>
              <a:defRPr sz="2167" kern="1200">
                <a:solidFill>
                  <a:schemeClr val="tx1"/>
                </a:solidFill>
                <a:latin typeface="+mn-lt"/>
                <a:ea typeface="+mn-ea"/>
                <a:cs typeface="+mn-cs"/>
              </a:defRPr>
            </a:lvl8pPr>
            <a:lvl9pPr marL="4209920" indent="-247642" algn="l" defTabSz="495285" rtl="0" eaLnBrk="1" latinLnBrk="0" hangingPunct="1">
              <a:spcBef>
                <a:spcPct val="20000"/>
              </a:spcBef>
              <a:buFont typeface="Arial"/>
              <a:buChar char="•"/>
              <a:defRPr sz="2167" kern="1200">
                <a:solidFill>
                  <a:schemeClr val="tx1"/>
                </a:solidFill>
                <a:latin typeface="+mn-lt"/>
                <a:ea typeface="+mn-ea"/>
                <a:cs typeface="+mn-cs"/>
              </a:defRPr>
            </a:lvl9pPr>
          </a:lstStyle>
          <a:p>
            <a:pPr marL="0" indent="0">
              <a:buNone/>
            </a:pPr>
            <a:r>
              <a:rPr lang="es-ES" sz="1950" b="1" dirty="0">
                <a:solidFill>
                  <a:schemeClr val="tx1"/>
                </a:solidFill>
              </a:rPr>
              <a:t>METODOLOGIA PARA LA SELECCIÓN REPARACION DE MOTORES FLOTA D&amp;C EQUIPOS:</a:t>
            </a:r>
            <a:endParaRPr lang="es-CO" sz="1950" b="1" dirty="0">
              <a:solidFill>
                <a:schemeClr val="tx1"/>
              </a:solidFill>
            </a:endParaRPr>
          </a:p>
        </p:txBody>
      </p:sp>
      <p:graphicFrame>
        <p:nvGraphicFramePr>
          <p:cNvPr id="2" name="Diagrama 1">
            <a:extLst>
              <a:ext uri="{FF2B5EF4-FFF2-40B4-BE49-F238E27FC236}">
                <a16:creationId xmlns:a16="http://schemas.microsoft.com/office/drawing/2014/main" id="{AEBF5417-B8B0-0DBF-F7B9-E5E8D47C3A18}"/>
              </a:ext>
            </a:extLst>
          </p:cNvPr>
          <p:cNvGraphicFramePr/>
          <p:nvPr>
            <p:extLst>
              <p:ext uri="{D42A27DB-BD31-4B8C-83A1-F6EECF244321}">
                <p14:modId xmlns:p14="http://schemas.microsoft.com/office/powerpoint/2010/main" val="2732221124"/>
              </p:ext>
            </p:extLst>
          </p:nvPr>
        </p:nvGraphicFramePr>
        <p:xfrm>
          <a:off x="1637224" y="1463819"/>
          <a:ext cx="6604000"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10048891"/>
      </p:ext>
    </p:extLst>
  </p:cSld>
  <p:clrMapOvr>
    <a:masterClrMapping/>
  </p:clrMapOvr>
  <p:transition spd="slow">
    <p:wipe/>
  </p:transition>
</p:sld>
</file>

<file path=ppt/theme/theme1.xml><?xml version="1.0" encoding="utf-8"?>
<a:theme xmlns:a="http://schemas.openxmlformats.org/drawingml/2006/main" name="SODIS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SODIS2</Template>
  <TotalTime>16800</TotalTime>
  <Words>2548</Words>
  <Application>Microsoft Office PowerPoint</Application>
  <PresentationFormat>A4 (210 x 297 mm)</PresentationFormat>
  <Paragraphs>1038</Paragraphs>
  <Slides>18</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18</vt:i4>
      </vt:variant>
    </vt:vector>
  </HeadingPairs>
  <TitlesOfParts>
    <vt:vector size="23" baseType="lpstr">
      <vt:lpstr>Arial</vt:lpstr>
      <vt:lpstr>Avant Garde Book BT</vt:lpstr>
      <vt:lpstr>Avant Garde Medium BT</vt:lpstr>
      <vt:lpstr>Calibri</vt:lpstr>
      <vt:lpstr>SODIS2</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 EJECUCION Y CUMPLIMIENTO ROTACION Y ALINEACION DE LLANTAS</vt:lpstr>
      <vt:lpstr>2. EJECUCION Y CUMPLIMIENTO ROTACION Y ALINEACION DE LLANTAS</vt:lpstr>
      <vt:lpstr>Presentación de PowerPoint</vt:lpstr>
      <vt:lpstr>Presentación de PowerPoint</vt:lpstr>
    </vt:vector>
  </TitlesOfParts>
  <Company>sodis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adición de aceites Mes Octubre</dc:title>
  <dc:creator>ANDRES DAVID SAMPER UTRIA.</dc:creator>
  <cp:lastModifiedBy>Simón Villarreal</cp:lastModifiedBy>
  <cp:revision>485</cp:revision>
  <cp:lastPrinted>2021-11-11T16:39:34Z</cp:lastPrinted>
  <dcterms:created xsi:type="dcterms:W3CDTF">2017-10-31T23:10:45Z</dcterms:created>
  <dcterms:modified xsi:type="dcterms:W3CDTF">2022-07-07T16:45:40Z</dcterms:modified>
</cp:coreProperties>
</file>