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9" r:id="rId2"/>
    <p:sldId id="311" r:id="rId3"/>
    <p:sldId id="315" r:id="rId4"/>
    <p:sldId id="316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Carlos%20Guzman\Nueva%20carpeta%20(3)\tabulaci&#243;n%20twm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pivotSource>
    <c:name>[tabulación twm.xlsx]Hoja2!TablaDinámica1</c:name>
    <c:fmtId val="27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solidFill>
                  <a:srgbClr val="FF0000"/>
                </a:solidFill>
                <a:latin typeface="+mj-lt"/>
              </a:rPr>
              <a:t>BARRILES EVACUADOS</a:t>
            </a:r>
            <a:r>
              <a:rPr lang="en-US" b="1" baseline="0">
                <a:solidFill>
                  <a:srgbClr val="FF0000"/>
                </a:solidFill>
                <a:latin typeface="+mj-lt"/>
              </a:rPr>
              <a:t> POR SERVICIO</a:t>
            </a:r>
            <a:endParaRPr lang="en-US" b="1">
              <a:solidFill>
                <a:srgbClr val="FF0000"/>
              </a:solidFill>
              <a:latin typeface="+mj-lt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ivotFmts>
      <c:pivotFmt>
        <c:idx val="0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</c:pivotFmt>
      <c:pivotFmt>
        <c:idx val="2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</c:pivotFmt>
      <c:pivotFmt>
        <c:idx val="3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</c:pivotFmt>
      <c:pivotFmt>
        <c:idx val="5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</c:pivotFmt>
      <c:pivotFmt>
        <c:idx val="6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</c:pivotFmt>
      <c:pivotFmt>
        <c:idx val="8"/>
        <c:spPr>
          <a:solidFill>
            <a:schemeClr val="accent2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</c:pivotFmt>
    </c:pivotFmts>
    <c:plotArea>
      <c:layout/>
      <c:lineChart>
        <c:grouping val="standard"/>
        <c:varyColors val="0"/>
        <c:ser>
          <c:idx val="0"/>
          <c:order val="0"/>
          <c:tx>
            <c:strRef>
              <c:f>Hoja2!$B$3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1BF1-467A-9BBA-D1BA0E49F0CA}"/>
              </c:ext>
            </c:extLst>
          </c:dPt>
          <c:dPt>
            <c:idx val="84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1-1BF1-467A-9BBA-D1BA0E49F0CA}"/>
              </c:ext>
            </c:extLst>
          </c:dPt>
          <c:cat>
            <c:strRef>
              <c:f>Hoja2!$A$4:$A$118</c:f>
              <c:strCache>
                <c:ptCount val="114"/>
                <c:pt idx="0">
                  <c:v>2/01/2023</c:v>
                </c:pt>
                <c:pt idx="1">
                  <c:v>4/01/2023</c:v>
                </c:pt>
                <c:pt idx="2">
                  <c:v>12/01/2023</c:v>
                </c:pt>
                <c:pt idx="3">
                  <c:v>13/01/2023</c:v>
                </c:pt>
                <c:pt idx="4">
                  <c:v>16/01/2023</c:v>
                </c:pt>
                <c:pt idx="5">
                  <c:v>18/01/2023</c:v>
                </c:pt>
                <c:pt idx="6">
                  <c:v>20/01/2023</c:v>
                </c:pt>
                <c:pt idx="7">
                  <c:v>23/01/2023</c:v>
                </c:pt>
                <c:pt idx="8">
                  <c:v>27/01/2023</c:v>
                </c:pt>
                <c:pt idx="9">
                  <c:v>30/01/2023</c:v>
                </c:pt>
                <c:pt idx="10">
                  <c:v>1/02/2023</c:v>
                </c:pt>
                <c:pt idx="11">
                  <c:v>3/02/2023</c:v>
                </c:pt>
                <c:pt idx="12">
                  <c:v>6/02/2023</c:v>
                </c:pt>
                <c:pt idx="13">
                  <c:v>8/02/2023</c:v>
                </c:pt>
                <c:pt idx="14">
                  <c:v>10/02/2023</c:v>
                </c:pt>
                <c:pt idx="15">
                  <c:v>13/02/2023</c:v>
                </c:pt>
                <c:pt idx="16">
                  <c:v>20/02/2023</c:v>
                </c:pt>
                <c:pt idx="17">
                  <c:v>23/02/2023</c:v>
                </c:pt>
                <c:pt idx="18">
                  <c:v>24/02/2023</c:v>
                </c:pt>
                <c:pt idx="19">
                  <c:v>27/02/2023</c:v>
                </c:pt>
                <c:pt idx="20">
                  <c:v>1/03/2023</c:v>
                </c:pt>
                <c:pt idx="21">
                  <c:v>7/03/2023</c:v>
                </c:pt>
                <c:pt idx="22">
                  <c:v>9/03/2023</c:v>
                </c:pt>
                <c:pt idx="23">
                  <c:v>11/03/2023</c:v>
                </c:pt>
                <c:pt idx="24">
                  <c:v>13/03/2023</c:v>
                </c:pt>
                <c:pt idx="25">
                  <c:v>15/03/2023</c:v>
                </c:pt>
                <c:pt idx="26">
                  <c:v>17/03/2023</c:v>
                </c:pt>
                <c:pt idx="27">
                  <c:v>24/03/2023</c:v>
                </c:pt>
                <c:pt idx="28">
                  <c:v>27/03/2023</c:v>
                </c:pt>
                <c:pt idx="29">
                  <c:v>29/03/2023</c:v>
                </c:pt>
                <c:pt idx="30">
                  <c:v>31/03/2023</c:v>
                </c:pt>
                <c:pt idx="31">
                  <c:v>10/04/2023</c:v>
                </c:pt>
                <c:pt idx="32">
                  <c:v>13/04/2023</c:v>
                </c:pt>
                <c:pt idx="33">
                  <c:v>14/04/2023</c:v>
                </c:pt>
                <c:pt idx="34">
                  <c:v>22/04/2023</c:v>
                </c:pt>
                <c:pt idx="35">
                  <c:v>25/04/2023</c:v>
                </c:pt>
                <c:pt idx="36">
                  <c:v>27/04/2023</c:v>
                </c:pt>
                <c:pt idx="37">
                  <c:v>6/05/2023</c:v>
                </c:pt>
                <c:pt idx="38">
                  <c:v>9/05/2023</c:v>
                </c:pt>
                <c:pt idx="39">
                  <c:v>12/05/2023</c:v>
                </c:pt>
                <c:pt idx="40">
                  <c:v>17/05/2023</c:v>
                </c:pt>
                <c:pt idx="41">
                  <c:v>19/05/2023</c:v>
                </c:pt>
                <c:pt idx="42">
                  <c:v>25/05/2023</c:v>
                </c:pt>
                <c:pt idx="43">
                  <c:v>30/05/2023</c:v>
                </c:pt>
                <c:pt idx="44">
                  <c:v>2/06/2023</c:v>
                </c:pt>
                <c:pt idx="45">
                  <c:v>5/06/2023</c:v>
                </c:pt>
                <c:pt idx="46">
                  <c:v>7/06/2023</c:v>
                </c:pt>
                <c:pt idx="47">
                  <c:v>9/06/2023</c:v>
                </c:pt>
                <c:pt idx="48">
                  <c:v>13/06/2023</c:v>
                </c:pt>
                <c:pt idx="49">
                  <c:v>21/06/2023</c:v>
                </c:pt>
                <c:pt idx="50">
                  <c:v>23/06/2023</c:v>
                </c:pt>
                <c:pt idx="51">
                  <c:v>26/06/2023</c:v>
                </c:pt>
                <c:pt idx="52">
                  <c:v>28/06/2023</c:v>
                </c:pt>
                <c:pt idx="53">
                  <c:v>30/06/2023</c:v>
                </c:pt>
                <c:pt idx="54">
                  <c:v>4/07/2023</c:v>
                </c:pt>
                <c:pt idx="55">
                  <c:v>10/07/2023</c:v>
                </c:pt>
                <c:pt idx="56">
                  <c:v>12/07/2023</c:v>
                </c:pt>
                <c:pt idx="57">
                  <c:v>14/07/2023</c:v>
                </c:pt>
                <c:pt idx="58">
                  <c:v>17/07/2023</c:v>
                </c:pt>
                <c:pt idx="59">
                  <c:v>19/07/2023</c:v>
                </c:pt>
                <c:pt idx="60">
                  <c:v>21/07/2023</c:v>
                </c:pt>
                <c:pt idx="61">
                  <c:v>24/07/2023</c:v>
                </c:pt>
                <c:pt idx="62">
                  <c:v>26/07/2023</c:v>
                </c:pt>
                <c:pt idx="63">
                  <c:v>28/07/2023</c:v>
                </c:pt>
                <c:pt idx="64">
                  <c:v>31/07/2023</c:v>
                </c:pt>
                <c:pt idx="65">
                  <c:v>2/08/2023</c:v>
                </c:pt>
                <c:pt idx="66">
                  <c:v>4/08/2023</c:v>
                </c:pt>
                <c:pt idx="67">
                  <c:v>8/08/2023</c:v>
                </c:pt>
                <c:pt idx="68">
                  <c:v>11/08/2023</c:v>
                </c:pt>
                <c:pt idx="69">
                  <c:v>14/08/2023</c:v>
                </c:pt>
                <c:pt idx="70">
                  <c:v>16/08/2023</c:v>
                </c:pt>
                <c:pt idx="71">
                  <c:v>18/08/2023</c:v>
                </c:pt>
                <c:pt idx="72">
                  <c:v>22/08/2023</c:v>
                </c:pt>
                <c:pt idx="73">
                  <c:v>25/08/2023</c:v>
                </c:pt>
                <c:pt idx="74">
                  <c:v>28/08/2023</c:v>
                </c:pt>
                <c:pt idx="75">
                  <c:v>30/08/2023</c:v>
                </c:pt>
                <c:pt idx="76">
                  <c:v>1/09/2023</c:v>
                </c:pt>
                <c:pt idx="77">
                  <c:v>4/09/2023</c:v>
                </c:pt>
                <c:pt idx="78">
                  <c:v>8/09/2023</c:v>
                </c:pt>
                <c:pt idx="79">
                  <c:v>9/09/2023</c:v>
                </c:pt>
                <c:pt idx="80">
                  <c:v>11/09/2023</c:v>
                </c:pt>
                <c:pt idx="81">
                  <c:v>13/09/2023</c:v>
                </c:pt>
                <c:pt idx="82">
                  <c:v>15/09/2023</c:v>
                </c:pt>
                <c:pt idx="83">
                  <c:v>18/09/2023</c:v>
                </c:pt>
                <c:pt idx="84">
                  <c:v>20/09/2023</c:v>
                </c:pt>
                <c:pt idx="85">
                  <c:v>22/09/2023</c:v>
                </c:pt>
                <c:pt idx="86">
                  <c:v>25/09/2023</c:v>
                </c:pt>
                <c:pt idx="87">
                  <c:v>29/09/2023</c:v>
                </c:pt>
                <c:pt idx="88">
                  <c:v>2/10/2023</c:v>
                </c:pt>
                <c:pt idx="89">
                  <c:v>6/10/2023</c:v>
                </c:pt>
                <c:pt idx="90">
                  <c:v>9/10/2023</c:v>
                </c:pt>
                <c:pt idx="91">
                  <c:v>14/10/2023</c:v>
                </c:pt>
                <c:pt idx="92">
                  <c:v>17/10/2023</c:v>
                </c:pt>
                <c:pt idx="93">
                  <c:v>20/10/2023</c:v>
                </c:pt>
                <c:pt idx="94">
                  <c:v>24/10/2023</c:v>
                </c:pt>
                <c:pt idx="95">
                  <c:v>27/10/2023</c:v>
                </c:pt>
                <c:pt idx="96">
                  <c:v>31/10/2023</c:v>
                </c:pt>
                <c:pt idx="97">
                  <c:v>7/11/2023</c:v>
                </c:pt>
                <c:pt idx="98">
                  <c:v>8/11/2023</c:v>
                </c:pt>
                <c:pt idx="99">
                  <c:v>12/11/2023</c:v>
                </c:pt>
                <c:pt idx="100">
                  <c:v>15/11/2023</c:v>
                </c:pt>
                <c:pt idx="101">
                  <c:v>17/11/2023</c:v>
                </c:pt>
                <c:pt idx="102">
                  <c:v>20/11/2023</c:v>
                </c:pt>
                <c:pt idx="103">
                  <c:v>22/11/2023</c:v>
                </c:pt>
                <c:pt idx="104">
                  <c:v>27/11/2023</c:v>
                </c:pt>
                <c:pt idx="105">
                  <c:v>29/11/2023</c:v>
                </c:pt>
                <c:pt idx="106">
                  <c:v>4/12/2023</c:v>
                </c:pt>
                <c:pt idx="107">
                  <c:v>7/12/2023</c:v>
                </c:pt>
                <c:pt idx="108">
                  <c:v>11/12/2023</c:v>
                </c:pt>
                <c:pt idx="109">
                  <c:v>12/12/2023</c:v>
                </c:pt>
                <c:pt idx="110">
                  <c:v>15/12/2023</c:v>
                </c:pt>
                <c:pt idx="111">
                  <c:v>20/12/2023</c:v>
                </c:pt>
                <c:pt idx="112">
                  <c:v>27/12/2023</c:v>
                </c:pt>
                <c:pt idx="113">
                  <c:v>29/12/2023</c:v>
                </c:pt>
              </c:strCache>
            </c:strRef>
          </c:cat>
          <c:val>
            <c:numRef>
              <c:f>Hoja2!$B$4:$B$118</c:f>
              <c:numCache>
                <c:formatCode>General</c:formatCode>
                <c:ptCount val="114"/>
                <c:pt idx="0">
                  <c:v>26.18</c:v>
                </c:pt>
                <c:pt idx="1">
                  <c:v>44.62</c:v>
                </c:pt>
                <c:pt idx="2">
                  <c:v>70.5</c:v>
                </c:pt>
                <c:pt idx="3">
                  <c:v>68.31</c:v>
                </c:pt>
                <c:pt idx="4">
                  <c:v>69.180000000000007</c:v>
                </c:pt>
                <c:pt idx="5">
                  <c:v>69.430000000000007</c:v>
                </c:pt>
                <c:pt idx="6">
                  <c:v>55.37</c:v>
                </c:pt>
                <c:pt idx="7">
                  <c:v>42.37</c:v>
                </c:pt>
                <c:pt idx="8">
                  <c:v>65.87</c:v>
                </c:pt>
                <c:pt idx="9">
                  <c:v>57.125</c:v>
                </c:pt>
                <c:pt idx="10">
                  <c:v>36.06</c:v>
                </c:pt>
                <c:pt idx="11">
                  <c:v>52.25</c:v>
                </c:pt>
                <c:pt idx="12">
                  <c:v>39.68</c:v>
                </c:pt>
                <c:pt idx="13">
                  <c:v>53.87</c:v>
                </c:pt>
                <c:pt idx="14">
                  <c:v>48.93</c:v>
                </c:pt>
                <c:pt idx="15">
                  <c:v>55.68</c:v>
                </c:pt>
                <c:pt idx="16">
                  <c:v>86.375</c:v>
                </c:pt>
                <c:pt idx="17">
                  <c:v>68.75</c:v>
                </c:pt>
                <c:pt idx="18">
                  <c:v>74.930000000000007</c:v>
                </c:pt>
                <c:pt idx="19">
                  <c:v>73.25</c:v>
                </c:pt>
                <c:pt idx="20">
                  <c:v>72.62</c:v>
                </c:pt>
                <c:pt idx="21">
                  <c:v>65.430000000000007</c:v>
                </c:pt>
                <c:pt idx="22">
                  <c:v>71.62</c:v>
                </c:pt>
                <c:pt idx="23">
                  <c:v>62.43</c:v>
                </c:pt>
                <c:pt idx="24">
                  <c:v>63.62</c:v>
                </c:pt>
                <c:pt idx="25">
                  <c:v>59.31</c:v>
                </c:pt>
                <c:pt idx="26">
                  <c:v>64.25</c:v>
                </c:pt>
                <c:pt idx="27">
                  <c:v>65.75</c:v>
                </c:pt>
                <c:pt idx="28">
                  <c:v>72.06</c:v>
                </c:pt>
                <c:pt idx="29">
                  <c:v>72.38</c:v>
                </c:pt>
                <c:pt idx="30">
                  <c:v>59.18</c:v>
                </c:pt>
                <c:pt idx="31">
                  <c:v>60.75</c:v>
                </c:pt>
                <c:pt idx="32">
                  <c:v>55.69</c:v>
                </c:pt>
                <c:pt idx="33">
                  <c:v>56.5</c:v>
                </c:pt>
                <c:pt idx="34">
                  <c:v>84.62</c:v>
                </c:pt>
                <c:pt idx="35">
                  <c:v>89.13</c:v>
                </c:pt>
                <c:pt idx="36">
                  <c:v>88.125</c:v>
                </c:pt>
                <c:pt idx="37">
                  <c:v>87.87</c:v>
                </c:pt>
                <c:pt idx="38">
                  <c:v>88.81</c:v>
                </c:pt>
                <c:pt idx="39">
                  <c:v>87.6875</c:v>
                </c:pt>
                <c:pt idx="40">
                  <c:v>72.9375</c:v>
                </c:pt>
                <c:pt idx="41">
                  <c:v>64.125</c:v>
                </c:pt>
                <c:pt idx="42">
                  <c:v>87.125</c:v>
                </c:pt>
                <c:pt idx="43">
                  <c:v>71.875</c:v>
                </c:pt>
                <c:pt idx="44">
                  <c:v>71.311999999999998</c:v>
                </c:pt>
                <c:pt idx="45">
                  <c:v>72.25</c:v>
                </c:pt>
                <c:pt idx="46">
                  <c:v>73.87</c:v>
                </c:pt>
                <c:pt idx="47">
                  <c:v>74.62</c:v>
                </c:pt>
                <c:pt idx="48">
                  <c:v>73.930000000000007</c:v>
                </c:pt>
                <c:pt idx="49">
                  <c:v>67.31</c:v>
                </c:pt>
                <c:pt idx="50">
                  <c:v>58.18</c:v>
                </c:pt>
                <c:pt idx="51">
                  <c:v>72.87</c:v>
                </c:pt>
                <c:pt idx="52">
                  <c:v>73.75</c:v>
                </c:pt>
                <c:pt idx="53">
                  <c:v>55.37</c:v>
                </c:pt>
                <c:pt idx="54">
                  <c:v>60</c:v>
                </c:pt>
                <c:pt idx="55">
                  <c:v>68.430000000000007</c:v>
                </c:pt>
                <c:pt idx="56">
                  <c:v>67.25</c:v>
                </c:pt>
                <c:pt idx="57">
                  <c:v>69.930000000000007</c:v>
                </c:pt>
                <c:pt idx="58">
                  <c:v>54.81</c:v>
                </c:pt>
                <c:pt idx="59">
                  <c:v>29.25</c:v>
                </c:pt>
                <c:pt idx="60">
                  <c:v>51.56</c:v>
                </c:pt>
                <c:pt idx="61">
                  <c:v>35.56</c:v>
                </c:pt>
                <c:pt idx="62">
                  <c:v>41.06</c:v>
                </c:pt>
                <c:pt idx="63">
                  <c:v>60.259</c:v>
                </c:pt>
                <c:pt idx="64">
                  <c:v>57.06</c:v>
                </c:pt>
                <c:pt idx="65">
                  <c:v>58.5</c:v>
                </c:pt>
                <c:pt idx="66">
                  <c:v>29.37</c:v>
                </c:pt>
                <c:pt idx="67">
                  <c:v>54.37</c:v>
                </c:pt>
                <c:pt idx="68">
                  <c:v>63.93</c:v>
                </c:pt>
                <c:pt idx="69">
                  <c:v>73.930000000000007</c:v>
                </c:pt>
                <c:pt idx="70">
                  <c:v>60.75</c:v>
                </c:pt>
                <c:pt idx="71">
                  <c:v>68</c:v>
                </c:pt>
                <c:pt idx="72">
                  <c:v>38.75</c:v>
                </c:pt>
                <c:pt idx="73">
                  <c:v>64.19</c:v>
                </c:pt>
                <c:pt idx="74">
                  <c:v>64</c:v>
                </c:pt>
                <c:pt idx="75">
                  <c:v>59.5</c:v>
                </c:pt>
                <c:pt idx="76">
                  <c:v>70.180000000000007</c:v>
                </c:pt>
                <c:pt idx="77">
                  <c:v>70.5</c:v>
                </c:pt>
                <c:pt idx="78">
                  <c:v>66.625</c:v>
                </c:pt>
                <c:pt idx="79">
                  <c:v>87.75</c:v>
                </c:pt>
                <c:pt idx="80">
                  <c:v>61.5</c:v>
                </c:pt>
                <c:pt idx="81">
                  <c:v>66.37</c:v>
                </c:pt>
                <c:pt idx="82">
                  <c:v>26.62</c:v>
                </c:pt>
                <c:pt idx="83">
                  <c:v>24.18</c:v>
                </c:pt>
                <c:pt idx="84">
                  <c:v>68.25</c:v>
                </c:pt>
                <c:pt idx="85">
                  <c:v>45.87</c:v>
                </c:pt>
                <c:pt idx="86">
                  <c:v>32.5</c:v>
                </c:pt>
                <c:pt idx="87">
                  <c:v>67.06</c:v>
                </c:pt>
                <c:pt idx="88">
                  <c:v>66.31</c:v>
                </c:pt>
                <c:pt idx="89">
                  <c:v>89.56</c:v>
                </c:pt>
                <c:pt idx="90">
                  <c:v>57.375</c:v>
                </c:pt>
                <c:pt idx="91">
                  <c:v>28.66</c:v>
                </c:pt>
                <c:pt idx="92">
                  <c:v>65.0625</c:v>
                </c:pt>
                <c:pt idx="93">
                  <c:v>57.93</c:v>
                </c:pt>
                <c:pt idx="94">
                  <c:v>60.5</c:v>
                </c:pt>
                <c:pt idx="95">
                  <c:v>51.68</c:v>
                </c:pt>
                <c:pt idx="96">
                  <c:v>67.125</c:v>
                </c:pt>
                <c:pt idx="97">
                  <c:v>58.94</c:v>
                </c:pt>
                <c:pt idx="98">
                  <c:v>73.430000000000007</c:v>
                </c:pt>
                <c:pt idx="99">
                  <c:v>78.625</c:v>
                </c:pt>
                <c:pt idx="100">
                  <c:v>28.87</c:v>
                </c:pt>
                <c:pt idx="101">
                  <c:v>65.37</c:v>
                </c:pt>
                <c:pt idx="102">
                  <c:v>65.31</c:v>
                </c:pt>
                <c:pt idx="103">
                  <c:v>78.19</c:v>
                </c:pt>
                <c:pt idx="104">
                  <c:v>83.56</c:v>
                </c:pt>
                <c:pt idx="105">
                  <c:v>46.44</c:v>
                </c:pt>
                <c:pt idx="106">
                  <c:v>67.06</c:v>
                </c:pt>
                <c:pt idx="107">
                  <c:v>59.43</c:v>
                </c:pt>
                <c:pt idx="108">
                  <c:v>64</c:v>
                </c:pt>
                <c:pt idx="109">
                  <c:v>97.125</c:v>
                </c:pt>
                <c:pt idx="110">
                  <c:v>91.875</c:v>
                </c:pt>
                <c:pt idx="111">
                  <c:v>97.875</c:v>
                </c:pt>
                <c:pt idx="112">
                  <c:v>100.43</c:v>
                </c:pt>
                <c:pt idx="113">
                  <c:v>62.25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BF1-467A-9BBA-D1BA0E49F0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2139503"/>
        <c:axId val="252140463"/>
      </c:lineChart>
      <c:catAx>
        <c:axId val="252139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52140463"/>
        <c:crosses val="autoZero"/>
        <c:auto val="1"/>
        <c:lblAlgn val="ctr"/>
        <c:lblOffset val="100"/>
        <c:noMultiLvlLbl val="0"/>
      </c:catAx>
      <c:valAx>
        <c:axId val="2521404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52139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76A3C-22EC-4FD0-A234-BA2D4F69D8AD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4CAF8-526B-430A-899D-DDC74E9883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49786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/>
              <a:t>To change slide layout - right click on slide and select “layout”. You can also find these options in the insert tab (new slide) at the top nav.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CF0355-974D-F042-B872-BAD4E667238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78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FCBF7B-E2D2-0E88-1465-39C411259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6D84CF4-70E2-175C-1AF3-9FA545D87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6EFFD4-33D7-F99C-C582-9AC0AF958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965A4BA-C8A8-33D2-0655-D435DB160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03FFD2-5654-90F2-1C7F-6407AB1EB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3097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BBED77-BBF8-A829-0959-CB5B6ED7B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3BF34D8-4136-55AE-5847-7EE0FF98F5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A9776A-77A9-310E-2436-6A819DE3D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6FC385-87CF-CDED-9987-764A34282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1AF51E-6D52-3724-23B5-CB36E9321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5159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6AE96D-62FF-B5D5-CE3E-8C36ECC555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BEAE98B-AB82-DBCD-99B5-6AF550984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064D77-5C1B-DBE9-4D07-D4EAE7ADC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F4A5DB-7DC8-7BB3-96E4-6A039BE21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B10BF8-753B-37C9-B47F-4A2C93475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4489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red, person, wearing, shoes&#10;&#10;Description automatically generated">
            <a:extLst>
              <a:ext uri="{FF2B5EF4-FFF2-40B4-BE49-F238E27FC236}">
                <a16:creationId xmlns:a16="http://schemas.microsoft.com/office/drawing/2014/main" id="{87A888B3-C479-4BAC-8586-91747E4421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857"/>
          <a:stretch/>
        </p:blipFill>
        <p:spPr>
          <a:xfrm>
            <a:off x="0" y="0"/>
            <a:ext cx="9249618" cy="6858000"/>
          </a:xfrm>
          <a:prstGeom prst="rect">
            <a:avLst/>
          </a:prstGeom>
        </p:spPr>
      </p:pic>
      <p:pic>
        <p:nvPicPr>
          <p:cNvPr id="8" name="Picture 7" descr="Shape, arrow&#10;&#10;Description automatically generated">
            <a:extLst>
              <a:ext uri="{FF2B5EF4-FFF2-40B4-BE49-F238E27FC236}">
                <a16:creationId xmlns:a16="http://schemas.microsoft.com/office/drawing/2014/main" id="{F199FEE5-76BC-644A-930E-8C43731797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" y="0"/>
            <a:ext cx="12203591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34EAC1E-619E-954E-A2A5-AF67E79716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3712" y="2577000"/>
            <a:ext cx="4193199" cy="1050438"/>
          </a:xfrm>
        </p:spPr>
        <p:txBody>
          <a:bodyPr anchor="t">
            <a:normAutofit/>
          </a:bodyPr>
          <a:lstStyle>
            <a:lvl1pPr algn="l">
              <a:defRPr sz="3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17875CA8-04CF-1648-8FEF-9B454AC3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3712" y="3643313"/>
            <a:ext cx="4193200" cy="641350"/>
          </a:xfrm>
        </p:spPr>
        <p:txBody>
          <a:bodyPr>
            <a:normAutofit/>
          </a:bodyPr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C490DEF-E2DC-9448-992E-F2D60B99DB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" y="639481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  <a:latin typeface="Rubik" pitchFamily="2" charset="-79"/>
                <a:cs typeface="Rubik" pitchFamily="2" charset="-79"/>
              </a:defRPr>
            </a:lvl1pPr>
          </a:lstStyle>
          <a:p>
            <a:r>
              <a:rPr lang="en-US"/>
              <a:t>©2022 Halliburton. All rights reserved.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482575-E9BA-1F44-8496-312DD54B2D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8" t="-17" r="-358"/>
          <a:stretch/>
        </p:blipFill>
        <p:spPr>
          <a:xfrm>
            <a:off x="10069643" y="6461042"/>
            <a:ext cx="1901886" cy="130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08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00AA3-A4A6-F447-BBC5-65436B9B0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98B94-D2E4-F14A-84FB-99FCCC3A3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016" y="1624285"/>
            <a:ext cx="9317183" cy="44244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064610-371C-F14C-B500-38B7EF27F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7EDD-EDA3-9249-A4E9-5199BBE39810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3333F18-6F5D-F14B-9516-366B122DF71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016" y="1269098"/>
            <a:ext cx="9317183" cy="283464"/>
          </a:xfrm>
        </p:spPr>
        <p:txBody>
          <a:bodyPr>
            <a:normAutofit/>
          </a:bodyPr>
          <a:lstStyle>
            <a:lvl1pPr marL="0" indent="0">
              <a:buNone/>
              <a:defRPr sz="1500" b="0"/>
            </a:lvl1pPr>
          </a:lstStyle>
          <a:p>
            <a:pPr lvl="0"/>
            <a:r>
              <a:rPr lang="en-US"/>
              <a:t>Click to edit Subhead Title Style</a:t>
            </a:r>
          </a:p>
        </p:txBody>
      </p:sp>
    </p:spTree>
    <p:extLst>
      <p:ext uri="{BB962C8B-B14F-4D97-AF65-F5344CB8AC3E}">
        <p14:creationId xmlns:p14="http://schemas.microsoft.com/office/powerpoint/2010/main" val="905346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18C609-B5F8-B68A-BB12-42FCE8A5C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0AE9AC-2AEB-27E5-2B05-DC6E021A8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61EDA7-03AE-A6B3-C266-3D80EED87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7B6181-50D5-3546-984A-4DC5215BB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F2F2FC-7001-6D1B-14D6-5B3E16A04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1497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608D52-E078-0F2B-4E4A-38E2F2DDD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5C79FD6-E346-E80E-4068-C1893D7B7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9E27F3-6E3F-5108-1FD8-EE98F6BA9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8ECA81-90FC-55F2-F871-FF0D9D1A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B17F4F-6A25-1326-A40B-4C46EE638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326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06BDF-33BA-E6A9-DCBE-699FBD01B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88F305D-9C36-557D-E38A-36B3C163D1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FBB1FE-3EDC-F857-6C08-F1837C6D4E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5CA0A09-FD0A-A9CA-A97A-0BD83BAAD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F9CB4BE-7F28-3C60-CF63-E26F91CF4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848EF0-27D0-E461-5052-4B647454A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7427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4E17F-3BCC-DDC6-195F-A4045CB3A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7CAB983-0E6D-5DE4-D79E-7622C6CFE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D2FAEF2-C8FA-5C48-F21A-5075350452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3AF4290-E655-FA95-1D5B-8525294612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1FDAB31-8897-191A-468A-4936336E5F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A09C117-E096-6242-EFBB-C51E92DE2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2C88AAB-A18D-EE01-67B2-D73290615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7461650-4C45-31FA-5A90-C6E378AB6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793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FFEB1-A925-850E-90BA-936893EAD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F2C928-B50A-A678-6046-90653400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6F1B1C1-5CE7-8A0F-F628-ADD4604C3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E927464-2C29-27CD-82BF-C8EC98C07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9831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26F812D-0D02-C280-1EA4-1C180245A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B6BFEFF-B608-AA66-7823-4E72A7A72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BAC1BA-5645-928C-A52C-7DEF79EA2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4947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E8BE2E-0BF1-9A49-D092-41BBF071E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DD4989-7CAA-EC0D-ACBC-B5A0C880D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CB6A510-F02C-D8B2-4F9F-8A76F64738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939ED1-8532-787D-F89E-3724F68BA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F4BBED3-0E7D-F143-D5DB-0AF448718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B37C40-68EB-2F5D-70C1-4FA65F972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0730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43FFB-53B6-1DA0-F76A-51F6FF37A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6BFE4A1-467D-E981-6838-E3CDA2B155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1F96E77-6A2B-70D6-4295-93802E460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8BD8CF-E3F2-E5BA-74A4-3F54E0F0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442879-CAB6-8AAF-D462-14111E7FD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1F25D8-A485-521D-E94B-BB070004E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585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2050AA7-C4C1-2AAE-AD4A-A29B7C838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0CEA7CE-9FCA-C921-9C29-5DD99AF4E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E824C0-4C5F-8B00-42F8-535742F286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B44EC2-803E-4F02-A7C0-EF221FBE85B4}" type="datetimeFigureOut">
              <a:rPr lang="es-CO" smtClean="0"/>
              <a:t>19/06/2024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370B2D-4A6E-6272-29B1-692FAFE19E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B282F1-81B6-27C2-E583-CC30012645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87E39D-D1C4-46A4-A09A-92631A791E2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7293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FCAB7E1A-7BD0-A810-F6D0-C5DE0B156E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" y="6394817"/>
            <a:ext cx="4114800" cy="365125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+mn-ea"/>
                <a:cs typeface="Rubik" pitchFamily="2" charset="-79"/>
              </a:rPr>
              <a:t>©2022 Halliburton. For internal use only.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E76EEA-98C5-E2C8-F6E8-13085B797E0A}"/>
              </a:ext>
            </a:extLst>
          </p:cNvPr>
          <p:cNvSpPr txBox="1"/>
          <p:nvPr/>
        </p:nvSpPr>
        <p:spPr>
          <a:xfrm>
            <a:off x="6534150" y="2771775"/>
            <a:ext cx="445770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ubik" pitchFamily="2" charset="-79"/>
                <a:ea typeface="+mn-ea"/>
                <a:cs typeface="Rubik" pitchFamily="2" charset="-79"/>
              </a:rPr>
              <a:t>PROPUESTA MEJORAMIENTO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ubik" pitchFamily="2" charset="-79"/>
              <a:ea typeface="+mn-ea"/>
              <a:cs typeface="Rubik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ubik" pitchFamily="2" charset="-79"/>
                <a:ea typeface="+mn-ea"/>
                <a:cs typeface="Rubik" pitchFamily="2" charset="-79"/>
              </a:rPr>
              <a:t>REAL ESTATE COLOMBIA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0" b="1" dirty="0">
                <a:solidFill>
                  <a:srgbClr val="000000"/>
                </a:solidFill>
                <a:latin typeface="Rubik" pitchFamily="2" charset="-79"/>
                <a:cs typeface="Rubik"/>
              </a:rPr>
              <a:t>19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ubik" pitchFamily="2" charset="-79"/>
                <a:ea typeface="+mn-ea"/>
                <a:cs typeface="Rubik"/>
              </a:rPr>
              <a:t>/06/2023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ubik" pitchFamily="2" charset="-79"/>
              <a:ea typeface="+mn-ea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81717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71DC7-2241-4FC3-816F-CF888B50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57EDD-EDA3-9249-A4E9-5199BBE39810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+mn-ea"/>
                <a:cs typeface="Rubik" pitchFamily="2" charset="-79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+mn-ea"/>
              <a:cs typeface="Rubik" pitchFamily="2" charset="-79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995570-B5FA-124F-3457-069E6AAE38BB}"/>
              </a:ext>
            </a:extLst>
          </p:cNvPr>
          <p:cNvSpPr/>
          <p:nvPr/>
        </p:nvSpPr>
        <p:spPr>
          <a:xfrm>
            <a:off x="766527" y="383866"/>
            <a:ext cx="3634023" cy="71150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Diagnóstico inicial – Servicios TWM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CCBF5C-5A3B-BAA4-2555-666AA286A1CE}"/>
              </a:ext>
            </a:extLst>
          </p:cNvPr>
          <p:cNvSpPr/>
          <p:nvPr/>
        </p:nvSpPr>
        <p:spPr>
          <a:xfrm>
            <a:off x="114300" y="6335195"/>
            <a:ext cx="5397247" cy="40011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  <a:alpha val="50000"/>
                </a:schemeClr>
              </a:gs>
              <a:gs pos="31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lt1">
                <a:hueOff val="0"/>
                <a:satOff val="0"/>
                <a:lumOff val="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50" normalizeH="0" baseline="0" noProof="0" dirty="0">
                <a:ln w="0"/>
                <a:solidFill>
                  <a:srgbClr val="FFFFFF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DEVELOPING SUSTAINABLE INFRAESTRUCTURE</a:t>
            </a: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8BBBDDD1-3D43-9E7D-E6F2-05466DAB4C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3901182"/>
              </p:ext>
            </p:extLst>
          </p:nvPr>
        </p:nvGraphicFramePr>
        <p:xfrm>
          <a:off x="868363" y="1624013"/>
          <a:ext cx="10278608" cy="4341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0990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71DC7-2241-4FC3-816F-CF888B50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57EDD-EDA3-9249-A4E9-5199BBE39810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+mn-ea"/>
                <a:cs typeface="Rubik" pitchFamily="2" charset="-79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+mn-ea"/>
              <a:cs typeface="Rubik" pitchFamily="2" charset="-79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995570-B5FA-124F-3457-069E6AAE38BB}"/>
              </a:ext>
            </a:extLst>
          </p:cNvPr>
          <p:cNvSpPr/>
          <p:nvPr/>
        </p:nvSpPr>
        <p:spPr>
          <a:xfrm>
            <a:off x="766527" y="383866"/>
            <a:ext cx="3634023" cy="71150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Propuesta - Implementación de sensores de nivel a tanques de almacenamiento y pantalla de control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CCBF5C-5A3B-BAA4-2555-666AA286A1CE}"/>
              </a:ext>
            </a:extLst>
          </p:cNvPr>
          <p:cNvSpPr/>
          <p:nvPr/>
        </p:nvSpPr>
        <p:spPr>
          <a:xfrm>
            <a:off x="114300" y="6335195"/>
            <a:ext cx="5397247" cy="40011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  <a:alpha val="50000"/>
                </a:schemeClr>
              </a:gs>
              <a:gs pos="31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lt1">
                <a:hueOff val="0"/>
                <a:satOff val="0"/>
                <a:lumOff val="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50" normalizeH="0" baseline="0" noProof="0">
                <a:ln w="0"/>
                <a:solidFill>
                  <a:srgbClr val="FFFFFF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DEVELOPING SUSTAINABLE INFRAESTRUCTURE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D7844813-C4D3-DB74-257F-4AB750FD2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318733"/>
              </p:ext>
            </p:extLst>
          </p:nvPr>
        </p:nvGraphicFramePr>
        <p:xfrm>
          <a:off x="766527" y="1793294"/>
          <a:ext cx="2674316" cy="1270256"/>
        </p:xfrm>
        <a:graphic>
          <a:graphicData uri="http://schemas.openxmlformats.org/drawingml/2006/table">
            <a:tbl>
              <a:tblPr/>
              <a:tblGrid>
                <a:gridCol w="1382696">
                  <a:extLst>
                    <a:ext uri="{9D8B030D-6E8A-4147-A177-3AD203B41FA5}">
                      <a16:colId xmlns:a16="http://schemas.microsoft.com/office/drawing/2014/main" val="3161532087"/>
                    </a:ext>
                  </a:extLst>
                </a:gridCol>
                <a:gridCol w="1291620">
                  <a:extLst>
                    <a:ext uri="{9D8B030D-6E8A-4147-A177-3AD203B41FA5}">
                      <a16:colId xmlns:a16="http://schemas.microsoft.com/office/drawing/2014/main" val="3020628231"/>
                    </a:ext>
                  </a:extLst>
                </a:gridCol>
              </a:tblGrid>
              <a:tr h="18445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FF0000"/>
                          </a:highlight>
                          <a:latin typeface="Aptos Narrow" panose="020B0004020202020204" pitchFamily="34" charset="0"/>
                        </a:rPr>
                        <a:t>Valores de consumo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2474068"/>
                  </a:ext>
                </a:extLst>
              </a:tr>
              <a:tr h="18445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Item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Barriles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456981"/>
                  </a:ext>
                </a:extLst>
              </a:tr>
              <a:tr h="184453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Barriles evacuados en 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7256,95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057917"/>
                  </a:ext>
                </a:extLst>
              </a:tr>
              <a:tr h="184453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Barriles promedio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63,66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513655"/>
                  </a:ext>
                </a:extLst>
              </a:tr>
              <a:tr h="184453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Barriles valor Max.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100,43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7207319"/>
                  </a:ext>
                </a:extLst>
              </a:tr>
              <a:tr h="190814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Barriles valor Min.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24,18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0943639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47D748FB-0E4C-37EB-A9FB-E82574B3E4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970750"/>
              </p:ext>
            </p:extLst>
          </p:nvPr>
        </p:nvGraphicFramePr>
        <p:xfrm>
          <a:off x="3671207" y="2073154"/>
          <a:ext cx="2674316" cy="710536"/>
        </p:xfrm>
        <a:graphic>
          <a:graphicData uri="http://schemas.openxmlformats.org/drawingml/2006/table">
            <a:tbl>
              <a:tblPr/>
              <a:tblGrid>
                <a:gridCol w="1382696">
                  <a:extLst>
                    <a:ext uri="{9D8B030D-6E8A-4147-A177-3AD203B41FA5}">
                      <a16:colId xmlns:a16="http://schemas.microsoft.com/office/drawing/2014/main" val="677607472"/>
                    </a:ext>
                  </a:extLst>
                </a:gridCol>
                <a:gridCol w="1291620">
                  <a:extLst>
                    <a:ext uri="{9D8B030D-6E8A-4147-A177-3AD203B41FA5}">
                      <a16:colId xmlns:a16="http://schemas.microsoft.com/office/drawing/2014/main" val="1017630641"/>
                    </a:ext>
                  </a:extLst>
                </a:gridCol>
              </a:tblGrid>
              <a:tr h="18445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FF0000"/>
                          </a:highlight>
                          <a:latin typeface="Aptos Narrow" panose="020B0004020202020204" pitchFamily="34" charset="0"/>
                        </a:rPr>
                        <a:t>Datos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1384003"/>
                  </a:ext>
                </a:extLst>
              </a:tr>
              <a:tr h="184453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Numero de viajes 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1887212"/>
                  </a:ext>
                </a:extLst>
              </a:tr>
              <a:tr h="190814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Costo unitario por viaje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$                           763.528,00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2269111"/>
                  </a:ext>
                </a:extLst>
              </a:tr>
            </a:tbl>
          </a:graphicData>
        </a:graphic>
      </p:graphicFrame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827531C9-ABA8-A2A8-983B-C0E483889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587619"/>
              </p:ext>
            </p:extLst>
          </p:nvPr>
        </p:nvGraphicFramePr>
        <p:xfrm>
          <a:off x="6575887" y="1420926"/>
          <a:ext cx="4066730" cy="2014992"/>
        </p:xfrm>
        <a:graphic>
          <a:graphicData uri="http://schemas.openxmlformats.org/drawingml/2006/table">
            <a:tbl>
              <a:tblPr/>
              <a:tblGrid>
                <a:gridCol w="1660133">
                  <a:extLst>
                    <a:ext uri="{9D8B030D-6E8A-4147-A177-3AD203B41FA5}">
                      <a16:colId xmlns:a16="http://schemas.microsoft.com/office/drawing/2014/main" val="2402482207"/>
                    </a:ext>
                  </a:extLst>
                </a:gridCol>
                <a:gridCol w="1755681">
                  <a:extLst>
                    <a:ext uri="{9D8B030D-6E8A-4147-A177-3AD203B41FA5}">
                      <a16:colId xmlns:a16="http://schemas.microsoft.com/office/drawing/2014/main" val="2942963634"/>
                    </a:ext>
                  </a:extLst>
                </a:gridCol>
                <a:gridCol w="650916">
                  <a:extLst>
                    <a:ext uri="{9D8B030D-6E8A-4147-A177-3AD203B41FA5}">
                      <a16:colId xmlns:a16="http://schemas.microsoft.com/office/drawing/2014/main" val="347857093"/>
                    </a:ext>
                  </a:extLst>
                </a:gridCol>
              </a:tblGrid>
              <a:tr h="37526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FF0000"/>
                          </a:highlight>
                          <a:latin typeface="Aptos Display" panose="020B0004020202020204" pitchFamily="34" charset="0"/>
                        </a:rPr>
                        <a:t>Simulación viajes a máxima capacidad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5439041"/>
                  </a:ext>
                </a:extLst>
              </a:tr>
              <a:tr h="34219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Item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Ecuación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Número de viajes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928405"/>
                  </a:ext>
                </a:extLst>
              </a:tr>
              <a:tr h="55336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Número de viajes realizados si los vactors se llenaran a su máxima capacidad.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(Barriles evacuados en 2023) /(Barriles valor Max.)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6291242"/>
                  </a:ext>
                </a:extLst>
              </a:tr>
              <a:tr h="36890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Número de viajes optimizados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Numero de viajes 2023 - Número de viajes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0277589"/>
                  </a:ext>
                </a:extLst>
              </a:tr>
              <a:tr h="375267"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% deviajes optimizados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Número de viajes optimizados/ Numero de viajes 2023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5376917"/>
                  </a:ext>
                </a:extLst>
              </a:tr>
            </a:tbl>
          </a:graphicData>
        </a:graphic>
      </p:graphicFrame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1C9BDF2E-3517-6280-DD6E-7254EC7A0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621879"/>
              </p:ext>
            </p:extLst>
          </p:nvPr>
        </p:nvGraphicFramePr>
        <p:xfrm>
          <a:off x="766527" y="3794911"/>
          <a:ext cx="3810000" cy="558800"/>
        </p:xfrm>
        <a:graphic>
          <a:graphicData uri="http://schemas.openxmlformats.org/drawingml/2006/table">
            <a:tbl>
              <a:tblPr/>
              <a:tblGrid>
                <a:gridCol w="1947970">
                  <a:extLst>
                    <a:ext uri="{9D8B030D-6E8A-4147-A177-3AD203B41FA5}">
                      <a16:colId xmlns:a16="http://schemas.microsoft.com/office/drawing/2014/main" val="2097712736"/>
                    </a:ext>
                  </a:extLst>
                </a:gridCol>
                <a:gridCol w="1862030">
                  <a:extLst>
                    <a:ext uri="{9D8B030D-6E8A-4147-A177-3AD203B41FA5}">
                      <a16:colId xmlns:a16="http://schemas.microsoft.com/office/drawing/2014/main" val="1976134953"/>
                    </a:ext>
                  </a:extLst>
                </a:gridCol>
              </a:tblGrid>
              <a:tr h="1841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FF0000"/>
                          </a:highlight>
                          <a:latin typeface="Aptos Display" panose="020B0004020202020204" pitchFamily="34" charset="0"/>
                        </a:rPr>
                        <a:t>Costo implementación sensores de nivel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06593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$                                  21.876.960,00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9556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Sensores, cableado e instalación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$                                  64.536.604,00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818458"/>
                  </a:ext>
                </a:extLst>
              </a:tr>
            </a:tbl>
          </a:graphicData>
        </a:graphic>
      </p:graphicFrame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05728E89-C335-DB7F-04B2-C9F2B97EFD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088006"/>
              </p:ext>
            </p:extLst>
          </p:nvPr>
        </p:nvGraphicFramePr>
        <p:xfrm>
          <a:off x="766527" y="4646880"/>
          <a:ext cx="3136900" cy="1117600"/>
        </p:xfrm>
        <a:graphic>
          <a:graphicData uri="http://schemas.openxmlformats.org/drawingml/2006/table">
            <a:tbl>
              <a:tblPr/>
              <a:tblGrid>
                <a:gridCol w="1651000">
                  <a:extLst>
                    <a:ext uri="{9D8B030D-6E8A-4147-A177-3AD203B41FA5}">
                      <a16:colId xmlns:a16="http://schemas.microsoft.com/office/drawing/2014/main" val="1418790584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1688811681"/>
                    </a:ext>
                  </a:extLst>
                </a:gridCol>
              </a:tblGrid>
              <a:tr h="18415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FF0000"/>
                          </a:highlight>
                          <a:latin typeface="Aptos Display" panose="020B0004020202020204" pitchFamily="34" charset="0"/>
                        </a:rPr>
                        <a:t>Retorno inversión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57826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Costo Implementación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$                    86.413.564,00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5712658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Ahorro por número de viajes optimizados (anual)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$                    31.304.648,00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668546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Tiempo Retorno de la inversión.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 meses y 4 día = 2 años y 9 meses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263335"/>
                  </a:ext>
                </a:extLst>
              </a:tr>
            </a:tbl>
          </a:graphicData>
        </a:graphic>
      </p:graphicFrame>
      <p:pic>
        <p:nvPicPr>
          <p:cNvPr id="2" name="Content Placeholder 12">
            <a:extLst>
              <a:ext uri="{FF2B5EF4-FFF2-40B4-BE49-F238E27FC236}">
                <a16:creationId xmlns:a16="http://schemas.microsoft.com/office/drawing/2014/main" id="{3FC2635F-A9E3-5104-2D72-AC6E55B66F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0701" y="3711801"/>
            <a:ext cx="3565728" cy="2623394"/>
          </a:xfrm>
        </p:spPr>
      </p:pic>
      <p:pic>
        <p:nvPicPr>
          <p:cNvPr id="5" name="Picture 14">
            <a:extLst>
              <a:ext uri="{FF2B5EF4-FFF2-40B4-BE49-F238E27FC236}">
                <a16:creationId xmlns:a16="http://schemas.microsoft.com/office/drawing/2014/main" id="{F5E2B8D5-E92A-5081-B6A6-4AE693C98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7315" y="3711801"/>
            <a:ext cx="3298371" cy="262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920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71DC7-2241-4FC3-816F-CF888B50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57EDD-EDA3-9249-A4E9-5199BBE39810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+mn-ea"/>
                <a:cs typeface="Rubik" pitchFamily="2" charset="-79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+mn-ea"/>
              <a:cs typeface="Rubik" pitchFamily="2" charset="-79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995570-B5FA-124F-3457-069E6AAE38BB}"/>
              </a:ext>
            </a:extLst>
          </p:cNvPr>
          <p:cNvSpPr/>
          <p:nvPr/>
        </p:nvSpPr>
        <p:spPr>
          <a:xfrm>
            <a:off x="766527" y="383866"/>
            <a:ext cx="3634023" cy="71150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Propuesta - Implementación de sensores de nivel a tanques de almacenamiento y pantalla de control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CCBF5C-5A3B-BAA4-2555-666AA286A1CE}"/>
              </a:ext>
            </a:extLst>
          </p:cNvPr>
          <p:cNvSpPr/>
          <p:nvPr/>
        </p:nvSpPr>
        <p:spPr>
          <a:xfrm>
            <a:off x="114300" y="6335195"/>
            <a:ext cx="5397247" cy="40011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  <a:alpha val="50000"/>
                </a:schemeClr>
              </a:gs>
              <a:gs pos="31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lt1">
                <a:hueOff val="0"/>
                <a:satOff val="0"/>
                <a:lumOff val="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50" normalizeH="0" baseline="0" noProof="0">
                <a:ln w="0"/>
                <a:solidFill>
                  <a:srgbClr val="FFFFFF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DEVELOPING SUSTAINABLE INFRAESTRUCTURE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C94512C-9ED5-671E-5C65-3709076B745C}"/>
              </a:ext>
            </a:extLst>
          </p:cNvPr>
          <p:cNvSpPr txBox="1"/>
          <p:nvPr/>
        </p:nvSpPr>
        <p:spPr>
          <a:xfrm>
            <a:off x="766526" y="1326608"/>
            <a:ext cx="105872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Implementar medidores de nivel en tanques de almacenamiento de aguas </a:t>
            </a:r>
            <a:r>
              <a:rPr lang="es-ES" dirty="0" err="1"/>
              <a:t>hidrocarburadas</a:t>
            </a:r>
            <a:r>
              <a:rPr lang="es-ES" dirty="0"/>
              <a:t> ofrece numerosas ventajas, especialmente en términos de seguridad, eficiencia operativa y gestión de recursos.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2AFF893-F825-A0D8-DD7D-0FB94CB4AD85}"/>
              </a:ext>
            </a:extLst>
          </p:cNvPr>
          <p:cNvSpPr txBox="1"/>
          <p:nvPr/>
        </p:nvSpPr>
        <p:spPr>
          <a:xfrm>
            <a:off x="766526" y="2204172"/>
            <a:ext cx="6096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/>
              <a:t>Seguridad Mejorada: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Prevención de Desbordamientos.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Detección de Fugas.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dirty="0"/>
          </a:p>
          <a:p>
            <a:r>
              <a:rPr lang="es-CO" b="1" dirty="0"/>
              <a:t>Eficiencia Operativa: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Optimización de servicios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Automatización de Procesos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b="1" dirty="0"/>
          </a:p>
          <a:p>
            <a:r>
              <a:rPr lang="es-ES" b="1" dirty="0"/>
              <a:t>Gestión y Control de Recursos:</a:t>
            </a:r>
            <a:endParaRPr lang="es-CO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Monitorización Continua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Reducción de Costos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0DAED76-DF8A-EAE2-7A53-E676BCDD41BC}"/>
              </a:ext>
            </a:extLst>
          </p:cNvPr>
          <p:cNvSpPr txBox="1"/>
          <p:nvPr/>
        </p:nvSpPr>
        <p:spPr>
          <a:xfrm>
            <a:off x="5511547" y="2204172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/>
              <a:t>Cumplimiento Normativo: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Regulaciones Ambientales.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Auditorías y Reportes.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b="1" dirty="0"/>
          </a:p>
          <a:p>
            <a:r>
              <a:rPr lang="es-CO" b="1" dirty="0"/>
              <a:t>Mejor Toma de Decisiones: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Datos Precisos.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5EC92844-4ABE-9992-CC07-46C9D9B4C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6144" y="4149652"/>
            <a:ext cx="5568174" cy="218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02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329</Words>
  <Application>Microsoft Office PowerPoint</Application>
  <PresentationFormat>Panorámica</PresentationFormat>
  <Paragraphs>76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Aptos</vt:lpstr>
      <vt:lpstr>Aptos Display</vt:lpstr>
      <vt:lpstr>Aptos Narrow</vt:lpstr>
      <vt:lpstr>Arial</vt:lpstr>
      <vt:lpstr>Calibri</vt:lpstr>
      <vt:lpstr>Rubik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Carlos Maestre</dc:creator>
  <cp:lastModifiedBy>Carlos Maestre</cp:lastModifiedBy>
  <cp:revision>2</cp:revision>
  <dcterms:created xsi:type="dcterms:W3CDTF">2024-06-06T16:42:36Z</dcterms:created>
  <dcterms:modified xsi:type="dcterms:W3CDTF">2024-06-19T16:31:09Z</dcterms:modified>
</cp:coreProperties>
</file>